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handoutMasterIdLst>
    <p:handoutMasterId r:id="rId26"/>
  </p:handoutMasterIdLst>
  <p:sldIdLst>
    <p:sldId id="256" r:id="rId2"/>
    <p:sldId id="257" r:id="rId3"/>
    <p:sldId id="258" r:id="rId4"/>
    <p:sldId id="259" r:id="rId5"/>
    <p:sldId id="275" r:id="rId6"/>
    <p:sldId id="276" r:id="rId7"/>
    <p:sldId id="278" r:id="rId8"/>
    <p:sldId id="277" r:id="rId9"/>
    <p:sldId id="262" r:id="rId10"/>
    <p:sldId id="260" r:id="rId11"/>
    <p:sldId id="261" r:id="rId12"/>
    <p:sldId id="269" r:id="rId13"/>
    <p:sldId id="263" r:id="rId14"/>
    <p:sldId id="264" r:id="rId15"/>
    <p:sldId id="265" r:id="rId16"/>
    <p:sldId id="266" r:id="rId17"/>
    <p:sldId id="267" r:id="rId18"/>
    <p:sldId id="268" r:id="rId19"/>
    <p:sldId id="270" r:id="rId20"/>
    <p:sldId id="271" r:id="rId21"/>
    <p:sldId id="272" r:id="rId22"/>
    <p:sldId id="273" r:id="rId23"/>
    <p:sldId id="274" r:id="rId24"/>
  </p:sldIdLst>
  <p:sldSz cx="14630400" cy="8229600"/>
  <p:notesSz cx="8229600" cy="14630400"/>
  <p:embeddedFontLst>
    <p:embeddedFont>
      <p:font typeface="Inter" panose="020B0604020202020204" charset="0"/>
      <p:regular r:id="rId27"/>
      <p:bold r:id="rId28"/>
      <p:italic r:id="rId29"/>
      <p:boldItalic r:id="rId30"/>
    </p:embeddedFont>
    <p:embeddedFont>
      <p:font typeface="Petrona"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Pe5cOOM0JmxQFYbXtPIPJw==" hashData="PEDBAyzea4hkLJp3ZAY0UeEQmnuVe5WNPJVgUyiB66R8gLSGirsNBfF/spJAXDRDtdCPOUNgpG4RE71SSFWBxg=="/>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hQPcjTEkgqGChrftzfq7Z9meeN2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2" d="100"/>
          <a:sy n="52" d="100"/>
        </p:scale>
        <p:origin x="812" y="36"/>
      </p:cViewPr>
      <p:guideLst>
        <p:guide orient="horz" pos="2592"/>
        <p:guide pos="46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AD82AA-0966-1998-6E19-2E489D847134}"/>
              </a:ext>
            </a:extLst>
          </p:cNvPr>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8F40990C-CBBB-C3B2-F029-5725B54FA542}"/>
              </a:ext>
            </a:extLst>
          </p:cNvPr>
          <p:cNvSpPr>
            <a:spLocks noGrp="1"/>
          </p:cNvSpPr>
          <p:nvPr>
            <p:ph type="dt" sz="quarter" idx="1"/>
          </p:nvPr>
        </p:nvSpPr>
        <p:spPr>
          <a:xfrm>
            <a:off x="4660900" y="0"/>
            <a:ext cx="3567113" cy="733425"/>
          </a:xfrm>
          <a:prstGeom prst="rect">
            <a:avLst/>
          </a:prstGeom>
        </p:spPr>
        <p:txBody>
          <a:bodyPr vert="horz" lIns="91440" tIns="45720" rIns="91440" bIns="45720" rtlCol="0"/>
          <a:lstStyle>
            <a:lvl1pPr algn="r">
              <a:defRPr sz="1200"/>
            </a:lvl1pPr>
          </a:lstStyle>
          <a:p>
            <a:fld id="{F7296DD3-F2BF-4BB2-B947-8F716DDB77D6}" type="datetimeFigureOut">
              <a:rPr lang="en-IN" smtClean="0"/>
              <a:t>02/10/2024</a:t>
            </a:fld>
            <a:endParaRPr lang="en-IN"/>
          </a:p>
        </p:txBody>
      </p:sp>
      <p:sp>
        <p:nvSpPr>
          <p:cNvPr id="4" name="Footer Placeholder 3">
            <a:extLst>
              <a:ext uri="{FF2B5EF4-FFF2-40B4-BE49-F238E27FC236}">
                <a16:creationId xmlns:a16="http://schemas.microsoft.com/office/drawing/2014/main" id="{EF420766-1095-F81C-3047-8B2234C5C952}"/>
              </a:ext>
            </a:extLst>
          </p:cNvPr>
          <p:cNvSpPr>
            <a:spLocks noGrp="1"/>
          </p:cNvSpPr>
          <p:nvPr>
            <p:ph type="ftr" sz="quarter" idx="2"/>
          </p:nvPr>
        </p:nvSpPr>
        <p:spPr>
          <a:xfrm>
            <a:off x="0" y="13896975"/>
            <a:ext cx="3565525" cy="733425"/>
          </a:xfrm>
          <a:prstGeom prst="rect">
            <a:avLst/>
          </a:prstGeom>
        </p:spPr>
        <p:txBody>
          <a:bodyPr vert="horz" lIns="91440" tIns="45720" rIns="91440" bIns="45720" rtlCol="0" anchor="b"/>
          <a:lstStyle>
            <a:lvl1pPr algn="l">
              <a:defRPr sz="1200"/>
            </a:lvl1pPr>
          </a:lstStyle>
          <a:p>
            <a:r>
              <a:rPr lang="en-IN"/>
              <a:t>by CA Prakalp Sarda</a:t>
            </a:r>
          </a:p>
        </p:txBody>
      </p:sp>
      <p:sp>
        <p:nvSpPr>
          <p:cNvPr id="5" name="Slide Number Placeholder 4">
            <a:extLst>
              <a:ext uri="{FF2B5EF4-FFF2-40B4-BE49-F238E27FC236}">
                <a16:creationId xmlns:a16="http://schemas.microsoft.com/office/drawing/2014/main" id="{D1614345-A2DA-C2B2-F7DC-76C1EBB74556}"/>
              </a:ext>
            </a:extLst>
          </p:cNvPr>
          <p:cNvSpPr>
            <a:spLocks noGrp="1"/>
          </p:cNvSpPr>
          <p:nvPr>
            <p:ph type="sldNum" sz="quarter" idx="3"/>
          </p:nvPr>
        </p:nvSpPr>
        <p:spPr>
          <a:xfrm>
            <a:off x="4660900" y="13896975"/>
            <a:ext cx="3567113" cy="733425"/>
          </a:xfrm>
          <a:prstGeom prst="rect">
            <a:avLst/>
          </a:prstGeom>
        </p:spPr>
        <p:txBody>
          <a:bodyPr vert="horz" lIns="91440" tIns="45720" rIns="91440" bIns="45720" rtlCol="0" anchor="b"/>
          <a:lstStyle>
            <a:lvl1pPr algn="r">
              <a:defRPr sz="1200"/>
            </a:lvl1pPr>
          </a:lstStyle>
          <a:p>
            <a:fld id="{20537591-5EAA-4D4F-AE34-A64145AC5396}" type="slidenum">
              <a:rPr lang="en-IN" smtClean="0"/>
              <a:t>‹#›</a:t>
            </a:fld>
            <a:endParaRPr lang="en-IN"/>
          </a:p>
        </p:txBody>
      </p:sp>
    </p:spTree>
    <p:extLst>
      <p:ext uri="{BB962C8B-B14F-4D97-AF65-F5344CB8AC3E}">
        <p14:creationId xmlns:p14="http://schemas.microsoft.com/office/powerpoint/2010/main" val="174000088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
        <p:cNvGrpSpPr/>
        <p:nvPr/>
      </p:nvGrpSpPr>
      <p:grpSpPr>
        <a:xfrm>
          <a:off x="0" y="0"/>
          <a:ext cx="0" cy="0"/>
          <a:chOff x="0" y="0"/>
          <a:chExt cx="0" cy="0"/>
        </a:xfrm>
      </p:grpSpPr>
      <p:sp>
        <p:nvSpPr>
          <p:cNvPr id="8" name="Google Shape;8;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 name="Google Shape;9;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 name="Google Shape;10;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chemeClr val="dk1"/>
                </a:solidFill>
                <a:latin typeface="Calibri"/>
                <a:ea typeface="Calibri"/>
                <a:cs typeface="Calibri"/>
                <a:sym typeface="Calibri"/>
              </a:rPr>
              <a:t>1</a:t>
            </a:fld>
            <a:endParaRPr sz="18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 name="Google Shape;107;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8" name="Google Shape;108;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10</a:t>
            </a:fld>
            <a:endParaRPr sz="18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1" name="Google Shape;131;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2" name="Google Shape;362;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3" name="Google Shape;363;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12</a:t>
            </a:fld>
            <a:endParaRPr sz="18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5" name="Google Shape;185;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13</a:t>
            </a:fld>
            <a:endParaRPr sz="18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5" name="Google Shape;215;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14</a:t>
            </a:fld>
            <a:endParaRPr sz="18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5" name="Google Shape;245;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15</a:t>
            </a:fld>
            <a:endParaRPr sz="18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9" name="Google Shape;269;p1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0" name="Google Shape;270;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16</a:t>
            </a:fld>
            <a:endParaRPr sz="18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4" name="Google Shape;304;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5" name="Google Shape;305;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17</a:t>
            </a:fld>
            <a:endParaRPr sz="18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4" name="Google Shape;334;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5" name="Google Shape;335;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18</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6" name="Google Shape;386;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7" name="Google Shape;387;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19</a:t>
            </a:fld>
            <a:endParaRPr sz="18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 name="Google Shape;38;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 name="Google Shape;39;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a:t>
            </a:fld>
            <a:endParaRPr sz="18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1" name="Google Shape;421;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2" name="Google Shape;422;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20</a:t>
            </a:fld>
            <a:endParaRPr sz="18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 name="Google Shape;441;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2" name="Google Shape;442;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4" name="Google Shape;474;p1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5" name="Google Shape;475;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22</a:t>
            </a:fld>
            <a:endParaRPr sz="18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32" name="Google Shape;532;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23</a:t>
            </a:fld>
            <a:endParaRPr sz="18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 name="Google Shape;58;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a:t>
            </a:fld>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3" name="Google Shape;83;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4</a:t>
            </a:fld>
            <a:endParaRPr sz="18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1" name="Google Shape;131;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5</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45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1" name="Google Shape;131;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6</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544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1" name="Google Shape;131;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7</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573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1" name="Google Shape;131;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4765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2" name="Google Shape;152;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9</a:t>
            </a:fld>
            <a:endParaRPr sz="18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hyperlink" Target="http://www.hotelsubsid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
        <p:cNvGrpSpPr/>
        <p:nvPr/>
      </p:nvGrpSpPr>
      <p:grpSpPr>
        <a:xfrm>
          <a:off x="0" y="0"/>
          <a:ext cx="0" cy="0"/>
          <a:chOff x="0" y="0"/>
          <a:chExt cx="0" cy="0"/>
        </a:xfrm>
      </p:grpSpPr>
      <p:pic>
        <p:nvPicPr>
          <p:cNvPr id="12" name="Google Shape;12;p1"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13" name="Google Shape;13;p1"/>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1" descr="preencoded.png"/>
          <p:cNvPicPr preferRelativeResize="0"/>
          <p:nvPr/>
        </p:nvPicPr>
        <p:blipFill rotWithShape="1">
          <a:blip r:embed="rId4">
            <a:alphaModFix/>
          </a:blip>
          <a:srcRect/>
          <a:stretch/>
        </p:blipFill>
        <p:spPr>
          <a:xfrm>
            <a:off x="10972800" y="0"/>
            <a:ext cx="3657600" cy="8229600"/>
          </a:xfrm>
          <a:prstGeom prst="rect">
            <a:avLst/>
          </a:prstGeom>
          <a:noFill/>
          <a:ln>
            <a:noFill/>
          </a:ln>
        </p:spPr>
      </p:pic>
      <p:pic>
        <p:nvPicPr>
          <p:cNvPr id="15" name="Google Shape;15;p1" descr="preencoded.png"/>
          <p:cNvPicPr preferRelativeResize="0"/>
          <p:nvPr/>
        </p:nvPicPr>
        <p:blipFill rotWithShape="1">
          <a:blip r:embed="rId5">
            <a:alphaModFix/>
          </a:blip>
          <a:srcRect/>
          <a:stretch/>
        </p:blipFill>
        <p:spPr>
          <a:xfrm>
            <a:off x="11206758" y="1323856"/>
            <a:ext cx="3189565" cy="5581888"/>
          </a:xfrm>
          <a:prstGeom prst="rect">
            <a:avLst/>
          </a:prstGeom>
          <a:noFill/>
          <a:ln>
            <a:noFill/>
          </a:ln>
        </p:spPr>
      </p:pic>
      <p:sp>
        <p:nvSpPr>
          <p:cNvPr id="16" name="Google Shape;16;p1"/>
          <p:cNvSpPr/>
          <p:nvPr/>
        </p:nvSpPr>
        <p:spPr>
          <a:xfrm>
            <a:off x="655319" y="570585"/>
            <a:ext cx="10083403" cy="1695688"/>
          </a:xfrm>
          <a:prstGeom prst="rect">
            <a:avLst/>
          </a:prstGeom>
          <a:noFill/>
          <a:ln>
            <a:noFill/>
          </a:ln>
        </p:spPr>
        <p:txBody>
          <a:bodyPr spcFirstLastPara="1" wrap="square" lIns="0" tIns="0" rIns="0" bIns="0" anchor="t" anchorCtr="0">
            <a:noAutofit/>
          </a:bodyPr>
          <a:lstStyle/>
          <a:p>
            <a:pPr marL="0" marR="0" lvl="0" indent="0" algn="ctr" rtl="0">
              <a:lnSpc>
                <a:spcPct val="125471"/>
              </a:lnSpc>
              <a:spcBef>
                <a:spcPts val="0"/>
              </a:spcBef>
              <a:spcAft>
                <a:spcPts val="0"/>
              </a:spcAft>
              <a:buClr>
                <a:srgbClr val="000000"/>
              </a:buClr>
              <a:buSzPts val="5300"/>
              <a:buFont typeface="Petrona"/>
              <a:buNone/>
            </a:pPr>
            <a:r>
              <a:rPr lang="en-US" sz="5300" b="1" i="0" u="none" strike="noStrike" cap="none" dirty="0">
                <a:solidFill>
                  <a:srgbClr val="000000"/>
                </a:solidFill>
                <a:latin typeface="Petrona"/>
                <a:ea typeface="Petrona"/>
                <a:cs typeface="Petrona"/>
                <a:sym typeface="Petrona"/>
              </a:rPr>
              <a:t>Tourism Policy of Maharashtra, 2024</a:t>
            </a:r>
            <a:endParaRPr sz="5300" b="0" i="0" u="none" strike="noStrike" cap="none" dirty="0">
              <a:solidFill>
                <a:schemeClr val="dk1"/>
              </a:solidFill>
              <a:latin typeface="Calibri"/>
              <a:ea typeface="Calibri"/>
              <a:cs typeface="Calibri"/>
              <a:sym typeface="Calibri"/>
            </a:endParaRPr>
          </a:p>
        </p:txBody>
      </p:sp>
      <p:sp>
        <p:nvSpPr>
          <p:cNvPr id="17" name="Google Shape;17;p1"/>
          <p:cNvSpPr/>
          <p:nvPr/>
        </p:nvSpPr>
        <p:spPr>
          <a:xfrm>
            <a:off x="655320" y="2640925"/>
            <a:ext cx="9662160" cy="898684"/>
          </a:xfrm>
          <a:prstGeom prst="rect">
            <a:avLst/>
          </a:prstGeom>
          <a:noFill/>
          <a:ln>
            <a:noFill/>
          </a:ln>
        </p:spPr>
        <p:txBody>
          <a:bodyPr spcFirstLastPara="1" wrap="square" lIns="0" tIns="0" rIns="0" bIns="0" anchor="t" anchorCtr="0">
            <a:noAutofit/>
          </a:bodyPr>
          <a:lstStyle/>
          <a:p>
            <a:pPr marL="0" marR="0" lvl="0" indent="0" algn="l" rtl="0">
              <a:lnSpc>
                <a:spcPct val="138235"/>
              </a:lnSpc>
              <a:spcBef>
                <a:spcPts val="0"/>
              </a:spcBef>
              <a:spcAft>
                <a:spcPts val="0"/>
              </a:spcAft>
              <a:buClr>
                <a:srgbClr val="272525"/>
              </a:buClr>
              <a:buSzPts val="1700"/>
              <a:buFont typeface="Inter"/>
              <a:buNone/>
            </a:pPr>
            <a:r>
              <a:rPr lang="en-US" sz="1700" b="0" i="0" u="none" strike="noStrike" cap="none" dirty="0">
                <a:solidFill>
                  <a:srgbClr val="272525"/>
                </a:solidFill>
                <a:latin typeface="Inter"/>
                <a:ea typeface="Inter"/>
                <a:cs typeface="Inter"/>
                <a:sym typeface="Inter"/>
              </a:rPr>
              <a:t>The Tourism Policy of Maharashtra, 2024 is a comprehensive initiative aimed at boosting the tourism sector in the state.  This policy introduces a range of incentives and provisions to encourage investment and development in various tourism projects. </a:t>
            </a:r>
            <a:endParaRPr sz="1700" b="0" i="0" u="none" strike="noStrike" cap="none" dirty="0">
              <a:solidFill>
                <a:schemeClr val="dk1"/>
              </a:solidFill>
              <a:latin typeface="Calibri"/>
              <a:ea typeface="Calibri"/>
              <a:cs typeface="Calibri"/>
              <a:sym typeface="Calibri"/>
            </a:endParaRPr>
          </a:p>
        </p:txBody>
      </p:sp>
      <p:sp>
        <p:nvSpPr>
          <p:cNvPr id="18" name="Google Shape;18;p1"/>
          <p:cNvSpPr/>
          <p:nvPr/>
        </p:nvSpPr>
        <p:spPr>
          <a:xfrm>
            <a:off x="5474970" y="3750231"/>
            <a:ext cx="22860" cy="3276600"/>
          </a:xfrm>
          <a:prstGeom prst="roundRect">
            <a:avLst>
              <a:gd name="adj" fmla="val 344022"/>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4643318" y="4160044"/>
            <a:ext cx="655320" cy="22860"/>
          </a:xfrm>
          <a:prstGeom prst="roundRect">
            <a:avLst>
              <a:gd name="adj" fmla="val 344022"/>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5275778" y="3960852"/>
            <a:ext cx="421243" cy="421243"/>
          </a:xfrm>
          <a:prstGeom prst="roundRect">
            <a:avLst>
              <a:gd name="adj" fmla="val 18669"/>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5423297" y="4023955"/>
            <a:ext cx="126206" cy="29491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300"/>
              <a:buFont typeface="Petrona"/>
              <a:buNone/>
            </a:pPr>
            <a:r>
              <a:rPr lang="en-US" sz="2300" b="1" i="0" u="none" strike="noStrike" cap="none">
                <a:solidFill>
                  <a:srgbClr val="272525"/>
                </a:solidFill>
                <a:latin typeface="Petrona"/>
                <a:ea typeface="Petrona"/>
                <a:cs typeface="Petrona"/>
                <a:sym typeface="Petrona"/>
              </a:rPr>
              <a:t>1</a:t>
            </a:r>
            <a:endParaRPr sz="2300" b="0" i="0" u="none" strike="noStrike" cap="none">
              <a:solidFill>
                <a:schemeClr val="dk1"/>
              </a:solidFill>
              <a:latin typeface="Calibri"/>
              <a:ea typeface="Calibri"/>
              <a:cs typeface="Calibri"/>
              <a:sym typeface="Calibri"/>
            </a:endParaRPr>
          </a:p>
        </p:txBody>
      </p:sp>
      <p:sp>
        <p:nvSpPr>
          <p:cNvPr id="22" name="Google Shape;22;p1"/>
          <p:cNvSpPr/>
          <p:nvPr/>
        </p:nvSpPr>
        <p:spPr>
          <a:xfrm>
            <a:off x="1999059" y="3937397"/>
            <a:ext cx="2457569" cy="307181"/>
          </a:xfrm>
          <a:prstGeom prst="rect">
            <a:avLst/>
          </a:prstGeom>
          <a:noFill/>
          <a:ln>
            <a:noFill/>
          </a:ln>
        </p:spPr>
        <p:txBody>
          <a:bodyPr spcFirstLastPara="1" wrap="square" lIns="0" tIns="0" rIns="0" bIns="0" anchor="t" anchorCtr="0">
            <a:noAutofit/>
          </a:bodyPr>
          <a:lstStyle/>
          <a:p>
            <a:pPr marL="0" marR="0" lvl="0" indent="0" algn="r" rtl="0">
              <a:lnSpc>
                <a:spcPct val="126315"/>
              </a:lnSpc>
              <a:spcBef>
                <a:spcPts val="0"/>
              </a:spcBef>
              <a:spcAft>
                <a:spcPts val="0"/>
              </a:spcAft>
              <a:buClr>
                <a:srgbClr val="272525"/>
              </a:buClr>
              <a:buSzPts val="1900"/>
              <a:buFont typeface="Petrona"/>
              <a:buNone/>
            </a:pPr>
            <a:r>
              <a:rPr lang="en-US" sz="1900" b="1" i="0" u="none" strike="noStrike" cap="none">
                <a:solidFill>
                  <a:srgbClr val="272525"/>
                </a:solidFill>
                <a:latin typeface="Petrona"/>
                <a:ea typeface="Petrona"/>
                <a:cs typeface="Petrona"/>
                <a:sym typeface="Petrona"/>
              </a:rPr>
              <a:t>Effective Date</a:t>
            </a:r>
            <a:endParaRPr sz="1900" b="0" i="0" u="none" strike="noStrike" cap="none">
              <a:solidFill>
                <a:schemeClr val="dk1"/>
              </a:solidFill>
              <a:latin typeface="Calibri"/>
              <a:ea typeface="Calibri"/>
              <a:cs typeface="Calibri"/>
              <a:sym typeface="Calibri"/>
            </a:endParaRPr>
          </a:p>
        </p:txBody>
      </p:sp>
      <p:sp>
        <p:nvSpPr>
          <p:cNvPr id="23" name="Google Shape;23;p1"/>
          <p:cNvSpPr/>
          <p:nvPr/>
        </p:nvSpPr>
        <p:spPr>
          <a:xfrm>
            <a:off x="655320" y="4356854"/>
            <a:ext cx="3801308" cy="599123"/>
          </a:xfrm>
          <a:prstGeom prst="rect">
            <a:avLst/>
          </a:prstGeom>
          <a:noFill/>
          <a:ln>
            <a:noFill/>
          </a:ln>
        </p:spPr>
        <p:txBody>
          <a:bodyPr spcFirstLastPara="1" wrap="square" lIns="0" tIns="0" rIns="0" bIns="0" anchor="t" anchorCtr="0">
            <a:noAutofit/>
          </a:bodyPr>
          <a:lstStyle/>
          <a:p>
            <a:pPr marL="0" marR="0" lvl="0" indent="0" algn="r" rtl="0">
              <a:lnSpc>
                <a:spcPct val="1468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The policy comes into effect on July 18, 2024.</a:t>
            </a:r>
            <a:endParaRPr sz="1600" b="0" i="0" u="none" strike="noStrike" cap="none">
              <a:solidFill>
                <a:schemeClr val="dk1"/>
              </a:solidFill>
              <a:latin typeface="Calibri"/>
              <a:ea typeface="Calibri"/>
              <a:cs typeface="Calibri"/>
              <a:sym typeface="Calibri"/>
            </a:endParaRPr>
          </a:p>
        </p:txBody>
      </p:sp>
      <p:sp>
        <p:nvSpPr>
          <p:cNvPr id="24" name="Google Shape;24;p1"/>
          <p:cNvSpPr/>
          <p:nvPr/>
        </p:nvSpPr>
        <p:spPr>
          <a:xfrm>
            <a:off x="5674162" y="5096113"/>
            <a:ext cx="655320" cy="22860"/>
          </a:xfrm>
          <a:prstGeom prst="roundRect">
            <a:avLst>
              <a:gd name="adj" fmla="val 344022"/>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5275778" y="4896922"/>
            <a:ext cx="421243" cy="421243"/>
          </a:xfrm>
          <a:prstGeom prst="roundRect">
            <a:avLst>
              <a:gd name="adj" fmla="val 18669"/>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5402818" y="4960025"/>
            <a:ext cx="167164" cy="29491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300"/>
              <a:buFont typeface="Petrona"/>
              <a:buNone/>
            </a:pPr>
            <a:r>
              <a:rPr lang="en-US" sz="2300" b="1" i="0" u="none" strike="noStrike" cap="none">
                <a:solidFill>
                  <a:srgbClr val="272525"/>
                </a:solidFill>
                <a:latin typeface="Petrona"/>
                <a:ea typeface="Petrona"/>
                <a:cs typeface="Petrona"/>
                <a:sym typeface="Petrona"/>
              </a:rPr>
              <a:t>2</a:t>
            </a:r>
            <a:endParaRPr sz="2300" b="0" i="0" u="none" strike="noStrike" cap="none">
              <a:solidFill>
                <a:schemeClr val="dk1"/>
              </a:solidFill>
              <a:latin typeface="Calibri"/>
              <a:ea typeface="Calibri"/>
              <a:cs typeface="Calibri"/>
              <a:sym typeface="Calibri"/>
            </a:endParaRPr>
          </a:p>
        </p:txBody>
      </p:sp>
      <p:sp>
        <p:nvSpPr>
          <p:cNvPr id="27" name="Google Shape;27;p1"/>
          <p:cNvSpPr/>
          <p:nvPr/>
        </p:nvSpPr>
        <p:spPr>
          <a:xfrm>
            <a:off x="6516172" y="4873466"/>
            <a:ext cx="2457569" cy="307181"/>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272525"/>
              </a:buClr>
              <a:buSzPts val="1900"/>
              <a:buFont typeface="Petrona"/>
              <a:buNone/>
            </a:pPr>
            <a:r>
              <a:rPr lang="en-US" sz="1900" b="1" i="0" u="none" strike="noStrike" cap="none">
                <a:solidFill>
                  <a:srgbClr val="272525"/>
                </a:solidFill>
                <a:latin typeface="Petrona"/>
                <a:ea typeface="Petrona"/>
                <a:cs typeface="Petrona"/>
                <a:sym typeface="Petrona"/>
              </a:rPr>
              <a:t>Validity</a:t>
            </a:r>
            <a:endParaRPr sz="1900" b="0" i="0" u="none" strike="noStrike" cap="none">
              <a:solidFill>
                <a:schemeClr val="dk1"/>
              </a:solidFill>
              <a:latin typeface="Calibri"/>
              <a:ea typeface="Calibri"/>
              <a:cs typeface="Calibri"/>
              <a:sym typeface="Calibri"/>
            </a:endParaRPr>
          </a:p>
        </p:txBody>
      </p:sp>
      <p:sp>
        <p:nvSpPr>
          <p:cNvPr id="28" name="Google Shape;28;p1"/>
          <p:cNvSpPr/>
          <p:nvPr/>
        </p:nvSpPr>
        <p:spPr>
          <a:xfrm>
            <a:off x="6516172" y="5292923"/>
            <a:ext cx="3801308" cy="599123"/>
          </a:xfrm>
          <a:prstGeom prst="rect">
            <a:avLst/>
          </a:prstGeom>
          <a:noFill/>
          <a:ln>
            <a:noFill/>
          </a:ln>
        </p:spPr>
        <p:txBody>
          <a:bodyPr spcFirstLastPara="1" wrap="square" lIns="0" tIns="0" rIns="0" bIns="0" anchor="t" anchorCtr="0">
            <a:noAutofit/>
          </a:bodyPr>
          <a:lstStyle/>
          <a:p>
            <a:pPr marL="0" marR="0" lvl="0" indent="0" algn="l" rtl="0">
              <a:lnSpc>
                <a:spcPct val="1468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It remains valid for 10 years or until amended.</a:t>
            </a:r>
            <a:endParaRPr sz="1600" b="0" i="0" u="none" strike="noStrike" cap="none">
              <a:solidFill>
                <a:schemeClr val="dk1"/>
              </a:solidFill>
              <a:latin typeface="Calibri"/>
              <a:ea typeface="Calibri"/>
              <a:cs typeface="Calibri"/>
              <a:sym typeface="Calibri"/>
            </a:endParaRPr>
          </a:p>
        </p:txBody>
      </p:sp>
      <p:sp>
        <p:nvSpPr>
          <p:cNvPr id="29" name="Google Shape;29;p1"/>
          <p:cNvSpPr/>
          <p:nvPr/>
        </p:nvSpPr>
        <p:spPr>
          <a:xfrm>
            <a:off x="4643318" y="5938599"/>
            <a:ext cx="655320" cy="22860"/>
          </a:xfrm>
          <a:prstGeom prst="roundRect">
            <a:avLst>
              <a:gd name="adj" fmla="val 344022"/>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5275778" y="5739408"/>
            <a:ext cx="421243" cy="421243"/>
          </a:xfrm>
          <a:prstGeom prst="roundRect">
            <a:avLst>
              <a:gd name="adj" fmla="val 18669"/>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5402937" y="5802511"/>
            <a:ext cx="166926" cy="29491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300"/>
              <a:buFont typeface="Petrona"/>
              <a:buNone/>
            </a:pPr>
            <a:r>
              <a:rPr lang="en-US" sz="2300" b="1" i="0" u="none" strike="noStrike" cap="none">
                <a:solidFill>
                  <a:srgbClr val="272525"/>
                </a:solidFill>
                <a:latin typeface="Petrona"/>
                <a:ea typeface="Petrona"/>
                <a:cs typeface="Petrona"/>
                <a:sym typeface="Petrona"/>
              </a:rPr>
              <a:t>3</a:t>
            </a:r>
            <a:endParaRPr sz="2300" b="0" i="0" u="none" strike="noStrike" cap="none">
              <a:solidFill>
                <a:schemeClr val="dk1"/>
              </a:solidFill>
              <a:latin typeface="Calibri"/>
              <a:ea typeface="Calibri"/>
              <a:cs typeface="Calibri"/>
              <a:sym typeface="Calibri"/>
            </a:endParaRPr>
          </a:p>
        </p:txBody>
      </p:sp>
      <p:sp>
        <p:nvSpPr>
          <p:cNvPr id="32" name="Google Shape;32;p1"/>
          <p:cNvSpPr/>
          <p:nvPr/>
        </p:nvSpPr>
        <p:spPr>
          <a:xfrm>
            <a:off x="1999059" y="5715953"/>
            <a:ext cx="2457569" cy="307181"/>
          </a:xfrm>
          <a:prstGeom prst="rect">
            <a:avLst/>
          </a:prstGeom>
          <a:noFill/>
          <a:ln>
            <a:noFill/>
          </a:ln>
        </p:spPr>
        <p:txBody>
          <a:bodyPr spcFirstLastPara="1" wrap="square" lIns="0" tIns="0" rIns="0" bIns="0" anchor="t" anchorCtr="0">
            <a:noAutofit/>
          </a:bodyPr>
          <a:lstStyle/>
          <a:p>
            <a:pPr marL="0" marR="0" lvl="0" indent="0" algn="r" rtl="0">
              <a:lnSpc>
                <a:spcPct val="126315"/>
              </a:lnSpc>
              <a:spcBef>
                <a:spcPts val="0"/>
              </a:spcBef>
              <a:spcAft>
                <a:spcPts val="0"/>
              </a:spcAft>
              <a:buClr>
                <a:srgbClr val="272525"/>
              </a:buClr>
              <a:buSzPts val="1900"/>
              <a:buFont typeface="Petrona"/>
              <a:buNone/>
            </a:pPr>
            <a:r>
              <a:rPr lang="en-US" sz="1900" b="1" i="0" u="none" strike="noStrike" cap="none">
                <a:solidFill>
                  <a:srgbClr val="272525"/>
                </a:solidFill>
                <a:latin typeface="Petrona"/>
                <a:ea typeface="Petrona"/>
                <a:cs typeface="Petrona"/>
                <a:sym typeface="Petrona"/>
              </a:rPr>
              <a:t>Budget</a:t>
            </a:r>
            <a:endParaRPr sz="1900" b="0" i="0" u="none" strike="noStrike" cap="none">
              <a:solidFill>
                <a:schemeClr val="dk1"/>
              </a:solidFill>
              <a:latin typeface="Calibri"/>
              <a:ea typeface="Calibri"/>
              <a:cs typeface="Calibri"/>
              <a:sym typeface="Calibri"/>
            </a:endParaRPr>
          </a:p>
        </p:txBody>
      </p:sp>
      <p:sp>
        <p:nvSpPr>
          <p:cNvPr id="33" name="Google Shape;33;p1"/>
          <p:cNvSpPr/>
          <p:nvPr/>
        </p:nvSpPr>
        <p:spPr>
          <a:xfrm>
            <a:off x="655320" y="6135410"/>
            <a:ext cx="3801308" cy="599123"/>
          </a:xfrm>
          <a:prstGeom prst="rect">
            <a:avLst/>
          </a:prstGeom>
          <a:noFill/>
          <a:ln>
            <a:noFill/>
          </a:ln>
        </p:spPr>
        <p:txBody>
          <a:bodyPr spcFirstLastPara="1" wrap="square" lIns="0" tIns="0" rIns="0" bIns="0" anchor="t" anchorCtr="0">
            <a:noAutofit/>
          </a:bodyPr>
          <a:lstStyle/>
          <a:p>
            <a:pPr marL="0" marR="0" lvl="0" indent="0" algn="r" rtl="0">
              <a:lnSpc>
                <a:spcPct val="1468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INR 1,666 crore per year sanctioned for incentives</a:t>
            </a:r>
            <a:r>
              <a:rPr lang="en-US" sz="1450" b="0" i="0" u="none" strike="noStrike" cap="none">
                <a:solidFill>
                  <a:srgbClr val="272525"/>
                </a:solidFill>
                <a:latin typeface="Inter"/>
                <a:ea typeface="Inter"/>
                <a:cs typeface="Inter"/>
                <a:sym typeface="Inter"/>
              </a:rPr>
              <a:t>.</a:t>
            </a:r>
            <a:endParaRPr sz="1450" b="0" i="0" u="none" strike="noStrike" cap="none">
              <a:solidFill>
                <a:schemeClr val="dk1"/>
              </a:solidFill>
              <a:latin typeface="Calibri"/>
              <a:ea typeface="Calibri"/>
              <a:cs typeface="Calibri"/>
              <a:sym typeface="Calibri"/>
            </a:endParaRPr>
          </a:p>
        </p:txBody>
      </p:sp>
      <p:sp>
        <p:nvSpPr>
          <p:cNvPr id="34" name="Google Shape;34;p1"/>
          <p:cNvSpPr/>
          <p:nvPr/>
        </p:nvSpPr>
        <p:spPr>
          <a:xfrm>
            <a:off x="655320" y="7251502"/>
            <a:ext cx="299561" cy="299561"/>
          </a:xfrm>
          <a:prstGeom prst="roundRect">
            <a:avLst>
              <a:gd name="adj" fmla="val 30521615"/>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AE00C75B-D60E-E57B-C790-DE85BFBCA039}"/>
              </a:ext>
            </a:extLst>
          </p:cNvPr>
          <p:cNvSpPr txBox="1"/>
          <p:nvPr/>
        </p:nvSpPr>
        <p:spPr>
          <a:xfrm>
            <a:off x="867508" y="7760676"/>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363AD01B-F7D8-82C0-38B8-7FDB58926D3F}"/>
              </a:ext>
            </a:extLst>
          </p:cNvPr>
          <p:cNvSpPr txBox="1"/>
          <p:nvPr/>
        </p:nvSpPr>
        <p:spPr>
          <a:xfrm>
            <a:off x="8604744" y="7760677"/>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5"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111" name="Google Shape;111;p5"/>
          <p:cNvSpPr/>
          <p:nvPr/>
        </p:nvSpPr>
        <p:spPr>
          <a:xfrm>
            <a:off x="0" y="0"/>
            <a:ext cx="14630400" cy="8231505"/>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5" descr="preencoded.png"/>
          <p:cNvPicPr preferRelativeResize="0"/>
          <p:nvPr/>
        </p:nvPicPr>
        <p:blipFill rotWithShape="1">
          <a:blip r:embed="rId4">
            <a:alphaModFix/>
          </a:blip>
          <a:srcRect/>
          <a:stretch/>
        </p:blipFill>
        <p:spPr>
          <a:xfrm>
            <a:off x="9144000" y="0"/>
            <a:ext cx="5486400" cy="8231505"/>
          </a:xfrm>
          <a:prstGeom prst="rect">
            <a:avLst/>
          </a:prstGeom>
          <a:noFill/>
          <a:ln>
            <a:noFill/>
          </a:ln>
        </p:spPr>
      </p:pic>
      <p:sp>
        <p:nvSpPr>
          <p:cNvPr id="113" name="Google Shape;113;p5"/>
          <p:cNvSpPr/>
          <p:nvPr/>
        </p:nvSpPr>
        <p:spPr>
          <a:xfrm>
            <a:off x="817126" y="641985"/>
            <a:ext cx="7509748" cy="153233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4800"/>
              <a:buFont typeface="Petrona"/>
              <a:buNone/>
            </a:pPr>
            <a:r>
              <a:rPr lang="en-US" sz="4800" b="1">
                <a:solidFill>
                  <a:srgbClr val="000000"/>
                </a:solidFill>
                <a:latin typeface="Petrona"/>
                <a:ea typeface="Petrona"/>
                <a:cs typeface="Petrona"/>
                <a:sym typeface="Petrona"/>
              </a:rPr>
              <a:t>Condition for Eligibility of  Tourism Units:</a:t>
            </a:r>
            <a:endParaRPr sz="4800">
              <a:solidFill>
                <a:schemeClr val="dk1"/>
              </a:solidFill>
              <a:latin typeface="Calibri"/>
              <a:ea typeface="Calibri"/>
              <a:cs typeface="Calibri"/>
              <a:sym typeface="Calibri"/>
            </a:endParaRPr>
          </a:p>
        </p:txBody>
      </p:sp>
      <p:sp>
        <p:nvSpPr>
          <p:cNvPr id="114" name="Google Shape;114;p5"/>
          <p:cNvSpPr/>
          <p:nvPr/>
        </p:nvSpPr>
        <p:spPr>
          <a:xfrm>
            <a:off x="817126" y="2787134"/>
            <a:ext cx="525304" cy="525304"/>
          </a:xfrm>
          <a:prstGeom prst="roundRect">
            <a:avLst>
              <a:gd name="adj" fmla="val 18668"/>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1001078" y="2865834"/>
            <a:ext cx="157401" cy="3677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850"/>
              <a:buFont typeface="Petrona"/>
              <a:buNone/>
            </a:pPr>
            <a:r>
              <a:rPr lang="en-US" sz="2850" b="1">
                <a:solidFill>
                  <a:srgbClr val="272525"/>
                </a:solidFill>
                <a:latin typeface="Petrona"/>
                <a:ea typeface="Petrona"/>
                <a:cs typeface="Petrona"/>
                <a:sym typeface="Petrona"/>
              </a:rPr>
              <a:t>1</a:t>
            </a:r>
            <a:endParaRPr sz="2850">
              <a:solidFill>
                <a:schemeClr val="dk1"/>
              </a:solidFill>
              <a:latin typeface="Calibri"/>
              <a:ea typeface="Calibri"/>
              <a:cs typeface="Calibri"/>
              <a:sym typeface="Calibri"/>
            </a:endParaRPr>
          </a:p>
        </p:txBody>
      </p:sp>
      <p:sp>
        <p:nvSpPr>
          <p:cNvPr id="116" name="Google Shape;116;p5"/>
          <p:cNvSpPr/>
          <p:nvPr/>
        </p:nvSpPr>
        <p:spPr>
          <a:xfrm>
            <a:off x="1575911" y="2787134"/>
            <a:ext cx="3064431" cy="38302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400"/>
              <a:buFont typeface="Petrona"/>
              <a:buNone/>
            </a:pPr>
            <a:r>
              <a:rPr lang="en-US" sz="2400" b="1">
                <a:solidFill>
                  <a:srgbClr val="272525"/>
                </a:solidFill>
                <a:latin typeface="Petrona"/>
                <a:ea typeface="Petrona"/>
                <a:cs typeface="Petrona"/>
                <a:sym typeface="Petrona"/>
              </a:rPr>
              <a:t>First Investment</a:t>
            </a:r>
            <a:endParaRPr sz="2400">
              <a:solidFill>
                <a:schemeClr val="dk1"/>
              </a:solidFill>
              <a:latin typeface="Calibri"/>
              <a:ea typeface="Calibri"/>
              <a:cs typeface="Calibri"/>
              <a:sym typeface="Calibri"/>
            </a:endParaRPr>
          </a:p>
        </p:txBody>
      </p:sp>
      <p:sp>
        <p:nvSpPr>
          <p:cNvPr id="117" name="Google Shape;117;p5"/>
          <p:cNvSpPr/>
          <p:nvPr/>
        </p:nvSpPr>
        <p:spPr>
          <a:xfrm>
            <a:off x="1575911" y="3310176"/>
            <a:ext cx="6750963" cy="746998"/>
          </a:xfrm>
          <a:prstGeom prst="rect">
            <a:avLst/>
          </a:prstGeom>
          <a:noFill/>
          <a:ln>
            <a:noFill/>
          </a:ln>
        </p:spPr>
        <p:txBody>
          <a:bodyPr spcFirstLastPara="1" wrap="square" lIns="0" tIns="0" rIns="0" bIns="0" anchor="t" anchorCtr="0">
            <a:noAutofit/>
          </a:bodyPr>
          <a:lstStyle/>
          <a:p>
            <a:pPr marL="0" marR="0" lvl="0" indent="0" algn="l" rtl="0">
              <a:lnSpc>
                <a:spcPct val="161111"/>
              </a:lnSpc>
              <a:spcBef>
                <a:spcPts val="0"/>
              </a:spcBef>
              <a:spcAft>
                <a:spcPts val="0"/>
              </a:spcAft>
              <a:buClr>
                <a:srgbClr val="272525"/>
              </a:buClr>
              <a:buSzPts val="1800"/>
              <a:buFont typeface="Inter"/>
              <a:buNone/>
            </a:pPr>
            <a:r>
              <a:rPr lang="en-US" sz="1800" dirty="0">
                <a:solidFill>
                  <a:srgbClr val="272525"/>
                </a:solidFill>
                <a:latin typeface="Inter"/>
                <a:ea typeface="Inter"/>
                <a:cs typeface="Inter"/>
                <a:sym typeface="Inter"/>
              </a:rPr>
              <a:t>The date of purchase or work order</a:t>
            </a:r>
            <a:endParaRPr sz="1800" dirty="0">
              <a:solidFill>
                <a:schemeClr val="dk1"/>
              </a:solidFill>
              <a:latin typeface="Calibri"/>
              <a:ea typeface="Calibri"/>
              <a:cs typeface="Calibri"/>
              <a:sym typeface="Calibri"/>
            </a:endParaRPr>
          </a:p>
        </p:txBody>
      </p:sp>
      <p:sp>
        <p:nvSpPr>
          <p:cNvPr id="118" name="Google Shape;118;p5"/>
          <p:cNvSpPr/>
          <p:nvPr/>
        </p:nvSpPr>
        <p:spPr>
          <a:xfrm>
            <a:off x="817126" y="4553307"/>
            <a:ext cx="525304" cy="525304"/>
          </a:xfrm>
          <a:prstGeom prst="roundRect">
            <a:avLst>
              <a:gd name="adj" fmla="val 18668"/>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975479" y="4632007"/>
            <a:ext cx="208478" cy="3677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850"/>
              <a:buFont typeface="Petrona"/>
              <a:buNone/>
            </a:pPr>
            <a:r>
              <a:rPr lang="en-US" sz="2850" b="1">
                <a:solidFill>
                  <a:srgbClr val="272525"/>
                </a:solidFill>
                <a:latin typeface="Petrona"/>
                <a:ea typeface="Petrona"/>
                <a:cs typeface="Petrona"/>
                <a:sym typeface="Petrona"/>
              </a:rPr>
              <a:t>2</a:t>
            </a:r>
            <a:endParaRPr sz="2850">
              <a:solidFill>
                <a:schemeClr val="dk1"/>
              </a:solidFill>
              <a:latin typeface="Calibri"/>
              <a:ea typeface="Calibri"/>
              <a:cs typeface="Calibri"/>
              <a:sym typeface="Calibri"/>
            </a:endParaRPr>
          </a:p>
        </p:txBody>
      </p:sp>
      <p:sp>
        <p:nvSpPr>
          <p:cNvPr id="120" name="Google Shape;120;p5"/>
          <p:cNvSpPr/>
          <p:nvPr/>
        </p:nvSpPr>
        <p:spPr>
          <a:xfrm>
            <a:off x="1575911" y="4632007"/>
            <a:ext cx="4822727" cy="30432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400"/>
              <a:buFont typeface="Petrona"/>
              <a:buNone/>
            </a:pPr>
            <a:r>
              <a:rPr lang="en-US" sz="2400" b="1" dirty="0">
                <a:solidFill>
                  <a:srgbClr val="272525"/>
                </a:solidFill>
                <a:latin typeface="Petrona"/>
                <a:ea typeface="Petrona"/>
                <a:cs typeface="Petrona"/>
                <a:sym typeface="Petrona"/>
              </a:rPr>
              <a:t>Term Loan Disbursement</a:t>
            </a:r>
            <a:endParaRPr sz="2400" dirty="0">
              <a:solidFill>
                <a:schemeClr val="dk1"/>
              </a:solidFill>
              <a:latin typeface="Calibri"/>
              <a:ea typeface="Calibri"/>
              <a:cs typeface="Calibri"/>
              <a:sym typeface="Calibri"/>
            </a:endParaRPr>
          </a:p>
        </p:txBody>
      </p:sp>
      <p:sp>
        <p:nvSpPr>
          <p:cNvPr id="121" name="Google Shape;121;p5"/>
          <p:cNvSpPr/>
          <p:nvPr/>
        </p:nvSpPr>
        <p:spPr>
          <a:xfrm>
            <a:off x="1575911" y="5076349"/>
            <a:ext cx="6750963" cy="746998"/>
          </a:xfrm>
          <a:prstGeom prst="rect">
            <a:avLst/>
          </a:prstGeom>
          <a:noFill/>
          <a:ln>
            <a:noFill/>
          </a:ln>
        </p:spPr>
        <p:txBody>
          <a:bodyPr spcFirstLastPara="1" wrap="square" lIns="0" tIns="0" rIns="0" bIns="0" anchor="t" anchorCtr="0">
            <a:noAutofit/>
          </a:bodyPr>
          <a:lstStyle/>
          <a:p>
            <a:pPr marL="0" marR="0" lvl="0" indent="0" algn="l" rtl="0">
              <a:lnSpc>
                <a:spcPct val="161111"/>
              </a:lnSpc>
              <a:spcBef>
                <a:spcPts val="0"/>
              </a:spcBef>
              <a:spcAft>
                <a:spcPts val="0"/>
              </a:spcAft>
              <a:buClr>
                <a:srgbClr val="272525"/>
              </a:buClr>
              <a:buSzPts val="1800"/>
              <a:buFont typeface="Inter"/>
              <a:buNone/>
            </a:pPr>
            <a:r>
              <a:rPr lang="en-US" sz="1800" dirty="0">
                <a:solidFill>
                  <a:srgbClr val="272525"/>
                </a:solidFill>
                <a:latin typeface="Inter"/>
                <a:ea typeface="Inter"/>
                <a:cs typeface="Inter"/>
                <a:sym typeface="Inter"/>
              </a:rPr>
              <a:t>Obtaining the first disbursement of a term loan is considered an effective step.</a:t>
            </a:r>
            <a:endParaRPr sz="1800" dirty="0">
              <a:solidFill>
                <a:schemeClr val="dk1"/>
              </a:solidFill>
              <a:latin typeface="Calibri"/>
              <a:ea typeface="Calibri"/>
              <a:cs typeface="Calibri"/>
              <a:sym typeface="Calibri"/>
            </a:endParaRPr>
          </a:p>
        </p:txBody>
      </p:sp>
      <p:sp>
        <p:nvSpPr>
          <p:cNvPr id="122" name="Google Shape;122;p5"/>
          <p:cNvSpPr/>
          <p:nvPr/>
        </p:nvSpPr>
        <p:spPr>
          <a:xfrm>
            <a:off x="817126" y="6319480"/>
            <a:ext cx="525304" cy="525304"/>
          </a:xfrm>
          <a:prstGeom prst="roundRect">
            <a:avLst>
              <a:gd name="adj" fmla="val 18668"/>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975717" y="6398181"/>
            <a:ext cx="208121" cy="3677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850"/>
              <a:buFont typeface="Petrona"/>
              <a:buNone/>
            </a:pPr>
            <a:r>
              <a:rPr lang="en-US" sz="2850" b="1">
                <a:solidFill>
                  <a:srgbClr val="272525"/>
                </a:solidFill>
                <a:latin typeface="Petrona"/>
                <a:ea typeface="Petrona"/>
                <a:cs typeface="Petrona"/>
                <a:sym typeface="Petrona"/>
              </a:rPr>
              <a:t>3</a:t>
            </a:r>
            <a:endParaRPr sz="2850">
              <a:solidFill>
                <a:schemeClr val="dk1"/>
              </a:solidFill>
              <a:latin typeface="Calibri"/>
              <a:ea typeface="Calibri"/>
              <a:cs typeface="Calibri"/>
              <a:sym typeface="Calibri"/>
            </a:endParaRPr>
          </a:p>
        </p:txBody>
      </p:sp>
      <p:sp>
        <p:nvSpPr>
          <p:cNvPr id="124" name="Google Shape;124;p5"/>
          <p:cNvSpPr/>
          <p:nvPr/>
        </p:nvSpPr>
        <p:spPr>
          <a:xfrm>
            <a:off x="1575911" y="6319480"/>
            <a:ext cx="4911386" cy="38302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400"/>
              <a:buFont typeface="Petrona"/>
              <a:buNone/>
            </a:pPr>
            <a:r>
              <a:rPr lang="en-US" sz="2400" b="1" dirty="0">
                <a:solidFill>
                  <a:srgbClr val="272525"/>
                </a:solidFill>
                <a:latin typeface="Petrona"/>
                <a:ea typeface="Petrona"/>
                <a:cs typeface="Petrona"/>
                <a:sym typeface="Petrona"/>
              </a:rPr>
              <a:t>Development Permission</a:t>
            </a:r>
            <a:endParaRPr sz="2400" dirty="0">
              <a:solidFill>
                <a:schemeClr val="dk1"/>
              </a:solidFill>
              <a:latin typeface="Calibri"/>
              <a:ea typeface="Calibri"/>
              <a:cs typeface="Calibri"/>
              <a:sym typeface="Calibri"/>
            </a:endParaRPr>
          </a:p>
        </p:txBody>
      </p:sp>
      <p:sp>
        <p:nvSpPr>
          <p:cNvPr id="125" name="Google Shape;125;p5"/>
          <p:cNvSpPr/>
          <p:nvPr/>
        </p:nvSpPr>
        <p:spPr>
          <a:xfrm>
            <a:off x="1575911" y="6842522"/>
            <a:ext cx="6750963" cy="746998"/>
          </a:xfrm>
          <a:prstGeom prst="rect">
            <a:avLst/>
          </a:prstGeom>
          <a:noFill/>
          <a:ln>
            <a:noFill/>
          </a:ln>
        </p:spPr>
        <p:txBody>
          <a:bodyPr spcFirstLastPara="1" wrap="square" lIns="0" tIns="0" rIns="0" bIns="0" anchor="t" anchorCtr="0">
            <a:noAutofit/>
          </a:bodyPr>
          <a:lstStyle/>
          <a:p>
            <a:pPr marL="0" marR="0" lvl="0" indent="0" algn="l" rtl="0">
              <a:lnSpc>
                <a:spcPct val="161111"/>
              </a:lnSpc>
              <a:spcBef>
                <a:spcPts val="0"/>
              </a:spcBef>
              <a:spcAft>
                <a:spcPts val="0"/>
              </a:spcAft>
              <a:buClr>
                <a:srgbClr val="272525"/>
              </a:buClr>
              <a:buSzPts val="1800"/>
              <a:buFont typeface="Inter"/>
              <a:buNone/>
            </a:pPr>
            <a:r>
              <a:rPr lang="en-US" sz="1800">
                <a:solidFill>
                  <a:srgbClr val="272525"/>
                </a:solidFill>
                <a:latin typeface="Inter"/>
                <a:ea typeface="Inter"/>
                <a:cs typeface="Inter"/>
                <a:sym typeface="Inter"/>
              </a:rPr>
              <a:t>Obtaining development or construction permission is another valid effective step.</a:t>
            </a:r>
            <a:endParaRPr sz="1800">
              <a:solidFill>
                <a:schemeClr val="dk1"/>
              </a:solidFill>
              <a:latin typeface="Calibri"/>
              <a:ea typeface="Calibri"/>
              <a:cs typeface="Calibri"/>
              <a:sym typeface="Calibri"/>
            </a:endParaRPr>
          </a:p>
        </p:txBody>
      </p:sp>
      <p:sp>
        <p:nvSpPr>
          <p:cNvPr id="126" name="Google Shape;126;p5"/>
          <p:cNvSpPr/>
          <p:nvPr/>
        </p:nvSpPr>
        <p:spPr>
          <a:xfrm>
            <a:off x="3831220" y="3913226"/>
            <a:ext cx="277793" cy="392789"/>
          </a:xfrm>
          <a:prstGeom prst="rect">
            <a:avLst/>
          </a:prstGeom>
          <a:noFill/>
          <a:ln>
            <a:noFill/>
          </a:ln>
        </p:spPr>
        <p:txBody>
          <a:bodyPr spcFirstLastPara="1" wrap="square" lIns="0" tIns="0" rIns="0" bIns="0" anchor="t" anchorCtr="0">
            <a:noAutofit/>
          </a:bodyPr>
          <a:lstStyle/>
          <a:p>
            <a:pPr marL="0" marR="0" lvl="0" indent="0" algn="l" rtl="0">
              <a:lnSpc>
                <a:spcPct val="161111"/>
              </a:lnSpc>
              <a:spcBef>
                <a:spcPts val="0"/>
              </a:spcBef>
              <a:spcAft>
                <a:spcPts val="0"/>
              </a:spcAft>
              <a:buClr>
                <a:srgbClr val="272525"/>
              </a:buClr>
              <a:buSzPts val="1800"/>
              <a:buFont typeface="Inter"/>
              <a:buNone/>
            </a:pPr>
            <a:r>
              <a:rPr lang="en-US" sz="1800">
                <a:solidFill>
                  <a:srgbClr val="272525"/>
                </a:solidFill>
                <a:latin typeface="Inter"/>
                <a:ea typeface="Inter"/>
                <a:cs typeface="Inter"/>
                <a:sym typeface="Inter"/>
              </a:rPr>
              <a:t>or</a:t>
            </a:r>
            <a:endParaRPr sz="1800">
              <a:solidFill>
                <a:schemeClr val="dk1"/>
              </a:solidFill>
              <a:latin typeface="Calibri"/>
              <a:ea typeface="Calibri"/>
              <a:cs typeface="Calibri"/>
              <a:sym typeface="Calibri"/>
            </a:endParaRPr>
          </a:p>
        </p:txBody>
      </p:sp>
      <p:sp>
        <p:nvSpPr>
          <p:cNvPr id="127" name="Google Shape;127;p5"/>
          <p:cNvSpPr/>
          <p:nvPr/>
        </p:nvSpPr>
        <p:spPr>
          <a:xfrm>
            <a:off x="3809999" y="5823347"/>
            <a:ext cx="277793" cy="543065"/>
          </a:xfrm>
          <a:prstGeom prst="rect">
            <a:avLst/>
          </a:prstGeom>
          <a:noFill/>
          <a:ln>
            <a:noFill/>
          </a:ln>
        </p:spPr>
        <p:txBody>
          <a:bodyPr spcFirstLastPara="1" wrap="square" lIns="0" tIns="0" rIns="0" bIns="0" anchor="t" anchorCtr="0">
            <a:noAutofit/>
          </a:bodyPr>
          <a:lstStyle/>
          <a:p>
            <a:pPr marL="0" marR="0" lvl="0" indent="0" algn="l" rtl="0">
              <a:lnSpc>
                <a:spcPct val="161111"/>
              </a:lnSpc>
              <a:spcBef>
                <a:spcPts val="0"/>
              </a:spcBef>
              <a:spcAft>
                <a:spcPts val="0"/>
              </a:spcAft>
              <a:buClr>
                <a:srgbClr val="272525"/>
              </a:buClr>
              <a:buSzPts val="1800"/>
              <a:buFont typeface="Inter"/>
              <a:buNone/>
            </a:pPr>
            <a:r>
              <a:rPr lang="en-US" sz="1800">
                <a:solidFill>
                  <a:srgbClr val="272525"/>
                </a:solidFill>
                <a:latin typeface="Inter"/>
                <a:ea typeface="Inter"/>
                <a:cs typeface="Inter"/>
                <a:sym typeface="Inter"/>
              </a:rPr>
              <a:t>or</a:t>
            </a: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7764221-FD56-58B9-487B-D66CDFD64B4C}"/>
              </a:ext>
            </a:extLst>
          </p:cNvPr>
          <p:cNvSpPr txBox="1"/>
          <p:nvPr/>
        </p:nvSpPr>
        <p:spPr>
          <a:xfrm>
            <a:off x="4829901" y="7877907"/>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C523C0A2-F516-34E8-F71F-88D3F2058FE1}"/>
              </a:ext>
            </a:extLst>
          </p:cNvPr>
          <p:cNvSpPr txBox="1"/>
          <p:nvPr/>
        </p:nvSpPr>
        <p:spPr>
          <a:xfrm>
            <a:off x="12567137" y="7877908"/>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134" name="Google Shape;134;p6"/>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2299692" y="504944"/>
            <a:ext cx="4820364" cy="602575"/>
          </a:xfrm>
          <a:prstGeom prst="rect">
            <a:avLst/>
          </a:prstGeom>
          <a:noFill/>
          <a:ln>
            <a:noFill/>
          </a:ln>
        </p:spPr>
        <p:txBody>
          <a:bodyPr spcFirstLastPara="1" wrap="square" lIns="0" tIns="0" rIns="0" bIns="0" anchor="t" anchorCtr="0">
            <a:noAutofit/>
          </a:bodyPr>
          <a:lstStyle/>
          <a:p>
            <a:pPr marL="0" marR="0" lvl="0" indent="0" algn="l" rtl="0">
              <a:lnSpc>
                <a:spcPct val="125333"/>
              </a:lnSpc>
              <a:spcBef>
                <a:spcPts val="0"/>
              </a:spcBef>
              <a:spcAft>
                <a:spcPts val="0"/>
              </a:spcAft>
              <a:buClr>
                <a:srgbClr val="000000"/>
              </a:buClr>
              <a:buSzPts val="3750"/>
              <a:buFont typeface="Petrona"/>
              <a:buNone/>
            </a:pPr>
            <a:r>
              <a:rPr lang="en-US" sz="3750" b="1">
                <a:solidFill>
                  <a:srgbClr val="000000"/>
                </a:solidFill>
                <a:latin typeface="Petrona"/>
                <a:ea typeface="Petrona"/>
                <a:cs typeface="Petrona"/>
                <a:sym typeface="Petrona"/>
              </a:rPr>
              <a:t>Capital Incentive:</a:t>
            </a:r>
            <a:endParaRPr sz="3750">
              <a:solidFill>
                <a:schemeClr val="dk1"/>
              </a:solidFill>
              <a:latin typeface="Calibri"/>
              <a:ea typeface="Calibri"/>
              <a:cs typeface="Calibri"/>
              <a:sym typeface="Calibri"/>
            </a:endParaRPr>
          </a:p>
        </p:txBody>
      </p:sp>
      <p:sp>
        <p:nvSpPr>
          <p:cNvPr id="136" name="Google Shape;136;p6"/>
          <p:cNvSpPr/>
          <p:nvPr/>
        </p:nvSpPr>
        <p:spPr>
          <a:xfrm>
            <a:off x="2299692" y="1474708"/>
            <a:ext cx="10031016" cy="881182"/>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272525"/>
              </a:buClr>
              <a:buSzPts val="1400"/>
              <a:buFont typeface="Inter"/>
              <a:buNone/>
            </a:pPr>
            <a:r>
              <a:rPr lang="en-US" sz="1400" dirty="0">
                <a:solidFill>
                  <a:srgbClr val="272525"/>
                </a:solidFill>
                <a:latin typeface="Inter"/>
                <a:ea typeface="Inter"/>
                <a:cs typeface="Inter"/>
                <a:sym typeface="Inter"/>
              </a:rPr>
              <a:t>The policy offers capital incentives for all eligible tourism units, with varying percentages based on the category of the project. These incentives are designed to encourage investment in different types of tourism facilities across the state.</a:t>
            </a:r>
            <a:endParaRPr sz="1400" dirty="0">
              <a:solidFill>
                <a:schemeClr val="dk1"/>
              </a:solidFill>
              <a:latin typeface="Calibri"/>
              <a:ea typeface="Calibri"/>
              <a:cs typeface="Calibri"/>
              <a:sym typeface="Calibri"/>
            </a:endParaRPr>
          </a:p>
        </p:txBody>
      </p:sp>
      <p:pic>
        <p:nvPicPr>
          <p:cNvPr id="137" name="Google Shape;137;p6" descr="preencoded.png"/>
          <p:cNvPicPr preferRelativeResize="0"/>
          <p:nvPr/>
        </p:nvPicPr>
        <p:blipFill rotWithShape="1">
          <a:blip r:embed="rId4">
            <a:alphaModFix/>
          </a:blip>
          <a:srcRect/>
          <a:stretch/>
        </p:blipFill>
        <p:spPr>
          <a:xfrm>
            <a:off x="2299692" y="2562463"/>
            <a:ext cx="918091" cy="1468993"/>
          </a:xfrm>
          <a:prstGeom prst="rect">
            <a:avLst/>
          </a:prstGeom>
          <a:noFill/>
          <a:ln>
            <a:noFill/>
          </a:ln>
        </p:spPr>
      </p:pic>
      <p:sp>
        <p:nvSpPr>
          <p:cNvPr id="138" name="Google Shape;138;p6"/>
          <p:cNvSpPr/>
          <p:nvPr/>
        </p:nvSpPr>
        <p:spPr>
          <a:xfrm>
            <a:off x="3493175" y="2746058"/>
            <a:ext cx="2488168"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a:solidFill>
                  <a:srgbClr val="272525"/>
                </a:solidFill>
                <a:latin typeface="Petrona"/>
                <a:ea typeface="Petrona"/>
                <a:cs typeface="Petrona"/>
                <a:sym typeface="Petrona"/>
              </a:rPr>
              <a:t>Accommodation Units</a:t>
            </a:r>
            <a:endParaRPr sz="1850">
              <a:solidFill>
                <a:schemeClr val="dk1"/>
              </a:solidFill>
              <a:latin typeface="Calibri"/>
              <a:ea typeface="Calibri"/>
              <a:cs typeface="Calibri"/>
              <a:sym typeface="Calibri"/>
            </a:endParaRPr>
          </a:p>
        </p:txBody>
      </p:sp>
      <p:sp>
        <p:nvSpPr>
          <p:cNvPr id="139" name="Google Shape;139;p6"/>
          <p:cNvSpPr/>
          <p:nvPr/>
        </p:nvSpPr>
        <p:spPr>
          <a:xfrm>
            <a:off x="3786783" y="3157418"/>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dirty="0">
                <a:solidFill>
                  <a:srgbClr val="272525"/>
                </a:solidFill>
                <a:latin typeface="Inter"/>
                <a:ea typeface="Inter"/>
                <a:cs typeface="Inter"/>
                <a:sym typeface="Inter"/>
              </a:rPr>
              <a:t>20% of ECI capped at INR 20 crores for Category A.</a:t>
            </a:r>
            <a:endParaRPr sz="1400" dirty="0">
              <a:solidFill>
                <a:schemeClr val="dk1"/>
              </a:solidFill>
              <a:latin typeface="Calibri"/>
              <a:ea typeface="Calibri"/>
              <a:cs typeface="Calibri"/>
              <a:sym typeface="Calibri"/>
            </a:endParaRPr>
          </a:p>
        </p:txBody>
      </p:sp>
      <p:sp>
        <p:nvSpPr>
          <p:cNvPr id="140" name="Google Shape;140;p6"/>
          <p:cNvSpPr/>
          <p:nvPr/>
        </p:nvSpPr>
        <p:spPr>
          <a:xfrm>
            <a:off x="3786783" y="3515320"/>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15 Crores for Category B.</a:t>
            </a:r>
            <a:endParaRPr sz="1400">
              <a:solidFill>
                <a:schemeClr val="dk1"/>
              </a:solidFill>
              <a:latin typeface="Calibri"/>
              <a:ea typeface="Calibri"/>
              <a:cs typeface="Calibri"/>
              <a:sym typeface="Calibri"/>
            </a:endParaRPr>
          </a:p>
        </p:txBody>
      </p:sp>
      <p:pic>
        <p:nvPicPr>
          <p:cNvPr id="141" name="Google Shape;141;p6" descr="preencoded.png"/>
          <p:cNvPicPr preferRelativeResize="0"/>
          <p:nvPr/>
        </p:nvPicPr>
        <p:blipFill rotWithShape="1">
          <a:blip r:embed="rId5">
            <a:alphaModFix/>
          </a:blip>
          <a:srcRect/>
          <a:stretch/>
        </p:blipFill>
        <p:spPr>
          <a:xfrm>
            <a:off x="2299692" y="4031456"/>
            <a:ext cx="918091" cy="1723906"/>
          </a:xfrm>
          <a:prstGeom prst="rect">
            <a:avLst/>
          </a:prstGeom>
          <a:noFill/>
          <a:ln>
            <a:noFill/>
          </a:ln>
        </p:spPr>
      </p:pic>
      <p:sp>
        <p:nvSpPr>
          <p:cNvPr id="142" name="Google Shape;142;p6"/>
          <p:cNvSpPr/>
          <p:nvPr/>
        </p:nvSpPr>
        <p:spPr>
          <a:xfrm>
            <a:off x="3493175" y="4215051"/>
            <a:ext cx="2410182"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a:solidFill>
                  <a:srgbClr val="272525"/>
                </a:solidFill>
                <a:latin typeface="Petrona"/>
                <a:ea typeface="Petrona"/>
                <a:cs typeface="Petrona"/>
                <a:sym typeface="Petrona"/>
              </a:rPr>
              <a:t>Other  Units</a:t>
            </a:r>
            <a:endParaRPr sz="1850">
              <a:solidFill>
                <a:schemeClr val="dk1"/>
              </a:solidFill>
              <a:latin typeface="Calibri"/>
              <a:ea typeface="Calibri"/>
              <a:cs typeface="Calibri"/>
              <a:sym typeface="Calibri"/>
            </a:endParaRPr>
          </a:p>
        </p:txBody>
      </p:sp>
      <p:sp>
        <p:nvSpPr>
          <p:cNvPr id="143" name="Google Shape;143;p6"/>
          <p:cNvSpPr/>
          <p:nvPr/>
        </p:nvSpPr>
        <p:spPr>
          <a:xfrm>
            <a:off x="3786783" y="4626412"/>
            <a:ext cx="8543925" cy="587454"/>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15 crores for Food &amp; Beverages, Travel &amp; Tourism, and Entertainment &amp; Recreation. </a:t>
            </a:r>
            <a:endParaRPr sz="1400">
              <a:solidFill>
                <a:schemeClr val="dk1"/>
              </a:solidFill>
              <a:latin typeface="Calibri"/>
              <a:ea typeface="Calibri"/>
              <a:cs typeface="Calibri"/>
              <a:sym typeface="Calibri"/>
            </a:endParaRPr>
          </a:p>
        </p:txBody>
      </p:sp>
      <p:sp>
        <p:nvSpPr>
          <p:cNvPr id="144" name="Google Shape;144;p6"/>
          <p:cNvSpPr/>
          <p:nvPr/>
        </p:nvSpPr>
        <p:spPr>
          <a:xfrm>
            <a:off x="3786783" y="5278041"/>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10 crores for Other Tourism Units</a:t>
            </a:r>
            <a:endParaRPr sz="1400">
              <a:solidFill>
                <a:schemeClr val="dk1"/>
              </a:solidFill>
              <a:latin typeface="Calibri"/>
              <a:ea typeface="Calibri"/>
              <a:cs typeface="Calibri"/>
              <a:sym typeface="Calibri"/>
            </a:endParaRPr>
          </a:p>
        </p:txBody>
      </p:sp>
      <p:pic>
        <p:nvPicPr>
          <p:cNvPr id="145" name="Google Shape;145;p6" descr="preencoded.png"/>
          <p:cNvPicPr preferRelativeResize="0"/>
          <p:nvPr/>
        </p:nvPicPr>
        <p:blipFill rotWithShape="1">
          <a:blip r:embed="rId6">
            <a:alphaModFix/>
          </a:blip>
          <a:srcRect/>
          <a:stretch/>
        </p:blipFill>
        <p:spPr>
          <a:xfrm>
            <a:off x="2299692" y="5755362"/>
            <a:ext cx="918091" cy="1468993"/>
          </a:xfrm>
          <a:prstGeom prst="rect">
            <a:avLst/>
          </a:prstGeom>
          <a:noFill/>
          <a:ln>
            <a:noFill/>
          </a:ln>
        </p:spPr>
      </p:pic>
      <p:sp>
        <p:nvSpPr>
          <p:cNvPr id="146" name="Google Shape;146;p6"/>
          <p:cNvSpPr/>
          <p:nvPr/>
        </p:nvSpPr>
        <p:spPr>
          <a:xfrm>
            <a:off x="3493175" y="5938957"/>
            <a:ext cx="2410182"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a:solidFill>
                  <a:srgbClr val="272525"/>
                </a:solidFill>
                <a:latin typeface="Petrona"/>
                <a:ea typeface="Petrona"/>
                <a:cs typeface="Petrona"/>
                <a:sym typeface="Petrona"/>
              </a:rPr>
              <a:t>Ultra Mega Projects</a:t>
            </a:r>
            <a:endParaRPr sz="1850">
              <a:solidFill>
                <a:schemeClr val="dk1"/>
              </a:solidFill>
              <a:latin typeface="Calibri"/>
              <a:ea typeface="Calibri"/>
              <a:cs typeface="Calibri"/>
              <a:sym typeface="Calibri"/>
            </a:endParaRPr>
          </a:p>
        </p:txBody>
      </p:sp>
      <p:sp>
        <p:nvSpPr>
          <p:cNvPr id="147" name="Google Shape;147;p6"/>
          <p:cNvSpPr/>
          <p:nvPr/>
        </p:nvSpPr>
        <p:spPr>
          <a:xfrm>
            <a:off x="3786783" y="6350317"/>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10% of ECI capped at INR 25 crores</a:t>
            </a:r>
            <a:endParaRPr sz="1400">
              <a:solidFill>
                <a:schemeClr val="dk1"/>
              </a:solidFill>
              <a:latin typeface="Calibri"/>
              <a:ea typeface="Calibri"/>
              <a:cs typeface="Calibri"/>
              <a:sym typeface="Calibri"/>
            </a:endParaRPr>
          </a:p>
        </p:txBody>
      </p:sp>
      <p:sp>
        <p:nvSpPr>
          <p:cNvPr id="148" name="Google Shape;148;p6"/>
          <p:cNvSpPr/>
          <p:nvPr/>
        </p:nvSpPr>
        <p:spPr>
          <a:xfrm>
            <a:off x="2299692" y="7430929"/>
            <a:ext cx="10031016" cy="293727"/>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272525"/>
              </a:buClr>
              <a:buSzPts val="1400"/>
              <a:buFont typeface="Inter"/>
              <a:buNone/>
            </a:pPr>
            <a:r>
              <a:rPr lang="en-US" sz="1400" dirty="0">
                <a:solidFill>
                  <a:srgbClr val="272525"/>
                </a:solidFill>
                <a:latin typeface="Inter"/>
                <a:ea typeface="Inter"/>
                <a:cs typeface="Inter"/>
                <a:sym typeface="Inter"/>
              </a:rPr>
              <a:t>#ECI - Eligible Capital Investment. *In five fixed annual installment</a:t>
            </a:r>
          </a:p>
          <a:p>
            <a:pPr marL="0" marR="0" lvl="0" indent="0" algn="l" rtl="0">
              <a:lnSpc>
                <a:spcPct val="164285"/>
              </a:lnSpc>
              <a:spcBef>
                <a:spcPts val="0"/>
              </a:spcBef>
              <a:spcAft>
                <a:spcPts val="0"/>
              </a:spcAft>
              <a:buClr>
                <a:srgbClr val="272525"/>
              </a:buClr>
              <a:buSzPts val="1400"/>
              <a:buFont typeface="Inter"/>
              <a:buNone/>
            </a:pPr>
            <a:r>
              <a:rPr lang="en-US" dirty="0">
                <a:solidFill>
                  <a:srgbClr val="272525"/>
                </a:solidFill>
                <a:latin typeface="Inter"/>
                <a:ea typeface="Inter"/>
                <a:cs typeface="Calibri"/>
                <a:sym typeface="Inter"/>
              </a:rPr>
              <a:t>Additional Incentive of 5% for Women Entrepreneurs/SC/ST/Differently abled</a:t>
            </a:r>
            <a:endParaRPr sz="14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9C15D52A-EA38-B577-682E-23BCBD25A1AC}"/>
              </a:ext>
            </a:extLst>
          </p:cNvPr>
          <p:cNvSpPr txBox="1"/>
          <p:nvPr/>
        </p:nvSpPr>
        <p:spPr>
          <a:xfrm>
            <a:off x="12520247" y="7866184"/>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14"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366" name="Google Shape;366;p14"/>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864037" y="710089"/>
            <a:ext cx="12902327" cy="1619964"/>
          </a:xfrm>
          <a:prstGeom prst="rect">
            <a:avLst/>
          </a:prstGeom>
          <a:noFill/>
          <a:ln>
            <a:noFill/>
          </a:ln>
        </p:spPr>
        <p:txBody>
          <a:bodyPr spcFirstLastPara="1" wrap="square" lIns="0" tIns="0" rIns="0" bIns="0" anchor="t" anchorCtr="0">
            <a:noAutofit/>
          </a:bodyPr>
          <a:lstStyle/>
          <a:p>
            <a:pPr marL="0" marR="0" lvl="0" indent="0" algn="l" rtl="0">
              <a:lnSpc>
                <a:spcPct val="124509"/>
              </a:lnSpc>
              <a:spcBef>
                <a:spcPts val="0"/>
              </a:spcBef>
              <a:spcAft>
                <a:spcPts val="0"/>
              </a:spcAft>
              <a:buClr>
                <a:srgbClr val="000000"/>
              </a:buClr>
              <a:buSzPts val="5100"/>
              <a:buFont typeface="Petrona"/>
              <a:buNone/>
            </a:pPr>
            <a:r>
              <a:rPr lang="en-US" sz="5100" b="1">
                <a:solidFill>
                  <a:srgbClr val="000000"/>
                </a:solidFill>
                <a:latin typeface="Petrona"/>
                <a:ea typeface="Petrona"/>
                <a:cs typeface="Petrona"/>
                <a:sym typeface="Petrona"/>
              </a:rPr>
              <a:t>Stamp Duty &amp; Registration Charges Exemption:</a:t>
            </a:r>
            <a:endParaRPr sz="5100">
              <a:solidFill>
                <a:schemeClr val="dk1"/>
              </a:solidFill>
              <a:latin typeface="Calibri"/>
              <a:ea typeface="Calibri"/>
              <a:cs typeface="Calibri"/>
              <a:sym typeface="Calibri"/>
            </a:endParaRPr>
          </a:p>
        </p:txBody>
      </p:sp>
      <p:sp>
        <p:nvSpPr>
          <p:cNvPr id="368" name="Google Shape;368;p14"/>
          <p:cNvSpPr/>
          <p:nvPr/>
        </p:nvSpPr>
        <p:spPr>
          <a:xfrm>
            <a:off x="1219081" y="2700338"/>
            <a:ext cx="30480" cy="4819174"/>
          </a:xfrm>
          <a:prstGeom prst="roundRect">
            <a:avLst>
              <a:gd name="adj" fmla="val 340200"/>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1481554" y="3240405"/>
            <a:ext cx="864037" cy="30480"/>
          </a:xfrm>
          <a:prstGeom prst="roundRect">
            <a:avLst>
              <a:gd name="adj" fmla="val 340200"/>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956608" y="2977991"/>
            <a:ext cx="555427" cy="555427"/>
          </a:xfrm>
          <a:prstGeom prst="roundRect">
            <a:avLst>
              <a:gd name="adj" fmla="val 18669"/>
            </a:avLst>
          </a:prstGeom>
          <a:solidFill>
            <a:srgbClr val="CCEEFF"/>
          </a:solidFill>
          <a:ln w="152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1151037" y="3061216"/>
            <a:ext cx="166449" cy="3888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3050"/>
              <a:buFont typeface="Petrona"/>
              <a:buNone/>
            </a:pPr>
            <a:r>
              <a:rPr lang="en-US" sz="3050" b="1">
                <a:solidFill>
                  <a:srgbClr val="272525"/>
                </a:solidFill>
                <a:latin typeface="Petrona"/>
                <a:ea typeface="Petrona"/>
                <a:cs typeface="Petrona"/>
                <a:sym typeface="Petrona"/>
              </a:rPr>
              <a:t>1</a:t>
            </a:r>
            <a:endParaRPr sz="3050">
              <a:solidFill>
                <a:schemeClr val="dk1"/>
              </a:solidFill>
              <a:latin typeface="Calibri"/>
              <a:ea typeface="Calibri"/>
              <a:cs typeface="Calibri"/>
              <a:sym typeface="Calibri"/>
            </a:endParaRPr>
          </a:p>
        </p:txBody>
      </p:sp>
      <p:sp>
        <p:nvSpPr>
          <p:cNvPr id="372" name="Google Shape;372;p14"/>
          <p:cNvSpPr/>
          <p:nvPr/>
        </p:nvSpPr>
        <p:spPr>
          <a:xfrm>
            <a:off x="2592110" y="2947154"/>
            <a:ext cx="3240405" cy="405051"/>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Zone A</a:t>
            </a:r>
            <a:endParaRPr sz="2550">
              <a:solidFill>
                <a:schemeClr val="dk1"/>
              </a:solidFill>
              <a:latin typeface="Calibri"/>
              <a:ea typeface="Calibri"/>
              <a:cs typeface="Calibri"/>
              <a:sym typeface="Calibri"/>
            </a:endParaRPr>
          </a:p>
        </p:txBody>
      </p:sp>
      <p:sp>
        <p:nvSpPr>
          <p:cNvPr id="373" name="Google Shape;373;p14"/>
          <p:cNvSpPr/>
          <p:nvPr/>
        </p:nvSpPr>
        <p:spPr>
          <a:xfrm>
            <a:off x="2592110" y="3500318"/>
            <a:ext cx="11174254"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50% of cost exempted</a:t>
            </a:r>
            <a:endParaRPr sz="1900">
              <a:solidFill>
                <a:schemeClr val="dk1"/>
              </a:solidFill>
              <a:latin typeface="Calibri"/>
              <a:ea typeface="Calibri"/>
              <a:cs typeface="Calibri"/>
              <a:sym typeface="Calibri"/>
            </a:endParaRPr>
          </a:p>
        </p:txBody>
      </p:sp>
      <p:sp>
        <p:nvSpPr>
          <p:cNvPr id="374" name="Google Shape;374;p14"/>
          <p:cNvSpPr/>
          <p:nvPr/>
        </p:nvSpPr>
        <p:spPr>
          <a:xfrm>
            <a:off x="1481554" y="4929068"/>
            <a:ext cx="864037" cy="30480"/>
          </a:xfrm>
          <a:prstGeom prst="roundRect">
            <a:avLst>
              <a:gd name="adj" fmla="val 340200"/>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956608" y="4666655"/>
            <a:ext cx="555427" cy="555427"/>
          </a:xfrm>
          <a:prstGeom prst="roundRect">
            <a:avLst>
              <a:gd name="adj" fmla="val 18669"/>
            </a:avLst>
          </a:prstGeom>
          <a:solidFill>
            <a:srgbClr val="CCEEFF"/>
          </a:solidFill>
          <a:ln w="152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1124010" y="4749879"/>
            <a:ext cx="220504" cy="3888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3050"/>
              <a:buFont typeface="Petrona"/>
              <a:buNone/>
            </a:pPr>
            <a:r>
              <a:rPr lang="en-US" sz="3050" b="1">
                <a:solidFill>
                  <a:srgbClr val="272525"/>
                </a:solidFill>
                <a:latin typeface="Petrona"/>
                <a:ea typeface="Petrona"/>
                <a:cs typeface="Petrona"/>
                <a:sym typeface="Petrona"/>
              </a:rPr>
              <a:t>2</a:t>
            </a:r>
            <a:endParaRPr sz="3050">
              <a:solidFill>
                <a:schemeClr val="dk1"/>
              </a:solidFill>
              <a:latin typeface="Calibri"/>
              <a:ea typeface="Calibri"/>
              <a:cs typeface="Calibri"/>
              <a:sym typeface="Calibri"/>
            </a:endParaRPr>
          </a:p>
        </p:txBody>
      </p:sp>
      <p:sp>
        <p:nvSpPr>
          <p:cNvPr id="377" name="Google Shape;377;p14"/>
          <p:cNvSpPr/>
          <p:nvPr/>
        </p:nvSpPr>
        <p:spPr>
          <a:xfrm>
            <a:off x="2592110" y="4635818"/>
            <a:ext cx="3240405" cy="405051"/>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Zone B</a:t>
            </a:r>
            <a:endParaRPr sz="2550">
              <a:solidFill>
                <a:schemeClr val="dk1"/>
              </a:solidFill>
              <a:latin typeface="Calibri"/>
              <a:ea typeface="Calibri"/>
              <a:cs typeface="Calibri"/>
              <a:sym typeface="Calibri"/>
            </a:endParaRPr>
          </a:p>
        </p:txBody>
      </p:sp>
      <p:sp>
        <p:nvSpPr>
          <p:cNvPr id="378" name="Google Shape;378;p14"/>
          <p:cNvSpPr/>
          <p:nvPr/>
        </p:nvSpPr>
        <p:spPr>
          <a:xfrm>
            <a:off x="2592110" y="5188982"/>
            <a:ext cx="11174254"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75% of cost exempted</a:t>
            </a:r>
            <a:endParaRPr sz="1900">
              <a:solidFill>
                <a:schemeClr val="dk1"/>
              </a:solidFill>
              <a:latin typeface="Calibri"/>
              <a:ea typeface="Calibri"/>
              <a:cs typeface="Calibri"/>
              <a:sym typeface="Calibri"/>
            </a:endParaRPr>
          </a:p>
        </p:txBody>
      </p:sp>
      <p:sp>
        <p:nvSpPr>
          <p:cNvPr id="379" name="Google Shape;379;p14"/>
          <p:cNvSpPr/>
          <p:nvPr/>
        </p:nvSpPr>
        <p:spPr>
          <a:xfrm>
            <a:off x="1481554" y="6617732"/>
            <a:ext cx="864037" cy="30480"/>
          </a:xfrm>
          <a:prstGeom prst="roundRect">
            <a:avLst>
              <a:gd name="adj" fmla="val 340200"/>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956608" y="6355318"/>
            <a:ext cx="555427" cy="555427"/>
          </a:xfrm>
          <a:prstGeom prst="roundRect">
            <a:avLst>
              <a:gd name="adj" fmla="val 18669"/>
            </a:avLst>
          </a:prstGeom>
          <a:solidFill>
            <a:srgbClr val="CCEEFF"/>
          </a:solidFill>
          <a:ln w="152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1124248" y="6438543"/>
            <a:ext cx="220028" cy="3888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3050"/>
              <a:buFont typeface="Petrona"/>
              <a:buNone/>
            </a:pPr>
            <a:r>
              <a:rPr lang="en-US" sz="3050" b="1">
                <a:solidFill>
                  <a:srgbClr val="272525"/>
                </a:solidFill>
                <a:latin typeface="Petrona"/>
                <a:ea typeface="Petrona"/>
                <a:cs typeface="Petrona"/>
                <a:sym typeface="Petrona"/>
              </a:rPr>
              <a:t>3</a:t>
            </a:r>
            <a:endParaRPr sz="3050">
              <a:solidFill>
                <a:schemeClr val="dk1"/>
              </a:solidFill>
              <a:latin typeface="Calibri"/>
              <a:ea typeface="Calibri"/>
              <a:cs typeface="Calibri"/>
              <a:sym typeface="Calibri"/>
            </a:endParaRPr>
          </a:p>
        </p:txBody>
      </p:sp>
      <p:sp>
        <p:nvSpPr>
          <p:cNvPr id="382" name="Google Shape;382;p14"/>
          <p:cNvSpPr/>
          <p:nvPr/>
        </p:nvSpPr>
        <p:spPr>
          <a:xfrm>
            <a:off x="2592110" y="6324481"/>
            <a:ext cx="4791464" cy="395049"/>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2550"/>
              <a:buFont typeface="Petrona"/>
              <a:buNone/>
            </a:pPr>
            <a:r>
              <a:rPr lang="en-US" sz="2550" b="1" dirty="0">
                <a:solidFill>
                  <a:srgbClr val="272525"/>
                </a:solidFill>
                <a:latin typeface="Petrona"/>
                <a:ea typeface="Petrona"/>
                <a:cs typeface="Petrona"/>
                <a:sym typeface="Petrona"/>
              </a:rPr>
              <a:t>Zone C, STZ/STD, Ultra Mega</a:t>
            </a:r>
            <a:endParaRPr sz="2550" dirty="0">
              <a:solidFill>
                <a:schemeClr val="dk1"/>
              </a:solidFill>
              <a:latin typeface="Calibri"/>
              <a:ea typeface="Calibri"/>
              <a:cs typeface="Calibri"/>
              <a:sym typeface="Calibri"/>
            </a:endParaRPr>
          </a:p>
        </p:txBody>
      </p:sp>
      <p:sp>
        <p:nvSpPr>
          <p:cNvPr id="383" name="Google Shape;383;p14"/>
          <p:cNvSpPr/>
          <p:nvPr/>
        </p:nvSpPr>
        <p:spPr>
          <a:xfrm>
            <a:off x="2592110" y="6877645"/>
            <a:ext cx="11174254"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dirty="0">
                <a:solidFill>
                  <a:srgbClr val="272525"/>
                </a:solidFill>
                <a:latin typeface="Inter"/>
                <a:ea typeface="Inter"/>
                <a:cs typeface="Inter"/>
                <a:sym typeface="Inter"/>
              </a:rPr>
              <a:t>100% of cost exempted</a:t>
            </a:r>
            <a:endParaRPr sz="19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9592411-049C-EE92-C451-DE4000D53211}"/>
              </a:ext>
            </a:extLst>
          </p:cNvPr>
          <p:cNvSpPr txBox="1"/>
          <p:nvPr/>
        </p:nvSpPr>
        <p:spPr>
          <a:xfrm>
            <a:off x="4900242" y="7842737"/>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A4305451-A60A-D41B-7C81-5EB5B0CB49EC}"/>
              </a:ext>
            </a:extLst>
          </p:cNvPr>
          <p:cNvSpPr txBox="1"/>
          <p:nvPr/>
        </p:nvSpPr>
        <p:spPr>
          <a:xfrm>
            <a:off x="12637478" y="7842738"/>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8"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188" name="Google Shape;188;p8"/>
          <p:cNvSpPr/>
          <p:nvPr/>
        </p:nvSpPr>
        <p:spPr>
          <a:xfrm>
            <a:off x="0" y="0"/>
            <a:ext cx="14630400" cy="8230433"/>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8" descr="preencoded.png"/>
          <p:cNvPicPr preferRelativeResize="0"/>
          <p:nvPr/>
        </p:nvPicPr>
        <p:blipFill rotWithShape="1">
          <a:blip r:embed="rId4">
            <a:alphaModFix/>
          </a:blip>
          <a:srcRect/>
          <a:stretch/>
        </p:blipFill>
        <p:spPr>
          <a:xfrm>
            <a:off x="0" y="0"/>
            <a:ext cx="3657600" cy="8230433"/>
          </a:xfrm>
          <a:prstGeom prst="rect">
            <a:avLst/>
          </a:prstGeom>
          <a:noFill/>
          <a:ln>
            <a:noFill/>
          </a:ln>
        </p:spPr>
      </p:pic>
      <p:sp>
        <p:nvSpPr>
          <p:cNvPr id="190" name="Google Shape;190;p8"/>
          <p:cNvSpPr/>
          <p:nvPr/>
        </p:nvSpPr>
        <p:spPr>
          <a:xfrm>
            <a:off x="4443770" y="617696"/>
            <a:ext cx="6034564" cy="737116"/>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000000"/>
              </a:buClr>
              <a:buSzPts val="4600"/>
              <a:buFont typeface="Petrona"/>
              <a:buNone/>
            </a:pPr>
            <a:r>
              <a:rPr lang="en-US" sz="4600" b="1">
                <a:solidFill>
                  <a:srgbClr val="000000"/>
                </a:solidFill>
                <a:latin typeface="Petrona"/>
                <a:ea typeface="Petrona"/>
                <a:cs typeface="Petrona"/>
                <a:sym typeface="Petrona"/>
              </a:rPr>
              <a:t>SGST Reimbursement:</a:t>
            </a:r>
            <a:endParaRPr sz="4600">
              <a:solidFill>
                <a:schemeClr val="dk1"/>
              </a:solidFill>
              <a:latin typeface="Calibri"/>
              <a:ea typeface="Calibri"/>
              <a:cs typeface="Calibri"/>
              <a:sym typeface="Calibri"/>
            </a:endParaRPr>
          </a:p>
        </p:txBody>
      </p:sp>
      <p:sp>
        <p:nvSpPr>
          <p:cNvPr id="191" name="Google Shape;191;p8"/>
          <p:cNvSpPr/>
          <p:nvPr/>
        </p:nvSpPr>
        <p:spPr>
          <a:xfrm>
            <a:off x="4765477" y="1691759"/>
            <a:ext cx="30480" cy="5920978"/>
          </a:xfrm>
          <a:prstGeom prst="roundRect">
            <a:avLst>
              <a:gd name="adj" fmla="val 309534"/>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5002947" y="2181820"/>
            <a:ext cx="786170" cy="30480"/>
          </a:xfrm>
          <a:prstGeom prst="roundRect">
            <a:avLst>
              <a:gd name="adj" fmla="val 309534"/>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4528006" y="1944410"/>
            <a:ext cx="505420" cy="505420"/>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704933" y="2020133"/>
            <a:ext cx="151448" cy="35385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750"/>
              <a:buFont typeface="Petrona"/>
              <a:buNone/>
            </a:pPr>
            <a:r>
              <a:rPr lang="en-US" sz="2750" b="1">
                <a:solidFill>
                  <a:srgbClr val="272525"/>
                </a:solidFill>
                <a:latin typeface="Petrona"/>
                <a:ea typeface="Petrona"/>
                <a:cs typeface="Petrona"/>
                <a:sym typeface="Petrona"/>
              </a:rPr>
              <a:t>1</a:t>
            </a:r>
            <a:endParaRPr sz="2750">
              <a:solidFill>
                <a:schemeClr val="dk1"/>
              </a:solidFill>
              <a:latin typeface="Calibri"/>
              <a:ea typeface="Calibri"/>
              <a:cs typeface="Calibri"/>
              <a:sym typeface="Calibri"/>
            </a:endParaRPr>
          </a:p>
        </p:txBody>
      </p:sp>
      <p:sp>
        <p:nvSpPr>
          <p:cNvPr id="195" name="Google Shape;195;p8"/>
          <p:cNvSpPr/>
          <p:nvPr/>
        </p:nvSpPr>
        <p:spPr>
          <a:xfrm>
            <a:off x="6016109" y="1916311"/>
            <a:ext cx="2948226" cy="368498"/>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272525"/>
              </a:buClr>
              <a:buSzPts val="2300"/>
              <a:buFont typeface="Petrona"/>
              <a:buNone/>
            </a:pPr>
            <a:r>
              <a:rPr lang="en-US" sz="2300" b="1">
                <a:solidFill>
                  <a:srgbClr val="272525"/>
                </a:solidFill>
                <a:latin typeface="Petrona"/>
                <a:ea typeface="Petrona"/>
                <a:cs typeface="Petrona"/>
                <a:sym typeface="Petrona"/>
              </a:rPr>
              <a:t>Zone A</a:t>
            </a:r>
            <a:endParaRPr sz="2300">
              <a:solidFill>
                <a:schemeClr val="dk1"/>
              </a:solidFill>
              <a:latin typeface="Calibri"/>
              <a:ea typeface="Calibri"/>
              <a:cs typeface="Calibri"/>
              <a:sym typeface="Calibri"/>
            </a:endParaRPr>
          </a:p>
        </p:txBody>
      </p:sp>
      <p:sp>
        <p:nvSpPr>
          <p:cNvPr id="196" name="Google Shape;196;p8"/>
          <p:cNvSpPr/>
          <p:nvPr/>
        </p:nvSpPr>
        <p:spPr>
          <a:xfrm>
            <a:off x="6016109" y="2419588"/>
            <a:ext cx="7828121" cy="35945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50% of Net SGST paid for Eligibility Period</a:t>
            </a:r>
            <a:endParaRPr sz="1750">
              <a:solidFill>
                <a:schemeClr val="dk1"/>
              </a:solidFill>
              <a:latin typeface="Calibri"/>
              <a:ea typeface="Calibri"/>
              <a:cs typeface="Calibri"/>
              <a:sym typeface="Calibri"/>
            </a:endParaRPr>
          </a:p>
        </p:txBody>
      </p:sp>
      <p:sp>
        <p:nvSpPr>
          <p:cNvPr id="197" name="Google Shape;197;p8"/>
          <p:cNvSpPr/>
          <p:nvPr/>
        </p:nvSpPr>
        <p:spPr>
          <a:xfrm>
            <a:off x="5002947" y="3718203"/>
            <a:ext cx="786170" cy="30480"/>
          </a:xfrm>
          <a:prstGeom prst="roundRect">
            <a:avLst>
              <a:gd name="adj" fmla="val 309534"/>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4528006" y="3480792"/>
            <a:ext cx="505420" cy="505420"/>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4680406" y="3556516"/>
            <a:ext cx="200501" cy="35385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750"/>
              <a:buFont typeface="Petrona"/>
              <a:buNone/>
            </a:pPr>
            <a:r>
              <a:rPr lang="en-US" sz="2750" b="1">
                <a:solidFill>
                  <a:srgbClr val="272525"/>
                </a:solidFill>
                <a:latin typeface="Petrona"/>
                <a:ea typeface="Petrona"/>
                <a:cs typeface="Petrona"/>
                <a:sym typeface="Petrona"/>
              </a:rPr>
              <a:t>2</a:t>
            </a:r>
            <a:endParaRPr sz="2750">
              <a:solidFill>
                <a:schemeClr val="dk1"/>
              </a:solidFill>
              <a:latin typeface="Calibri"/>
              <a:ea typeface="Calibri"/>
              <a:cs typeface="Calibri"/>
              <a:sym typeface="Calibri"/>
            </a:endParaRPr>
          </a:p>
        </p:txBody>
      </p:sp>
      <p:sp>
        <p:nvSpPr>
          <p:cNvPr id="200" name="Google Shape;200;p8"/>
          <p:cNvSpPr/>
          <p:nvPr/>
        </p:nvSpPr>
        <p:spPr>
          <a:xfrm>
            <a:off x="6016109" y="3452693"/>
            <a:ext cx="2948226" cy="368498"/>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272525"/>
              </a:buClr>
              <a:buSzPts val="2300"/>
              <a:buFont typeface="Petrona"/>
              <a:buNone/>
            </a:pPr>
            <a:r>
              <a:rPr lang="en-US" sz="2300" b="1">
                <a:solidFill>
                  <a:srgbClr val="272525"/>
                </a:solidFill>
                <a:latin typeface="Petrona"/>
                <a:ea typeface="Petrona"/>
                <a:cs typeface="Petrona"/>
                <a:sym typeface="Petrona"/>
              </a:rPr>
              <a:t>Zone B</a:t>
            </a:r>
            <a:endParaRPr sz="2300">
              <a:solidFill>
                <a:schemeClr val="dk1"/>
              </a:solidFill>
              <a:latin typeface="Calibri"/>
              <a:ea typeface="Calibri"/>
              <a:cs typeface="Calibri"/>
              <a:sym typeface="Calibri"/>
            </a:endParaRPr>
          </a:p>
        </p:txBody>
      </p:sp>
      <p:sp>
        <p:nvSpPr>
          <p:cNvPr id="201" name="Google Shape;201;p8"/>
          <p:cNvSpPr/>
          <p:nvPr/>
        </p:nvSpPr>
        <p:spPr>
          <a:xfrm>
            <a:off x="6016109" y="3955971"/>
            <a:ext cx="7828121" cy="35945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75% of Net SGST paid for Eligibility Period</a:t>
            </a:r>
            <a:endParaRPr sz="1750">
              <a:solidFill>
                <a:schemeClr val="dk1"/>
              </a:solidFill>
              <a:latin typeface="Calibri"/>
              <a:ea typeface="Calibri"/>
              <a:cs typeface="Calibri"/>
              <a:sym typeface="Calibri"/>
            </a:endParaRPr>
          </a:p>
        </p:txBody>
      </p:sp>
      <p:sp>
        <p:nvSpPr>
          <p:cNvPr id="202" name="Google Shape;202;p8"/>
          <p:cNvSpPr/>
          <p:nvPr/>
        </p:nvSpPr>
        <p:spPr>
          <a:xfrm>
            <a:off x="5002947" y="5254585"/>
            <a:ext cx="786170" cy="30480"/>
          </a:xfrm>
          <a:prstGeom prst="roundRect">
            <a:avLst>
              <a:gd name="adj" fmla="val 309534"/>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4528006" y="5017175"/>
            <a:ext cx="505420" cy="505420"/>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4680525" y="5092898"/>
            <a:ext cx="200263" cy="35385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750"/>
              <a:buFont typeface="Petrona"/>
              <a:buNone/>
            </a:pPr>
            <a:r>
              <a:rPr lang="en-US" sz="2750" b="1">
                <a:solidFill>
                  <a:srgbClr val="272525"/>
                </a:solidFill>
                <a:latin typeface="Petrona"/>
                <a:ea typeface="Petrona"/>
                <a:cs typeface="Petrona"/>
                <a:sym typeface="Petrona"/>
              </a:rPr>
              <a:t>3</a:t>
            </a:r>
            <a:endParaRPr sz="2750">
              <a:solidFill>
                <a:schemeClr val="dk1"/>
              </a:solidFill>
              <a:latin typeface="Calibri"/>
              <a:ea typeface="Calibri"/>
              <a:cs typeface="Calibri"/>
              <a:sym typeface="Calibri"/>
            </a:endParaRPr>
          </a:p>
        </p:txBody>
      </p:sp>
      <p:sp>
        <p:nvSpPr>
          <p:cNvPr id="205" name="Google Shape;205;p8"/>
          <p:cNvSpPr/>
          <p:nvPr/>
        </p:nvSpPr>
        <p:spPr>
          <a:xfrm>
            <a:off x="6016109" y="4989076"/>
            <a:ext cx="2948226" cy="368498"/>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272525"/>
              </a:buClr>
              <a:buSzPts val="2300"/>
              <a:buFont typeface="Petrona"/>
              <a:buNone/>
            </a:pPr>
            <a:r>
              <a:rPr lang="en-US" sz="2300" b="1">
                <a:solidFill>
                  <a:srgbClr val="272525"/>
                </a:solidFill>
                <a:latin typeface="Petrona"/>
                <a:ea typeface="Petrona"/>
                <a:cs typeface="Petrona"/>
                <a:sym typeface="Petrona"/>
              </a:rPr>
              <a:t>Zone C &amp; STZ/STD</a:t>
            </a:r>
            <a:endParaRPr sz="2300">
              <a:solidFill>
                <a:schemeClr val="dk1"/>
              </a:solidFill>
              <a:latin typeface="Calibri"/>
              <a:ea typeface="Calibri"/>
              <a:cs typeface="Calibri"/>
              <a:sym typeface="Calibri"/>
            </a:endParaRPr>
          </a:p>
        </p:txBody>
      </p:sp>
      <p:sp>
        <p:nvSpPr>
          <p:cNvPr id="206" name="Google Shape;206;p8"/>
          <p:cNvSpPr/>
          <p:nvPr/>
        </p:nvSpPr>
        <p:spPr>
          <a:xfrm>
            <a:off x="6016109" y="5492353"/>
            <a:ext cx="7828121" cy="35945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100% of Net SGST paid for Eligibility Period</a:t>
            </a:r>
            <a:endParaRPr sz="1750">
              <a:solidFill>
                <a:schemeClr val="dk1"/>
              </a:solidFill>
              <a:latin typeface="Calibri"/>
              <a:ea typeface="Calibri"/>
              <a:cs typeface="Calibri"/>
              <a:sym typeface="Calibri"/>
            </a:endParaRPr>
          </a:p>
        </p:txBody>
      </p:sp>
      <p:sp>
        <p:nvSpPr>
          <p:cNvPr id="207" name="Google Shape;207;p8"/>
          <p:cNvSpPr/>
          <p:nvPr/>
        </p:nvSpPr>
        <p:spPr>
          <a:xfrm>
            <a:off x="5002947" y="6790968"/>
            <a:ext cx="786170" cy="30480"/>
          </a:xfrm>
          <a:prstGeom prst="roundRect">
            <a:avLst>
              <a:gd name="adj" fmla="val 309534"/>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4528006" y="6553557"/>
            <a:ext cx="505420" cy="505420"/>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4685407" y="6629281"/>
            <a:ext cx="190619" cy="35385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750"/>
              <a:buFont typeface="Petrona"/>
              <a:buNone/>
            </a:pPr>
            <a:r>
              <a:rPr lang="en-US" sz="2750" b="1">
                <a:solidFill>
                  <a:srgbClr val="272525"/>
                </a:solidFill>
                <a:latin typeface="Petrona"/>
                <a:ea typeface="Petrona"/>
                <a:cs typeface="Petrona"/>
                <a:sym typeface="Petrona"/>
              </a:rPr>
              <a:t>4</a:t>
            </a:r>
            <a:endParaRPr sz="2750">
              <a:solidFill>
                <a:schemeClr val="dk1"/>
              </a:solidFill>
              <a:latin typeface="Calibri"/>
              <a:ea typeface="Calibri"/>
              <a:cs typeface="Calibri"/>
              <a:sym typeface="Calibri"/>
            </a:endParaRPr>
          </a:p>
        </p:txBody>
      </p:sp>
      <p:sp>
        <p:nvSpPr>
          <p:cNvPr id="210" name="Google Shape;210;p8"/>
          <p:cNvSpPr/>
          <p:nvPr/>
        </p:nvSpPr>
        <p:spPr>
          <a:xfrm>
            <a:off x="6016109" y="6525458"/>
            <a:ext cx="2948226" cy="368498"/>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272525"/>
              </a:buClr>
              <a:buSzPts val="2300"/>
              <a:buFont typeface="Petrona"/>
              <a:buNone/>
            </a:pPr>
            <a:r>
              <a:rPr lang="en-US" sz="2300" b="1">
                <a:solidFill>
                  <a:srgbClr val="272525"/>
                </a:solidFill>
                <a:latin typeface="Petrona"/>
                <a:ea typeface="Petrona"/>
                <a:cs typeface="Petrona"/>
                <a:sym typeface="Petrona"/>
              </a:rPr>
              <a:t>Ultra Mega Projects</a:t>
            </a:r>
            <a:endParaRPr sz="2300">
              <a:solidFill>
                <a:schemeClr val="dk1"/>
              </a:solidFill>
              <a:latin typeface="Calibri"/>
              <a:ea typeface="Calibri"/>
              <a:cs typeface="Calibri"/>
              <a:sym typeface="Calibri"/>
            </a:endParaRPr>
          </a:p>
        </p:txBody>
      </p:sp>
      <p:sp>
        <p:nvSpPr>
          <p:cNvPr id="211" name="Google Shape;211;p8"/>
          <p:cNvSpPr/>
          <p:nvPr/>
        </p:nvSpPr>
        <p:spPr>
          <a:xfrm>
            <a:off x="6016109" y="7028736"/>
            <a:ext cx="7828121" cy="35945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100% of Gross SGST payable for Eligibility Period</a:t>
            </a:r>
            <a:endParaRPr sz="175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59A220E5-6CAC-243C-505B-F5E8A0DD9128}"/>
              </a:ext>
            </a:extLst>
          </p:cNvPr>
          <p:cNvSpPr txBox="1"/>
          <p:nvPr/>
        </p:nvSpPr>
        <p:spPr>
          <a:xfrm>
            <a:off x="4911971" y="7854460"/>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F55CA140-15AC-EBF1-1FFE-D46A39A40D35}"/>
              </a:ext>
            </a:extLst>
          </p:cNvPr>
          <p:cNvSpPr txBox="1"/>
          <p:nvPr/>
        </p:nvSpPr>
        <p:spPr>
          <a:xfrm>
            <a:off x="12649207" y="7854461"/>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9"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218" name="Google Shape;218;p9"/>
          <p:cNvSpPr/>
          <p:nvPr/>
        </p:nvSpPr>
        <p:spPr>
          <a:xfrm>
            <a:off x="0" y="0"/>
            <a:ext cx="14630400" cy="8230433"/>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9" name="Google Shape;219;p9" descr="preencoded.png"/>
          <p:cNvPicPr preferRelativeResize="0"/>
          <p:nvPr/>
        </p:nvPicPr>
        <p:blipFill rotWithShape="1">
          <a:blip r:embed="rId4">
            <a:alphaModFix/>
          </a:blip>
          <a:srcRect/>
          <a:stretch/>
        </p:blipFill>
        <p:spPr>
          <a:xfrm>
            <a:off x="10972800" y="0"/>
            <a:ext cx="3657600" cy="8230433"/>
          </a:xfrm>
          <a:prstGeom prst="rect">
            <a:avLst/>
          </a:prstGeom>
          <a:noFill/>
          <a:ln>
            <a:noFill/>
          </a:ln>
        </p:spPr>
      </p:pic>
      <p:sp>
        <p:nvSpPr>
          <p:cNvPr id="220" name="Google Shape;220;p9"/>
          <p:cNvSpPr/>
          <p:nvPr/>
        </p:nvSpPr>
        <p:spPr>
          <a:xfrm>
            <a:off x="786170" y="617696"/>
            <a:ext cx="7454384" cy="737116"/>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000000"/>
              </a:buClr>
              <a:buSzPts val="4600"/>
              <a:buFont typeface="Petrona"/>
              <a:buNone/>
            </a:pPr>
            <a:r>
              <a:rPr lang="en-US" sz="4600" b="1">
                <a:solidFill>
                  <a:srgbClr val="000000"/>
                </a:solidFill>
                <a:latin typeface="Petrona"/>
                <a:ea typeface="Petrona"/>
                <a:cs typeface="Petrona"/>
                <a:sym typeface="Petrona"/>
              </a:rPr>
              <a:t>Electricity Duty Exemption:</a:t>
            </a:r>
            <a:endParaRPr sz="4600">
              <a:solidFill>
                <a:schemeClr val="dk1"/>
              </a:solidFill>
              <a:latin typeface="Calibri"/>
              <a:ea typeface="Calibri"/>
              <a:cs typeface="Calibri"/>
              <a:sym typeface="Calibri"/>
            </a:endParaRPr>
          </a:p>
        </p:txBody>
      </p:sp>
      <p:sp>
        <p:nvSpPr>
          <p:cNvPr id="221" name="Google Shape;221;p9"/>
          <p:cNvSpPr/>
          <p:nvPr/>
        </p:nvSpPr>
        <p:spPr>
          <a:xfrm>
            <a:off x="1107877" y="1691759"/>
            <a:ext cx="30480" cy="5920978"/>
          </a:xfrm>
          <a:prstGeom prst="roundRect">
            <a:avLst>
              <a:gd name="adj" fmla="val 309534"/>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1345347" y="2181820"/>
            <a:ext cx="786170" cy="30480"/>
          </a:xfrm>
          <a:prstGeom prst="roundRect">
            <a:avLst>
              <a:gd name="adj" fmla="val 309534"/>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870406" y="1944410"/>
            <a:ext cx="505420" cy="505420"/>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047333" y="2020133"/>
            <a:ext cx="151448" cy="35385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750"/>
              <a:buFont typeface="Petrona"/>
              <a:buNone/>
            </a:pPr>
            <a:r>
              <a:rPr lang="en-US" sz="2750" b="1">
                <a:solidFill>
                  <a:srgbClr val="272525"/>
                </a:solidFill>
                <a:latin typeface="Petrona"/>
                <a:ea typeface="Petrona"/>
                <a:cs typeface="Petrona"/>
                <a:sym typeface="Petrona"/>
              </a:rPr>
              <a:t>1</a:t>
            </a:r>
            <a:endParaRPr sz="2750">
              <a:solidFill>
                <a:schemeClr val="dk1"/>
              </a:solidFill>
              <a:latin typeface="Calibri"/>
              <a:ea typeface="Calibri"/>
              <a:cs typeface="Calibri"/>
              <a:sym typeface="Calibri"/>
            </a:endParaRPr>
          </a:p>
        </p:txBody>
      </p:sp>
      <p:sp>
        <p:nvSpPr>
          <p:cNvPr id="225" name="Google Shape;225;p9"/>
          <p:cNvSpPr/>
          <p:nvPr/>
        </p:nvSpPr>
        <p:spPr>
          <a:xfrm>
            <a:off x="2358509" y="1916311"/>
            <a:ext cx="2948226" cy="368498"/>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272525"/>
              </a:buClr>
              <a:buSzPts val="2300"/>
              <a:buFont typeface="Petrona"/>
              <a:buNone/>
            </a:pPr>
            <a:r>
              <a:rPr lang="en-US" sz="2300" b="1">
                <a:solidFill>
                  <a:srgbClr val="272525"/>
                </a:solidFill>
                <a:latin typeface="Petrona"/>
                <a:ea typeface="Petrona"/>
                <a:cs typeface="Petrona"/>
                <a:sym typeface="Petrona"/>
              </a:rPr>
              <a:t>Zone A</a:t>
            </a:r>
            <a:endParaRPr sz="2300">
              <a:solidFill>
                <a:schemeClr val="dk1"/>
              </a:solidFill>
              <a:latin typeface="Calibri"/>
              <a:ea typeface="Calibri"/>
              <a:cs typeface="Calibri"/>
              <a:sym typeface="Calibri"/>
            </a:endParaRPr>
          </a:p>
        </p:txBody>
      </p:sp>
      <p:sp>
        <p:nvSpPr>
          <p:cNvPr id="226" name="Google Shape;226;p9"/>
          <p:cNvSpPr/>
          <p:nvPr/>
        </p:nvSpPr>
        <p:spPr>
          <a:xfrm>
            <a:off x="2358509" y="2419588"/>
            <a:ext cx="7828121" cy="35945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50% exemption for eligibility period</a:t>
            </a:r>
            <a:endParaRPr sz="1750">
              <a:solidFill>
                <a:schemeClr val="dk1"/>
              </a:solidFill>
              <a:latin typeface="Calibri"/>
              <a:ea typeface="Calibri"/>
              <a:cs typeface="Calibri"/>
              <a:sym typeface="Calibri"/>
            </a:endParaRPr>
          </a:p>
        </p:txBody>
      </p:sp>
      <p:sp>
        <p:nvSpPr>
          <p:cNvPr id="227" name="Google Shape;227;p9"/>
          <p:cNvSpPr/>
          <p:nvPr/>
        </p:nvSpPr>
        <p:spPr>
          <a:xfrm>
            <a:off x="1345347" y="3718203"/>
            <a:ext cx="786170" cy="30480"/>
          </a:xfrm>
          <a:prstGeom prst="roundRect">
            <a:avLst>
              <a:gd name="adj" fmla="val 309534"/>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870406" y="3480792"/>
            <a:ext cx="505420" cy="505420"/>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1022806" y="3556516"/>
            <a:ext cx="200501" cy="35385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750"/>
              <a:buFont typeface="Petrona"/>
              <a:buNone/>
            </a:pPr>
            <a:r>
              <a:rPr lang="en-US" sz="2750" b="1">
                <a:solidFill>
                  <a:srgbClr val="272525"/>
                </a:solidFill>
                <a:latin typeface="Petrona"/>
                <a:ea typeface="Petrona"/>
                <a:cs typeface="Petrona"/>
                <a:sym typeface="Petrona"/>
              </a:rPr>
              <a:t>2</a:t>
            </a:r>
            <a:endParaRPr sz="2750">
              <a:solidFill>
                <a:schemeClr val="dk1"/>
              </a:solidFill>
              <a:latin typeface="Calibri"/>
              <a:ea typeface="Calibri"/>
              <a:cs typeface="Calibri"/>
              <a:sym typeface="Calibri"/>
            </a:endParaRPr>
          </a:p>
        </p:txBody>
      </p:sp>
      <p:sp>
        <p:nvSpPr>
          <p:cNvPr id="230" name="Google Shape;230;p9"/>
          <p:cNvSpPr/>
          <p:nvPr/>
        </p:nvSpPr>
        <p:spPr>
          <a:xfrm>
            <a:off x="2358509" y="3452693"/>
            <a:ext cx="2948226" cy="368498"/>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272525"/>
              </a:buClr>
              <a:buSzPts val="2300"/>
              <a:buFont typeface="Petrona"/>
              <a:buNone/>
            </a:pPr>
            <a:r>
              <a:rPr lang="en-US" sz="2300" b="1">
                <a:solidFill>
                  <a:srgbClr val="272525"/>
                </a:solidFill>
                <a:latin typeface="Petrona"/>
                <a:ea typeface="Petrona"/>
                <a:cs typeface="Petrona"/>
                <a:sym typeface="Petrona"/>
              </a:rPr>
              <a:t>Zone B</a:t>
            </a:r>
            <a:endParaRPr sz="2300">
              <a:solidFill>
                <a:schemeClr val="dk1"/>
              </a:solidFill>
              <a:latin typeface="Calibri"/>
              <a:ea typeface="Calibri"/>
              <a:cs typeface="Calibri"/>
              <a:sym typeface="Calibri"/>
            </a:endParaRPr>
          </a:p>
        </p:txBody>
      </p:sp>
      <p:sp>
        <p:nvSpPr>
          <p:cNvPr id="231" name="Google Shape;231;p9"/>
          <p:cNvSpPr/>
          <p:nvPr/>
        </p:nvSpPr>
        <p:spPr>
          <a:xfrm>
            <a:off x="2358509" y="3955971"/>
            <a:ext cx="7828121" cy="35945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75% exemption for eligibility period</a:t>
            </a:r>
            <a:endParaRPr sz="1750">
              <a:solidFill>
                <a:schemeClr val="dk1"/>
              </a:solidFill>
              <a:latin typeface="Calibri"/>
              <a:ea typeface="Calibri"/>
              <a:cs typeface="Calibri"/>
              <a:sym typeface="Calibri"/>
            </a:endParaRPr>
          </a:p>
        </p:txBody>
      </p:sp>
      <p:sp>
        <p:nvSpPr>
          <p:cNvPr id="232" name="Google Shape;232;p9"/>
          <p:cNvSpPr/>
          <p:nvPr/>
        </p:nvSpPr>
        <p:spPr>
          <a:xfrm>
            <a:off x="1345347" y="5254585"/>
            <a:ext cx="786170" cy="30480"/>
          </a:xfrm>
          <a:prstGeom prst="roundRect">
            <a:avLst>
              <a:gd name="adj" fmla="val 309534"/>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a:off x="870406" y="5017175"/>
            <a:ext cx="505420" cy="505420"/>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1022925" y="5092898"/>
            <a:ext cx="200263" cy="35385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750"/>
              <a:buFont typeface="Petrona"/>
              <a:buNone/>
            </a:pPr>
            <a:r>
              <a:rPr lang="en-US" sz="2750" b="1">
                <a:solidFill>
                  <a:srgbClr val="272525"/>
                </a:solidFill>
                <a:latin typeface="Petrona"/>
                <a:ea typeface="Petrona"/>
                <a:cs typeface="Petrona"/>
                <a:sym typeface="Petrona"/>
              </a:rPr>
              <a:t>3</a:t>
            </a:r>
            <a:endParaRPr sz="2750">
              <a:solidFill>
                <a:schemeClr val="dk1"/>
              </a:solidFill>
              <a:latin typeface="Calibri"/>
              <a:ea typeface="Calibri"/>
              <a:cs typeface="Calibri"/>
              <a:sym typeface="Calibri"/>
            </a:endParaRPr>
          </a:p>
        </p:txBody>
      </p:sp>
      <p:sp>
        <p:nvSpPr>
          <p:cNvPr id="235" name="Google Shape;235;p9"/>
          <p:cNvSpPr/>
          <p:nvPr/>
        </p:nvSpPr>
        <p:spPr>
          <a:xfrm>
            <a:off x="2358509" y="4989076"/>
            <a:ext cx="2948226" cy="368498"/>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272525"/>
              </a:buClr>
              <a:buSzPts val="2300"/>
              <a:buFont typeface="Petrona"/>
              <a:buNone/>
            </a:pPr>
            <a:r>
              <a:rPr lang="en-US" sz="2300" b="1">
                <a:solidFill>
                  <a:srgbClr val="272525"/>
                </a:solidFill>
                <a:latin typeface="Petrona"/>
                <a:ea typeface="Petrona"/>
                <a:cs typeface="Petrona"/>
                <a:sym typeface="Petrona"/>
              </a:rPr>
              <a:t>Zone C &amp; STZ/STD</a:t>
            </a:r>
            <a:endParaRPr sz="2300">
              <a:solidFill>
                <a:schemeClr val="dk1"/>
              </a:solidFill>
              <a:latin typeface="Calibri"/>
              <a:ea typeface="Calibri"/>
              <a:cs typeface="Calibri"/>
              <a:sym typeface="Calibri"/>
            </a:endParaRPr>
          </a:p>
        </p:txBody>
      </p:sp>
      <p:sp>
        <p:nvSpPr>
          <p:cNvPr id="236" name="Google Shape;236;p9"/>
          <p:cNvSpPr/>
          <p:nvPr/>
        </p:nvSpPr>
        <p:spPr>
          <a:xfrm>
            <a:off x="2358509" y="5492353"/>
            <a:ext cx="7828121" cy="35945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100% exemption for eligibility period</a:t>
            </a:r>
            <a:endParaRPr sz="1750">
              <a:solidFill>
                <a:schemeClr val="dk1"/>
              </a:solidFill>
              <a:latin typeface="Calibri"/>
              <a:ea typeface="Calibri"/>
              <a:cs typeface="Calibri"/>
              <a:sym typeface="Calibri"/>
            </a:endParaRPr>
          </a:p>
        </p:txBody>
      </p:sp>
      <p:sp>
        <p:nvSpPr>
          <p:cNvPr id="237" name="Google Shape;237;p9"/>
          <p:cNvSpPr/>
          <p:nvPr/>
        </p:nvSpPr>
        <p:spPr>
          <a:xfrm>
            <a:off x="1345347" y="6790968"/>
            <a:ext cx="786170" cy="30480"/>
          </a:xfrm>
          <a:prstGeom prst="roundRect">
            <a:avLst>
              <a:gd name="adj" fmla="val 309534"/>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870406" y="6553557"/>
            <a:ext cx="505420" cy="505420"/>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1027807" y="6629281"/>
            <a:ext cx="190619" cy="35385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750"/>
              <a:buFont typeface="Petrona"/>
              <a:buNone/>
            </a:pPr>
            <a:r>
              <a:rPr lang="en-US" sz="2750" b="1">
                <a:solidFill>
                  <a:srgbClr val="272525"/>
                </a:solidFill>
                <a:latin typeface="Petrona"/>
                <a:ea typeface="Petrona"/>
                <a:cs typeface="Petrona"/>
                <a:sym typeface="Petrona"/>
              </a:rPr>
              <a:t>4</a:t>
            </a:r>
            <a:endParaRPr sz="2750">
              <a:solidFill>
                <a:schemeClr val="dk1"/>
              </a:solidFill>
              <a:latin typeface="Calibri"/>
              <a:ea typeface="Calibri"/>
              <a:cs typeface="Calibri"/>
              <a:sym typeface="Calibri"/>
            </a:endParaRPr>
          </a:p>
        </p:txBody>
      </p:sp>
      <p:sp>
        <p:nvSpPr>
          <p:cNvPr id="240" name="Google Shape;240;p9"/>
          <p:cNvSpPr/>
          <p:nvPr/>
        </p:nvSpPr>
        <p:spPr>
          <a:xfrm>
            <a:off x="2358509" y="6525458"/>
            <a:ext cx="2948226" cy="368498"/>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272525"/>
              </a:buClr>
              <a:buSzPts val="2300"/>
              <a:buFont typeface="Petrona"/>
              <a:buNone/>
            </a:pPr>
            <a:r>
              <a:rPr lang="en-US" sz="2300" b="1">
                <a:solidFill>
                  <a:srgbClr val="272525"/>
                </a:solidFill>
                <a:latin typeface="Petrona"/>
                <a:ea typeface="Petrona"/>
                <a:cs typeface="Petrona"/>
                <a:sym typeface="Petrona"/>
              </a:rPr>
              <a:t>Ultra Mega Projects</a:t>
            </a:r>
            <a:endParaRPr sz="2300">
              <a:solidFill>
                <a:schemeClr val="dk1"/>
              </a:solidFill>
              <a:latin typeface="Calibri"/>
              <a:ea typeface="Calibri"/>
              <a:cs typeface="Calibri"/>
              <a:sym typeface="Calibri"/>
            </a:endParaRPr>
          </a:p>
        </p:txBody>
      </p:sp>
      <p:sp>
        <p:nvSpPr>
          <p:cNvPr id="241" name="Google Shape;241;p9"/>
          <p:cNvSpPr/>
          <p:nvPr/>
        </p:nvSpPr>
        <p:spPr>
          <a:xfrm>
            <a:off x="2358509" y="7028736"/>
            <a:ext cx="7828121" cy="35945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100% exemption for eligibility period</a:t>
            </a:r>
            <a:endParaRPr sz="175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414D9322-3045-6216-DB00-05BDC2A5AE85}"/>
              </a:ext>
            </a:extLst>
          </p:cNvPr>
          <p:cNvSpPr txBox="1"/>
          <p:nvPr/>
        </p:nvSpPr>
        <p:spPr>
          <a:xfrm>
            <a:off x="4958860" y="7866184"/>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5116C5A4-C30B-7781-9485-84EB4757C966}"/>
              </a:ext>
            </a:extLst>
          </p:cNvPr>
          <p:cNvSpPr txBox="1"/>
          <p:nvPr/>
        </p:nvSpPr>
        <p:spPr>
          <a:xfrm>
            <a:off x="12696096" y="7866185"/>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0"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248" name="Google Shape;248;p10"/>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9" name="Google Shape;249;p10" descr="preencoded.png"/>
          <p:cNvPicPr preferRelativeResize="0"/>
          <p:nvPr/>
        </p:nvPicPr>
        <p:blipFill rotWithShape="1">
          <a:blip r:embed="rId4">
            <a:alphaModFix/>
          </a:blip>
          <a:srcRect/>
          <a:stretch/>
        </p:blipFill>
        <p:spPr>
          <a:xfrm>
            <a:off x="9144000" y="0"/>
            <a:ext cx="5486400" cy="8229600"/>
          </a:xfrm>
          <a:prstGeom prst="rect">
            <a:avLst/>
          </a:prstGeom>
          <a:noFill/>
          <a:ln>
            <a:noFill/>
          </a:ln>
        </p:spPr>
      </p:pic>
      <p:sp>
        <p:nvSpPr>
          <p:cNvPr id="250" name="Google Shape;250;p10"/>
          <p:cNvSpPr/>
          <p:nvPr/>
        </p:nvSpPr>
        <p:spPr>
          <a:xfrm>
            <a:off x="864037" y="702707"/>
            <a:ext cx="7415927" cy="809982"/>
          </a:xfrm>
          <a:prstGeom prst="rect">
            <a:avLst/>
          </a:prstGeom>
          <a:noFill/>
          <a:ln>
            <a:noFill/>
          </a:ln>
        </p:spPr>
        <p:txBody>
          <a:bodyPr spcFirstLastPara="1" wrap="square" lIns="0" tIns="0" rIns="0" bIns="0" anchor="t" anchorCtr="0">
            <a:noAutofit/>
          </a:bodyPr>
          <a:lstStyle/>
          <a:p>
            <a:pPr marL="0" marR="0" lvl="0" indent="0" algn="l" rtl="0">
              <a:lnSpc>
                <a:spcPct val="124509"/>
              </a:lnSpc>
              <a:spcBef>
                <a:spcPts val="0"/>
              </a:spcBef>
              <a:spcAft>
                <a:spcPts val="0"/>
              </a:spcAft>
              <a:buClr>
                <a:srgbClr val="000000"/>
              </a:buClr>
              <a:buSzPts val="5100"/>
              <a:buFont typeface="Petrona"/>
              <a:buNone/>
            </a:pPr>
            <a:r>
              <a:rPr lang="en-US" sz="5100" b="1">
                <a:solidFill>
                  <a:srgbClr val="000000"/>
                </a:solidFill>
                <a:latin typeface="Petrona"/>
                <a:ea typeface="Petrona"/>
                <a:cs typeface="Petrona"/>
                <a:sym typeface="Petrona"/>
              </a:rPr>
              <a:t>Electricity Tariff Refund: </a:t>
            </a:r>
            <a:endParaRPr sz="5100">
              <a:solidFill>
                <a:schemeClr val="dk1"/>
              </a:solidFill>
              <a:latin typeface="Calibri"/>
              <a:ea typeface="Calibri"/>
              <a:cs typeface="Calibri"/>
              <a:sym typeface="Calibri"/>
            </a:endParaRPr>
          </a:p>
        </p:txBody>
      </p:sp>
      <p:sp>
        <p:nvSpPr>
          <p:cNvPr id="251" name="Google Shape;251;p10"/>
          <p:cNvSpPr/>
          <p:nvPr/>
        </p:nvSpPr>
        <p:spPr>
          <a:xfrm>
            <a:off x="864037" y="2160627"/>
            <a:ext cx="555427" cy="555427"/>
          </a:xfrm>
          <a:prstGeom prst="roundRect">
            <a:avLst>
              <a:gd name="adj" fmla="val 18669"/>
            </a:avLst>
          </a:prstGeom>
          <a:solidFill>
            <a:srgbClr val="CCEEFF"/>
          </a:solidFill>
          <a:ln w="152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1058466" y="2243852"/>
            <a:ext cx="166449" cy="3888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3050"/>
              <a:buFont typeface="Petrona"/>
              <a:buNone/>
            </a:pPr>
            <a:r>
              <a:rPr lang="en-US" sz="3050" b="1">
                <a:solidFill>
                  <a:srgbClr val="272525"/>
                </a:solidFill>
                <a:latin typeface="Petrona"/>
                <a:ea typeface="Petrona"/>
                <a:cs typeface="Petrona"/>
                <a:sym typeface="Petrona"/>
              </a:rPr>
              <a:t>1</a:t>
            </a:r>
            <a:endParaRPr sz="3050">
              <a:solidFill>
                <a:schemeClr val="dk1"/>
              </a:solidFill>
              <a:latin typeface="Calibri"/>
              <a:ea typeface="Calibri"/>
              <a:cs typeface="Calibri"/>
              <a:sym typeface="Calibri"/>
            </a:endParaRPr>
          </a:p>
        </p:txBody>
      </p:sp>
      <p:sp>
        <p:nvSpPr>
          <p:cNvPr id="253" name="Google Shape;253;p10"/>
          <p:cNvSpPr/>
          <p:nvPr/>
        </p:nvSpPr>
        <p:spPr>
          <a:xfrm>
            <a:off x="1666280" y="2160627"/>
            <a:ext cx="3240405" cy="405051"/>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Zone A</a:t>
            </a:r>
            <a:endParaRPr sz="2550">
              <a:solidFill>
                <a:schemeClr val="dk1"/>
              </a:solidFill>
              <a:latin typeface="Calibri"/>
              <a:ea typeface="Calibri"/>
              <a:cs typeface="Calibri"/>
              <a:sym typeface="Calibri"/>
            </a:endParaRPr>
          </a:p>
        </p:txBody>
      </p:sp>
      <p:sp>
        <p:nvSpPr>
          <p:cNvPr id="254" name="Google Shape;254;p10"/>
          <p:cNvSpPr/>
          <p:nvPr/>
        </p:nvSpPr>
        <p:spPr>
          <a:xfrm>
            <a:off x="1666280" y="2713792"/>
            <a:ext cx="6613684"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50% difference covered for eligibility period</a:t>
            </a:r>
            <a:endParaRPr sz="1900">
              <a:solidFill>
                <a:schemeClr val="dk1"/>
              </a:solidFill>
              <a:latin typeface="Calibri"/>
              <a:ea typeface="Calibri"/>
              <a:cs typeface="Calibri"/>
              <a:sym typeface="Calibri"/>
            </a:endParaRPr>
          </a:p>
        </p:txBody>
      </p:sp>
      <p:sp>
        <p:nvSpPr>
          <p:cNvPr id="255" name="Google Shape;255;p10"/>
          <p:cNvSpPr/>
          <p:nvPr/>
        </p:nvSpPr>
        <p:spPr>
          <a:xfrm>
            <a:off x="864037" y="3633311"/>
            <a:ext cx="555427" cy="555427"/>
          </a:xfrm>
          <a:prstGeom prst="roundRect">
            <a:avLst>
              <a:gd name="adj" fmla="val 18669"/>
            </a:avLst>
          </a:prstGeom>
          <a:solidFill>
            <a:srgbClr val="CCEEFF"/>
          </a:solidFill>
          <a:ln w="152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1031438" y="3716536"/>
            <a:ext cx="220504" cy="3888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3050"/>
              <a:buFont typeface="Petrona"/>
              <a:buNone/>
            </a:pPr>
            <a:r>
              <a:rPr lang="en-US" sz="3050" b="1">
                <a:solidFill>
                  <a:srgbClr val="272525"/>
                </a:solidFill>
                <a:latin typeface="Petrona"/>
                <a:ea typeface="Petrona"/>
                <a:cs typeface="Petrona"/>
                <a:sym typeface="Petrona"/>
              </a:rPr>
              <a:t>2</a:t>
            </a:r>
            <a:endParaRPr sz="3050">
              <a:solidFill>
                <a:schemeClr val="dk1"/>
              </a:solidFill>
              <a:latin typeface="Calibri"/>
              <a:ea typeface="Calibri"/>
              <a:cs typeface="Calibri"/>
              <a:sym typeface="Calibri"/>
            </a:endParaRPr>
          </a:p>
        </p:txBody>
      </p:sp>
      <p:sp>
        <p:nvSpPr>
          <p:cNvPr id="257" name="Google Shape;257;p10"/>
          <p:cNvSpPr/>
          <p:nvPr/>
        </p:nvSpPr>
        <p:spPr>
          <a:xfrm>
            <a:off x="1666280" y="3633311"/>
            <a:ext cx="3240405" cy="405051"/>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Zone B</a:t>
            </a:r>
            <a:endParaRPr sz="2550">
              <a:solidFill>
                <a:schemeClr val="dk1"/>
              </a:solidFill>
              <a:latin typeface="Calibri"/>
              <a:ea typeface="Calibri"/>
              <a:cs typeface="Calibri"/>
              <a:sym typeface="Calibri"/>
            </a:endParaRPr>
          </a:p>
        </p:txBody>
      </p:sp>
      <p:sp>
        <p:nvSpPr>
          <p:cNvPr id="258" name="Google Shape;258;p10"/>
          <p:cNvSpPr/>
          <p:nvPr/>
        </p:nvSpPr>
        <p:spPr>
          <a:xfrm>
            <a:off x="1666280" y="4186476"/>
            <a:ext cx="6613684"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75% difference covered for eligibility period</a:t>
            </a:r>
            <a:endParaRPr sz="1900">
              <a:solidFill>
                <a:schemeClr val="dk1"/>
              </a:solidFill>
              <a:latin typeface="Calibri"/>
              <a:ea typeface="Calibri"/>
              <a:cs typeface="Calibri"/>
              <a:sym typeface="Calibri"/>
            </a:endParaRPr>
          </a:p>
        </p:txBody>
      </p:sp>
      <p:sp>
        <p:nvSpPr>
          <p:cNvPr id="259" name="Google Shape;259;p10"/>
          <p:cNvSpPr/>
          <p:nvPr/>
        </p:nvSpPr>
        <p:spPr>
          <a:xfrm>
            <a:off x="864037" y="5105995"/>
            <a:ext cx="555427" cy="555427"/>
          </a:xfrm>
          <a:prstGeom prst="roundRect">
            <a:avLst>
              <a:gd name="adj" fmla="val 18669"/>
            </a:avLst>
          </a:prstGeom>
          <a:solidFill>
            <a:srgbClr val="CCEEFF"/>
          </a:solidFill>
          <a:ln w="152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p:nvPr/>
        </p:nvSpPr>
        <p:spPr>
          <a:xfrm>
            <a:off x="1031677" y="5189220"/>
            <a:ext cx="220028" cy="3888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3050"/>
              <a:buFont typeface="Petrona"/>
              <a:buNone/>
            </a:pPr>
            <a:r>
              <a:rPr lang="en-US" sz="3050" b="1">
                <a:solidFill>
                  <a:srgbClr val="272525"/>
                </a:solidFill>
                <a:latin typeface="Petrona"/>
                <a:ea typeface="Petrona"/>
                <a:cs typeface="Petrona"/>
                <a:sym typeface="Petrona"/>
              </a:rPr>
              <a:t>3</a:t>
            </a:r>
            <a:endParaRPr sz="3050">
              <a:solidFill>
                <a:schemeClr val="dk1"/>
              </a:solidFill>
              <a:latin typeface="Calibri"/>
              <a:ea typeface="Calibri"/>
              <a:cs typeface="Calibri"/>
              <a:sym typeface="Calibri"/>
            </a:endParaRPr>
          </a:p>
        </p:txBody>
      </p:sp>
      <p:sp>
        <p:nvSpPr>
          <p:cNvPr id="261" name="Google Shape;261;p10"/>
          <p:cNvSpPr/>
          <p:nvPr/>
        </p:nvSpPr>
        <p:spPr>
          <a:xfrm>
            <a:off x="1666276" y="5106000"/>
            <a:ext cx="6783900" cy="405000"/>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Zone C &amp; STZ/STD, Ultra Mega Projects</a:t>
            </a:r>
            <a:endParaRPr sz="2550">
              <a:solidFill>
                <a:schemeClr val="dk1"/>
              </a:solidFill>
              <a:latin typeface="Calibri"/>
              <a:ea typeface="Calibri"/>
              <a:cs typeface="Calibri"/>
              <a:sym typeface="Calibri"/>
            </a:endParaRPr>
          </a:p>
        </p:txBody>
      </p:sp>
      <p:sp>
        <p:nvSpPr>
          <p:cNvPr id="262" name="Google Shape;262;p10"/>
          <p:cNvSpPr/>
          <p:nvPr/>
        </p:nvSpPr>
        <p:spPr>
          <a:xfrm>
            <a:off x="1666280" y="5659160"/>
            <a:ext cx="6613684"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100% difference covered for eligibility period</a:t>
            </a:r>
            <a:endParaRPr sz="1900">
              <a:solidFill>
                <a:schemeClr val="dk1"/>
              </a:solidFill>
              <a:latin typeface="Calibri"/>
              <a:ea typeface="Calibri"/>
              <a:cs typeface="Calibri"/>
              <a:sym typeface="Calibri"/>
            </a:endParaRPr>
          </a:p>
        </p:txBody>
      </p:sp>
      <p:sp>
        <p:nvSpPr>
          <p:cNvPr id="263" name="Google Shape;263;p10"/>
          <p:cNvSpPr/>
          <p:nvPr/>
        </p:nvSpPr>
        <p:spPr>
          <a:xfrm>
            <a:off x="864037" y="6578679"/>
            <a:ext cx="555427" cy="555427"/>
          </a:xfrm>
          <a:prstGeom prst="roundRect">
            <a:avLst>
              <a:gd name="adj" fmla="val 18669"/>
            </a:avLst>
          </a:prstGeom>
          <a:solidFill>
            <a:srgbClr val="CCEEFF"/>
          </a:solidFill>
          <a:ln w="152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a:off x="1036915" y="6661904"/>
            <a:ext cx="209550" cy="38885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3050"/>
              <a:buFont typeface="Petrona"/>
              <a:buNone/>
            </a:pPr>
            <a:r>
              <a:rPr lang="en-US" sz="3050" b="1">
                <a:solidFill>
                  <a:srgbClr val="272525"/>
                </a:solidFill>
                <a:latin typeface="Petrona"/>
                <a:ea typeface="Petrona"/>
                <a:cs typeface="Petrona"/>
                <a:sym typeface="Petrona"/>
              </a:rPr>
              <a:t>4</a:t>
            </a:r>
            <a:endParaRPr sz="3050">
              <a:solidFill>
                <a:schemeClr val="dk1"/>
              </a:solidFill>
              <a:latin typeface="Calibri"/>
              <a:ea typeface="Calibri"/>
              <a:cs typeface="Calibri"/>
              <a:sym typeface="Calibri"/>
            </a:endParaRPr>
          </a:p>
        </p:txBody>
      </p:sp>
      <p:sp>
        <p:nvSpPr>
          <p:cNvPr id="265" name="Google Shape;265;p10"/>
          <p:cNvSpPr/>
          <p:nvPr/>
        </p:nvSpPr>
        <p:spPr>
          <a:xfrm>
            <a:off x="1666280" y="6578679"/>
            <a:ext cx="3240405" cy="405051"/>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Calculation</a:t>
            </a:r>
            <a:endParaRPr sz="2550">
              <a:solidFill>
                <a:schemeClr val="dk1"/>
              </a:solidFill>
              <a:latin typeface="Calibri"/>
              <a:ea typeface="Calibri"/>
              <a:cs typeface="Calibri"/>
              <a:sym typeface="Calibri"/>
            </a:endParaRPr>
          </a:p>
        </p:txBody>
      </p:sp>
      <p:sp>
        <p:nvSpPr>
          <p:cNvPr id="266" name="Google Shape;266;p10"/>
          <p:cNvSpPr/>
          <p:nvPr/>
        </p:nvSpPr>
        <p:spPr>
          <a:xfrm>
            <a:off x="1666280" y="7131844"/>
            <a:ext cx="6613800" cy="395100"/>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Difference between commercial and industrial tariff</a:t>
            </a:r>
            <a:endParaRPr sz="19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86313FB-B9AE-D3BA-0573-07A26B8EE337}"/>
              </a:ext>
            </a:extLst>
          </p:cNvPr>
          <p:cNvSpPr txBox="1"/>
          <p:nvPr/>
        </p:nvSpPr>
        <p:spPr>
          <a:xfrm>
            <a:off x="23443" y="7889629"/>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1F138D2F-105B-266D-2353-11C770383212}"/>
              </a:ext>
            </a:extLst>
          </p:cNvPr>
          <p:cNvSpPr txBox="1"/>
          <p:nvPr/>
        </p:nvSpPr>
        <p:spPr>
          <a:xfrm>
            <a:off x="7069022" y="7936523"/>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11"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273" name="Google Shape;273;p11"/>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11" descr="preencoded.png"/>
          <p:cNvPicPr preferRelativeResize="0"/>
          <p:nvPr/>
        </p:nvPicPr>
        <p:blipFill rotWithShape="1">
          <a:blip r:embed="rId4">
            <a:alphaModFix/>
          </a:blip>
          <a:srcRect/>
          <a:stretch/>
        </p:blipFill>
        <p:spPr>
          <a:xfrm>
            <a:off x="0" y="0"/>
            <a:ext cx="3657600" cy="8229600"/>
          </a:xfrm>
          <a:prstGeom prst="rect">
            <a:avLst/>
          </a:prstGeom>
          <a:noFill/>
          <a:ln>
            <a:noFill/>
          </a:ln>
        </p:spPr>
      </p:pic>
      <p:sp>
        <p:nvSpPr>
          <p:cNvPr id="275" name="Google Shape;275;p11"/>
          <p:cNvSpPr/>
          <p:nvPr/>
        </p:nvSpPr>
        <p:spPr>
          <a:xfrm>
            <a:off x="4521637" y="1348026"/>
            <a:ext cx="9783086" cy="809982"/>
          </a:xfrm>
          <a:prstGeom prst="rect">
            <a:avLst/>
          </a:prstGeom>
          <a:noFill/>
          <a:ln>
            <a:noFill/>
          </a:ln>
        </p:spPr>
        <p:txBody>
          <a:bodyPr spcFirstLastPara="1" wrap="square" lIns="0" tIns="0" rIns="0" bIns="0" anchor="t" anchorCtr="0">
            <a:noAutofit/>
          </a:bodyPr>
          <a:lstStyle/>
          <a:p>
            <a:pPr marL="0" marR="0" lvl="0" indent="0" algn="l" rtl="0">
              <a:lnSpc>
                <a:spcPct val="124509"/>
              </a:lnSpc>
              <a:spcBef>
                <a:spcPts val="0"/>
              </a:spcBef>
              <a:spcAft>
                <a:spcPts val="0"/>
              </a:spcAft>
              <a:buClr>
                <a:srgbClr val="000000"/>
              </a:buClr>
              <a:buSzPts val="5100"/>
              <a:buFont typeface="Petrona"/>
              <a:buNone/>
            </a:pPr>
            <a:r>
              <a:rPr lang="en-US" sz="5100" b="1" dirty="0">
                <a:solidFill>
                  <a:srgbClr val="000000"/>
                </a:solidFill>
                <a:latin typeface="Petrona"/>
                <a:ea typeface="Petrona"/>
                <a:cs typeface="Petrona"/>
                <a:sym typeface="Petrona"/>
              </a:rPr>
              <a:t>Interest Subventions on Loans:</a:t>
            </a:r>
            <a:endParaRPr sz="5100" dirty="0">
              <a:solidFill>
                <a:schemeClr val="dk1"/>
              </a:solidFill>
              <a:latin typeface="Calibri"/>
              <a:ea typeface="Calibri"/>
              <a:cs typeface="Calibri"/>
              <a:sym typeface="Calibri"/>
            </a:endParaRPr>
          </a:p>
        </p:txBody>
      </p:sp>
      <p:sp>
        <p:nvSpPr>
          <p:cNvPr id="276" name="Google Shape;276;p11"/>
          <p:cNvSpPr/>
          <p:nvPr/>
        </p:nvSpPr>
        <p:spPr>
          <a:xfrm>
            <a:off x="4521637" y="2528292"/>
            <a:ext cx="9244727" cy="4353163"/>
          </a:xfrm>
          <a:prstGeom prst="roundRect">
            <a:avLst>
              <a:gd name="adj" fmla="val 2382"/>
            </a:avLst>
          </a:prstGeom>
          <a:noFill/>
          <a:ln w="15225" cap="flat" cmpd="sng">
            <a:solidFill>
              <a:srgbClr val="000000">
                <a:alpha val="784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4536877" y="2543532"/>
            <a:ext cx="9214247" cy="706517"/>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4783931" y="2699266"/>
            <a:ext cx="180605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Zone</a:t>
            </a:r>
            <a:endParaRPr sz="1900">
              <a:solidFill>
                <a:schemeClr val="dk1"/>
              </a:solidFill>
              <a:latin typeface="Calibri"/>
              <a:ea typeface="Calibri"/>
              <a:cs typeface="Calibri"/>
              <a:sym typeface="Calibri"/>
            </a:endParaRPr>
          </a:p>
        </p:txBody>
      </p:sp>
      <p:sp>
        <p:nvSpPr>
          <p:cNvPr id="279" name="Google Shape;279;p11"/>
          <p:cNvSpPr/>
          <p:nvPr/>
        </p:nvSpPr>
        <p:spPr>
          <a:xfrm>
            <a:off x="7091243" y="2699266"/>
            <a:ext cx="180224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Subvention</a:t>
            </a:r>
            <a:endParaRPr sz="1900">
              <a:solidFill>
                <a:schemeClr val="dk1"/>
              </a:solidFill>
              <a:latin typeface="Calibri"/>
              <a:ea typeface="Calibri"/>
              <a:cs typeface="Calibri"/>
              <a:sym typeface="Calibri"/>
            </a:endParaRPr>
          </a:p>
        </p:txBody>
      </p:sp>
      <p:sp>
        <p:nvSpPr>
          <p:cNvPr id="280" name="Google Shape;280;p11"/>
          <p:cNvSpPr/>
          <p:nvPr/>
        </p:nvSpPr>
        <p:spPr>
          <a:xfrm>
            <a:off x="9394746" y="2699266"/>
            <a:ext cx="180224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Loan Value</a:t>
            </a:r>
            <a:endParaRPr sz="1900">
              <a:solidFill>
                <a:schemeClr val="dk1"/>
              </a:solidFill>
              <a:latin typeface="Calibri"/>
              <a:ea typeface="Calibri"/>
              <a:cs typeface="Calibri"/>
              <a:sym typeface="Calibri"/>
            </a:endParaRPr>
          </a:p>
        </p:txBody>
      </p:sp>
      <p:sp>
        <p:nvSpPr>
          <p:cNvPr id="281" name="Google Shape;281;p11"/>
          <p:cNvSpPr/>
          <p:nvPr/>
        </p:nvSpPr>
        <p:spPr>
          <a:xfrm>
            <a:off x="11698248" y="2699266"/>
            <a:ext cx="180605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Overall Ceiling</a:t>
            </a:r>
            <a:endParaRPr sz="1900">
              <a:solidFill>
                <a:schemeClr val="dk1"/>
              </a:solidFill>
              <a:latin typeface="Calibri"/>
              <a:ea typeface="Calibri"/>
              <a:cs typeface="Calibri"/>
              <a:sym typeface="Calibri"/>
            </a:endParaRPr>
          </a:p>
        </p:txBody>
      </p:sp>
      <p:sp>
        <p:nvSpPr>
          <p:cNvPr id="282" name="Google Shape;282;p11"/>
          <p:cNvSpPr/>
          <p:nvPr/>
        </p:nvSpPr>
        <p:spPr>
          <a:xfrm>
            <a:off x="4536877" y="3250049"/>
            <a:ext cx="9214247" cy="706517"/>
          </a:xfrm>
          <a:prstGeom prst="rect">
            <a:avLst/>
          </a:prstGeom>
          <a:solidFill>
            <a:srgbClr val="000000">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4783931" y="3405783"/>
            <a:ext cx="180605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A</a:t>
            </a:r>
            <a:endParaRPr sz="1900">
              <a:solidFill>
                <a:schemeClr val="dk1"/>
              </a:solidFill>
              <a:latin typeface="Calibri"/>
              <a:ea typeface="Calibri"/>
              <a:cs typeface="Calibri"/>
              <a:sym typeface="Calibri"/>
            </a:endParaRPr>
          </a:p>
        </p:txBody>
      </p:sp>
      <p:sp>
        <p:nvSpPr>
          <p:cNvPr id="284" name="Google Shape;284;p11"/>
          <p:cNvSpPr/>
          <p:nvPr/>
        </p:nvSpPr>
        <p:spPr>
          <a:xfrm>
            <a:off x="7091243" y="3405783"/>
            <a:ext cx="180224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Up to 5%</a:t>
            </a:r>
            <a:endParaRPr sz="1900">
              <a:solidFill>
                <a:schemeClr val="dk1"/>
              </a:solidFill>
              <a:latin typeface="Calibri"/>
              <a:ea typeface="Calibri"/>
              <a:cs typeface="Calibri"/>
              <a:sym typeface="Calibri"/>
            </a:endParaRPr>
          </a:p>
        </p:txBody>
      </p:sp>
      <p:sp>
        <p:nvSpPr>
          <p:cNvPr id="285" name="Google Shape;285;p11"/>
          <p:cNvSpPr/>
          <p:nvPr/>
        </p:nvSpPr>
        <p:spPr>
          <a:xfrm>
            <a:off x="9394746" y="3405783"/>
            <a:ext cx="180224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INR 5 Crore</a:t>
            </a:r>
            <a:endParaRPr sz="1900">
              <a:solidFill>
                <a:schemeClr val="dk1"/>
              </a:solidFill>
              <a:latin typeface="Calibri"/>
              <a:ea typeface="Calibri"/>
              <a:cs typeface="Calibri"/>
              <a:sym typeface="Calibri"/>
            </a:endParaRPr>
          </a:p>
        </p:txBody>
      </p:sp>
      <p:sp>
        <p:nvSpPr>
          <p:cNvPr id="286" name="Google Shape;286;p11"/>
          <p:cNvSpPr/>
          <p:nvPr/>
        </p:nvSpPr>
        <p:spPr>
          <a:xfrm>
            <a:off x="11698248" y="3405783"/>
            <a:ext cx="180605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INR 20 Lakhs</a:t>
            </a:r>
            <a:endParaRPr sz="1900">
              <a:solidFill>
                <a:schemeClr val="dk1"/>
              </a:solidFill>
              <a:latin typeface="Calibri"/>
              <a:ea typeface="Calibri"/>
              <a:cs typeface="Calibri"/>
              <a:sym typeface="Calibri"/>
            </a:endParaRPr>
          </a:p>
        </p:txBody>
      </p:sp>
      <p:sp>
        <p:nvSpPr>
          <p:cNvPr id="287" name="Google Shape;287;p11"/>
          <p:cNvSpPr/>
          <p:nvPr/>
        </p:nvSpPr>
        <p:spPr>
          <a:xfrm>
            <a:off x="4536877" y="3956566"/>
            <a:ext cx="9214247" cy="706517"/>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4783931" y="4112300"/>
            <a:ext cx="180605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B</a:t>
            </a:r>
            <a:endParaRPr sz="1900">
              <a:solidFill>
                <a:schemeClr val="dk1"/>
              </a:solidFill>
              <a:latin typeface="Calibri"/>
              <a:ea typeface="Calibri"/>
              <a:cs typeface="Calibri"/>
              <a:sym typeface="Calibri"/>
            </a:endParaRPr>
          </a:p>
        </p:txBody>
      </p:sp>
      <p:sp>
        <p:nvSpPr>
          <p:cNvPr id="289" name="Google Shape;289;p11"/>
          <p:cNvSpPr/>
          <p:nvPr/>
        </p:nvSpPr>
        <p:spPr>
          <a:xfrm>
            <a:off x="7091243" y="4112300"/>
            <a:ext cx="180224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Up to 5%</a:t>
            </a:r>
            <a:endParaRPr sz="1900">
              <a:solidFill>
                <a:schemeClr val="dk1"/>
              </a:solidFill>
              <a:latin typeface="Calibri"/>
              <a:ea typeface="Calibri"/>
              <a:cs typeface="Calibri"/>
              <a:sym typeface="Calibri"/>
            </a:endParaRPr>
          </a:p>
        </p:txBody>
      </p:sp>
      <p:sp>
        <p:nvSpPr>
          <p:cNvPr id="290" name="Google Shape;290;p11"/>
          <p:cNvSpPr/>
          <p:nvPr/>
        </p:nvSpPr>
        <p:spPr>
          <a:xfrm>
            <a:off x="9394746" y="4112300"/>
            <a:ext cx="180224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INR 10 Crore</a:t>
            </a:r>
            <a:endParaRPr sz="1900">
              <a:solidFill>
                <a:schemeClr val="dk1"/>
              </a:solidFill>
              <a:latin typeface="Calibri"/>
              <a:ea typeface="Calibri"/>
              <a:cs typeface="Calibri"/>
              <a:sym typeface="Calibri"/>
            </a:endParaRPr>
          </a:p>
        </p:txBody>
      </p:sp>
      <p:sp>
        <p:nvSpPr>
          <p:cNvPr id="291" name="Google Shape;291;p11"/>
          <p:cNvSpPr/>
          <p:nvPr/>
        </p:nvSpPr>
        <p:spPr>
          <a:xfrm>
            <a:off x="11698248" y="4112300"/>
            <a:ext cx="180605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INR 25 Lakhs</a:t>
            </a:r>
            <a:endParaRPr sz="1900">
              <a:solidFill>
                <a:schemeClr val="dk1"/>
              </a:solidFill>
              <a:latin typeface="Calibri"/>
              <a:ea typeface="Calibri"/>
              <a:cs typeface="Calibri"/>
              <a:sym typeface="Calibri"/>
            </a:endParaRPr>
          </a:p>
        </p:txBody>
      </p:sp>
      <p:sp>
        <p:nvSpPr>
          <p:cNvPr id="292" name="Google Shape;292;p11"/>
          <p:cNvSpPr/>
          <p:nvPr/>
        </p:nvSpPr>
        <p:spPr>
          <a:xfrm>
            <a:off x="4536877" y="4663083"/>
            <a:ext cx="9214247" cy="1101566"/>
          </a:xfrm>
          <a:prstGeom prst="rect">
            <a:avLst/>
          </a:prstGeom>
          <a:solidFill>
            <a:srgbClr val="000000">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4783931" y="4818817"/>
            <a:ext cx="180605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C, STZ/STD</a:t>
            </a:r>
            <a:endParaRPr sz="1900">
              <a:solidFill>
                <a:schemeClr val="dk1"/>
              </a:solidFill>
              <a:latin typeface="Calibri"/>
              <a:ea typeface="Calibri"/>
              <a:cs typeface="Calibri"/>
              <a:sym typeface="Calibri"/>
            </a:endParaRPr>
          </a:p>
        </p:txBody>
      </p:sp>
      <p:sp>
        <p:nvSpPr>
          <p:cNvPr id="294" name="Google Shape;294;p11"/>
          <p:cNvSpPr/>
          <p:nvPr/>
        </p:nvSpPr>
        <p:spPr>
          <a:xfrm>
            <a:off x="7091243" y="4818817"/>
            <a:ext cx="180224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Up to 5%</a:t>
            </a:r>
            <a:endParaRPr sz="1900">
              <a:solidFill>
                <a:schemeClr val="dk1"/>
              </a:solidFill>
              <a:latin typeface="Calibri"/>
              <a:ea typeface="Calibri"/>
              <a:cs typeface="Calibri"/>
              <a:sym typeface="Calibri"/>
            </a:endParaRPr>
          </a:p>
        </p:txBody>
      </p:sp>
      <p:sp>
        <p:nvSpPr>
          <p:cNvPr id="295" name="Google Shape;295;p11"/>
          <p:cNvSpPr/>
          <p:nvPr/>
        </p:nvSpPr>
        <p:spPr>
          <a:xfrm>
            <a:off x="9394746" y="4818817"/>
            <a:ext cx="1802249" cy="79009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INR 15-20 Crore</a:t>
            </a:r>
            <a:endParaRPr sz="1900">
              <a:solidFill>
                <a:schemeClr val="dk1"/>
              </a:solidFill>
              <a:latin typeface="Calibri"/>
              <a:ea typeface="Calibri"/>
              <a:cs typeface="Calibri"/>
              <a:sym typeface="Calibri"/>
            </a:endParaRPr>
          </a:p>
        </p:txBody>
      </p:sp>
      <p:sp>
        <p:nvSpPr>
          <p:cNvPr id="296" name="Google Shape;296;p11"/>
          <p:cNvSpPr/>
          <p:nvPr/>
        </p:nvSpPr>
        <p:spPr>
          <a:xfrm>
            <a:off x="11698248" y="4818817"/>
            <a:ext cx="1806059" cy="79009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INR 30-50 Lakhs</a:t>
            </a:r>
            <a:endParaRPr sz="1900">
              <a:solidFill>
                <a:schemeClr val="dk1"/>
              </a:solidFill>
              <a:latin typeface="Calibri"/>
              <a:ea typeface="Calibri"/>
              <a:cs typeface="Calibri"/>
              <a:sym typeface="Calibri"/>
            </a:endParaRPr>
          </a:p>
        </p:txBody>
      </p:sp>
      <p:sp>
        <p:nvSpPr>
          <p:cNvPr id="297" name="Google Shape;297;p11"/>
          <p:cNvSpPr/>
          <p:nvPr/>
        </p:nvSpPr>
        <p:spPr>
          <a:xfrm>
            <a:off x="4536877" y="5764649"/>
            <a:ext cx="9214247" cy="1101566"/>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4783931" y="5920383"/>
            <a:ext cx="1806059" cy="79009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Ultra Mega Project</a:t>
            </a:r>
            <a:endParaRPr sz="1900">
              <a:solidFill>
                <a:schemeClr val="dk1"/>
              </a:solidFill>
              <a:latin typeface="Calibri"/>
              <a:ea typeface="Calibri"/>
              <a:cs typeface="Calibri"/>
              <a:sym typeface="Calibri"/>
            </a:endParaRPr>
          </a:p>
        </p:txBody>
      </p:sp>
      <p:sp>
        <p:nvSpPr>
          <p:cNvPr id="299" name="Google Shape;299;p11"/>
          <p:cNvSpPr/>
          <p:nvPr/>
        </p:nvSpPr>
        <p:spPr>
          <a:xfrm>
            <a:off x="7091243" y="5920383"/>
            <a:ext cx="180224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Up to 5%</a:t>
            </a:r>
            <a:endParaRPr sz="1900">
              <a:solidFill>
                <a:schemeClr val="dk1"/>
              </a:solidFill>
              <a:latin typeface="Calibri"/>
              <a:ea typeface="Calibri"/>
              <a:cs typeface="Calibri"/>
              <a:sym typeface="Calibri"/>
            </a:endParaRPr>
          </a:p>
        </p:txBody>
      </p:sp>
      <p:sp>
        <p:nvSpPr>
          <p:cNvPr id="300" name="Google Shape;300;p11"/>
          <p:cNvSpPr/>
          <p:nvPr/>
        </p:nvSpPr>
        <p:spPr>
          <a:xfrm>
            <a:off x="9394746" y="5920383"/>
            <a:ext cx="180224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INR 25 Crore</a:t>
            </a:r>
            <a:endParaRPr sz="1900">
              <a:solidFill>
                <a:schemeClr val="dk1"/>
              </a:solidFill>
              <a:latin typeface="Calibri"/>
              <a:ea typeface="Calibri"/>
              <a:cs typeface="Calibri"/>
              <a:sym typeface="Calibri"/>
            </a:endParaRPr>
          </a:p>
        </p:txBody>
      </p:sp>
      <p:sp>
        <p:nvSpPr>
          <p:cNvPr id="301" name="Google Shape;301;p11"/>
          <p:cNvSpPr/>
          <p:nvPr/>
        </p:nvSpPr>
        <p:spPr>
          <a:xfrm>
            <a:off x="11698248" y="5920383"/>
            <a:ext cx="1806059"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INR 75 Lakh</a:t>
            </a:r>
            <a:endParaRPr sz="19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69988B4-C02E-A121-145F-A243426644D5}"/>
              </a:ext>
            </a:extLst>
          </p:cNvPr>
          <p:cNvSpPr txBox="1"/>
          <p:nvPr/>
        </p:nvSpPr>
        <p:spPr>
          <a:xfrm>
            <a:off x="4853350" y="7877907"/>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9D59A77F-E3E8-8CCB-2820-2CA59983116B}"/>
              </a:ext>
            </a:extLst>
          </p:cNvPr>
          <p:cNvSpPr txBox="1"/>
          <p:nvPr/>
        </p:nvSpPr>
        <p:spPr>
          <a:xfrm>
            <a:off x="12590586" y="7877908"/>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12"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308" name="Google Shape;308;p12"/>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 name="Google Shape;309;p12" descr="preencoded.png"/>
          <p:cNvPicPr preferRelativeResize="0"/>
          <p:nvPr/>
        </p:nvPicPr>
        <p:blipFill rotWithShape="1">
          <a:blip r:embed="rId4">
            <a:alphaModFix/>
          </a:blip>
          <a:srcRect/>
          <a:stretch/>
        </p:blipFill>
        <p:spPr>
          <a:xfrm>
            <a:off x="10972800" y="0"/>
            <a:ext cx="3657600" cy="8229600"/>
          </a:xfrm>
          <a:prstGeom prst="rect">
            <a:avLst/>
          </a:prstGeom>
          <a:noFill/>
          <a:ln>
            <a:noFill/>
          </a:ln>
        </p:spPr>
      </p:pic>
      <p:sp>
        <p:nvSpPr>
          <p:cNvPr id="310" name="Google Shape;310;p12"/>
          <p:cNvSpPr/>
          <p:nvPr/>
        </p:nvSpPr>
        <p:spPr>
          <a:xfrm>
            <a:off x="721757" y="903803"/>
            <a:ext cx="7956947" cy="676632"/>
          </a:xfrm>
          <a:prstGeom prst="rect">
            <a:avLst/>
          </a:prstGeom>
          <a:noFill/>
          <a:ln>
            <a:noFill/>
          </a:ln>
        </p:spPr>
        <p:txBody>
          <a:bodyPr spcFirstLastPara="1" wrap="square" lIns="0" tIns="0" rIns="0" bIns="0" anchor="t" anchorCtr="0">
            <a:noAutofit/>
          </a:bodyPr>
          <a:lstStyle/>
          <a:p>
            <a:pPr marL="0" marR="0" lvl="0" indent="0" algn="l" rtl="0">
              <a:lnSpc>
                <a:spcPct val="124705"/>
              </a:lnSpc>
              <a:spcBef>
                <a:spcPts val="0"/>
              </a:spcBef>
              <a:spcAft>
                <a:spcPts val="0"/>
              </a:spcAft>
              <a:buClr>
                <a:srgbClr val="000000"/>
              </a:buClr>
              <a:buSzPts val="4250"/>
              <a:buFont typeface="Petrona"/>
              <a:buNone/>
            </a:pPr>
            <a:r>
              <a:rPr lang="en-US" sz="4250" b="1">
                <a:solidFill>
                  <a:srgbClr val="000000"/>
                </a:solidFill>
                <a:latin typeface="Petrona"/>
                <a:ea typeface="Petrona"/>
                <a:cs typeface="Petrona"/>
                <a:sym typeface="Petrona"/>
              </a:rPr>
              <a:t>Quality Certification Incentives:</a:t>
            </a:r>
            <a:endParaRPr sz="4250">
              <a:solidFill>
                <a:schemeClr val="dk1"/>
              </a:solidFill>
              <a:latin typeface="Calibri"/>
              <a:ea typeface="Calibri"/>
              <a:cs typeface="Calibri"/>
              <a:sym typeface="Calibri"/>
            </a:endParaRPr>
          </a:p>
        </p:txBody>
      </p:sp>
      <p:sp>
        <p:nvSpPr>
          <p:cNvPr id="311" name="Google Shape;311;p12"/>
          <p:cNvSpPr/>
          <p:nvPr/>
        </p:nvSpPr>
        <p:spPr>
          <a:xfrm>
            <a:off x="1019651" y="1889760"/>
            <a:ext cx="22860" cy="5435918"/>
          </a:xfrm>
          <a:prstGeom prst="roundRect">
            <a:avLst>
              <a:gd name="adj" fmla="val 37887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2"/>
          <p:cNvSpPr/>
          <p:nvPr/>
        </p:nvSpPr>
        <p:spPr>
          <a:xfrm>
            <a:off x="1240215" y="2342198"/>
            <a:ext cx="721757" cy="22860"/>
          </a:xfrm>
          <a:prstGeom prst="roundRect">
            <a:avLst>
              <a:gd name="adj" fmla="val 37887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2"/>
          <p:cNvSpPr/>
          <p:nvPr/>
        </p:nvSpPr>
        <p:spPr>
          <a:xfrm>
            <a:off x="799088" y="2121694"/>
            <a:ext cx="463987" cy="463987"/>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2"/>
          <p:cNvSpPr/>
          <p:nvPr/>
        </p:nvSpPr>
        <p:spPr>
          <a:xfrm>
            <a:off x="961489" y="2191226"/>
            <a:ext cx="139065" cy="3248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1</a:t>
            </a:r>
            <a:endParaRPr sz="2550">
              <a:solidFill>
                <a:schemeClr val="dk1"/>
              </a:solidFill>
              <a:latin typeface="Calibri"/>
              <a:ea typeface="Calibri"/>
              <a:cs typeface="Calibri"/>
              <a:sym typeface="Calibri"/>
            </a:endParaRPr>
          </a:p>
        </p:txBody>
      </p:sp>
      <p:sp>
        <p:nvSpPr>
          <p:cNvPr id="315" name="Google Shape;315;p12"/>
          <p:cNvSpPr/>
          <p:nvPr/>
        </p:nvSpPr>
        <p:spPr>
          <a:xfrm>
            <a:off x="2165271" y="2095976"/>
            <a:ext cx="2740104" cy="338257"/>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72525"/>
              </a:buClr>
              <a:buSzPts val="2100"/>
              <a:buFont typeface="Petrona"/>
              <a:buNone/>
            </a:pPr>
            <a:r>
              <a:rPr lang="en-US" sz="2100" b="1">
                <a:solidFill>
                  <a:srgbClr val="272525"/>
                </a:solidFill>
                <a:latin typeface="Petrona"/>
                <a:ea typeface="Petrona"/>
                <a:cs typeface="Petrona"/>
                <a:sym typeface="Petrona"/>
              </a:rPr>
              <a:t>National Certification</a:t>
            </a:r>
            <a:endParaRPr sz="2100">
              <a:solidFill>
                <a:schemeClr val="dk1"/>
              </a:solidFill>
              <a:latin typeface="Calibri"/>
              <a:ea typeface="Calibri"/>
              <a:cs typeface="Calibri"/>
              <a:sym typeface="Calibri"/>
            </a:endParaRPr>
          </a:p>
        </p:txBody>
      </p:sp>
      <p:sp>
        <p:nvSpPr>
          <p:cNvPr id="316" name="Google Shape;316;p12"/>
          <p:cNvSpPr/>
          <p:nvPr/>
        </p:nvSpPr>
        <p:spPr>
          <a:xfrm>
            <a:off x="2165271" y="2557939"/>
            <a:ext cx="8085773" cy="329922"/>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100% reimbursement, capped at INR 2 lakh</a:t>
            </a:r>
            <a:endParaRPr sz="1600">
              <a:solidFill>
                <a:schemeClr val="dk1"/>
              </a:solidFill>
              <a:latin typeface="Calibri"/>
              <a:ea typeface="Calibri"/>
              <a:cs typeface="Calibri"/>
              <a:sym typeface="Calibri"/>
            </a:endParaRPr>
          </a:p>
        </p:txBody>
      </p:sp>
      <p:sp>
        <p:nvSpPr>
          <p:cNvPr id="317" name="Google Shape;317;p12"/>
          <p:cNvSpPr/>
          <p:nvPr/>
        </p:nvSpPr>
        <p:spPr>
          <a:xfrm>
            <a:off x="1240215" y="3752731"/>
            <a:ext cx="721757" cy="22860"/>
          </a:xfrm>
          <a:prstGeom prst="roundRect">
            <a:avLst>
              <a:gd name="adj" fmla="val 37887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2"/>
          <p:cNvSpPr/>
          <p:nvPr/>
        </p:nvSpPr>
        <p:spPr>
          <a:xfrm>
            <a:off x="799088" y="3532227"/>
            <a:ext cx="463987" cy="463987"/>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2"/>
          <p:cNvSpPr/>
          <p:nvPr/>
        </p:nvSpPr>
        <p:spPr>
          <a:xfrm>
            <a:off x="938986" y="3601760"/>
            <a:ext cx="184190" cy="3248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2</a:t>
            </a:r>
            <a:endParaRPr sz="2550">
              <a:solidFill>
                <a:schemeClr val="dk1"/>
              </a:solidFill>
              <a:latin typeface="Calibri"/>
              <a:ea typeface="Calibri"/>
              <a:cs typeface="Calibri"/>
              <a:sym typeface="Calibri"/>
            </a:endParaRPr>
          </a:p>
        </p:txBody>
      </p:sp>
      <p:sp>
        <p:nvSpPr>
          <p:cNvPr id="320" name="Google Shape;320;p12"/>
          <p:cNvSpPr/>
          <p:nvPr/>
        </p:nvSpPr>
        <p:spPr>
          <a:xfrm>
            <a:off x="2165271" y="3506510"/>
            <a:ext cx="3323273" cy="338257"/>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72525"/>
              </a:buClr>
              <a:buSzPts val="2100"/>
              <a:buFont typeface="Petrona"/>
              <a:buNone/>
            </a:pPr>
            <a:r>
              <a:rPr lang="en-US" sz="2100" b="1">
                <a:solidFill>
                  <a:srgbClr val="272525"/>
                </a:solidFill>
                <a:latin typeface="Petrona"/>
                <a:ea typeface="Petrona"/>
                <a:cs typeface="Petrona"/>
                <a:sym typeface="Petrona"/>
              </a:rPr>
              <a:t>International Certification</a:t>
            </a:r>
            <a:endParaRPr sz="2100">
              <a:solidFill>
                <a:schemeClr val="dk1"/>
              </a:solidFill>
              <a:latin typeface="Calibri"/>
              <a:ea typeface="Calibri"/>
              <a:cs typeface="Calibri"/>
              <a:sym typeface="Calibri"/>
            </a:endParaRPr>
          </a:p>
        </p:txBody>
      </p:sp>
      <p:sp>
        <p:nvSpPr>
          <p:cNvPr id="321" name="Google Shape;321;p12"/>
          <p:cNvSpPr/>
          <p:nvPr/>
        </p:nvSpPr>
        <p:spPr>
          <a:xfrm>
            <a:off x="2165271" y="3968472"/>
            <a:ext cx="8085773" cy="329922"/>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100% reimbursement, capped at INR 10 lakh</a:t>
            </a:r>
            <a:endParaRPr sz="1600">
              <a:solidFill>
                <a:schemeClr val="dk1"/>
              </a:solidFill>
              <a:latin typeface="Calibri"/>
              <a:ea typeface="Calibri"/>
              <a:cs typeface="Calibri"/>
              <a:sym typeface="Calibri"/>
            </a:endParaRPr>
          </a:p>
        </p:txBody>
      </p:sp>
      <p:sp>
        <p:nvSpPr>
          <p:cNvPr id="322" name="Google Shape;322;p12"/>
          <p:cNvSpPr/>
          <p:nvPr/>
        </p:nvSpPr>
        <p:spPr>
          <a:xfrm>
            <a:off x="1240215" y="5163264"/>
            <a:ext cx="721757" cy="22860"/>
          </a:xfrm>
          <a:prstGeom prst="roundRect">
            <a:avLst>
              <a:gd name="adj" fmla="val 37887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2"/>
          <p:cNvSpPr/>
          <p:nvPr/>
        </p:nvSpPr>
        <p:spPr>
          <a:xfrm>
            <a:off x="799088" y="4942761"/>
            <a:ext cx="463987" cy="463987"/>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2"/>
          <p:cNvSpPr/>
          <p:nvPr/>
        </p:nvSpPr>
        <p:spPr>
          <a:xfrm>
            <a:off x="939105" y="5012293"/>
            <a:ext cx="183833" cy="3248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3</a:t>
            </a:r>
            <a:endParaRPr sz="2550">
              <a:solidFill>
                <a:schemeClr val="dk1"/>
              </a:solidFill>
              <a:latin typeface="Calibri"/>
              <a:ea typeface="Calibri"/>
              <a:cs typeface="Calibri"/>
              <a:sym typeface="Calibri"/>
            </a:endParaRPr>
          </a:p>
        </p:txBody>
      </p:sp>
      <p:sp>
        <p:nvSpPr>
          <p:cNvPr id="325" name="Google Shape;325;p12"/>
          <p:cNvSpPr/>
          <p:nvPr/>
        </p:nvSpPr>
        <p:spPr>
          <a:xfrm>
            <a:off x="2165271" y="4917043"/>
            <a:ext cx="2706529" cy="338257"/>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72525"/>
              </a:buClr>
              <a:buSzPts val="2100"/>
              <a:buFont typeface="Petrona"/>
              <a:buNone/>
            </a:pPr>
            <a:r>
              <a:rPr lang="en-US" sz="2100" b="1">
                <a:solidFill>
                  <a:srgbClr val="272525"/>
                </a:solidFill>
                <a:latin typeface="Petrona"/>
                <a:ea typeface="Petrona"/>
                <a:cs typeface="Petrona"/>
                <a:sym typeface="Petrona"/>
              </a:rPr>
              <a:t>Eligible Costs</a:t>
            </a:r>
            <a:endParaRPr sz="2100">
              <a:solidFill>
                <a:schemeClr val="dk1"/>
              </a:solidFill>
              <a:latin typeface="Calibri"/>
              <a:ea typeface="Calibri"/>
              <a:cs typeface="Calibri"/>
              <a:sym typeface="Calibri"/>
            </a:endParaRPr>
          </a:p>
        </p:txBody>
      </p:sp>
      <p:sp>
        <p:nvSpPr>
          <p:cNvPr id="326" name="Google Shape;326;p12"/>
          <p:cNvSpPr/>
          <p:nvPr/>
        </p:nvSpPr>
        <p:spPr>
          <a:xfrm>
            <a:off x="2165271" y="5379006"/>
            <a:ext cx="8085773" cy="329922"/>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Certification fees and 50% of consulting costs</a:t>
            </a:r>
            <a:endParaRPr sz="1600">
              <a:solidFill>
                <a:schemeClr val="dk1"/>
              </a:solidFill>
              <a:latin typeface="Calibri"/>
              <a:ea typeface="Calibri"/>
              <a:cs typeface="Calibri"/>
              <a:sym typeface="Calibri"/>
            </a:endParaRPr>
          </a:p>
        </p:txBody>
      </p:sp>
      <p:sp>
        <p:nvSpPr>
          <p:cNvPr id="327" name="Google Shape;327;p12"/>
          <p:cNvSpPr/>
          <p:nvPr/>
        </p:nvSpPr>
        <p:spPr>
          <a:xfrm>
            <a:off x="1240215" y="6573798"/>
            <a:ext cx="721757" cy="22860"/>
          </a:xfrm>
          <a:prstGeom prst="roundRect">
            <a:avLst>
              <a:gd name="adj" fmla="val 37887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2"/>
          <p:cNvSpPr/>
          <p:nvPr/>
        </p:nvSpPr>
        <p:spPr>
          <a:xfrm>
            <a:off x="799088" y="6353294"/>
            <a:ext cx="463987" cy="463987"/>
          </a:xfrm>
          <a:prstGeom prst="roundRect">
            <a:avLst>
              <a:gd name="adj" fmla="val 18667"/>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2"/>
          <p:cNvSpPr/>
          <p:nvPr/>
        </p:nvSpPr>
        <p:spPr>
          <a:xfrm>
            <a:off x="943511" y="6422827"/>
            <a:ext cx="175022" cy="3248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4</a:t>
            </a:r>
            <a:endParaRPr sz="2550">
              <a:solidFill>
                <a:schemeClr val="dk1"/>
              </a:solidFill>
              <a:latin typeface="Calibri"/>
              <a:ea typeface="Calibri"/>
              <a:cs typeface="Calibri"/>
              <a:sym typeface="Calibri"/>
            </a:endParaRPr>
          </a:p>
        </p:txBody>
      </p:sp>
      <p:sp>
        <p:nvSpPr>
          <p:cNvPr id="330" name="Google Shape;330;p12"/>
          <p:cNvSpPr/>
          <p:nvPr/>
        </p:nvSpPr>
        <p:spPr>
          <a:xfrm>
            <a:off x="2165271" y="6327577"/>
            <a:ext cx="2706529" cy="338257"/>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72525"/>
              </a:buClr>
              <a:buSzPts val="2100"/>
              <a:buFont typeface="Petrona"/>
              <a:buNone/>
            </a:pPr>
            <a:r>
              <a:rPr lang="en-US" sz="2100" b="1">
                <a:solidFill>
                  <a:srgbClr val="272525"/>
                </a:solidFill>
                <a:latin typeface="Petrona"/>
                <a:ea typeface="Petrona"/>
                <a:cs typeface="Petrona"/>
                <a:sym typeface="Petrona"/>
              </a:rPr>
              <a:t>Requirement</a:t>
            </a:r>
            <a:endParaRPr sz="2100">
              <a:solidFill>
                <a:schemeClr val="dk1"/>
              </a:solidFill>
              <a:latin typeface="Calibri"/>
              <a:ea typeface="Calibri"/>
              <a:cs typeface="Calibri"/>
              <a:sym typeface="Calibri"/>
            </a:endParaRPr>
          </a:p>
        </p:txBody>
      </p:sp>
      <p:sp>
        <p:nvSpPr>
          <p:cNvPr id="331" name="Google Shape;331;p12"/>
          <p:cNvSpPr/>
          <p:nvPr/>
        </p:nvSpPr>
        <p:spPr>
          <a:xfrm>
            <a:off x="2165271" y="6789539"/>
            <a:ext cx="8085773" cy="329922"/>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Only certifications recognized by Department MoT eligible</a:t>
            </a:r>
            <a:endParaRPr sz="16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B3D0DA29-BEDF-D8EC-4070-008FC60EBF1D}"/>
              </a:ext>
            </a:extLst>
          </p:cNvPr>
          <p:cNvSpPr txBox="1"/>
          <p:nvPr/>
        </p:nvSpPr>
        <p:spPr>
          <a:xfrm>
            <a:off x="879231" y="7866183"/>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76A43C55-410B-4F17-3F09-9B468F8F122C}"/>
              </a:ext>
            </a:extLst>
          </p:cNvPr>
          <p:cNvSpPr txBox="1"/>
          <p:nvPr/>
        </p:nvSpPr>
        <p:spPr>
          <a:xfrm>
            <a:off x="8616467" y="7866184"/>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13"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338" name="Google Shape;338;p13"/>
          <p:cNvSpPr/>
          <p:nvPr/>
        </p:nvSpPr>
        <p:spPr>
          <a:xfrm>
            <a:off x="0" y="0"/>
            <a:ext cx="14630400" cy="8230553"/>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1336119" y="601980"/>
            <a:ext cx="9260205" cy="718185"/>
          </a:xfrm>
          <a:prstGeom prst="rect">
            <a:avLst/>
          </a:prstGeom>
          <a:noFill/>
          <a:ln>
            <a:noFill/>
          </a:ln>
        </p:spPr>
        <p:txBody>
          <a:bodyPr spcFirstLastPara="1" wrap="square" lIns="0" tIns="0" rIns="0" bIns="0" anchor="t" anchorCtr="0">
            <a:noAutofit/>
          </a:bodyPr>
          <a:lstStyle/>
          <a:p>
            <a:pPr marL="0" marR="0" lvl="0" indent="0" algn="l" rtl="0">
              <a:lnSpc>
                <a:spcPct val="125555"/>
              </a:lnSpc>
              <a:spcBef>
                <a:spcPts val="0"/>
              </a:spcBef>
              <a:spcAft>
                <a:spcPts val="0"/>
              </a:spcAft>
              <a:buClr>
                <a:srgbClr val="000000"/>
              </a:buClr>
              <a:buSzPts val="4500"/>
              <a:buFont typeface="Petrona"/>
              <a:buNone/>
            </a:pPr>
            <a:r>
              <a:rPr lang="en-US" sz="4500" b="1">
                <a:solidFill>
                  <a:srgbClr val="000000"/>
                </a:solidFill>
                <a:latin typeface="Petrona"/>
                <a:ea typeface="Petrona"/>
                <a:cs typeface="Petrona"/>
                <a:sym typeface="Petrona"/>
              </a:rPr>
              <a:t>Sustainability Initiatives Incentive:</a:t>
            </a:r>
            <a:endParaRPr sz="4500">
              <a:solidFill>
                <a:schemeClr val="dk1"/>
              </a:solidFill>
              <a:latin typeface="Calibri"/>
              <a:ea typeface="Calibri"/>
              <a:cs typeface="Calibri"/>
              <a:sym typeface="Calibri"/>
            </a:endParaRPr>
          </a:p>
        </p:txBody>
      </p:sp>
      <p:sp>
        <p:nvSpPr>
          <p:cNvPr id="340" name="Google Shape;340;p13"/>
          <p:cNvSpPr/>
          <p:nvPr/>
        </p:nvSpPr>
        <p:spPr>
          <a:xfrm>
            <a:off x="1649135" y="1648420"/>
            <a:ext cx="30480" cy="5980152"/>
          </a:xfrm>
          <a:prstGeom prst="roundRect">
            <a:avLst>
              <a:gd name="adj" fmla="val 301656"/>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1880116" y="2125623"/>
            <a:ext cx="766167" cy="30480"/>
          </a:xfrm>
          <a:prstGeom prst="roundRect">
            <a:avLst>
              <a:gd name="adj" fmla="val 301656"/>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1418153" y="1894642"/>
            <a:ext cx="492443" cy="492443"/>
          </a:xfrm>
          <a:prstGeom prst="roundRect">
            <a:avLst>
              <a:gd name="adj" fmla="val 18671"/>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1590556" y="1968460"/>
            <a:ext cx="147637" cy="34480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700"/>
              <a:buFont typeface="Petrona"/>
              <a:buNone/>
            </a:pPr>
            <a:r>
              <a:rPr lang="en-US" sz="2700" b="1">
                <a:solidFill>
                  <a:srgbClr val="272525"/>
                </a:solidFill>
                <a:latin typeface="Petrona"/>
                <a:ea typeface="Petrona"/>
                <a:cs typeface="Petrona"/>
                <a:sym typeface="Petrona"/>
              </a:rPr>
              <a:t>1</a:t>
            </a:r>
            <a:endParaRPr sz="2700">
              <a:solidFill>
                <a:schemeClr val="dk1"/>
              </a:solidFill>
              <a:latin typeface="Calibri"/>
              <a:ea typeface="Calibri"/>
              <a:cs typeface="Calibri"/>
              <a:sym typeface="Calibri"/>
            </a:endParaRPr>
          </a:p>
        </p:txBody>
      </p:sp>
      <p:sp>
        <p:nvSpPr>
          <p:cNvPr id="344" name="Google Shape;344;p13"/>
          <p:cNvSpPr/>
          <p:nvPr/>
        </p:nvSpPr>
        <p:spPr>
          <a:xfrm>
            <a:off x="2868335" y="1867257"/>
            <a:ext cx="2873216" cy="359092"/>
          </a:xfrm>
          <a:prstGeom prst="rect">
            <a:avLst/>
          </a:prstGeom>
          <a:noFill/>
          <a:ln>
            <a:noFill/>
          </a:ln>
        </p:spPr>
        <p:txBody>
          <a:bodyPr spcFirstLastPara="1" wrap="square" lIns="0" tIns="0" rIns="0" bIns="0" anchor="t" anchorCtr="0">
            <a:noAutofit/>
          </a:bodyPr>
          <a:lstStyle/>
          <a:p>
            <a:pPr marL="0" marR="0" lvl="0" indent="0" algn="l" rtl="0">
              <a:lnSpc>
                <a:spcPct val="124444"/>
              </a:lnSpc>
              <a:spcBef>
                <a:spcPts val="0"/>
              </a:spcBef>
              <a:spcAft>
                <a:spcPts val="0"/>
              </a:spcAft>
              <a:buClr>
                <a:srgbClr val="272525"/>
              </a:buClr>
              <a:buSzPts val="2250"/>
              <a:buFont typeface="Petrona"/>
              <a:buNone/>
            </a:pPr>
            <a:r>
              <a:rPr lang="en-US" sz="2250" b="1">
                <a:solidFill>
                  <a:srgbClr val="272525"/>
                </a:solidFill>
                <a:latin typeface="Petrona"/>
                <a:ea typeface="Petrona"/>
                <a:cs typeface="Petrona"/>
                <a:sym typeface="Petrona"/>
              </a:rPr>
              <a:t>Reimbursement</a:t>
            </a:r>
            <a:endParaRPr sz="2250">
              <a:solidFill>
                <a:schemeClr val="dk1"/>
              </a:solidFill>
              <a:latin typeface="Calibri"/>
              <a:ea typeface="Calibri"/>
              <a:cs typeface="Calibri"/>
              <a:sym typeface="Calibri"/>
            </a:endParaRPr>
          </a:p>
        </p:txBody>
      </p:sp>
      <p:sp>
        <p:nvSpPr>
          <p:cNvPr id="345" name="Google Shape;345;p13"/>
          <p:cNvSpPr/>
          <p:nvPr/>
        </p:nvSpPr>
        <p:spPr>
          <a:xfrm>
            <a:off x="2868335" y="2357676"/>
            <a:ext cx="10425946" cy="350282"/>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a:solidFill>
                  <a:srgbClr val="272525"/>
                </a:solidFill>
                <a:latin typeface="Inter"/>
                <a:ea typeface="Inter"/>
                <a:cs typeface="Inter"/>
                <a:sym typeface="Inter"/>
              </a:rPr>
              <a:t>Actual GST paid on sustainability initiatives</a:t>
            </a:r>
            <a:endParaRPr sz="1700">
              <a:solidFill>
                <a:schemeClr val="dk1"/>
              </a:solidFill>
              <a:latin typeface="Calibri"/>
              <a:ea typeface="Calibri"/>
              <a:cs typeface="Calibri"/>
              <a:sym typeface="Calibri"/>
            </a:endParaRPr>
          </a:p>
        </p:txBody>
      </p:sp>
      <p:sp>
        <p:nvSpPr>
          <p:cNvPr id="346" name="Google Shape;346;p13"/>
          <p:cNvSpPr/>
          <p:nvPr/>
        </p:nvSpPr>
        <p:spPr>
          <a:xfrm>
            <a:off x="1880116" y="3622834"/>
            <a:ext cx="766167" cy="30480"/>
          </a:xfrm>
          <a:prstGeom prst="roundRect">
            <a:avLst>
              <a:gd name="adj" fmla="val 301656"/>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1418153" y="3391853"/>
            <a:ext cx="492443" cy="492443"/>
          </a:xfrm>
          <a:prstGeom prst="roundRect">
            <a:avLst>
              <a:gd name="adj" fmla="val 18671"/>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1566624" y="3465671"/>
            <a:ext cx="195501" cy="34480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700"/>
              <a:buFont typeface="Petrona"/>
              <a:buNone/>
            </a:pPr>
            <a:r>
              <a:rPr lang="en-US" sz="2700" b="1">
                <a:solidFill>
                  <a:srgbClr val="272525"/>
                </a:solidFill>
                <a:latin typeface="Petrona"/>
                <a:ea typeface="Petrona"/>
                <a:cs typeface="Petrona"/>
                <a:sym typeface="Petrona"/>
              </a:rPr>
              <a:t>2</a:t>
            </a:r>
            <a:endParaRPr sz="2700">
              <a:solidFill>
                <a:schemeClr val="dk1"/>
              </a:solidFill>
              <a:latin typeface="Calibri"/>
              <a:ea typeface="Calibri"/>
              <a:cs typeface="Calibri"/>
              <a:sym typeface="Calibri"/>
            </a:endParaRPr>
          </a:p>
        </p:txBody>
      </p:sp>
      <p:sp>
        <p:nvSpPr>
          <p:cNvPr id="349" name="Google Shape;349;p13"/>
          <p:cNvSpPr/>
          <p:nvPr/>
        </p:nvSpPr>
        <p:spPr>
          <a:xfrm>
            <a:off x="2868335" y="3364468"/>
            <a:ext cx="2873216" cy="359092"/>
          </a:xfrm>
          <a:prstGeom prst="rect">
            <a:avLst/>
          </a:prstGeom>
          <a:noFill/>
          <a:ln>
            <a:noFill/>
          </a:ln>
        </p:spPr>
        <p:txBody>
          <a:bodyPr spcFirstLastPara="1" wrap="square" lIns="0" tIns="0" rIns="0" bIns="0" anchor="t" anchorCtr="0">
            <a:noAutofit/>
          </a:bodyPr>
          <a:lstStyle/>
          <a:p>
            <a:pPr marL="0" marR="0" lvl="0" indent="0" algn="l" rtl="0">
              <a:lnSpc>
                <a:spcPct val="124444"/>
              </a:lnSpc>
              <a:spcBef>
                <a:spcPts val="0"/>
              </a:spcBef>
              <a:spcAft>
                <a:spcPts val="0"/>
              </a:spcAft>
              <a:buClr>
                <a:srgbClr val="272525"/>
              </a:buClr>
              <a:buSzPts val="2250"/>
              <a:buFont typeface="Petrona"/>
              <a:buNone/>
            </a:pPr>
            <a:r>
              <a:rPr lang="en-US" sz="2250" b="1">
                <a:solidFill>
                  <a:srgbClr val="272525"/>
                </a:solidFill>
                <a:latin typeface="Petrona"/>
                <a:ea typeface="Petrona"/>
                <a:cs typeface="Petrona"/>
                <a:sym typeface="Petrona"/>
              </a:rPr>
              <a:t>Cap</a:t>
            </a:r>
            <a:endParaRPr sz="2250">
              <a:solidFill>
                <a:schemeClr val="dk1"/>
              </a:solidFill>
              <a:latin typeface="Calibri"/>
              <a:ea typeface="Calibri"/>
              <a:cs typeface="Calibri"/>
              <a:sym typeface="Calibri"/>
            </a:endParaRPr>
          </a:p>
        </p:txBody>
      </p:sp>
      <p:sp>
        <p:nvSpPr>
          <p:cNvPr id="350" name="Google Shape;350;p13"/>
          <p:cNvSpPr/>
          <p:nvPr/>
        </p:nvSpPr>
        <p:spPr>
          <a:xfrm>
            <a:off x="2868335" y="3854887"/>
            <a:ext cx="10425946" cy="350282"/>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a:solidFill>
                  <a:srgbClr val="272525"/>
                </a:solidFill>
                <a:latin typeface="Inter"/>
                <a:ea typeface="Inter"/>
                <a:cs typeface="Inter"/>
                <a:sym typeface="Inter"/>
              </a:rPr>
              <a:t>Lower of INR 25 lakhs or 25% of investment cost</a:t>
            </a:r>
            <a:endParaRPr sz="1700">
              <a:solidFill>
                <a:schemeClr val="dk1"/>
              </a:solidFill>
              <a:latin typeface="Calibri"/>
              <a:ea typeface="Calibri"/>
              <a:cs typeface="Calibri"/>
              <a:sym typeface="Calibri"/>
            </a:endParaRPr>
          </a:p>
        </p:txBody>
      </p:sp>
      <p:sp>
        <p:nvSpPr>
          <p:cNvPr id="351" name="Google Shape;351;p13"/>
          <p:cNvSpPr/>
          <p:nvPr/>
        </p:nvSpPr>
        <p:spPr>
          <a:xfrm>
            <a:off x="1880116" y="5120045"/>
            <a:ext cx="766167" cy="30480"/>
          </a:xfrm>
          <a:prstGeom prst="roundRect">
            <a:avLst>
              <a:gd name="adj" fmla="val 301656"/>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1418153" y="4889063"/>
            <a:ext cx="492443" cy="492443"/>
          </a:xfrm>
          <a:prstGeom prst="roundRect">
            <a:avLst>
              <a:gd name="adj" fmla="val 18671"/>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1566743" y="4962882"/>
            <a:ext cx="195143" cy="34480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700"/>
              <a:buFont typeface="Petrona"/>
              <a:buNone/>
            </a:pPr>
            <a:r>
              <a:rPr lang="en-US" sz="2700" b="1">
                <a:solidFill>
                  <a:srgbClr val="272525"/>
                </a:solidFill>
                <a:latin typeface="Petrona"/>
                <a:ea typeface="Petrona"/>
                <a:cs typeface="Petrona"/>
                <a:sym typeface="Petrona"/>
              </a:rPr>
              <a:t>3</a:t>
            </a:r>
            <a:endParaRPr sz="2700">
              <a:solidFill>
                <a:schemeClr val="dk1"/>
              </a:solidFill>
              <a:latin typeface="Calibri"/>
              <a:ea typeface="Calibri"/>
              <a:cs typeface="Calibri"/>
              <a:sym typeface="Calibri"/>
            </a:endParaRPr>
          </a:p>
        </p:txBody>
      </p:sp>
      <p:sp>
        <p:nvSpPr>
          <p:cNvPr id="354" name="Google Shape;354;p13"/>
          <p:cNvSpPr/>
          <p:nvPr/>
        </p:nvSpPr>
        <p:spPr>
          <a:xfrm>
            <a:off x="2868335" y="4861679"/>
            <a:ext cx="2873216" cy="359092"/>
          </a:xfrm>
          <a:prstGeom prst="rect">
            <a:avLst/>
          </a:prstGeom>
          <a:noFill/>
          <a:ln>
            <a:noFill/>
          </a:ln>
        </p:spPr>
        <p:txBody>
          <a:bodyPr spcFirstLastPara="1" wrap="square" lIns="0" tIns="0" rIns="0" bIns="0" anchor="t" anchorCtr="0">
            <a:noAutofit/>
          </a:bodyPr>
          <a:lstStyle/>
          <a:p>
            <a:pPr marL="0" marR="0" lvl="0" indent="0" algn="l" rtl="0">
              <a:lnSpc>
                <a:spcPct val="124444"/>
              </a:lnSpc>
              <a:spcBef>
                <a:spcPts val="0"/>
              </a:spcBef>
              <a:spcAft>
                <a:spcPts val="0"/>
              </a:spcAft>
              <a:buClr>
                <a:srgbClr val="272525"/>
              </a:buClr>
              <a:buSzPts val="2250"/>
              <a:buFont typeface="Petrona"/>
              <a:buNone/>
            </a:pPr>
            <a:r>
              <a:rPr lang="en-US" sz="2250" b="1">
                <a:solidFill>
                  <a:srgbClr val="272525"/>
                </a:solidFill>
                <a:latin typeface="Petrona"/>
                <a:ea typeface="Petrona"/>
                <a:cs typeface="Petrona"/>
                <a:sym typeface="Petrona"/>
              </a:rPr>
              <a:t>Eligible Initiatives</a:t>
            </a:r>
            <a:endParaRPr sz="2250">
              <a:solidFill>
                <a:schemeClr val="dk1"/>
              </a:solidFill>
              <a:latin typeface="Calibri"/>
              <a:ea typeface="Calibri"/>
              <a:cs typeface="Calibri"/>
              <a:sym typeface="Calibri"/>
            </a:endParaRPr>
          </a:p>
        </p:txBody>
      </p:sp>
      <p:sp>
        <p:nvSpPr>
          <p:cNvPr id="355" name="Google Shape;355;p13"/>
          <p:cNvSpPr/>
          <p:nvPr/>
        </p:nvSpPr>
        <p:spPr>
          <a:xfrm>
            <a:off x="3218498" y="5352098"/>
            <a:ext cx="10075783" cy="350282"/>
          </a:xfrm>
          <a:prstGeom prst="rect">
            <a:avLst/>
          </a:prstGeom>
          <a:noFill/>
          <a:ln>
            <a:noFill/>
          </a:ln>
        </p:spPr>
        <p:txBody>
          <a:bodyPr spcFirstLastPara="1" wrap="square" lIns="0" tIns="0" rIns="0" bIns="0" anchor="t" anchorCtr="0">
            <a:noAutofit/>
          </a:bodyPr>
          <a:lstStyle/>
          <a:p>
            <a:pPr marL="342900" marR="0" lvl="0" indent="-342900" algn="l" rtl="0">
              <a:lnSpc>
                <a:spcPct val="161764"/>
              </a:lnSpc>
              <a:spcBef>
                <a:spcPts val="0"/>
              </a:spcBef>
              <a:spcAft>
                <a:spcPts val="0"/>
              </a:spcAft>
              <a:buClr>
                <a:srgbClr val="272525"/>
              </a:buClr>
              <a:buSzPts val="1700"/>
              <a:buFont typeface="Inter"/>
              <a:buChar char="•"/>
            </a:pPr>
            <a:r>
              <a:rPr lang="en-US" sz="1700" dirty="0">
                <a:solidFill>
                  <a:srgbClr val="272525"/>
                </a:solidFill>
                <a:latin typeface="Inter"/>
                <a:ea typeface="Inter"/>
                <a:cs typeface="Inter"/>
                <a:sym typeface="Inter"/>
              </a:rPr>
              <a:t>Installation of Pollution Control Device, Onsite waste converter</a:t>
            </a:r>
            <a:endParaRPr sz="1700" dirty="0">
              <a:solidFill>
                <a:schemeClr val="dk1"/>
              </a:solidFill>
              <a:latin typeface="Calibri"/>
              <a:ea typeface="Calibri"/>
              <a:cs typeface="Calibri"/>
              <a:sym typeface="Calibri"/>
            </a:endParaRPr>
          </a:p>
        </p:txBody>
      </p:sp>
      <p:sp>
        <p:nvSpPr>
          <p:cNvPr id="356" name="Google Shape;356;p13"/>
          <p:cNvSpPr/>
          <p:nvPr/>
        </p:nvSpPr>
        <p:spPr>
          <a:xfrm>
            <a:off x="3218498" y="5778937"/>
            <a:ext cx="10075783" cy="350282"/>
          </a:xfrm>
          <a:prstGeom prst="rect">
            <a:avLst/>
          </a:prstGeom>
          <a:noFill/>
          <a:ln>
            <a:noFill/>
          </a:ln>
        </p:spPr>
        <p:txBody>
          <a:bodyPr spcFirstLastPara="1" wrap="square" lIns="0" tIns="0" rIns="0" bIns="0" anchor="t" anchorCtr="0">
            <a:noAutofit/>
          </a:bodyPr>
          <a:lstStyle/>
          <a:p>
            <a:pPr marL="342900" marR="0" lvl="0" indent="-342900" algn="l" rtl="0">
              <a:lnSpc>
                <a:spcPct val="161764"/>
              </a:lnSpc>
              <a:spcBef>
                <a:spcPts val="0"/>
              </a:spcBef>
              <a:spcAft>
                <a:spcPts val="0"/>
              </a:spcAft>
              <a:buClr>
                <a:srgbClr val="272525"/>
              </a:buClr>
              <a:buSzPts val="1700"/>
              <a:buFont typeface="Inter"/>
              <a:buChar char="•"/>
            </a:pPr>
            <a:r>
              <a:rPr lang="en-US" sz="1700">
                <a:solidFill>
                  <a:srgbClr val="272525"/>
                </a:solidFill>
                <a:latin typeface="Inter"/>
                <a:ea typeface="Inter"/>
                <a:cs typeface="Inter"/>
                <a:sym typeface="Inter"/>
              </a:rPr>
              <a:t>Installation of waste water treatment, Rain water Harvesting</a:t>
            </a:r>
            <a:endParaRPr sz="1700">
              <a:solidFill>
                <a:schemeClr val="dk1"/>
              </a:solidFill>
              <a:latin typeface="Calibri"/>
              <a:ea typeface="Calibri"/>
              <a:cs typeface="Calibri"/>
              <a:sym typeface="Calibri"/>
            </a:endParaRPr>
          </a:p>
        </p:txBody>
      </p:sp>
      <p:sp>
        <p:nvSpPr>
          <p:cNvPr id="357" name="Google Shape;357;p13"/>
          <p:cNvSpPr/>
          <p:nvPr/>
        </p:nvSpPr>
        <p:spPr>
          <a:xfrm>
            <a:off x="3218498" y="6205776"/>
            <a:ext cx="10075783" cy="350282"/>
          </a:xfrm>
          <a:prstGeom prst="rect">
            <a:avLst/>
          </a:prstGeom>
          <a:noFill/>
          <a:ln>
            <a:noFill/>
          </a:ln>
        </p:spPr>
        <p:txBody>
          <a:bodyPr spcFirstLastPara="1" wrap="square" lIns="0" tIns="0" rIns="0" bIns="0" anchor="t" anchorCtr="0">
            <a:noAutofit/>
          </a:bodyPr>
          <a:lstStyle/>
          <a:p>
            <a:pPr marL="342900" marR="0" lvl="0" indent="-342900" algn="l" rtl="0">
              <a:lnSpc>
                <a:spcPct val="161764"/>
              </a:lnSpc>
              <a:spcBef>
                <a:spcPts val="0"/>
              </a:spcBef>
              <a:spcAft>
                <a:spcPts val="0"/>
              </a:spcAft>
              <a:buClr>
                <a:srgbClr val="272525"/>
              </a:buClr>
              <a:buSzPts val="1700"/>
              <a:buFont typeface="Inter"/>
              <a:buChar char="•"/>
            </a:pPr>
            <a:r>
              <a:rPr lang="en-US" sz="1700">
                <a:solidFill>
                  <a:srgbClr val="272525"/>
                </a:solidFill>
                <a:latin typeface="Inter"/>
                <a:ea typeface="Inter"/>
                <a:cs typeface="Inter"/>
                <a:sym typeface="Inter"/>
              </a:rPr>
              <a:t>Installation of renewable energy generation</a:t>
            </a:r>
            <a:endParaRPr sz="1700">
              <a:solidFill>
                <a:schemeClr val="dk1"/>
              </a:solidFill>
              <a:latin typeface="Calibri"/>
              <a:ea typeface="Calibri"/>
              <a:cs typeface="Calibri"/>
              <a:sym typeface="Calibri"/>
            </a:endParaRPr>
          </a:p>
        </p:txBody>
      </p:sp>
      <p:sp>
        <p:nvSpPr>
          <p:cNvPr id="358" name="Google Shape;358;p13"/>
          <p:cNvSpPr/>
          <p:nvPr/>
        </p:nvSpPr>
        <p:spPr>
          <a:xfrm>
            <a:off x="3218498" y="6632615"/>
            <a:ext cx="10075783" cy="350282"/>
          </a:xfrm>
          <a:prstGeom prst="rect">
            <a:avLst/>
          </a:prstGeom>
          <a:noFill/>
          <a:ln>
            <a:noFill/>
          </a:ln>
        </p:spPr>
        <p:txBody>
          <a:bodyPr spcFirstLastPara="1" wrap="square" lIns="0" tIns="0" rIns="0" bIns="0" anchor="t" anchorCtr="0">
            <a:noAutofit/>
          </a:bodyPr>
          <a:lstStyle/>
          <a:p>
            <a:pPr marL="342900" marR="0" lvl="0" indent="-342900" algn="l" rtl="0">
              <a:lnSpc>
                <a:spcPct val="161764"/>
              </a:lnSpc>
              <a:spcBef>
                <a:spcPts val="0"/>
              </a:spcBef>
              <a:spcAft>
                <a:spcPts val="0"/>
              </a:spcAft>
              <a:buClr>
                <a:srgbClr val="272525"/>
              </a:buClr>
              <a:buSzPts val="1700"/>
              <a:buFont typeface="Inter"/>
              <a:buChar char="•"/>
            </a:pPr>
            <a:r>
              <a:rPr lang="en-US" sz="1700">
                <a:solidFill>
                  <a:srgbClr val="272525"/>
                </a:solidFill>
                <a:latin typeface="Inter"/>
                <a:ea typeface="Inter"/>
                <a:cs typeface="Inter"/>
                <a:sym typeface="Inter"/>
              </a:rPr>
              <a:t>Installation of passenger and utility electric vehicle</a:t>
            </a:r>
            <a:endParaRPr sz="1700">
              <a:solidFill>
                <a:schemeClr val="dk1"/>
              </a:solidFill>
              <a:latin typeface="Calibri"/>
              <a:ea typeface="Calibri"/>
              <a:cs typeface="Calibri"/>
              <a:sym typeface="Calibri"/>
            </a:endParaRPr>
          </a:p>
        </p:txBody>
      </p:sp>
      <p:sp>
        <p:nvSpPr>
          <p:cNvPr id="359" name="Google Shape;359;p13"/>
          <p:cNvSpPr/>
          <p:nvPr/>
        </p:nvSpPr>
        <p:spPr>
          <a:xfrm>
            <a:off x="3218498" y="7059454"/>
            <a:ext cx="10075783" cy="350282"/>
          </a:xfrm>
          <a:prstGeom prst="rect">
            <a:avLst/>
          </a:prstGeom>
          <a:noFill/>
          <a:ln>
            <a:noFill/>
          </a:ln>
        </p:spPr>
        <p:txBody>
          <a:bodyPr spcFirstLastPara="1" wrap="square" lIns="0" tIns="0" rIns="0" bIns="0" anchor="t" anchorCtr="0">
            <a:noAutofit/>
          </a:bodyPr>
          <a:lstStyle/>
          <a:p>
            <a:pPr marL="342900" marR="0" lvl="0" indent="-342900" algn="l" rtl="0">
              <a:lnSpc>
                <a:spcPct val="161764"/>
              </a:lnSpc>
              <a:spcBef>
                <a:spcPts val="0"/>
              </a:spcBef>
              <a:spcAft>
                <a:spcPts val="0"/>
              </a:spcAft>
              <a:buClr>
                <a:srgbClr val="272525"/>
              </a:buClr>
              <a:buSzPts val="1700"/>
              <a:buFont typeface="Inter"/>
              <a:buChar char="•"/>
            </a:pPr>
            <a:r>
              <a:rPr lang="en-US" sz="1700">
                <a:solidFill>
                  <a:srgbClr val="272525"/>
                </a:solidFill>
                <a:latin typeface="Inter"/>
                <a:ea typeface="Inter"/>
                <a:cs typeface="Inter"/>
                <a:sym typeface="Inter"/>
              </a:rPr>
              <a:t>others </a:t>
            </a:r>
            <a:endParaRPr sz="17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809A245-6177-4904-E807-70FF5CEB4094}"/>
              </a:ext>
            </a:extLst>
          </p:cNvPr>
          <p:cNvSpPr txBox="1"/>
          <p:nvPr/>
        </p:nvSpPr>
        <p:spPr>
          <a:xfrm>
            <a:off x="4806467" y="7854460"/>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6B1318AC-1BD6-1EFE-A816-9695857DCB06}"/>
              </a:ext>
            </a:extLst>
          </p:cNvPr>
          <p:cNvSpPr txBox="1"/>
          <p:nvPr/>
        </p:nvSpPr>
        <p:spPr>
          <a:xfrm>
            <a:off x="12543703" y="7854461"/>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15"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390" name="Google Shape;390;p15"/>
          <p:cNvSpPr/>
          <p:nvPr/>
        </p:nvSpPr>
        <p:spPr>
          <a:xfrm>
            <a:off x="0" y="0"/>
            <a:ext cx="14630400" cy="8234482"/>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1730454" y="562213"/>
            <a:ext cx="11169491" cy="134183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4200"/>
              <a:buFont typeface="Petrona"/>
              <a:buNone/>
            </a:pPr>
            <a:r>
              <a:rPr lang="en-US" sz="4200" b="1">
                <a:solidFill>
                  <a:srgbClr val="000000"/>
                </a:solidFill>
                <a:latin typeface="Petrona"/>
                <a:ea typeface="Petrona"/>
                <a:cs typeface="Petrona"/>
                <a:sym typeface="Petrona"/>
              </a:rPr>
              <a:t>Incentives for Tour Operators, Agents DMC for Inbound Tourist:</a:t>
            </a:r>
            <a:endParaRPr sz="4200">
              <a:solidFill>
                <a:schemeClr val="dk1"/>
              </a:solidFill>
              <a:latin typeface="Calibri"/>
              <a:ea typeface="Calibri"/>
              <a:cs typeface="Calibri"/>
              <a:sym typeface="Calibri"/>
            </a:endParaRPr>
          </a:p>
        </p:txBody>
      </p:sp>
      <p:sp>
        <p:nvSpPr>
          <p:cNvPr id="392" name="Google Shape;392;p15"/>
          <p:cNvSpPr/>
          <p:nvPr/>
        </p:nvSpPr>
        <p:spPr>
          <a:xfrm>
            <a:off x="1730454" y="2312908"/>
            <a:ext cx="11169491" cy="981194"/>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The policy offers specific incentives for tour operators, agents, and Destination Management Companies (DMCs) focusing on inbound tourism. These incentives aim to promote Maharashtra as a preferred destination for various types of tourism.</a:t>
            </a:r>
            <a:endParaRPr sz="1600">
              <a:solidFill>
                <a:schemeClr val="dk1"/>
              </a:solidFill>
              <a:latin typeface="Calibri"/>
              <a:ea typeface="Calibri"/>
              <a:cs typeface="Calibri"/>
              <a:sym typeface="Calibri"/>
            </a:endParaRPr>
          </a:p>
        </p:txBody>
      </p:sp>
      <p:sp>
        <p:nvSpPr>
          <p:cNvPr id="393" name="Google Shape;393;p15"/>
          <p:cNvSpPr/>
          <p:nvPr/>
        </p:nvSpPr>
        <p:spPr>
          <a:xfrm>
            <a:off x="1730454" y="3524131"/>
            <a:ext cx="11169491" cy="4148138"/>
          </a:xfrm>
          <a:prstGeom prst="roundRect">
            <a:avLst>
              <a:gd name="adj" fmla="val 2070"/>
            </a:avLst>
          </a:prstGeom>
          <a:noFill/>
          <a:ln w="9525" cap="flat" cmpd="sng">
            <a:solidFill>
              <a:srgbClr val="000000">
                <a:alpha val="784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1738074" y="3531751"/>
            <a:ext cx="11154251" cy="1078468"/>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a:off x="1942743" y="3662005"/>
            <a:ext cx="2600087" cy="40898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2000"/>
              <a:buFont typeface="Inter"/>
              <a:buNone/>
            </a:pPr>
            <a:r>
              <a:rPr lang="en-US" sz="2000" b="1">
                <a:solidFill>
                  <a:srgbClr val="272525"/>
                </a:solidFill>
                <a:latin typeface="Inter"/>
                <a:ea typeface="Inter"/>
                <a:cs typeface="Inter"/>
                <a:sym typeface="Inter"/>
              </a:rPr>
              <a:t>Type</a:t>
            </a:r>
            <a:endParaRPr sz="2000">
              <a:solidFill>
                <a:schemeClr val="dk1"/>
              </a:solidFill>
              <a:latin typeface="Calibri"/>
              <a:ea typeface="Calibri"/>
              <a:cs typeface="Calibri"/>
              <a:sym typeface="Calibri"/>
            </a:endParaRPr>
          </a:p>
        </p:txBody>
      </p:sp>
      <p:sp>
        <p:nvSpPr>
          <p:cNvPr id="396" name="Google Shape;396;p15"/>
          <p:cNvSpPr/>
          <p:nvPr/>
        </p:nvSpPr>
        <p:spPr>
          <a:xfrm>
            <a:off x="4959310" y="3662005"/>
            <a:ext cx="2297311" cy="40898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2000"/>
              <a:buFont typeface="Inter"/>
              <a:buNone/>
            </a:pPr>
            <a:r>
              <a:rPr lang="en-US" sz="2000" b="1">
                <a:solidFill>
                  <a:srgbClr val="272525"/>
                </a:solidFill>
                <a:latin typeface="Inter"/>
                <a:ea typeface="Inter"/>
                <a:cs typeface="Inter"/>
                <a:sym typeface="Inter"/>
              </a:rPr>
              <a:t>Minimum Pax</a:t>
            </a:r>
            <a:endParaRPr sz="2000">
              <a:solidFill>
                <a:schemeClr val="dk1"/>
              </a:solidFill>
              <a:latin typeface="Calibri"/>
              <a:ea typeface="Calibri"/>
              <a:cs typeface="Calibri"/>
              <a:sym typeface="Calibri"/>
            </a:endParaRPr>
          </a:p>
        </p:txBody>
      </p:sp>
      <p:sp>
        <p:nvSpPr>
          <p:cNvPr id="397" name="Google Shape;397;p15"/>
          <p:cNvSpPr/>
          <p:nvPr/>
        </p:nvSpPr>
        <p:spPr>
          <a:xfrm>
            <a:off x="7673102" y="3662005"/>
            <a:ext cx="2810351" cy="8179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2000"/>
              <a:buFont typeface="Inter"/>
              <a:buNone/>
            </a:pPr>
            <a:r>
              <a:rPr lang="en-US" sz="2000" b="1">
                <a:solidFill>
                  <a:srgbClr val="272525"/>
                </a:solidFill>
                <a:latin typeface="Inter"/>
                <a:ea typeface="Inter"/>
                <a:cs typeface="Inter"/>
                <a:sym typeface="Inter"/>
              </a:rPr>
              <a:t>Minimum Annual Turnover</a:t>
            </a:r>
            <a:endParaRPr sz="2000">
              <a:solidFill>
                <a:schemeClr val="dk1"/>
              </a:solidFill>
              <a:latin typeface="Calibri"/>
              <a:ea typeface="Calibri"/>
              <a:cs typeface="Calibri"/>
              <a:sym typeface="Calibri"/>
            </a:endParaRPr>
          </a:p>
        </p:txBody>
      </p:sp>
      <p:sp>
        <p:nvSpPr>
          <p:cNvPr id="398" name="Google Shape;398;p15"/>
          <p:cNvSpPr/>
          <p:nvPr/>
        </p:nvSpPr>
        <p:spPr>
          <a:xfrm>
            <a:off x="10899934" y="3662005"/>
            <a:ext cx="1787962" cy="335399"/>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000000"/>
              </a:buClr>
              <a:buSzPts val="2100"/>
              <a:buFont typeface="Petrona"/>
              <a:buNone/>
            </a:pPr>
            <a:r>
              <a:rPr lang="en-US" sz="2100" b="1">
                <a:solidFill>
                  <a:srgbClr val="000000"/>
                </a:solidFill>
                <a:latin typeface="Petrona"/>
                <a:ea typeface="Petrona"/>
                <a:cs typeface="Petrona"/>
                <a:sym typeface="Petrona"/>
              </a:rPr>
              <a:t>Tax Rebate</a:t>
            </a:r>
            <a:endParaRPr sz="2100">
              <a:solidFill>
                <a:schemeClr val="dk1"/>
              </a:solidFill>
              <a:latin typeface="Calibri"/>
              <a:ea typeface="Calibri"/>
              <a:cs typeface="Calibri"/>
              <a:sym typeface="Calibri"/>
            </a:endParaRPr>
          </a:p>
        </p:txBody>
      </p:sp>
      <p:sp>
        <p:nvSpPr>
          <p:cNvPr id="399" name="Google Shape;399;p15"/>
          <p:cNvSpPr/>
          <p:nvPr/>
        </p:nvSpPr>
        <p:spPr>
          <a:xfrm>
            <a:off x="1738074" y="4610219"/>
            <a:ext cx="11154251" cy="595908"/>
          </a:xfrm>
          <a:prstGeom prst="rect">
            <a:avLst/>
          </a:prstGeom>
          <a:solidFill>
            <a:srgbClr val="000000">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1942743" y="4740473"/>
            <a:ext cx="2600087" cy="335399"/>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000000"/>
              </a:buClr>
              <a:buSzPts val="2100"/>
              <a:buFont typeface="Petrona"/>
              <a:buNone/>
            </a:pPr>
            <a:r>
              <a:rPr lang="en-US" sz="2100" b="1">
                <a:solidFill>
                  <a:srgbClr val="000000"/>
                </a:solidFill>
                <a:latin typeface="Petrona"/>
                <a:ea typeface="Petrona"/>
                <a:cs typeface="Petrona"/>
                <a:sym typeface="Petrona"/>
              </a:rPr>
              <a:t>Travel operator</a:t>
            </a:r>
            <a:endParaRPr sz="2100">
              <a:solidFill>
                <a:schemeClr val="dk1"/>
              </a:solidFill>
              <a:latin typeface="Calibri"/>
              <a:ea typeface="Calibri"/>
              <a:cs typeface="Calibri"/>
              <a:sym typeface="Calibri"/>
            </a:endParaRPr>
          </a:p>
        </p:txBody>
      </p:sp>
      <p:sp>
        <p:nvSpPr>
          <p:cNvPr id="401" name="Google Shape;401;p15"/>
          <p:cNvSpPr/>
          <p:nvPr/>
        </p:nvSpPr>
        <p:spPr>
          <a:xfrm>
            <a:off x="4959310" y="4740473"/>
            <a:ext cx="2297311"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500</a:t>
            </a:r>
            <a:endParaRPr sz="1600">
              <a:solidFill>
                <a:schemeClr val="dk1"/>
              </a:solidFill>
              <a:latin typeface="Calibri"/>
              <a:ea typeface="Calibri"/>
              <a:cs typeface="Calibri"/>
              <a:sym typeface="Calibri"/>
            </a:endParaRPr>
          </a:p>
        </p:txBody>
      </p:sp>
      <p:sp>
        <p:nvSpPr>
          <p:cNvPr id="402" name="Google Shape;402;p15"/>
          <p:cNvSpPr/>
          <p:nvPr/>
        </p:nvSpPr>
        <p:spPr>
          <a:xfrm>
            <a:off x="7673102" y="4740473"/>
            <a:ext cx="2810351"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INR 20 Lakh</a:t>
            </a:r>
            <a:endParaRPr sz="1600">
              <a:solidFill>
                <a:schemeClr val="dk1"/>
              </a:solidFill>
              <a:latin typeface="Calibri"/>
              <a:ea typeface="Calibri"/>
              <a:cs typeface="Calibri"/>
              <a:sym typeface="Calibri"/>
            </a:endParaRPr>
          </a:p>
        </p:txBody>
      </p:sp>
      <p:sp>
        <p:nvSpPr>
          <p:cNvPr id="403" name="Google Shape;403;p15"/>
          <p:cNvSpPr/>
          <p:nvPr/>
        </p:nvSpPr>
        <p:spPr>
          <a:xfrm>
            <a:off x="10899934" y="4740473"/>
            <a:ext cx="1787962"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12%-15%</a:t>
            </a:r>
            <a:endParaRPr sz="1600">
              <a:solidFill>
                <a:schemeClr val="dk1"/>
              </a:solidFill>
              <a:latin typeface="Calibri"/>
              <a:ea typeface="Calibri"/>
              <a:cs typeface="Calibri"/>
              <a:sym typeface="Calibri"/>
            </a:endParaRPr>
          </a:p>
        </p:txBody>
      </p:sp>
      <p:sp>
        <p:nvSpPr>
          <p:cNvPr id="404" name="Google Shape;404;p15"/>
          <p:cNvSpPr/>
          <p:nvPr/>
        </p:nvSpPr>
        <p:spPr>
          <a:xfrm>
            <a:off x="1738074" y="5206127"/>
            <a:ext cx="11154251" cy="595908"/>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1942743" y="5336381"/>
            <a:ext cx="2600087" cy="335399"/>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000000"/>
              </a:buClr>
              <a:buSzPts val="2100"/>
              <a:buFont typeface="Petrona"/>
              <a:buNone/>
            </a:pPr>
            <a:r>
              <a:rPr lang="en-US" sz="2100" b="1">
                <a:solidFill>
                  <a:srgbClr val="000000"/>
                </a:solidFill>
                <a:latin typeface="Petrona"/>
                <a:ea typeface="Petrona"/>
                <a:cs typeface="Petrona"/>
                <a:sym typeface="Petrona"/>
              </a:rPr>
              <a:t>MICE Tourism</a:t>
            </a:r>
            <a:endParaRPr sz="2100">
              <a:solidFill>
                <a:schemeClr val="dk1"/>
              </a:solidFill>
              <a:latin typeface="Calibri"/>
              <a:ea typeface="Calibri"/>
              <a:cs typeface="Calibri"/>
              <a:sym typeface="Calibri"/>
            </a:endParaRPr>
          </a:p>
        </p:txBody>
      </p:sp>
      <p:sp>
        <p:nvSpPr>
          <p:cNvPr id="406" name="Google Shape;406;p15"/>
          <p:cNvSpPr/>
          <p:nvPr/>
        </p:nvSpPr>
        <p:spPr>
          <a:xfrm>
            <a:off x="4959310" y="5336381"/>
            <a:ext cx="2297311"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1500</a:t>
            </a:r>
            <a:endParaRPr sz="1600">
              <a:solidFill>
                <a:schemeClr val="dk1"/>
              </a:solidFill>
              <a:latin typeface="Calibri"/>
              <a:ea typeface="Calibri"/>
              <a:cs typeface="Calibri"/>
              <a:sym typeface="Calibri"/>
            </a:endParaRPr>
          </a:p>
        </p:txBody>
      </p:sp>
      <p:sp>
        <p:nvSpPr>
          <p:cNvPr id="407" name="Google Shape;407;p15"/>
          <p:cNvSpPr/>
          <p:nvPr/>
        </p:nvSpPr>
        <p:spPr>
          <a:xfrm>
            <a:off x="7673102" y="5336381"/>
            <a:ext cx="2810351"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INR 10 crore</a:t>
            </a:r>
            <a:endParaRPr sz="1600">
              <a:solidFill>
                <a:schemeClr val="dk1"/>
              </a:solidFill>
              <a:latin typeface="Calibri"/>
              <a:ea typeface="Calibri"/>
              <a:cs typeface="Calibri"/>
              <a:sym typeface="Calibri"/>
            </a:endParaRPr>
          </a:p>
        </p:txBody>
      </p:sp>
      <p:sp>
        <p:nvSpPr>
          <p:cNvPr id="408" name="Google Shape;408;p15"/>
          <p:cNvSpPr/>
          <p:nvPr/>
        </p:nvSpPr>
        <p:spPr>
          <a:xfrm>
            <a:off x="10899934" y="5336381"/>
            <a:ext cx="1787962"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12%-15%</a:t>
            </a:r>
            <a:endParaRPr sz="1600">
              <a:solidFill>
                <a:schemeClr val="dk1"/>
              </a:solidFill>
              <a:latin typeface="Calibri"/>
              <a:ea typeface="Calibri"/>
              <a:cs typeface="Calibri"/>
              <a:sym typeface="Calibri"/>
            </a:endParaRPr>
          </a:p>
        </p:txBody>
      </p:sp>
      <p:sp>
        <p:nvSpPr>
          <p:cNvPr id="409" name="Google Shape;409;p15"/>
          <p:cNvSpPr/>
          <p:nvPr/>
        </p:nvSpPr>
        <p:spPr>
          <a:xfrm>
            <a:off x="1738074" y="5802035"/>
            <a:ext cx="11154251" cy="931307"/>
          </a:xfrm>
          <a:prstGeom prst="rect">
            <a:avLst/>
          </a:prstGeom>
          <a:solidFill>
            <a:srgbClr val="000000">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1942743" y="5932289"/>
            <a:ext cx="2600087" cy="670798"/>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000000"/>
              </a:buClr>
              <a:buSzPts val="2100"/>
              <a:buFont typeface="Petrona"/>
              <a:buNone/>
            </a:pPr>
            <a:r>
              <a:rPr lang="en-US" sz="2100" b="1">
                <a:solidFill>
                  <a:srgbClr val="000000"/>
                </a:solidFill>
                <a:latin typeface="Petrona"/>
                <a:ea typeface="Petrona"/>
                <a:cs typeface="Petrona"/>
                <a:sym typeface="Petrona"/>
              </a:rPr>
              <a:t>Destination Wedding</a:t>
            </a:r>
            <a:endParaRPr sz="2100">
              <a:solidFill>
                <a:schemeClr val="dk1"/>
              </a:solidFill>
              <a:latin typeface="Calibri"/>
              <a:ea typeface="Calibri"/>
              <a:cs typeface="Calibri"/>
              <a:sym typeface="Calibri"/>
            </a:endParaRPr>
          </a:p>
        </p:txBody>
      </p:sp>
      <p:sp>
        <p:nvSpPr>
          <p:cNvPr id="411" name="Google Shape;411;p15"/>
          <p:cNvSpPr/>
          <p:nvPr/>
        </p:nvSpPr>
        <p:spPr>
          <a:xfrm>
            <a:off x="4959310" y="5932289"/>
            <a:ext cx="2297311"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1000</a:t>
            </a:r>
            <a:endParaRPr sz="1600">
              <a:solidFill>
                <a:schemeClr val="dk1"/>
              </a:solidFill>
              <a:latin typeface="Calibri"/>
              <a:ea typeface="Calibri"/>
              <a:cs typeface="Calibri"/>
              <a:sym typeface="Calibri"/>
            </a:endParaRPr>
          </a:p>
        </p:txBody>
      </p:sp>
      <p:sp>
        <p:nvSpPr>
          <p:cNvPr id="412" name="Google Shape;412;p15"/>
          <p:cNvSpPr/>
          <p:nvPr/>
        </p:nvSpPr>
        <p:spPr>
          <a:xfrm>
            <a:off x="7673102" y="5932289"/>
            <a:ext cx="2810351"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INR 75 Lakh</a:t>
            </a:r>
            <a:endParaRPr sz="1600">
              <a:solidFill>
                <a:schemeClr val="dk1"/>
              </a:solidFill>
              <a:latin typeface="Calibri"/>
              <a:ea typeface="Calibri"/>
              <a:cs typeface="Calibri"/>
              <a:sym typeface="Calibri"/>
            </a:endParaRPr>
          </a:p>
        </p:txBody>
      </p:sp>
      <p:sp>
        <p:nvSpPr>
          <p:cNvPr id="413" name="Google Shape;413;p15"/>
          <p:cNvSpPr/>
          <p:nvPr/>
        </p:nvSpPr>
        <p:spPr>
          <a:xfrm>
            <a:off x="10899934" y="5932289"/>
            <a:ext cx="1787962"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12%-15%</a:t>
            </a:r>
            <a:endParaRPr sz="1600">
              <a:solidFill>
                <a:schemeClr val="dk1"/>
              </a:solidFill>
              <a:latin typeface="Calibri"/>
              <a:ea typeface="Calibri"/>
              <a:cs typeface="Calibri"/>
              <a:sym typeface="Calibri"/>
            </a:endParaRPr>
          </a:p>
        </p:txBody>
      </p:sp>
      <p:sp>
        <p:nvSpPr>
          <p:cNvPr id="414" name="Google Shape;414;p15"/>
          <p:cNvSpPr/>
          <p:nvPr/>
        </p:nvSpPr>
        <p:spPr>
          <a:xfrm>
            <a:off x="1738074" y="6733342"/>
            <a:ext cx="11154251" cy="931307"/>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1942743" y="6863596"/>
            <a:ext cx="2600087" cy="670798"/>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000000"/>
              </a:buClr>
              <a:buSzPts val="2100"/>
              <a:buFont typeface="Petrona"/>
              <a:buNone/>
            </a:pPr>
            <a:r>
              <a:rPr lang="en-US" sz="2100" b="1">
                <a:solidFill>
                  <a:srgbClr val="000000"/>
                </a:solidFill>
                <a:latin typeface="Petrona"/>
                <a:ea typeface="Petrona"/>
                <a:cs typeface="Petrona"/>
                <a:sym typeface="Petrona"/>
              </a:rPr>
              <a:t>Medical Tourism Operator</a:t>
            </a:r>
            <a:endParaRPr sz="2100">
              <a:solidFill>
                <a:schemeClr val="dk1"/>
              </a:solidFill>
              <a:latin typeface="Calibri"/>
              <a:ea typeface="Calibri"/>
              <a:cs typeface="Calibri"/>
              <a:sym typeface="Calibri"/>
            </a:endParaRPr>
          </a:p>
        </p:txBody>
      </p:sp>
      <p:sp>
        <p:nvSpPr>
          <p:cNvPr id="416" name="Google Shape;416;p15"/>
          <p:cNvSpPr/>
          <p:nvPr/>
        </p:nvSpPr>
        <p:spPr>
          <a:xfrm>
            <a:off x="4959310" y="6863596"/>
            <a:ext cx="2297311"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500</a:t>
            </a:r>
            <a:endParaRPr sz="1600">
              <a:solidFill>
                <a:schemeClr val="dk1"/>
              </a:solidFill>
              <a:latin typeface="Calibri"/>
              <a:ea typeface="Calibri"/>
              <a:cs typeface="Calibri"/>
              <a:sym typeface="Calibri"/>
            </a:endParaRPr>
          </a:p>
        </p:txBody>
      </p:sp>
      <p:sp>
        <p:nvSpPr>
          <p:cNvPr id="417" name="Google Shape;417;p15"/>
          <p:cNvSpPr/>
          <p:nvPr/>
        </p:nvSpPr>
        <p:spPr>
          <a:xfrm>
            <a:off x="7673102" y="6863596"/>
            <a:ext cx="2810351"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INR 20 Lakh</a:t>
            </a:r>
            <a:endParaRPr sz="1600">
              <a:solidFill>
                <a:schemeClr val="dk1"/>
              </a:solidFill>
              <a:latin typeface="Calibri"/>
              <a:ea typeface="Calibri"/>
              <a:cs typeface="Calibri"/>
              <a:sym typeface="Calibri"/>
            </a:endParaRPr>
          </a:p>
        </p:txBody>
      </p:sp>
      <p:sp>
        <p:nvSpPr>
          <p:cNvPr id="418" name="Google Shape;418;p15"/>
          <p:cNvSpPr/>
          <p:nvPr/>
        </p:nvSpPr>
        <p:spPr>
          <a:xfrm>
            <a:off x="10899934" y="6863596"/>
            <a:ext cx="1787962" cy="3270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a:solidFill>
                  <a:srgbClr val="272525"/>
                </a:solidFill>
                <a:latin typeface="Inter"/>
                <a:ea typeface="Inter"/>
                <a:cs typeface="Inter"/>
                <a:sym typeface="Inter"/>
              </a:rPr>
              <a:t>15%</a:t>
            </a:r>
            <a:endParaRPr sz="16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920444B-82D5-3CE8-13DB-C0ED2FE571A2}"/>
              </a:ext>
            </a:extLst>
          </p:cNvPr>
          <p:cNvSpPr txBox="1"/>
          <p:nvPr/>
        </p:nvSpPr>
        <p:spPr>
          <a:xfrm>
            <a:off x="4829909" y="7831014"/>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3B529752-0DA9-AA34-FF0B-80CB6DFBF3E6}"/>
              </a:ext>
            </a:extLst>
          </p:cNvPr>
          <p:cNvSpPr txBox="1"/>
          <p:nvPr/>
        </p:nvSpPr>
        <p:spPr>
          <a:xfrm>
            <a:off x="12567145" y="7831015"/>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Google Shape;41;p2"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42" name="Google Shape;42;p2"/>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 name="Google Shape;43;p2" descr="preencoded.png"/>
          <p:cNvPicPr preferRelativeResize="0"/>
          <p:nvPr/>
        </p:nvPicPr>
        <p:blipFill rotWithShape="1">
          <a:blip r:embed="rId4">
            <a:alphaModFix/>
          </a:blip>
          <a:srcRect/>
          <a:stretch/>
        </p:blipFill>
        <p:spPr>
          <a:xfrm>
            <a:off x="0" y="0"/>
            <a:ext cx="3657600" cy="8229600"/>
          </a:xfrm>
          <a:prstGeom prst="rect">
            <a:avLst/>
          </a:prstGeom>
          <a:noFill/>
          <a:ln>
            <a:noFill/>
          </a:ln>
        </p:spPr>
      </p:pic>
      <p:pic>
        <p:nvPicPr>
          <p:cNvPr id="44" name="Google Shape;44;p2" descr="preencoded.png"/>
          <p:cNvPicPr preferRelativeResize="0"/>
          <p:nvPr/>
        </p:nvPicPr>
        <p:blipFill rotWithShape="1">
          <a:blip r:embed="rId5">
            <a:alphaModFix/>
          </a:blip>
          <a:srcRect/>
          <a:stretch/>
        </p:blipFill>
        <p:spPr>
          <a:xfrm>
            <a:off x="253365" y="2089190"/>
            <a:ext cx="3150751" cy="4051102"/>
          </a:xfrm>
          <a:prstGeom prst="rect">
            <a:avLst/>
          </a:prstGeom>
          <a:noFill/>
          <a:ln>
            <a:noFill/>
          </a:ln>
        </p:spPr>
      </p:pic>
      <p:sp>
        <p:nvSpPr>
          <p:cNvPr id="45" name="Google Shape;45;p2"/>
          <p:cNvSpPr/>
          <p:nvPr/>
        </p:nvSpPr>
        <p:spPr>
          <a:xfrm>
            <a:off x="4367213" y="986433"/>
            <a:ext cx="5855970" cy="665202"/>
          </a:xfrm>
          <a:prstGeom prst="rect">
            <a:avLst/>
          </a:prstGeom>
          <a:noFill/>
          <a:ln>
            <a:noFill/>
          </a:ln>
        </p:spPr>
        <p:txBody>
          <a:bodyPr spcFirstLastPara="1" wrap="square" lIns="0" tIns="0" rIns="0" bIns="0" anchor="t" anchorCtr="0">
            <a:noAutofit/>
          </a:bodyPr>
          <a:lstStyle/>
          <a:p>
            <a:pPr marL="0" marR="0" lvl="0" indent="0" algn="l" rtl="0">
              <a:lnSpc>
                <a:spcPct val="125301"/>
              </a:lnSpc>
              <a:spcBef>
                <a:spcPts val="0"/>
              </a:spcBef>
              <a:spcAft>
                <a:spcPts val="0"/>
              </a:spcAft>
              <a:buClr>
                <a:srgbClr val="000000"/>
              </a:buClr>
              <a:buSzPts val="4150"/>
              <a:buFont typeface="Petrona"/>
              <a:buNone/>
            </a:pPr>
            <a:r>
              <a:rPr lang="en-US" sz="4150" b="1">
                <a:solidFill>
                  <a:srgbClr val="000000"/>
                </a:solidFill>
                <a:latin typeface="Petrona"/>
                <a:ea typeface="Petrona"/>
                <a:cs typeface="Petrona"/>
                <a:sym typeface="Petrona"/>
              </a:rPr>
              <a:t>Transitional Provisions:</a:t>
            </a:r>
            <a:endParaRPr sz="4150">
              <a:solidFill>
                <a:schemeClr val="dk1"/>
              </a:solidFill>
              <a:latin typeface="Calibri"/>
              <a:ea typeface="Calibri"/>
              <a:cs typeface="Calibri"/>
              <a:sym typeface="Calibri"/>
            </a:endParaRPr>
          </a:p>
        </p:txBody>
      </p:sp>
      <p:pic>
        <p:nvPicPr>
          <p:cNvPr id="46" name="Google Shape;46;p2" descr="preencoded.png"/>
          <p:cNvPicPr preferRelativeResize="0"/>
          <p:nvPr/>
        </p:nvPicPr>
        <p:blipFill rotWithShape="1">
          <a:blip r:embed="rId6">
            <a:alphaModFix/>
          </a:blip>
          <a:srcRect/>
          <a:stretch/>
        </p:blipFill>
        <p:spPr>
          <a:xfrm>
            <a:off x="4367213" y="1955721"/>
            <a:ext cx="1013817" cy="1622108"/>
          </a:xfrm>
          <a:prstGeom prst="rect">
            <a:avLst/>
          </a:prstGeom>
          <a:noFill/>
          <a:ln>
            <a:noFill/>
          </a:ln>
        </p:spPr>
      </p:pic>
      <p:sp>
        <p:nvSpPr>
          <p:cNvPr id="47" name="Google Shape;47;p2"/>
          <p:cNvSpPr/>
          <p:nvPr/>
        </p:nvSpPr>
        <p:spPr>
          <a:xfrm>
            <a:off x="5685115" y="2029531"/>
            <a:ext cx="3360777" cy="332542"/>
          </a:xfrm>
          <a:prstGeom prst="rect">
            <a:avLst/>
          </a:prstGeom>
          <a:noFill/>
          <a:ln>
            <a:noFill/>
          </a:ln>
        </p:spPr>
        <p:txBody>
          <a:bodyPr spcFirstLastPara="1" wrap="square" lIns="0" tIns="0" rIns="0" bIns="0" anchor="t" anchorCtr="0">
            <a:noAutofit/>
          </a:bodyPr>
          <a:lstStyle/>
          <a:p>
            <a:pPr marL="0" marR="0" lvl="0" indent="0" algn="l" rtl="0">
              <a:lnSpc>
                <a:spcPct val="126829"/>
              </a:lnSpc>
              <a:spcBef>
                <a:spcPts val="0"/>
              </a:spcBef>
              <a:spcAft>
                <a:spcPts val="0"/>
              </a:spcAft>
              <a:buClr>
                <a:srgbClr val="272525"/>
              </a:buClr>
              <a:buSzPts val="2050"/>
              <a:buFont typeface="Petrona"/>
              <a:buNone/>
            </a:pPr>
            <a:r>
              <a:rPr lang="en-US" sz="2050" b="1">
                <a:solidFill>
                  <a:srgbClr val="272525"/>
                </a:solidFill>
                <a:latin typeface="Petrona"/>
                <a:ea typeface="Petrona"/>
                <a:cs typeface="Petrona"/>
                <a:sym typeface="Petrona"/>
              </a:rPr>
              <a:t>Eligibility Period Extension</a:t>
            </a:r>
            <a:endParaRPr sz="2050">
              <a:solidFill>
                <a:schemeClr val="dk1"/>
              </a:solidFill>
              <a:latin typeface="Calibri"/>
              <a:ea typeface="Calibri"/>
              <a:cs typeface="Calibri"/>
              <a:sym typeface="Calibri"/>
            </a:endParaRPr>
          </a:p>
        </p:txBody>
      </p:sp>
      <p:sp>
        <p:nvSpPr>
          <p:cNvPr id="48" name="Google Shape;48;p2"/>
          <p:cNvSpPr/>
          <p:nvPr/>
        </p:nvSpPr>
        <p:spPr>
          <a:xfrm>
            <a:off x="5685115" y="2483635"/>
            <a:ext cx="8235672" cy="648653"/>
          </a:xfrm>
          <a:prstGeom prst="rect">
            <a:avLst/>
          </a:prstGeom>
          <a:noFill/>
          <a:ln>
            <a:noFill/>
          </a:ln>
        </p:spPr>
        <p:txBody>
          <a:bodyPr spcFirstLastPara="1" wrap="square" lIns="0" tIns="0" rIns="0" bIns="0" anchor="t" anchorCtr="0">
            <a:noAutofit/>
          </a:bodyPr>
          <a:lstStyle/>
          <a:p>
            <a:pPr marL="0" marR="0" lvl="0" indent="0" algn="l" rtl="0">
              <a:lnSpc>
                <a:spcPct val="164516"/>
              </a:lnSpc>
              <a:spcBef>
                <a:spcPts val="0"/>
              </a:spcBef>
              <a:spcAft>
                <a:spcPts val="0"/>
              </a:spcAft>
              <a:buClr>
                <a:srgbClr val="272525"/>
              </a:buClr>
              <a:buSzPts val="1550"/>
              <a:buFont typeface="Inter"/>
              <a:buNone/>
            </a:pPr>
            <a:r>
              <a:rPr lang="en-US" sz="1550" dirty="0">
                <a:solidFill>
                  <a:srgbClr val="272525"/>
                </a:solidFill>
                <a:latin typeface="Inter"/>
                <a:ea typeface="Inter"/>
                <a:cs typeface="Inter"/>
                <a:sym typeface="Inter"/>
              </a:rPr>
              <a:t>The period of eligibility as per Tourism Policy 2016 shall be automatically extended as per the eligible duration, as approved for those projects.</a:t>
            </a:r>
            <a:endParaRPr sz="1550" dirty="0">
              <a:solidFill>
                <a:schemeClr val="dk1"/>
              </a:solidFill>
              <a:latin typeface="Calibri"/>
              <a:ea typeface="Calibri"/>
              <a:cs typeface="Calibri"/>
              <a:sym typeface="Calibri"/>
            </a:endParaRPr>
          </a:p>
        </p:txBody>
      </p:sp>
      <p:pic>
        <p:nvPicPr>
          <p:cNvPr id="49" name="Google Shape;49;p2" descr="preencoded.png"/>
          <p:cNvPicPr preferRelativeResize="0"/>
          <p:nvPr/>
        </p:nvPicPr>
        <p:blipFill rotWithShape="1">
          <a:blip r:embed="rId7">
            <a:alphaModFix/>
          </a:blip>
          <a:srcRect/>
          <a:stretch/>
        </p:blipFill>
        <p:spPr>
          <a:xfrm>
            <a:off x="4367213" y="3577828"/>
            <a:ext cx="1013817" cy="1832610"/>
          </a:xfrm>
          <a:prstGeom prst="rect">
            <a:avLst/>
          </a:prstGeom>
          <a:noFill/>
          <a:ln>
            <a:noFill/>
          </a:ln>
        </p:spPr>
      </p:pic>
      <p:sp>
        <p:nvSpPr>
          <p:cNvPr id="50" name="Google Shape;50;p2"/>
          <p:cNvSpPr/>
          <p:nvPr/>
        </p:nvSpPr>
        <p:spPr>
          <a:xfrm>
            <a:off x="5685115" y="3651639"/>
            <a:ext cx="4374952" cy="332542"/>
          </a:xfrm>
          <a:prstGeom prst="rect">
            <a:avLst/>
          </a:prstGeom>
          <a:noFill/>
          <a:ln>
            <a:noFill/>
          </a:ln>
        </p:spPr>
        <p:txBody>
          <a:bodyPr spcFirstLastPara="1" wrap="square" lIns="0" tIns="0" rIns="0" bIns="0" anchor="t" anchorCtr="0">
            <a:noAutofit/>
          </a:bodyPr>
          <a:lstStyle/>
          <a:p>
            <a:pPr marL="0" marR="0" lvl="0" indent="0" algn="l" rtl="0">
              <a:lnSpc>
                <a:spcPct val="126829"/>
              </a:lnSpc>
              <a:spcBef>
                <a:spcPts val="0"/>
              </a:spcBef>
              <a:spcAft>
                <a:spcPts val="0"/>
              </a:spcAft>
              <a:buClr>
                <a:srgbClr val="272525"/>
              </a:buClr>
              <a:buSzPts val="2050"/>
              <a:buFont typeface="Petrona"/>
              <a:buNone/>
            </a:pPr>
            <a:r>
              <a:rPr lang="en-US" sz="2050" b="1" dirty="0">
                <a:solidFill>
                  <a:srgbClr val="272525"/>
                </a:solidFill>
                <a:latin typeface="Petrona"/>
                <a:ea typeface="Petrona"/>
                <a:cs typeface="Petrona"/>
                <a:sym typeface="Petrona"/>
              </a:rPr>
              <a:t>Projects Under Tourism Policy 2016</a:t>
            </a:r>
            <a:endParaRPr sz="2050" dirty="0">
              <a:solidFill>
                <a:schemeClr val="dk1"/>
              </a:solidFill>
              <a:latin typeface="Calibri"/>
              <a:ea typeface="Calibri"/>
              <a:cs typeface="Calibri"/>
              <a:sym typeface="Calibri"/>
            </a:endParaRPr>
          </a:p>
        </p:txBody>
      </p:sp>
      <p:sp>
        <p:nvSpPr>
          <p:cNvPr id="51" name="Google Shape;51;p2"/>
          <p:cNvSpPr/>
          <p:nvPr/>
        </p:nvSpPr>
        <p:spPr>
          <a:xfrm>
            <a:off x="5685115" y="4105743"/>
            <a:ext cx="8235672" cy="972979"/>
          </a:xfrm>
          <a:prstGeom prst="rect">
            <a:avLst/>
          </a:prstGeom>
          <a:noFill/>
          <a:ln>
            <a:noFill/>
          </a:ln>
        </p:spPr>
        <p:txBody>
          <a:bodyPr spcFirstLastPara="1" wrap="square" lIns="0" tIns="0" rIns="0" bIns="0" anchor="t" anchorCtr="0">
            <a:noAutofit/>
          </a:bodyPr>
          <a:lstStyle/>
          <a:p>
            <a:pPr marL="0" marR="0" lvl="0" indent="0" algn="l" rtl="0">
              <a:lnSpc>
                <a:spcPct val="164516"/>
              </a:lnSpc>
              <a:spcBef>
                <a:spcPts val="0"/>
              </a:spcBef>
              <a:spcAft>
                <a:spcPts val="0"/>
              </a:spcAft>
              <a:buClr>
                <a:srgbClr val="272525"/>
              </a:buClr>
              <a:buSzPts val="1550"/>
              <a:buFont typeface="Inter"/>
              <a:buNone/>
            </a:pPr>
            <a:r>
              <a:rPr lang="en-US" sz="1550" dirty="0">
                <a:solidFill>
                  <a:srgbClr val="272525"/>
                </a:solidFill>
                <a:latin typeface="Inter"/>
                <a:ea typeface="Inter"/>
                <a:cs typeface="Inter"/>
                <a:sym typeface="Inter"/>
              </a:rPr>
              <a:t>Projects initiated under 'Tourism Policy 2016' but have not commenced commercial operations or have not received occupancy certificates, shall be treated under the 'Tourism Policy 2024'.</a:t>
            </a:r>
            <a:endParaRPr sz="1550" dirty="0">
              <a:solidFill>
                <a:schemeClr val="dk1"/>
              </a:solidFill>
              <a:latin typeface="Calibri"/>
              <a:ea typeface="Calibri"/>
              <a:cs typeface="Calibri"/>
              <a:sym typeface="Calibri"/>
            </a:endParaRPr>
          </a:p>
        </p:txBody>
      </p:sp>
      <p:pic>
        <p:nvPicPr>
          <p:cNvPr id="52" name="Google Shape;52;p2" descr="preencoded.png"/>
          <p:cNvPicPr preferRelativeResize="0"/>
          <p:nvPr/>
        </p:nvPicPr>
        <p:blipFill rotWithShape="1">
          <a:blip r:embed="rId8">
            <a:alphaModFix/>
          </a:blip>
          <a:srcRect/>
          <a:stretch/>
        </p:blipFill>
        <p:spPr>
          <a:xfrm>
            <a:off x="4367213" y="5410438"/>
            <a:ext cx="1013817" cy="1832610"/>
          </a:xfrm>
          <a:prstGeom prst="rect">
            <a:avLst/>
          </a:prstGeom>
          <a:noFill/>
          <a:ln>
            <a:noFill/>
          </a:ln>
        </p:spPr>
      </p:pic>
      <p:sp>
        <p:nvSpPr>
          <p:cNvPr id="53" name="Google Shape;53;p2"/>
          <p:cNvSpPr/>
          <p:nvPr/>
        </p:nvSpPr>
        <p:spPr>
          <a:xfrm>
            <a:off x="5685115" y="5531141"/>
            <a:ext cx="4676061" cy="332542"/>
          </a:xfrm>
          <a:prstGeom prst="rect">
            <a:avLst/>
          </a:prstGeom>
          <a:noFill/>
          <a:ln>
            <a:noFill/>
          </a:ln>
        </p:spPr>
        <p:txBody>
          <a:bodyPr spcFirstLastPara="1" wrap="square" lIns="0" tIns="0" rIns="0" bIns="0" anchor="t" anchorCtr="0">
            <a:noAutofit/>
          </a:bodyPr>
          <a:lstStyle/>
          <a:p>
            <a:pPr marL="0" marR="0" lvl="0" indent="0" algn="l" rtl="0">
              <a:lnSpc>
                <a:spcPct val="126829"/>
              </a:lnSpc>
              <a:spcBef>
                <a:spcPts val="0"/>
              </a:spcBef>
              <a:spcAft>
                <a:spcPts val="0"/>
              </a:spcAft>
              <a:buClr>
                <a:srgbClr val="272525"/>
              </a:buClr>
              <a:buSzPts val="2050"/>
              <a:buFont typeface="Petrona"/>
              <a:buNone/>
            </a:pPr>
            <a:r>
              <a:rPr lang="en-US" sz="2050" b="1">
                <a:solidFill>
                  <a:srgbClr val="272525"/>
                </a:solidFill>
                <a:latin typeface="Petrona"/>
                <a:ea typeface="Petrona"/>
                <a:cs typeface="Petrona"/>
                <a:sym typeface="Petrona"/>
              </a:rPr>
              <a:t>Eligible Enterprise for Capital Subsidy</a:t>
            </a:r>
            <a:endParaRPr sz="2050">
              <a:solidFill>
                <a:schemeClr val="dk1"/>
              </a:solidFill>
              <a:latin typeface="Calibri"/>
              <a:ea typeface="Calibri"/>
              <a:cs typeface="Calibri"/>
              <a:sym typeface="Calibri"/>
            </a:endParaRPr>
          </a:p>
        </p:txBody>
      </p:sp>
      <p:sp>
        <p:nvSpPr>
          <p:cNvPr id="54" name="Google Shape;54;p2"/>
          <p:cNvSpPr/>
          <p:nvPr/>
        </p:nvSpPr>
        <p:spPr>
          <a:xfrm>
            <a:off x="5685115" y="5985245"/>
            <a:ext cx="8235672" cy="972979"/>
          </a:xfrm>
          <a:prstGeom prst="rect">
            <a:avLst/>
          </a:prstGeom>
          <a:noFill/>
          <a:ln>
            <a:noFill/>
          </a:ln>
        </p:spPr>
        <p:txBody>
          <a:bodyPr spcFirstLastPara="1" wrap="square" lIns="0" tIns="0" rIns="0" bIns="0" anchor="t" anchorCtr="0">
            <a:noAutofit/>
          </a:bodyPr>
          <a:lstStyle/>
          <a:p>
            <a:pPr marL="0" marR="0" lvl="0" indent="0" algn="l" rtl="0">
              <a:lnSpc>
                <a:spcPct val="164516"/>
              </a:lnSpc>
              <a:spcBef>
                <a:spcPts val="0"/>
              </a:spcBef>
              <a:spcAft>
                <a:spcPts val="0"/>
              </a:spcAft>
              <a:buClr>
                <a:srgbClr val="272525"/>
              </a:buClr>
              <a:buSzPts val="1550"/>
              <a:buFont typeface="Inter"/>
              <a:buNone/>
            </a:pPr>
            <a:r>
              <a:rPr lang="en-US" sz="1550" dirty="0">
                <a:solidFill>
                  <a:srgbClr val="272525"/>
                </a:solidFill>
                <a:latin typeface="Inter"/>
                <a:ea typeface="Inter"/>
                <a:cs typeface="Inter"/>
                <a:sym typeface="Inter"/>
              </a:rPr>
              <a:t>New and expansion tourism units (including acquired tourism units) who obtained or applied for provisional Registration certificate under Tourism Policy 2024 will be eligible for capital incentives.</a:t>
            </a:r>
            <a:endParaRPr sz="155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8195382-2C75-8C3A-A5E3-E460CFB8C030}"/>
              </a:ext>
            </a:extLst>
          </p:cNvPr>
          <p:cNvSpPr txBox="1"/>
          <p:nvPr/>
        </p:nvSpPr>
        <p:spPr>
          <a:xfrm>
            <a:off x="4032737" y="7866183"/>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4DA8E6DF-166C-F778-926F-D258585F24FF}"/>
              </a:ext>
            </a:extLst>
          </p:cNvPr>
          <p:cNvSpPr txBox="1"/>
          <p:nvPr/>
        </p:nvSpPr>
        <p:spPr>
          <a:xfrm>
            <a:off x="11769973" y="7866184"/>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16"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425" name="Google Shape;425;p16"/>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864037" y="1225868"/>
            <a:ext cx="8724806" cy="809982"/>
          </a:xfrm>
          <a:prstGeom prst="rect">
            <a:avLst/>
          </a:prstGeom>
          <a:noFill/>
          <a:ln>
            <a:noFill/>
          </a:ln>
        </p:spPr>
        <p:txBody>
          <a:bodyPr spcFirstLastPara="1" wrap="square" lIns="0" tIns="0" rIns="0" bIns="0" anchor="t" anchorCtr="0">
            <a:noAutofit/>
          </a:bodyPr>
          <a:lstStyle/>
          <a:p>
            <a:pPr marL="0" marR="0" lvl="0" indent="0" algn="l" rtl="0">
              <a:lnSpc>
                <a:spcPct val="124509"/>
              </a:lnSpc>
              <a:spcBef>
                <a:spcPts val="0"/>
              </a:spcBef>
              <a:spcAft>
                <a:spcPts val="0"/>
              </a:spcAft>
              <a:buClr>
                <a:srgbClr val="000000"/>
              </a:buClr>
              <a:buSzPts val="5100"/>
              <a:buFont typeface="Petrona"/>
              <a:buNone/>
            </a:pPr>
            <a:r>
              <a:rPr lang="en-US" sz="5100" b="1" dirty="0">
                <a:solidFill>
                  <a:srgbClr val="000000"/>
                </a:solidFill>
                <a:latin typeface="Petrona"/>
                <a:ea typeface="Petrona"/>
                <a:cs typeface="Petrona"/>
                <a:sym typeface="Petrona"/>
              </a:rPr>
              <a:t>Miscellaneous Incentives:</a:t>
            </a:r>
            <a:endParaRPr sz="5100" dirty="0">
              <a:solidFill>
                <a:schemeClr val="dk1"/>
              </a:solidFill>
              <a:latin typeface="Calibri"/>
              <a:ea typeface="Calibri"/>
              <a:cs typeface="Calibri"/>
              <a:sym typeface="Calibri"/>
            </a:endParaRPr>
          </a:p>
        </p:txBody>
      </p:sp>
      <p:pic>
        <p:nvPicPr>
          <p:cNvPr id="427" name="Google Shape;427;p16" descr="preencoded.png"/>
          <p:cNvPicPr preferRelativeResize="0"/>
          <p:nvPr/>
        </p:nvPicPr>
        <p:blipFill rotWithShape="1">
          <a:blip r:embed="rId4">
            <a:alphaModFix/>
          </a:blip>
          <a:srcRect/>
          <a:stretch/>
        </p:blipFill>
        <p:spPr>
          <a:xfrm>
            <a:off x="864037" y="2406134"/>
            <a:ext cx="617220" cy="617220"/>
          </a:xfrm>
          <a:prstGeom prst="rect">
            <a:avLst/>
          </a:prstGeom>
          <a:noFill/>
          <a:ln>
            <a:noFill/>
          </a:ln>
        </p:spPr>
      </p:pic>
      <p:sp>
        <p:nvSpPr>
          <p:cNvPr id="428" name="Google Shape;428;p16"/>
          <p:cNvSpPr/>
          <p:nvPr/>
        </p:nvSpPr>
        <p:spPr>
          <a:xfrm>
            <a:off x="864037" y="3270171"/>
            <a:ext cx="2947868" cy="810101"/>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Hospitality Related Training</a:t>
            </a:r>
            <a:endParaRPr sz="2550">
              <a:solidFill>
                <a:schemeClr val="dk1"/>
              </a:solidFill>
              <a:latin typeface="Calibri"/>
              <a:ea typeface="Calibri"/>
              <a:cs typeface="Calibri"/>
              <a:sym typeface="Calibri"/>
            </a:endParaRPr>
          </a:p>
        </p:txBody>
      </p:sp>
      <p:sp>
        <p:nvSpPr>
          <p:cNvPr id="429" name="Google Shape;429;p16"/>
          <p:cNvSpPr/>
          <p:nvPr/>
        </p:nvSpPr>
        <p:spPr>
          <a:xfrm>
            <a:off x="864037" y="4228386"/>
            <a:ext cx="2947868" cy="1975247"/>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75% of cost capped at INR 12,000 for units sending employees for training through reputed accredited institutes.</a:t>
            </a:r>
            <a:endParaRPr sz="1900">
              <a:solidFill>
                <a:schemeClr val="dk1"/>
              </a:solidFill>
              <a:latin typeface="Calibri"/>
              <a:ea typeface="Calibri"/>
              <a:cs typeface="Calibri"/>
              <a:sym typeface="Calibri"/>
            </a:endParaRPr>
          </a:p>
        </p:txBody>
      </p:sp>
      <p:pic>
        <p:nvPicPr>
          <p:cNvPr id="430" name="Google Shape;430;p16" descr="preencoded.png"/>
          <p:cNvPicPr preferRelativeResize="0"/>
          <p:nvPr/>
        </p:nvPicPr>
        <p:blipFill rotWithShape="1">
          <a:blip r:embed="rId5">
            <a:alphaModFix/>
          </a:blip>
          <a:srcRect/>
          <a:stretch/>
        </p:blipFill>
        <p:spPr>
          <a:xfrm>
            <a:off x="4182189" y="2406134"/>
            <a:ext cx="617220" cy="617220"/>
          </a:xfrm>
          <a:prstGeom prst="rect">
            <a:avLst/>
          </a:prstGeom>
          <a:noFill/>
          <a:ln>
            <a:noFill/>
          </a:ln>
        </p:spPr>
      </p:pic>
      <p:sp>
        <p:nvSpPr>
          <p:cNvPr id="431" name="Google Shape;431;p16"/>
          <p:cNvSpPr/>
          <p:nvPr/>
        </p:nvSpPr>
        <p:spPr>
          <a:xfrm>
            <a:off x="4182201" y="3270175"/>
            <a:ext cx="3318300" cy="1215300"/>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Tourism Exhibitions Participation</a:t>
            </a:r>
            <a:endParaRPr sz="2550">
              <a:solidFill>
                <a:schemeClr val="dk1"/>
              </a:solidFill>
              <a:latin typeface="Calibri"/>
              <a:ea typeface="Calibri"/>
              <a:cs typeface="Calibri"/>
              <a:sym typeface="Calibri"/>
            </a:endParaRPr>
          </a:p>
        </p:txBody>
      </p:sp>
      <p:sp>
        <p:nvSpPr>
          <p:cNvPr id="432" name="Google Shape;432;p16"/>
          <p:cNvSpPr/>
          <p:nvPr/>
        </p:nvSpPr>
        <p:spPr>
          <a:xfrm>
            <a:off x="4182189" y="4228387"/>
            <a:ext cx="2947868" cy="2775346"/>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50% of cost of rental for stall / space capped at INR 2 to 5 lakhs, for maximum 5 national and 5 international participations in a year.</a:t>
            </a:r>
            <a:endParaRPr sz="1900">
              <a:solidFill>
                <a:schemeClr val="dk1"/>
              </a:solidFill>
              <a:latin typeface="Calibri"/>
              <a:ea typeface="Calibri"/>
              <a:cs typeface="Calibri"/>
              <a:sym typeface="Calibri"/>
            </a:endParaRPr>
          </a:p>
        </p:txBody>
      </p:sp>
      <p:pic>
        <p:nvPicPr>
          <p:cNvPr id="433" name="Google Shape;433;p16" descr="preencoded.png"/>
          <p:cNvPicPr preferRelativeResize="0"/>
          <p:nvPr/>
        </p:nvPicPr>
        <p:blipFill rotWithShape="1">
          <a:blip r:embed="rId6">
            <a:alphaModFix/>
          </a:blip>
          <a:srcRect/>
          <a:stretch/>
        </p:blipFill>
        <p:spPr>
          <a:xfrm>
            <a:off x="7500342" y="2406134"/>
            <a:ext cx="617220" cy="617220"/>
          </a:xfrm>
          <a:prstGeom prst="rect">
            <a:avLst/>
          </a:prstGeom>
          <a:noFill/>
          <a:ln>
            <a:noFill/>
          </a:ln>
        </p:spPr>
      </p:pic>
      <p:sp>
        <p:nvSpPr>
          <p:cNvPr id="434" name="Google Shape;434;p16"/>
          <p:cNvSpPr/>
          <p:nvPr/>
        </p:nvSpPr>
        <p:spPr>
          <a:xfrm>
            <a:off x="7500342" y="3270171"/>
            <a:ext cx="2947868" cy="810101"/>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Rural Tourism Fair Organization</a:t>
            </a:r>
            <a:endParaRPr sz="2550">
              <a:solidFill>
                <a:schemeClr val="dk1"/>
              </a:solidFill>
              <a:latin typeface="Calibri"/>
              <a:ea typeface="Calibri"/>
              <a:cs typeface="Calibri"/>
              <a:sym typeface="Calibri"/>
            </a:endParaRPr>
          </a:p>
        </p:txBody>
      </p:sp>
      <p:sp>
        <p:nvSpPr>
          <p:cNvPr id="435" name="Google Shape;435;p16"/>
          <p:cNvSpPr/>
          <p:nvPr/>
        </p:nvSpPr>
        <p:spPr>
          <a:xfrm>
            <a:off x="7500342" y="4228386"/>
            <a:ext cx="2947868" cy="1975247"/>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INR 5 to 10 lakh per organizer per year for minor and major fairs, maximum 3 events per year per organizer.</a:t>
            </a:r>
            <a:endParaRPr sz="1900">
              <a:solidFill>
                <a:schemeClr val="dk1"/>
              </a:solidFill>
              <a:latin typeface="Calibri"/>
              <a:ea typeface="Calibri"/>
              <a:cs typeface="Calibri"/>
              <a:sym typeface="Calibri"/>
            </a:endParaRPr>
          </a:p>
        </p:txBody>
      </p:sp>
      <p:pic>
        <p:nvPicPr>
          <p:cNvPr id="436" name="Google Shape;436;p16" descr="preencoded.png"/>
          <p:cNvPicPr preferRelativeResize="0"/>
          <p:nvPr/>
        </p:nvPicPr>
        <p:blipFill rotWithShape="1">
          <a:blip r:embed="rId7">
            <a:alphaModFix/>
          </a:blip>
          <a:srcRect/>
          <a:stretch/>
        </p:blipFill>
        <p:spPr>
          <a:xfrm>
            <a:off x="10818495" y="2406134"/>
            <a:ext cx="617220" cy="617220"/>
          </a:xfrm>
          <a:prstGeom prst="rect">
            <a:avLst/>
          </a:prstGeom>
          <a:noFill/>
          <a:ln>
            <a:noFill/>
          </a:ln>
        </p:spPr>
      </p:pic>
      <p:sp>
        <p:nvSpPr>
          <p:cNvPr id="437" name="Google Shape;437;p16"/>
          <p:cNvSpPr/>
          <p:nvPr/>
        </p:nvSpPr>
        <p:spPr>
          <a:xfrm>
            <a:off x="10818495" y="3270171"/>
            <a:ext cx="2947868" cy="810101"/>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2550"/>
              <a:buFont typeface="Petrona"/>
              <a:buNone/>
            </a:pPr>
            <a:r>
              <a:rPr lang="en-US" sz="2550" b="1">
                <a:solidFill>
                  <a:srgbClr val="272525"/>
                </a:solidFill>
                <a:latin typeface="Petrona"/>
                <a:ea typeface="Petrona"/>
                <a:cs typeface="Petrona"/>
                <a:sym typeface="Petrona"/>
              </a:rPr>
              <a:t>YUVA Tourism Incentive</a:t>
            </a:r>
            <a:endParaRPr sz="2550">
              <a:solidFill>
                <a:schemeClr val="dk1"/>
              </a:solidFill>
              <a:latin typeface="Calibri"/>
              <a:ea typeface="Calibri"/>
              <a:cs typeface="Calibri"/>
              <a:sym typeface="Calibri"/>
            </a:endParaRPr>
          </a:p>
        </p:txBody>
      </p:sp>
      <p:sp>
        <p:nvSpPr>
          <p:cNvPr id="438" name="Google Shape;438;p16"/>
          <p:cNvSpPr/>
          <p:nvPr/>
        </p:nvSpPr>
        <p:spPr>
          <a:xfrm>
            <a:off x="10818495" y="4228386"/>
            <a:ext cx="2947868" cy="1580198"/>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One-time grant of INR 25,000 for one-year for Youth Clubs promoting tourism.</a:t>
            </a:r>
            <a:endParaRPr sz="19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E3D64C9-D5A0-B96C-F46E-7969DADB5F43}"/>
              </a:ext>
            </a:extLst>
          </p:cNvPr>
          <p:cNvSpPr txBox="1"/>
          <p:nvPr/>
        </p:nvSpPr>
        <p:spPr>
          <a:xfrm>
            <a:off x="4900242" y="7854461"/>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BFDD0459-A205-5697-99CA-17EB0014B2F0}"/>
              </a:ext>
            </a:extLst>
          </p:cNvPr>
          <p:cNvSpPr txBox="1"/>
          <p:nvPr/>
        </p:nvSpPr>
        <p:spPr>
          <a:xfrm>
            <a:off x="12637478" y="7854462"/>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17"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445" name="Google Shape;445;p17"/>
          <p:cNvSpPr/>
          <p:nvPr/>
        </p:nvSpPr>
        <p:spPr>
          <a:xfrm>
            <a:off x="0" y="0"/>
            <a:ext cx="14630400" cy="8229600"/>
          </a:xfrm>
          <a:prstGeom prst="rect">
            <a:avLst/>
          </a:prstGeom>
          <a:solidFill>
            <a:srgbClr val="FFFFFF">
              <a:alpha val="7490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7"/>
          <p:cNvSpPr/>
          <p:nvPr/>
        </p:nvSpPr>
        <p:spPr>
          <a:xfrm>
            <a:off x="735797" y="618225"/>
            <a:ext cx="6641100" cy="570600"/>
          </a:xfrm>
          <a:prstGeom prst="rect">
            <a:avLst/>
          </a:prstGeom>
          <a:noFill/>
          <a:ln>
            <a:noFill/>
          </a:ln>
        </p:spPr>
        <p:txBody>
          <a:bodyPr spcFirstLastPara="1" wrap="square" lIns="0" tIns="0" rIns="0" bIns="0" anchor="t" anchorCtr="0">
            <a:noAutofit/>
          </a:bodyPr>
          <a:lstStyle/>
          <a:p>
            <a:pPr marL="0" marR="0" lvl="0" indent="0" algn="l" rtl="0">
              <a:lnSpc>
                <a:spcPct val="90816"/>
              </a:lnSpc>
              <a:spcBef>
                <a:spcPts val="0"/>
              </a:spcBef>
              <a:spcAft>
                <a:spcPts val="0"/>
              </a:spcAft>
              <a:buClr>
                <a:srgbClr val="000000"/>
              </a:buClr>
              <a:buSzPts val="4900"/>
              <a:buFont typeface="Petrona"/>
              <a:buNone/>
            </a:pPr>
            <a:r>
              <a:rPr lang="en-US" sz="4900" b="1">
                <a:solidFill>
                  <a:srgbClr val="000000"/>
                </a:solidFill>
                <a:latin typeface="Petrona"/>
                <a:ea typeface="Petrona"/>
                <a:cs typeface="Petrona"/>
                <a:sym typeface="Petrona"/>
              </a:rPr>
              <a:t>Non-Fiscal Incentives:</a:t>
            </a:r>
            <a:endParaRPr sz="4900">
              <a:solidFill>
                <a:schemeClr val="dk1"/>
              </a:solidFill>
              <a:latin typeface="Calibri"/>
              <a:ea typeface="Calibri"/>
              <a:cs typeface="Calibri"/>
              <a:sym typeface="Calibri"/>
            </a:endParaRPr>
          </a:p>
        </p:txBody>
      </p:sp>
      <p:sp>
        <p:nvSpPr>
          <p:cNvPr id="447" name="Google Shape;447;p17"/>
          <p:cNvSpPr/>
          <p:nvPr/>
        </p:nvSpPr>
        <p:spPr>
          <a:xfrm>
            <a:off x="735806" y="1431712"/>
            <a:ext cx="11140890" cy="383217"/>
          </a:xfrm>
          <a:prstGeom prst="rect">
            <a:avLst/>
          </a:prstGeom>
          <a:noFill/>
          <a:ln>
            <a:noFill/>
          </a:ln>
        </p:spPr>
        <p:txBody>
          <a:bodyPr spcFirstLastPara="1" wrap="square" lIns="0" tIns="0" rIns="0" bIns="0" anchor="t" anchorCtr="0">
            <a:noAutofit/>
          </a:bodyPr>
          <a:lstStyle/>
          <a:p>
            <a:pPr marL="0" marR="0" lvl="0" indent="0" algn="l" rtl="0">
              <a:lnSpc>
                <a:spcPct val="113157"/>
              </a:lnSpc>
              <a:spcBef>
                <a:spcPts val="0"/>
              </a:spcBef>
              <a:spcAft>
                <a:spcPts val="0"/>
              </a:spcAft>
              <a:buClr>
                <a:srgbClr val="272525"/>
              </a:buClr>
              <a:buSzPts val="1900"/>
              <a:buFont typeface="Inter"/>
              <a:buNone/>
            </a:pPr>
            <a:r>
              <a:rPr lang="en-US" sz="1900" dirty="0">
                <a:solidFill>
                  <a:srgbClr val="272525"/>
                </a:solidFill>
                <a:latin typeface="Inter"/>
                <a:ea typeface="Inter"/>
                <a:cs typeface="Inter"/>
                <a:sym typeface="Inter"/>
              </a:rPr>
              <a:t>This policy offers 13 non-fiscal benefits to eligible tourism units. Some of these benefits include:</a:t>
            </a:r>
            <a:endParaRPr sz="1900" dirty="0">
              <a:solidFill>
                <a:schemeClr val="dk1"/>
              </a:solidFill>
              <a:latin typeface="Calibri"/>
              <a:ea typeface="Calibri"/>
              <a:cs typeface="Calibri"/>
              <a:sym typeface="Calibri"/>
            </a:endParaRPr>
          </a:p>
        </p:txBody>
      </p:sp>
      <p:sp>
        <p:nvSpPr>
          <p:cNvPr id="448" name="Google Shape;448;p17"/>
          <p:cNvSpPr/>
          <p:nvPr/>
        </p:nvSpPr>
        <p:spPr>
          <a:xfrm>
            <a:off x="973813" y="1836717"/>
            <a:ext cx="22860" cy="5878949"/>
          </a:xfrm>
          <a:prstGeom prst="roundRect">
            <a:avLst>
              <a:gd name="adj" fmla="val 319562"/>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1169432" y="2390358"/>
            <a:ext cx="608648" cy="22860"/>
          </a:xfrm>
          <a:prstGeom prst="roundRect">
            <a:avLst>
              <a:gd name="adj" fmla="val 319562"/>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821557" y="2217597"/>
            <a:ext cx="391239" cy="391239"/>
          </a:xfrm>
          <a:prstGeom prst="roundRect">
            <a:avLst>
              <a:gd name="adj" fmla="val 18672"/>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937974" y="2264747"/>
            <a:ext cx="117277" cy="27396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150"/>
              <a:buFont typeface="Petrona"/>
              <a:buNone/>
            </a:pPr>
            <a:r>
              <a:rPr lang="en-US" sz="2150" b="1">
                <a:solidFill>
                  <a:srgbClr val="272525"/>
                </a:solidFill>
                <a:latin typeface="Petrona"/>
                <a:ea typeface="Petrona"/>
                <a:cs typeface="Petrona"/>
                <a:sym typeface="Petrona"/>
              </a:rPr>
              <a:t>1</a:t>
            </a:r>
            <a:endParaRPr sz="2150">
              <a:solidFill>
                <a:schemeClr val="dk1"/>
              </a:solidFill>
              <a:latin typeface="Calibri"/>
              <a:ea typeface="Calibri"/>
              <a:cs typeface="Calibri"/>
              <a:sym typeface="Calibri"/>
            </a:endParaRPr>
          </a:p>
        </p:txBody>
      </p:sp>
      <p:sp>
        <p:nvSpPr>
          <p:cNvPr id="452" name="Google Shape;452;p17"/>
          <p:cNvSpPr/>
          <p:nvPr/>
        </p:nvSpPr>
        <p:spPr>
          <a:xfrm>
            <a:off x="1953227" y="2184375"/>
            <a:ext cx="4111800" cy="2853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72525"/>
              </a:buClr>
              <a:buSzPts val="2000"/>
              <a:buFont typeface="Petrona"/>
              <a:buNone/>
            </a:pPr>
            <a:r>
              <a:rPr lang="en-US" sz="2000" b="1">
                <a:solidFill>
                  <a:srgbClr val="272525"/>
                </a:solidFill>
                <a:latin typeface="Petrona"/>
                <a:ea typeface="Petrona"/>
                <a:cs typeface="Petrona"/>
                <a:sym typeface="Petrona"/>
              </a:rPr>
              <a:t>Incentive for Agro Tourism</a:t>
            </a:r>
            <a:endParaRPr sz="2000">
              <a:solidFill>
                <a:schemeClr val="dk1"/>
              </a:solidFill>
              <a:latin typeface="Calibri"/>
              <a:ea typeface="Calibri"/>
              <a:cs typeface="Calibri"/>
              <a:sym typeface="Calibri"/>
            </a:endParaRPr>
          </a:p>
        </p:txBody>
      </p:sp>
      <p:sp>
        <p:nvSpPr>
          <p:cNvPr id="453" name="Google Shape;453;p17"/>
          <p:cNvSpPr/>
          <p:nvPr/>
        </p:nvSpPr>
        <p:spPr>
          <a:xfrm>
            <a:off x="2231469" y="2573952"/>
            <a:ext cx="8005405" cy="278249"/>
          </a:xfrm>
          <a:prstGeom prst="rect">
            <a:avLst/>
          </a:prstGeom>
          <a:noFill/>
          <a:ln>
            <a:noFill/>
          </a:ln>
        </p:spPr>
        <p:txBody>
          <a:bodyPr spcFirstLastPara="1" wrap="square" lIns="0" tIns="0" rIns="0" bIns="0" anchor="t" anchorCtr="0">
            <a:noAutofit/>
          </a:bodyPr>
          <a:lstStyle/>
          <a:p>
            <a:pPr marL="342900" marR="0" lvl="0" indent="-342900" algn="l" rtl="0">
              <a:lnSpc>
                <a:spcPct val="134375"/>
              </a:lnSpc>
              <a:spcBef>
                <a:spcPts val="0"/>
              </a:spcBef>
              <a:spcAft>
                <a:spcPts val="0"/>
              </a:spcAft>
              <a:buClr>
                <a:srgbClr val="272525"/>
              </a:buClr>
              <a:buSzPts val="1600"/>
              <a:buFont typeface="Inter"/>
              <a:buChar char="•"/>
            </a:pPr>
            <a:r>
              <a:rPr lang="en-US" sz="1600">
                <a:solidFill>
                  <a:srgbClr val="272525"/>
                </a:solidFill>
                <a:latin typeface="Inter"/>
                <a:ea typeface="Inter"/>
                <a:cs typeface="Inter"/>
                <a:sym typeface="Inter"/>
              </a:rPr>
              <a:t>Agro Tourism licenses are valid for 10 years.</a:t>
            </a:r>
            <a:endParaRPr sz="1600">
              <a:solidFill>
                <a:schemeClr val="dk1"/>
              </a:solidFill>
              <a:latin typeface="Calibri"/>
              <a:ea typeface="Calibri"/>
              <a:cs typeface="Calibri"/>
              <a:sym typeface="Calibri"/>
            </a:endParaRPr>
          </a:p>
        </p:txBody>
      </p:sp>
      <p:sp>
        <p:nvSpPr>
          <p:cNvPr id="454" name="Google Shape;454;p17"/>
          <p:cNvSpPr/>
          <p:nvPr/>
        </p:nvSpPr>
        <p:spPr>
          <a:xfrm>
            <a:off x="2231469" y="2913042"/>
            <a:ext cx="8005405" cy="278249"/>
          </a:xfrm>
          <a:prstGeom prst="rect">
            <a:avLst/>
          </a:prstGeom>
          <a:noFill/>
          <a:ln>
            <a:noFill/>
          </a:ln>
        </p:spPr>
        <p:txBody>
          <a:bodyPr spcFirstLastPara="1" wrap="square" lIns="0" tIns="0" rIns="0" bIns="0" anchor="t" anchorCtr="0">
            <a:noAutofit/>
          </a:bodyPr>
          <a:lstStyle/>
          <a:p>
            <a:pPr marL="342900" marR="0" lvl="0" indent="-342900" algn="l" rtl="0">
              <a:lnSpc>
                <a:spcPct val="134375"/>
              </a:lnSpc>
              <a:spcBef>
                <a:spcPts val="0"/>
              </a:spcBef>
              <a:spcAft>
                <a:spcPts val="0"/>
              </a:spcAft>
              <a:buClr>
                <a:srgbClr val="272525"/>
              </a:buClr>
              <a:buSzPts val="1600"/>
              <a:buFont typeface="Inter"/>
              <a:buChar char="•"/>
            </a:pPr>
            <a:r>
              <a:rPr lang="en-US" sz="1600">
                <a:solidFill>
                  <a:srgbClr val="272525"/>
                </a:solidFill>
                <a:latin typeface="Inter"/>
                <a:ea typeface="Inter"/>
                <a:cs typeface="Inter"/>
                <a:sym typeface="Inter"/>
              </a:rPr>
              <a:t>Electricity will be charged at the domestic rate.</a:t>
            </a:r>
            <a:endParaRPr sz="1600">
              <a:solidFill>
                <a:schemeClr val="dk1"/>
              </a:solidFill>
              <a:latin typeface="Calibri"/>
              <a:ea typeface="Calibri"/>
              <a:cs typeface="Calibri"/>
              <a:sym typeface="Calibri"/>
            </a:endParaRPr>
          </a:p>
        </p:txBody>
      </p:sp>
      <p:sp>
        <p:nvSpPr>
          <p:cNvPr id="455" name="Google Shape;455;p17"/>
          <p:cNvSpPr/>
          <p:nvPr/>
        </p:nvSpPr>
        <p:spPr>
          <a:xfrm>
            <a:off x="1169432" y="3918763"/>
            <a:ext cx="608648" cy="22860"/>
          </a:xfrm>
          <a:prstGeom prst="roundRect">
            <a:avLst>
              <a:gd name="adj" fmla="val 319562"/>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801053" y="3734573"/>
            <a:ext cx="391239" cy="391239"/>
          </a:xfrm>
          <a:prstGeom prst="roundRect">
            <a:avLst>
              <a:gd name="adj" fmla="val 18672"/>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7"/>
          <p:cNvSpPr/>
          <p:nvPr/>
        </p:nvSpPr>
        <p:spPr>
          <a:xfrm>
            <a:off x="-891250" y="3814464"/>
            <a:ext cx="3794352" cy="11352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150"/>
              <a:buFont typeface="Petrona"/>
              <a:buNone/>
            </a:pPr>
            <a:r>
              <a:rPr lang="en-US" sz="2150" b="1">
                <a:solidFill>
                  <a:srgbClr val="272525"/>
                </a:solidFill>
                <a:latin typeface="Petrona"/>
                <a:ea typeface="Petrona"/>
                <a:cs typeface="Petrona"/>
                <a:sym typeface="Petrona"/>
              </a:rPr>
              <a:t>2</a:t>
            </a:r>
            <a:endParaRPr sz="2150">
              <a:solidFill>
                <a:schemeClr val="dk1"/>
              </a:solidFill>
              <a:latin typeface="Calibri"/>
              <a:ea typeface="Calibri"/>
              <a:cs typeface="Calibri"/>
              <a:sym typeface="Calibri"/>
            </a:endParaRPr>
          </a:p>
        </p:txBody>
      </p:sp>
      <p:sp>
        <p:nvSpPr>
          <p:cNvPr id="458" name="Google Shape;458;p17"/>
          <p:cNvSpPr/>
          <p:nvPr/>
        </p:nvSpPr>
        <p:spPr>
          <a:xfrm>
            <a:off x="1953228" y="3712775"/>
            <a:ext cx="5423700" cy="2853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72525"/>
              </a:buClr>
              <a:buSzPts val="2000"/>
              <a:buFont typeface="Petrona"/>
              <a:buNone/>
            </a:pPr>
            <a:r>
              <a:rPr lang="en-US" sz="2000" b="1">
                <a:solidFill>
                  <a:srgbClr val="272525"/>
                </a:solidFill>
                <a:latin typeface="Petrona"/>
                <a:ea typeface="Petrona"/>
                <a:cs typeface="Petrona"/>
                <a:sym typeface="Petrona"/>
              </a:rPr>
              <a:t>Incentive for Caravan Tourism</a:t>
            </a:r>
            <a:endParaRPr sz="2000">
              <a:solidFill>
                <a:schemeClr val="dk1"/>
              </a:solidFill>
              <a:latin typeface="Calibri"/>
              <a:ea typeface="Calibri"/>
              <a:cs typeface="Calibri"/>
              <a:sym typeface="Calibri"/>
            </a:endParaRPr>
          </a:p>
        </p:txBody>
      </p:sp>
      <p:sp>
        <p:nvSpPr>
          <p:cNvPr id="459" name="Google Shape;459;p17"/>
          <p:cNvSpPr/>
          <p:nvPr/>
        </p:nvSpPr>
        <p:spPr>
          <a:xfrm>
            <a:off x="2231469" y="4102357"/>
            <a:ext cx="8005405" cy="278249"/>
          </a:xfrm>
          <a:prstGeom prst="rect">
            <a:avLst/>
          </a:prstGeom>
          <a:noFill/>
          <a:ln>
            <a:noFill/>
          </a:ln>
        </p:spPr>
        <p:txBody>
          <a:bodyPr spcFirstLastPara="1" wrap="square" lIns="0" tIns="0" rIns="0" bIns="0" anchor="t" anchorCtr="0">
            <a:noAutofit/>
          </a:bodyPr>
          <a:lstStyle/>
          <a:p>
            <a:pPr marL="342900" marR="0" lvl="0" indent="-342900" algn="l" rtl="0">
              <a:lnSpc>
                <a:spcPct val="134375"/>
              </a:lnSpc>
              <a:spcBef>
                <a:spcPts val="0"/>
              </a:spcBef>
              <a:spcAft>
                <a:spcPts val="0"/>
              </a:spcAft>
              <a:buClr>
                <a:srgbClr val="272525"/>
              </a:buClr>
              <a:buSzPts val="1600"/>
              <a:buFont typeface="Inter"/>
              <a:buChar char="•"/>
            </a:pPr>
            <a:r>
              <a:rPr lang="en-US" sz="1600">
                <a:solidFill>
                  <a:srgbClr val="272525"/>
                </a:solidFill>
                <a:latin typeface="Inter"/>
                <a:ea typeface="Inter"/>
                <a:cs typeface="Inter"/>
                <a:sym typeface="Inter"/>
              </a:rPr>
              <a:t>Caravan vehicles will be designated as Tourist Vehicles.</a:t>
            </a:r>
            <a:endParaRPr sz="1600">
              <a:solidFill>
                <a:schemeClr val="dk1"/>
              </a:solidFill>
              <a:latin typeface="Calibri"/>
              <a:ea typeface="Calibri"/>
              <a:cs typeface="Calibri"/>
              <a:sym typeface="Calibri"/>
            </a:endParaRPr>
          </a:p>
        </p:txBody>
      </p:sp>
      <p:sp>
        <p:nvSpPr>
          <p:cNvPr id="460" name="Google Shape;460;p17"/>
          <p:cNvSpPr/>
          <p:nvPr/>
        </p:nvSpPr>
        <p:spPr>
          <a:xfrm>
            <a:off x="2231469" y="4441447"/>
            <a:ext cx="8005405" cy="278249"/>
          </a:xfrm>
          <a:prstGeom prst="rect">
            <a:avLst/>
          </a:prstGeom>
          <a:noFill/>
          <a:ln>
            <a:noFill/>
          </a:ln>
        </p:spPr>
        <p:txBody>
          <a:bodyPr spcFirstLastPara="1" wrap="square" lIns="0" tIns="0" rIns="0" bIns="0" anchor="t" anchorCtr="0">
            <a:noAutofit/>
          </a:bodyPr>
          <a:lstStyle/>
          <a:p>
            <a:pPr marL="342900" marR="0" lvl="0" indent="-342900" algn="l" rtl="0">
              <a:lnSpc>
                <a:spcPct val="134375"/>
              </a:lnSpc>
              <a:spcBef>
                <a:spcPts val="0"/>
              </a:spcBef>
              <a:spcAft>
                <a:spcPts val="0"/>
              </a:spcAft>
              <a:buClr>
                <a:srgbClr val="272525"/>
              </a:buClr>
              <a:buSzPts val="1600"/>
              <a:buFont typeface="Inter"/>
              <a:buChar char="•"/>
            </a:pPr>
            <a:r>
              <a:rPr lang="en-US" sz="1600">
                <a:solidFill>
                  <a:srgbClr val="272525"/>
                </a:solidFill>
                <a:latin typeface="Inter"/>
                <a:ea typeface="Inter"/>
                <a:cs typeface="Inter"/>
                <a:sym typeface="Inter"/>
              </a:rPr>
              <a:t>Local authorities will provide parking permits.</a:t>
            </a:r>
            <a:endParaRPr sz="1600">
              <a:solidFill>
                <a:schemeClr val="dk1"/>
              </a:solidFill>
              <a:latin typeface="Calibri"/>
              <a:ea typeface="Calibri"/>
              <a:cs typeface="Calibri"/>
              <a:sym typeface="Calibri"/>
            </a:endParaRPr>
          </a:p>
        </p:txBody>
      </p:sp>
      <p:sp>
        <p:nvSpPr>
          <p:cNvPr id="461" name="Google Shape;461;p17"/>
          <p:cNvSpPr/>
          <p:nvPr/>
        </p:nvSpPr>
        <p:spPr>
          <a:xfrm>
            <a:off x="1169432" y="5447168"/>
            <a:ext cx="608648" cy="22860"/>
          </a:xfrm>
          <a:prstGeom prst="roundRect">
            <a:avLst>
              <a:gd name="adj" fmla="val 319562"/>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811376" y="5262918"/>
            <a:ext cx="391239" cy="391239"/>
          </a:xfrm>
          <a:prstGeom prst="roundRect">
            <a:avLst>
              <a:gd name="adj" fmla="val 18672"/>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919162" y="5321557"/>
            <a:ext cx="155019" cy="27396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150"/>
              <a:buFont typeface="Petrona"/>
              <a:buNone/>
            </a:pPr>
            <a:r>
              <a:rPr lang="en-US" sz="2150" b="1">
                <a:solidFill>
                  <a:srgbClr val="272525"/>
                </a:solidFill>
                <a:latin typeface="Petrona"/>
                <a:ea typeface="Petrona"/>
                <a:cs typeface="Petrona"/>
                <a:sym typeface="Petrona"/>
              </a:rPr>
              <a:t>3</a:t>
            </a:r>
            <a:endParaRPr sz="2150">
              <a:solidFill>
                <a:schemeClr val="dk1"/>
              </a:solidFill>
              <a:latin typeface="Calibri"/>
              <a:ea typeface="Calibri"/>
              <a:cs typeface="Calibri"/>
              <a:sym typeface="Calibri"/>
            </a:endParaRPr>
          </a:p>
        </p:txBody>
      </p:sp>
      <p:sp>
        <p:nvSpPr>
          <p:cNvPr id="464" name="Google Shape;464;p17"/>
          <p:cNvSpPr/>
          <p:nvPr/>
        </p:nvSpPr>
        <p:spPr>
          <a:xfrm>
            <a:off x="1953220" y="5241190"/>
            <a:ext cx="2282785" cy="285274"/>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72525"/>
              </a:buClr>
              <a:buSzPts val="2000"/>
              <a:buFont typeface="Petrona"/>
              <a:buNone/>
            </a:pPr>
            <a:r>
              <a:rPr lang="en-US" sz="2000" b="1">
                <a:solidFill>
                  <a:srgbClr val="272525"/>
                </a:solidFill>
                <a:latin typeface="Petrona"/>
                <a:ea typeface="Petrona"/>
                <a:cs typeface="Petrona"/>
                <a:sym typeface="Petrona"/>
              </a:rPr>
              <a:t>Additional FSI</a:t>
            </a:r>
            <a:endParaRPr sz="2000">
              <a:solidFill>
                <a:schemeClr val="dk1"/>
              </a:solidFill>
              <a:latin typeface="Calibri"/>
              <a:ea typeface="Calibri"/>
              <a:cs typeface="Calibri"/>
              <a:sym typeface="Calibri"/>
            </a:endParaRPr>
          </a:p>
        </p:txBody>
      </p:sp>
      <p:sp>
        <p:nvSpPr>
          <p:cNvPr id="465" name="Google Shape;465;p17"/>
          <p:cNvSpPr/>
          <p:nvPr/>
        </p:nvSpPr>
        <p:spPr>
          <a:xfrm>
            <a:off x="2231469" y="5630763"/>
            <a:ext cx="8005405" cy="556498"/>
          </a:xfrm>
          <a:prstGeom prst="rect">
            <a:avLst/>
          </a:prstGeom>
          <a:noFill/>
          <a:ln>
            <a:noFill/>
          </a:ln>
        </p:spPr>
        <p:txBody>
          <a:bodyPr spcFirstLastPara="1" wrap="square" lIns="0" tIns="0" rIns="0" bIns="0" anchor="t" anchorCtr="0">
            <a:noAutofit/>
          </a:bodyPr>
          <a:lstStyle/>
          <a:p>
            <a:pPr marL="342900" marR="0" lvl="0" indent="-342900" algn="l" rtl="0">
              <a:lnSpc>
                <a:spcPct val="134375"/>
              </a:lnSpc>
              <a:spcBef>
                <a:spcPts val="0"/>
              </a:spcBef>
              <a:spcAft>
                <a:spcPts val="0"/>
              </a:spcAft>
              <a:buClr>
                <a:srgbClr val="272525"/>
              </a:buClr>
              <a:buSzPts val="1600"/>
              <a:buFont typeface="Inter"/>
              <a:buChar char="•"/>
            </a:pPr>
            <a:r>
              <a:rPr lang="en-US" sz="1600">
                <a:solidFill>
                  <a:srgbClr val="272525"/>
                </a:solidFill>
                <a:latin typeface="Inter"/>
                <a:ea typeface="Inter"/>
                <a:cs typeface="Inter"/>
                <a:sym typeface="Inter"/>
              </a:rPr>
              <a:t>Procurement of additional FSI (floor space index) at a lower premium than the current market rate.</a:t>
            </a:r>
            <a:endParaRPr sz="1600">
              <a:solidFill>
                <a:schemeClr val="dk1"/>
              </a:solidFill>
              <a:latin typeface="Calibri"/>
              <a:ea typeface="Calibri"/>
              <a:cs typeface="Calibri"/>
              <a:sym typeface="Calibri"/>
            </a:endParaRPr>
          </a:p>
        </p:txBody>
      </p:sp>
      <p:sp>
        <p:nvSpPr>
          <p:cNvPr id="466" name="Google Shape;466;p17"/>
          <p:cNvSpPr/>
          <p:nvPr/>
        </p:nvSpPr>
        <p:spPr>
          <a:xfrm>
            <a:off x="1169432" y="6914733"/>
            <a:ext cx="608648" cy="22860"/>
          </a:xfrm>
          <a:prstGeom prst="roundRect">
            <a:avLst>
              <a:gd name="adj" fmla="val 319562"/>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7"/>
          <p:cNvSpPr/>
          <p:nvPr/>
        </p:nvSpPr>
        <p:spPr>
          <a:xfrm>
            <a:off x="835919" y="6671846"/>
            <a:ext cx="391239" cy="391239"/>
          </a:xfrm>
          <a:prstGeom prst="roundRect">
            <a:avLst>
              <a:gd name="adj" fmla="val 18672"/>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7"/>
          <p:cNvSpPr/>
          <p:nvPr/>
        </p:nvSpPr>
        <p:spPr>
          <a:xfrm>
            <a:off x="922853" y="6789122"/>
            <a:ext cx="147637" cy="27396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150"/>
              <a:buFont typeface="Petrona"/>
              <a:buNone/>
            </a:pPr>
            <a:r>
              <a:rPr lang="en-US" sz="2150" b="1">
                <a:solidFill>
                  <a:srgbClr val="272525"/>
                </a:solidFill>
                <a:latin typeface="Petrona"/>
                <a:ea typeface="Petrona"/>
                <a:cs typeface="Petrona"/>
                <a:sym typeface="Petrona"/>
              </a:rPr>
              <a:t>4</a:t>
            </a:r>
            <a:endParaRPr sz="2150">
              <a:solidFill>
                <a:schemeClr val="dk1"/>
              </a:solidFill>
              <a:latin typeface="Calibri"/>
              <a:ea typeface="Calibri"/>
              <a:cs typeface="Calibri"/>
              <a:sym typeface="Calibri"/>
            </a:endParaRPr>
          </a:p>
        </p:txBody>
      </p:sp>
      <p:sp>
        <p:nvSpPr>
          <p:cNvPr id="469" name="Google Shape;469;p17"/>
          <p:cNvSpPr/>
          <p:nvPr/>
        </p:nvSpPr>
        <p:spPr>
          <a:xfrm>
            <a:off x="1953229" y="6708750"/>
            <a:ext cx="5185200" cy="2853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72525"/>
              </a:buClr>
              <a:buSzPts val="2000"/>
              <a:buFont typeface="Petrona"/>
              <a:buNone/>
            </a:pPr>
            <a:r>
              <a:rPr lang="en-US" sz="2000" b="1">
                <a:solidFill>
                  <a:srgbClr val="272525"/>
                </a:solidFill>
                <a:latin typeface="Petrona"/>
                <a:ea typeface="Petrona"/>
                <a:cs typeface="Petrona"/>
                <a:sym typeface="Petrona"/>
              </a:rPr>
              <a:t>Other Non Fiscal incentive</a:t>
            </a:r>
            <a:endParaRPr sz="2000">
              <a:solidFill>
                <a:schemeClr val="dk1"/>
              </a:solidFill>
              <a:latin typeface="Calibri"/>
              <a:ea typeface="Calibri"/>
              <a:cs typeface="Calibri"/>
              <a:sym typeface="Calibri"/>
            </a:endParaRPr>
          </a:p>
        </p:txBody>
      </p:sp>
      <p:sp>
        <p:nvSpPr>
          <p:cNvPr id="470" name="Google Shape;470;p17"/>
          <p:cNvSpPr/>
          <p:nvPr/>
        </p:nvSpPr>
        <p:spPr>
          <a:xfrm>
            <a:off x="2231469" y="7098327"/>
            <a:ext cx="8005405" cy="278249"/>
          </a:xfrm>
          <a:prstGeom prst="rect">
            <a:avLst/>
          </a:prstGeom>
          <a:noFill/>
          <a:ln>
            <a:noFill/>
          </a:ln>
        </p:spPr>
        <p:txBody>
          <a:bodyPr spcFirstLastPara="1" wrap="square" lIns="0" tIns="0" rIns="0" bIns="0" anchor="t" anchorCtr="0">
            <a:noAutofit/>
          </a:bodyPr>
          <a:lstStyle/>
          <a:p>
            <a:pPr marL="342900" marR="0" lvl="0" indent="-342900" algn="l" rtl="0">
              <a:lnSpc>
                <a:spcPct val="134375"/>
              </a:lnSpc>
              <a:spcBef>
                <a:spcPts val="0"/>
              </a:spcBef>
              <a:spcAft>
                <a:spcPts val="0"/>
              </a:spcAft>
              <a:buClr>
                <a:srgbClr val="272525"/>
              </a:buClr>
              <a:buSzPts val="1600"/>
              <a:buFont typeface="Inter"/>
              <a:buChar char="•"/>
            </a:pPr>
            <a:r>
              <a:rPr lang="en-US" sz="1600">
                <a:solidFill>
                  <a:srgbClr val="272525"/>
                </a:solidFill>
                <a:latin typeface="Inter"/>
                <a:ea typeface="Inter"/>
                <a:cs typeface="Inter"/>
                <a:sym typeface="Inter"/>
              </a:rPr>
              <a:t>Environment and fire clearances will be issued within 1 month.</a:t>
            </a:r>
            <a:endParaRPr sz="1600">
              <a:solidFill>
                <a:schemeClr val="dk1"/>
              </a:solidFill>
              <a:latin typeface="Calibri"/>
              <a:ea typeface="Calibri"/>
              <a:cs typeface="Calibri"/>
              <a:sym typeface="Calibri"/>
            </a:endParaRPr>
          </a:p>
        </p:txBody>
      </p:sp>
      <p:sp>
        <p:nvSpPr>
          <p:cNvPr id="471" name="Google Shape;471;p17"/>
          <p:cNvSpPr/>
          <p:nvPr/>
        </p:nvSpPr>
        <p:spPr>
          <a:xfrm>
            <a:off x="2231469" y="7437417"/>
            <a:ext cx="8005405" cy="278249"/>
          </a:xfrm>
          <a:prstGeom prst="rect">
            <a:avLst/>
          </a:prstGeom>
          <a:noFill/>
          <a:ln>
            <a:noFill/>
          </a:ln>
        </p:spPr>
        <p:txBody>
          <a:bodyPr spcFirstLastPara="1" wrap="square" lIns="0" tIns="0" rIns="0" bIns="0" anchor="t" anchorCtr="0">
            <a:noAutofit/>
          </a:bodyPr>
          <a:lstStyle/>
          <a:p>
            <a:pPr marL="342900" marR="0" lvl="0" indent="-342900" algn="l" rtl="0">
              <a:lnSpc>
                <a:spcPct val="134375"/>
              </a:lnSpc>
              <a:spcBef>
                <a:spcPts val="0"/>
              </a:spcBef>
              <a:spcAft>
                <a:spcPts val="0"/>
              </a:spcAft>
              <a:buClr>
                <a:srgbClr val="272525"/>
              </a:buClr>
              <a:buSzPts val="1600"/>
              <a:buFont typeface="Inter"/>
              <a:buChar char="•"/>
            </a:pPr>
            <a:r>
              <a:rPr lang="en-US" sz="1600">
                <a:solidFill>
                  <a:srgbClr val="272525"/>
                </a:solidFill>
                <a:latin typeface="Inter"/>
                <a:ea typeface="Inter"/>
                <a:cs typeface="Inter"/>
                <a:sym typeface="Inter"/>
              </a:rPr>
              <a:t>Exemption from NA Tax and Permit. Etc</a:t>
            </a:r>
            <a:endParaRPr sz="16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71CE0E8-FA34-7885-B263-F961E82E8E4E}"/>
              </a:ext>
            </a:extLst>
          </p:cNvPr>
          <p:cNvSpPr txBox="1"/>
          <p:nvPr/>
        </p:nvSpPr>
        <p:spPr>
          <a:xfrm>
            <a:off x="4900245" y="7854461"/>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365C26ED-D9E6-CA23-55EA-EAB42036A9E1}"/>
              </a:ext>
            </a:extLst>
          </p:cNvPr>
          <p:cNvSpPr txBox="1"/>
          <p:nvPr/>
        </p:nvSpPr>
        <p:spPr>
          <a:xfrm>
            <a:off x="12637481" y="7854462"/>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18"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478" name="Google Shape;478;p18"/>
          <p:cNvSpPr/>
          <p:nvPr/>
        </p:nvSpPr>
        <p:spPr>
          <a:xfrm>
            <a:off x="1809" y="-33456"/>
            <a:ext cx="14630400" cy="8229600"/>
          </a:xfrm>
          <a:prstGeom prst="rect">
            <a:avLst/>
          </a:prstGeom>
          <a:solidFill>
            <a:srgbClr val="FFFFFF">
              <a:alpha val="7490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79" name="Google Shape;479;p18"/>
          <p:cNvSpPr/>
          <p:nvPr/>
        </p:nvSpPr>
        <p:spPr>
          <a:xfrm>
            <a:off x="729199" y="382425"/>
            <a:ext cx="10131600" cy="612300"/>
          </a:xfrm>
          <a:prstGeom prst="rect">
            <a:avLst/>
          </a:prstGeom>
          <a:noFill/>
          <a:ln>
            <a:noFill/>
          </a:ln>
        </p:spPr>
        <p:txBody>
          <a:bodyPr spcFirstLastPara="1" wrap="square" lIns="0" tIns="0" rIns="0" bIns="0" anchor="t" anchorCtr="0">
            <a:noAutofit/>
          </a:bodyPr>
          <a:lstStyle/>
          <a:p>
            <a:pPr marL="0" marR="0" lvl="0" indent="0" algn="l" rtl="0">
              <a:lnSpc>
                <a:spcPct val="65686"/>
              </a:lnSpc>
              <a:spcBef>
                <a:spcPts val="0"/>
              </a:spcBef>
              <a:spcAft>
                <a:spcPts val="0"/>
              </a:spcAft>
              <a:buClr>
                <a:srgbClr val="000000"/>
              </a:buClr>
              <a:buSzPts val="5100"/>
              <a:buFont typeface="Petrona"/>
              <a:buNone/>
            </a:pPr>
            <a:r>
              <a:rPr lang="en-US" sz="5100" b="1">
                <a:solidFill>
                  <a:srgbClr val="000000"/>
                </a:solidFill>
                <a:latin typeface="Petrona"/>
                <a:ea typeface="Petrona"/>
                <a:cs typeface="Petrona"/>
                <a:sym typeface="Petrona"/>
              </a:rPr>
              <a:t>Eligible Capital Investment (ECI):</a:t>
            </a:r>
            <a:endParaRPr sz="5100">
              <a:solidFill>
                <a:schemeClr val="dk1"/>
              </a:solidFill>
              <a:latin typeface="Calibri"/>
              <a:ea typeface="Calibri"/>
              <a:cs typeface="Calibri"/>
              <a:sym typeface="Calibri"/>
            </a:endParaRPr>
          </a:p>
        </p:txBody>
      </p:sp>
      <p:sp>
        <p:nvSpPr>
          <p:cNvPr id="480" name="Google Shape;480;p18"/>
          <p:cNvSpPr/>
          <p:nvPr/>
        </p:nvSpPr>
        <p:spPr>
          <a:xfrm>
            <a:off x="729206" y="1111570"/>
            <a:ext cx="10131438" cy="493154"/>
          </a:xfrm>
          <a:prstGeom prst="rect">
            <a:avLst/>
          </a:prstGeom>
          <a:noFill/>
          <a:ln>
            <a:noFill/>
          </a:ln>
        </p:spPr>
        <p:txBody>
          <a:bodyPr spcFirstLastPara="1" wrap="square" lIns="0" tIns="0" rIns="0" bIns="0" anchor="t" anchorCtr="0">
            <a:noAutofit/>
          </a:bodyPr>
          <a:lstStyle/>
          <a:p>
            <a:pPr marL="0" marR="0" lvl="0" indent="0" algn="l" rtl="0">
              <a:lnSpc>
                <a:spcPct val="84210"/>
              </a:lnSpc>
              <a:spcBef>
                <a:spcPts val="0"/>
              </a:spcBef>
              <a:spcAft>
                <a:spcPts val="0"/>
              </a:spcAft>
              <a:buClr>
                <a:srgbClr val="272525"/>
              </a:buClr>
              <a:buSzPts val="1900"/>
              <a:buFont typeface="Inter"/>
              <a:buNone/>
            </a:pPr>
            <a:r>
              <a:rPr lang="en-US" sz="1900" dirty="0">
                <a:solidFill>
                  <a:srgbClr val="272525"/>
                </a:solidFill>
                <a:latin typeface="Inter"/>
                <a:ea typeface="Inter"/>
                <a:cs typeface="Inter"/>
                <a:sym typeface="Inter"/>
              </a:rPr>
              <a:t>The policy clearly defines what constitutes Eligible Capital Investment (ECI) for tourism projects and what is not included in ECI. This definition is crucial for determining the incentives available to various tourism units.</a:t>
            </a:r>
            <a:endParaRPr dirty="0"/>
          </a:p>
          <a:p>
            <a:pPr marL="0" marR="0" lvl="0" indent="0" algn="l" rtl="0">
              <a:lnSpc>
                <a:spcPct val="80000"/>
              </a:lnSpc>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p:txBody>
      </p:sp>
      <p:sp>
        <p:nvSpPr>
          <p:cNvPr id="481" name="Google Shape;481;p18"/>
          <p:cNvSpPr/>
          <p:nvPr/>
        </p:nvSpPr>
        <p:spPr>
          <a:xfrm>
            <a:off x="732184" y="2156225"/>
            <a:ext cx="4408500" cy="255600"/>
          </a:xfrm>
          <a:prstGeom prst="rect">
            <a:avLst/>
          </a:prstGeom>
          <a:noFill/>
          <a:ln>
            <a:noFill/>
          </a:ln>
        </p:spPr>
        <p:txBody>
          <a:bodyPr spcFirstLastPara="1" wrap="square" lIns="0" tIns="0" rIns="0" bIns="0" anchor="t" anchorCtr="0">
            <a:noAutofit/>
          </a:bodyPr>
          <a:lstStyle/>
          <a:p>
            <a:pPr marL="0" marR="0" lvl="0" indent="0" algn="l" rtl="0">
              <a:lnSpc>
                <a:spcPct val="90909"/>
              </a:lnSpc>
              <a:spcBef>
                <a:spcPts val="0"/>
              </a:spcBef>
              <a:spcAft>
                <a:spcPts val="0"/>
              </a:spcAft>
              <a:buClr>
                <a:srgbClr val="000000"/>
              </a:buClr>
              <a:buSzPts val="2200"/>
              <a:buFont typeface="Petrona"/>
              <a:buNone/>
            </a:pPr>
            <a:r>
              <a:rPr lang="en-US" sz="2200" b="1">
                <a:solidFill>
                  <a:srgbClr val="000000"/>
                </a:solidFill>
                <a:latin typeface="Petrona"/>
                <a:ea typeface="Petrona"/>
                <a:cs typeface="Petrona"/>
                <a:sym typeface="Petrona"/>
              </a:rPr>
              <a:t>Eligible Capital Investment</a:t>
            </a:r>
            <a:endParaRPr sz="2200">
              <a:solidFill>
                <a:schemeClr val="dk1"/>
              </a:solidFill>
              <a:latin typeface="Calibri"/>
              <a:ea typeface="Calibri"/>
              <a:cs typeface="Calibri"/>
              <a:sym typeface="Calibri"/>
            </a:endParaRPr>
          </a:p>
        </p:txBody>
      </p:sp>
      <p:sp>
        <p:nvSpPr>
          <p:cNvPr id="482" name="Google Shape;482;p18"/>
          <p:cNvSpPr/>
          <p:nvPr/>
        </p:nvSpPr>
        <p:spPr>
          <a:xfrm>
            <a:off x="934450" y="2531744"/>
            <a:ext cx="15240" cy="4908352"/>
          </a:xfrm>
          <a:prstGeom prst="roundRect">
            <a:avLst>
              <a:gd name="adj" fmla="val 35775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1088934" y="2849702"/>
            <a:ext cx="454343" cy="15240"/>
          </a:xfrm>
          <a:prstGeom prst="roundRect">
            <a:avLst>
              <a:gd name="adj" fmla="val 35775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88420" y="2670631"/>
            <a:ext cx="292060" cy="292060"/>
          </a:xfrm>
          <a:prstGeom prst="roundRect">
            <a:avLst>
              <a:gd name="adj" fmla="val 18668"/>
            </a:avLst>
          </a:prstGeom>
          <a:solidFill>
            <a:srgbClr val="CCEEFF"/>
          </a:solidFill>
          <a:ln w="9525" cap="flat" cmpd="sng">
            <a:solidFill>
              <a:srgbClr val="B2D4E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8"/>
          <p:cNvSpPr/>
          <p:nvPr/>
        </p:nvSpPr>
        <p:spPr>
          <a:xfrm>
            <a:off x="883075" y="2747487"/>
            <a:ext cx="87511" cy="20443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1</a:t>
            </a:r>
            <a:endParaRPr sz="1600">
              <a:solidFill>
                <a:schemeClr val="dk1"/>
              </a:solidFill>
              <a:latin typeface="Calibri"/>
              <a:ea typeface="Calibri"/>
              <a:cs typeface="Calibri"/>
              <a:sym typeface="Calibri"/>
            </a:endParaRPr>
          </a:p>
        </p:txBody>
      </p:sp>
      <p:sp>
        <p:nvSpPr>
          <p:cNvPr id="486" name="Google Shape;486;p18"/>
          <p:cNvSpPr/>
          <p:nvPr/>
        </p:nvSpPr>
        <p:spPr>
          <a:xfrm>
            <a:off x="1640729" y="2687479"/>
            <a:ext cx="2478524" cy="25955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Inter"/>
              <a:buNone/>
            </a:pPr>
            <a:r>
              <a:rPr lang="en-US" sz="1600" b="1">
                <a:solidFill>
                  <a:srgbClr val="272525"/>
                </a:solidFill>
                <a:latin typeface="Inter"/>
                <a:ea typeface="Inter"/>
                <a:cs typeface="Inter"/>
                <a:sym typeface="Inter"/>
              </a:rPr>
              <a:t>Land Cost</a:t>
            </a:r>
            <a:endParaRPr sz="1600">
              <a:solidFill>
                <a:schemeClr val="dk1"/>
              </a:solidFill>
              <a:latin typeface="Calibri"/>
              <a:ea typeface="Calibri"/>
              <a:cs typeface="Calibri"/>
              <a:sym typeface="Calibri"/>
            </a:endParaRPr>
          </a:p>
        </p:txBody>
      </p:sp>
      <p:sp>
        <p:nvSpPr>
          <p:cNvPr id="487" name="Google Shape;487;p18"/>
          <p:cNvSpPr/>
          <p:nvPr/>
        </p:nvSpPr>
        <p:spPr>
          <a:xfrm>
            <a:off x="1640729" y="3063836"/>
            <a:ext cx="2478524" cy="415290"/>
          </a:xfrm>
          <a:prstGeom prst="rect">
            <a:avLst/>
          </a:prstGeom>
          <a:noFill/>
          <a:ln>
            <a:noFill/>
          </a:ln>
        </p:spPr>
        <p:txBody>
          <a:bodyPr spcFirstLastPara="1" wrap="square" lIns="0" tIns="0" rIns="0" bIns="0" anchor="t" anchorCtr="0">
            <a:noAutofit/>
          </a:bodyPr>
          <a:lstStyle/>
          <a:p>
            <a:pPr marL="0" marR="0" lvl="0" indent="0" algn="l" rtl="0">
              <a:lnSpc>
                <a:spcPct val="106666"/>
              </a:lnSpc>
              <a:spcBef>
                <a:spcPts val="0"/>
              </a:spcBef>
              <a:spcAft>
                <a:spcPts val="0"/>
              </a:spcAft>
              <a:buClr>
                <a:srgbClr val="272525"/>
              </a:buClr>
              <a:buSzPts val="1500"/>
              <a:buFont typeface="Inter"/>
              <a:buNone/>
            </a:pPr>
            <a:r>
              <a:rPr lang="en-US" sz="1500" dirty="0">
                <a:solidFill>
                  <a:srgbClr val="272525"/>
                </a:solidFill>
                <a:latin typeface="Inter"/>
                <a:ea typeface="Inter"/>
                <a:cs typeface="Inter"/>
                <a:sym typeface="Inter"/>
              </a:rPr>
              <a:t>Eligible specifically for SGST refund only</a:t>
            </a:r>
            <a:endParaRPr sz="1500" dirty="0">
              <a:solidFill>
                <a:schemeClr val="dk1"/>
              </a:solidFill>
              <a:latin typeface="Calibri"/>
              <a:ea typeface="Calibri"/>
              <a:cs typeface="Calibri"/>
              <a:sym typeface="Calibri"/>
            </a:endParaRPr>
          </a:p>
        </p:txBody>
      </p:sp>
      <p:sp>
        <p:nvSpPr>
          <p:cNvPr id="488" name="Google Shape;488;p18"/>
          <p:cNvSpPr/>
          <p:nvPr/>
        </p:nvSpPr>
        <p:spPr>
          <a:xfrm>
            <a:off x="1121750" y="4036371"/>
            <a:ext cx="454343" cy="15240"/>
          </a:xfrm>
          <a:prstGeom prst="roundRect">
            <a:avLst>
              <a:gd name="adj" fmla="val 35775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p:nvPr/>
        </p:nvSpPr>
        <p:spPr>
          <a:xfrm>
            <a:off x="788420" y="3851612"/>
            <a:ext cx="292060" cy="292060"/>
          </a:xfrm>
          <a:prstGeom prst="roundRect">
            <a:avLst>
              <a:gd name="adj" fmla="val 18668"/>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8"/>
          <p:cNvSpPr/>
          <p:nvPr/>
        </p:nvSpPr>
        <p:spPr>
          <a:xfrm>
            <a:off x="868787" y="3928467"/>
            <a:ext cx="115967" cy="20443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2</a:t>
            </a:r>
            <a:endParaRPr sz="1600">
              <a:solidFill>
                <a:schemeClr val="dk1"/>
              </a:solidFill>
              <a:latin typeface="Calibri"/>
              <a:ea typeface="Calibri"/>
              <a:cs typeface="Calibri"/>
              <a:sym typeface="Calibri"/>
            </a:endParaRPr>
          </a:p>
        </p:txBody>
      </p:sp>
      <p:sp>
        <p:nvSpPr>
          <p:cNvPr id="491" name="Google Shape;491;p18"/>
          <p:cNvSpPr/>
          <p:nvPr/>
        </p:nvSpPr>
        <p:spPr>
          <a:xfrm>
            <a:off x="1640723" y="3868452"/>
            <a:ext cx="3387000" cy="204300"/>
          </a:xfrm>
          <a:prstGeom prst="rect">
            <a:avLst/>
          </a:prstGeom>
          <a:noFill/>
          <a:ln>
            <a:noFill/>
          </a:ln>
        </p:spPr>
        <p:txBody>
          <a:bodyPr spcFirstLastPara="1" wrap="square" lIns="0" tIns="0" rIns="0" bIns="0" anchor="t" anchorCtr="0">
            <a:noAutofit/>
          </a:bodyPr>
          <a:lstStyle/>
          <a:p>
            <a:pPr marL="0" marR="0" lvl="0" indent="0" algn="l" rtl="0">
              <a:lnSpc>
                <a:spcPct val="103125"/>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Equipment and Infrastructure</a:t>
            </a:r>
            <a:endParaRPr sz="1600">
              <a:solidFill>
                <a:schemeClr val="dk1"/>
              </a:solidFill>
              <a:latin typeface="Calibri"/>
              <a:ea typeface="Calibri"/>
              <a:cs typeface="Calibri"/>
              <a:sym typeface="Calibri"/>
            </a:endParaRPr>
          </a:p>
        </p:txBody>
      </p:sp>
      <p:sp>
        <p:nvSpPr>
          <p:cNvPr id="492" name="Google Shape;492;p18"/>
          <p:cNvSpPr/>
          <p:nvPr/>
        </p:nvSpPr>
        <p:spPr>
          <a:xfrm>
            <a:off x="1640728" y="4155880"/>
            <a:ext cx="3190763" cy="470532"/>
          </a:xfrm>
          <a:prstGeom prst="rect">
            <a:avLst/>
          </a:prstGeom>
          <a:noFill/>
          <a:ln>
            <a:noFill/>
          </a:ln>
        </p:spPr>
        <p:txBody>
          <a:bodyPr spcFirstLastPara="1" wrap="square" lIns="0" tIns="0" rIns="0" bIns="0" anchor="t" anchorCtr="0">
            <a:noAutofit/>
          </a:bodyPr>
          <a:lstStyle/>
          <a:p>
            <a:pPr marL="0" marR="0" lvl="0" indent="0" algn="l" rtl="0">
              <a:lnSpc>
                <a:spcPct val="106666"/>
              </a:lnSpc>
              <a:spcBef>
                <a:spcPts val="0"/>
              </a:spcBef>
              <a:spcAft>
                <a:spcPts val="0"/>
              </a:spcAft>
              <a:buClr>
                <a:srgbClr val="272525"/>
              </a:buClr>
              <a:buSzPts val="1500"/>
              <a:buFont typeface="Inter"/>
              <a:buNone/>
            </a:pPr>
            <a:r>
              <a:rPr lang="en-US" sz="1500" dirty="0">
                <a:solidFill>
                  <a:srgbClr val="272525"/>
                </a:solidFill>
                <a:latin typeface="Inter"/>
                <a:ea typeface="Inter"/>
                <a:cs typeface="Inter"/>
                <a:sym typeface="Inter"/>
              </a:rPr>
              <a:t>Includes machinery, transformers, generators, captive power plants</a:t>
            </a:r>
            <a:endParaRPr sz="1500" dirty="0">
              <a:solidFill>
                <a:schemeClr val="dk1"/>
              </a:solidFill>
              <a:latin typeface="Calibri"/>
              <a:ea typeface="Calibri"/>
              <a:cs typeface="Calibri"/>
              <a:sym typeface="Calibri"/>
            </a:endParaRPr>
          </a:p>
        </p:txBody>
      </p:sp>
      <p:sp>
        <p:nvSpPr>
          <p:cNvPr id="493" name="Google Shape;493;p18"/>
          <p:cNvSpPr/>
          <p:nvPr/>
        </p:nvSpPr>
        <p:spPr>
          <a:xfrm>
            <a:off x="4095095" y="4894540"/>
            <a:ext cx="454343" cy="15240"/>
          </a:xfrm>
          <a:prstGeom prst="roundRect">
            <a:avLst>
              <a:gd name="adj" fmla="val 35775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8"/>
          <p:cNvSpPr/>
          <p:nvPr/>
        </p:nvSpPr>
        <p:spPr>
          <a:xfrm>
            <a:off x="788420" y="4998899"/>
            <a:ext cx="292060" cy="292060"/>
          </a:xfrm>
          <a:prstGeom prst="roundRect">
            <a:avLst>
              <a:gd name="adj" fmla="val 18668"/>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8"/>
          <p:cNvSpPr/>
          <p:nvPr/>
        </p:nvSpPr>
        <p:spPr>
          <a:xfrm>
            <a:off x="868906" y="5075754"/>
            <a:ext cx="115729" cy="20443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3</a:t>
            </a:r>
            <a:endParaRPr sz="1600">
              <a:solidFill>
                <a:schemeClr val="dk1"/>
              </a:solidFill>
              <a:latin typeface="Calibri"/>
              <a:ea typeface="Calibri"/>
              <a:cs typeface="Calibri"/>
              <a:sym typeface="Calibri"/>
            </a:endParaRPr>
          </a:p>
        </p:txBody>
      </p:sp>
      <p:sp>
        <p:nvSpPr>
          <p:cNvPr id="496" name="Google Shape;496;p18"/>
          <p:cNvSpPr/>
          <p:nvPr/>
        </p:nvSpPr>
        <p:spPr>
          <a:xfrm>
            <a:off x="1640723" y="5015750"/>
            <a:ext cx="2908800" cy="415288"/>
          </a:xfrm>
          <a:prstGeom prst="rect">
            <a:avLst/>
          </a:prstGeom>
          <a:noFill/>
          <a:ln>
            <a:noFill/>
          </a:ln>
        </p:spPr>
        <p:txBody>
          <a:bodyPr spcFirstLastPara="1" wrap="square" lIns="0" tIns="0" rIns="0" bIns="0" anchor="t" anchorCtr="0">
            <a:noAutofit/>
          </a:bodyPr>
          <a:lstStyle/>
          <a:p>
            <a:pPr marL="0" marR="0" lvl="0" indent="0" algn="l" rtl="0">
              <a:lnSpc>
                <a:spcPct val="103125"/>
              </a:lnSpc>
              <a:spcBef>
                <a:spcPts val="0"/>
              </a:spcBef>
              <a:spcAft>
                <a:spcPts val="0"/>
              </a:spcAft>
              <a:buClr>
                <a:srgbClr val="272525"/>
              </a:buClr>
              <a:buSzPts val="1600"/>
              <a:buFont typeface="Petrona"/>
              <a:buNone/>
            </a:pPr>
            <a:r>
              <a:rPr lang="en-US" sz="1600" b="1" dirty="0">
                <a:solidFill>
                  <a:srgbClr val="272525"/>
                </a:solidFill>
                <a:latin typeface="Petrona"/>
                <a:ea typeface="Petrona"/>
                <a:cs typeface="Petrona"/>
                <a:sym typeface="Petrona"/>
              </a:rPr>
              <a:t>Buildings and Facilities</a:t>
            </a:r>
            <a:endParaRPr sz="1600" dirty="0">
              <a:solidFill>
                <a:schemeClr val="dk1"/>
              </a:solidFill>
              <a:latin typeface="Calibri"/>
              <a:ea typeface="Calibri"/>
              <a:cs typeface="Calibri"/>
              <a:sym typeface="Calibri"/>
            </a:endParaRPr>
          </a:p>
        </p:txBody>
      </p:sp>
      <p:sp>
        <p:nvSpPr>
          <p:cNvPr id="497" name="Google Shape;497;p18"/>
          <p:cNvSpPr/>
          <p:nvPr/>
        </p:nvSpPr>
        <p:spPr>
          <a:xfrm>
            <a:off x="1640728" y="5358408"/>
            <a:ext cx="3030125" cy="830580"/>
          </a:xfrm>
          <a:prstGeom prst="rect">
            <a:avLst/>
          </a:prstGeom>
          <a:noFill/>
          <a:ln>
            <a:noFill/>
          </a:ln>
        </p:spPr>
        <p:txBody>
          <a:bodyPr spcFirstLastPara="1" wrap="square" lIns="0" tIns="0" rIns="0" bIns="0" anchor="t" anchorCtr="0">
            <a:noAutofit/>
          </a:bodyPr>
          <a:lstStyle/>
          <a:p>
            <a:pPr marL="0" marR="0" lvl="0" indent="0" algn="l" rtl="0">
              <a:lnSpc>
                <a:spcPct val="106666"/>
              </a:lnSpc>
              <a:spcBef>
                <a:spcPts val="0"/>
              </a:spcBef>
              <a:spcAft>
                <a:spcPts val="0"/>
              </a:spcAft>
              <a:buClr>
                <a:srgbClr val="272525"/>
              </a:buClr>
              <a:buSzPts val="1500"/>
              <a:buFont typeface="Inter"/>
              <a:buNone/>
            </a:pPr>
            <a:r>
              <a:rPr lang="en-US" sz="1500" dirty="0">
                <a:solidFill>
                  <a:srgbClr val="272525"/>
                </a:solidFill>
                <a:latin typeface="Inter"/>
                <a:ea typeface="Inter"/>
                <a:cs typeface="Inter"/>
                <a:sym typeface="Inter"/>
              </a:rPr>
              <a:t>Covers structures, buildings, mechanical, electrical, and plumbing installations, and waste treatment facilities</a:t>
            </a:r>
            <a:endParaRPr sz="1500" dirty="0">
              <a:solidFill>
                <a:schemeClr val="dk1"/>
              </a:solidFill>
              <a:latin typeface="Calibri"/>
              <a:ea typeface="Calibri"/>
              <a:cs typeface="Calibri"/>
              <a:sym typeface="Calibri"/>
            </a:endParaRPr>
          </a:p>
        </p:txBody>
      </p:sp>
      <p:sp>
        <p:nvSpPr>
          <p:cNvPr id="499" name="Google Shape;499;p18"/>
          <p:cNvSpPr/>
          <p:nvPr/>
        </p:nvSpPr>
        <p:spPr>
          <a:xfrm>
            <a:off x="788420" y="6561475"/>
            <a:ext cx="292060" cy="292060"/>
          </a:xfrm>
          <a:prstGeom prst="roundRect">
            <a:avLst>
              <a:gd name="adj" fmla="val 18668"/>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8"/>
          <p:cNvSpPr/>
          <p:nvPr/>
        </p:nvSpPr>
        <p:spPr>
          <a:xfrm>
            <a:off x="871645" y="6638330"/>
            <a:ext cx="110252" cy="20443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4</a:t>
            </a:r>
            <a:endParaRPr sz="1600">
              <a:solidFill>
                <a:schemeClr val="dk1"/>
              </a:solidFill>
              <a:latin typeface="Calibri"/>
              <a:ea typeface="Calibri"/>
              <a:cs typeface="Calibri"/>
              <a:sym typeface="Calibri"/>
            </a:endParaRPr>
          </a:p>
        </p:txBody>
      </p:sp>
      <p:sp>
        <p:nvSpPr>
          <p:cNvPr id="501" name="Google Shape;501;p18"/>
          <p:cNvSpPr/>
          <p:nvPr/>
        </p:nvSpPr>
        <p:spPr>
          <a:xfrm>
            <a:off x="1640723" y="6578324"/>
            <a:ext cx="2478600" cy="204300"/>
          </a:xfrm>
          <a:prstGeom prst="rect">
            <a:avLst/>
          </a:prstGeom>
          <a:noFill/>
          <a:ln>
            <a:noFill/>
          </a:ln>
        </p:spPr>
        <p:txBody>
          <a:bodyPr spcFirstLastPara="1" wrap="square" lIns="0" tIns="0" rIns="0" bIns="0" anchor="t" anchorCtr="0">
            <a:noAutofit/>
          </a:bodyPr>
          <a:lstStyle/>
          <a:p>
            <a:pPr marL="0" marR="0" lvl="0" indent="0" algn="l" rtl="0">
              <a:lnSpc>
                <a:spcPct val="103125"/>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Fixtures and Fittings</a:t>
            </a:r>
            <a:endParaRPr sz="1600">
              <a:solidFill>
                <a:schemeClr val="dk1"/>
              </a:solidFill>
              <a:latin typeface="Calibri"/>
              <a:ea typeface="Calibri"/>
              <a:cs typeface="Calibri"/>
              <a:sym typeface="Calibri"/>
            </a:endParaRPr>
          </a:p>
        </p:txBody>
      </p:sp>
      <p:sp>
        <p:nvSpPr>
          <p:cNvPr id="502" name="Google Shape;502;p18"/>
          <p:cNvSpPr/>
          <p:nvPr/>
        </p:nvSpPr>
        <p:spPr>
          <a:xfrm>
            <a:off x="1640729" y="6920984"/>
            <a:ext cx="2478524" cy="415290"/>
          </a:xfrm>
          <a:prstGeom prst="rect">
            <a:avLst/>
          </a:prstGeom>
          <a:noFill/>
          <a:ln>
            <a:noFill/>
          </a:ln>
        </p:spPr>
        <p:txBody>
          <a:bodyPr spcFirstLastPara="1" wrap="square" lIns="0" tIns="0" rIns="0" bIns="0" anchor="t" anchorCtr="0">
            <a:noAutofit/>
          </a:bodyPr>
          <a:lstStyle/>
          <a:p>
            <a:pPr marL="0" marR="0" lvl="0" indent="0" algn="l" rtl="0">
              <a:lnSpc>
                <a:spcPct val="106666"/>
              </a:lnSpc>
              <a:spcBef>
                <a:spcPts val="0"/>
              </a:spcBef>
              <a:spcAft>
                <a:spcPts val="0"/>
              </a:spcAft>
              <a:buClr>
                <a:srgbClr val="272525"/>
              </a:buClr>
              <a:buSzPts val="1500"/>
              <a:buFont typeface="Inter"/>
              <a:buNone/>
            </a:pPr>
            <a:r>
              <a:rPr lang="en-US" sz="1500" dirty="0">
                <a:solidFill>
                  <a:srgbClr val="272525"/>
                </a:solidFill>
                <a:latin typeface="Inter"/>
                <a:ea typeface="Inter"/>
                <a:cs typeface="Inter"/>
                <a:sym typeface="Inter"/>
              </a:rPr>
              <a:t>Includes material handling equipment, fixtures, furniture, and fittings</a:t>
            </a:r>
            <a:endParaRPr sz="1500" dirty="0">
              <a:solidFill>
                <a:schemeClr val="dk1"/>
              </a:solidFill>
              <a:latin typeface="Calibri"/>
              <a:ea typeface="Calibri"/>
              <a:cs typeface="Calibri"/>
              <a:sym typeface="Calibri"/>
            </a:endParaRPr>
          </a:p>
        </p:txBody>
      </p:sp>
      <p:sp>
        <p:nvSpPr>
          <p:cNvPr id="503" name="Google Shape;503;p18"/>
          <p:cNvSpPr/>
          <p:nvPr/>
        </p:nvSpPr>
        <p:spPr>
          <a:xfrm>
            <a:off x="3769638" y="7336274"/>
            <a:ext cx="3387090" cy="207645"/>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p:txBody>
      </p:sp>
      <p:sp>
        <p:nvSpPr>
          <p:cNvPr id="504" name="Google Shape;504;p18"/>
          <p:cNvSpPr/>
          <p:nvPr/>
        </p:nvSpPr>
        <p:spPr>
          <a:xfrm>
            <a:off x="7139456" y="2051875"/>
            <a:ext cx="4650300" cy="255600"/>
          </a:xfrm>
          <a:prstGeom prst="rect">
            <a:avLst/>
          </a:prstGeom>
          <a:noFill/>
          <a:ln>
            <a:noFill/>
          </a:ln>
        </p:spPr>
        <p:txBody>
          <a:bodyPr spcFirstLastPara="1" wrap="square" lIns="0" tIns="0" rIns="0" bIns="0" anchor="t" anchorCtr="0">
            <a:noAutofit/>
          </a:bodyPr>
          <a:lstStyle/>
          <a:p>
            <a:pPr marL="0" marR="0" lvl="0" indent="0" algn="l" rtl="0">
              <a:lnSpc>
                <a:spcPct val="90909"/>
              </a:lnSpc>
              <a:spcBef>
                <a:spcPts val="0"/>
              </a:spcBef>
              <a:spcAft>
                <a:spcPts val="0"/>
              </a:spcAft>
              <a:buClr>
                <a:srgbClr val="000000"/>
              </a:buClr>
              <a:buSzPts val="2200"/>
              <a:buFont typeface="Petrona"/>
              <a:buNone/>
            </a:pPr>
            <a:r>
              <a:rPr lang="en-US" sz="2200" b="1">
                <a:solidFill>
                  <a:srgbClr val="000000"/>
                </a:solidFill>
                <a:latin typeface="Petrona"/>
                <a:ea typeface="Petrona"/>
                <a:cs typeface="Petrona"/>
                <a:sym typeface="Petrona"/>
              </a:rPr>
              <a:t>Ineligible Capital Investment</a:t>
            </a:r>
            <a:endParaRPr sz="2200">
              <a:solidFill>
                <a:schemeClr val="dk1"/>
              </a:solidFill>
              <a:latin typeface="Calibri"/>
              <a:ea typeface="Calibri"/>
              <a:cs typeface="Calibri"/>
              <a:sym typeface="Calibri"/>
            </a:endParaRPr>
          </a:p>
        </p:txBody>
      </p:sp>
      <p:sp>
        <p:nvSpPr>
          <p:cNvPr id="505" name="Google Shape;505;p18"/>
          <p:cNvSpPr/>
          <p:nvPr/>
        </p:nvSpPr>
        <p:spPr>
          <a:xfrm>
            <a:off x="7326489" y="2453349"/>
            <a:ext cx="15240" cy="4672251"/>
          </a:xfrm>
          <a:prstGeom prst="roundRect">
            <a:avLst>
              <a:gd name="adj" fmla="val 35775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7464899" y="2737670"/>
            <a:ext cx="454343" cy="15240"/>
          </a:xfrm>
          <a:prstGeom prst="roundRect">
            <a:avLst>
              <a:gd name="adj" fmla="val 35775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a:off x="7171030" y="2578809"/>
            <a:ext cx="292060" cy="292060"/>
          </a:xfrm>
          <a:prstGeom prst="roundRect">
            <a:avLst>
              <a:gd name="adj" fmla="val 18668"/>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p:nvPr/>
        </p:nvSpPr>
        <p:spPr>
          <a:xfrm>
            <a:off x="7290354" y="2643135"/>
            <a:ext cx="87511" cy="20443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1</a:t>
            </a:r>
            <a:endParaRPr sz="1600">
              <a:solidFill>
                <a:schemeClr val="dk1"/>
              </a:solidFill>
              <a:latin typeface="Calibri"/>
              <a:ea typeface="Calibri"/>
              <a:cs typeface="Calibri"/>
              <a:sym typeface="Calibri"/>
            </a:endParaRPr>
          </a:p>
        </p:txBody>
      </p:sp>
      <p:sp>
        <p:nvSpPr>
          <p:cNvPr id="509" name="Google Shape;509;p18"/>
          <p:cNvSpPr/>
          <p:nvPr/>
        </p:nvSpPr>
        <p:spPr>
          <a:xfrm>
            <a:off x="8048008" y="2583127"/>
            <a:ext cx="1703784" cy="212884"/>
          </a:xfrm>
          <a:prstGeom prst="rect">
            <a:avLst/>
          </a:prstGeom>
          <a:noFill/>
          <a:ln>
            <a:noFill/>
          </a:ln>
        </p:spPr>
        <p:txBody>
          <a:bodyPr spcFirstLastPara="1" wrap="square" lIns="0" tIns="0" rIns="0" bIns="0" anchor="t" anchorCtr="0">
            <a:noAutofit/>
          </a:bodyPr>
          <a:lstStyle/>
          <a:p>
            <a:pPr marL="0" marR="0" lvl="0" indent="0" algn="l" rtl="0">
              <a:lnSpc>
                <a:spcPct val="103125"/>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Land Cost</a:t>
            </a:r>
            <a:endParaRPr sz="1600">
              <a:solidFill>
                <a:schemeClr val="dk1"/>
              </a:solidFill>
              <a:latin typeface="Calibri"/>
              <a:ea typeface="Calibri"/>
              <a:cs typeface="Calibri"/>
              <a:sym typeface="Calibri"/>
            </a:endParaRPr>
          </a:p>
        </p:txBody>
      </p:sp>
      <p:sp>
        <p:nvSpPr>
          <p:cNvPr id="510" name="Google Shape;510;p18"/>
          <p:cNvSpPr/>
          <p:nvPr/>
        </p:nvSpPr>
        <p:spPr>
          <a:xfrm>
            <a:off x="8048008" y="2925789"/>
            <a:ext cx="2478524" cy="415290"/>
          </a:xfrm>
          <a:prstGeom prst="rect">
            <a:avLst/>
          </a:prstGeom>
          <a:noFill/>
          <a:ln>
            <a:noFill/>
          </a:ln>
        </p:spPr>
        <p:txBody>
          <a:bodyPr spcFirstLastPara="1" wrap="square" lIns="0" tIns="0" rIns="0" bIns="0" anchor="t" anchorCtr="0">
            <a:noAutofit/>
          </a:bodyPr>
          <a:lstStyle/>
          <a:p>
            <a:pPr marL="0" marR="0" lvl="0" indent="0" algn="l" rtl="0">
              <a:lnSpc>
                <a:spcPct val="106666"/>
              </a:lnSpc>
              <a:spcBef>
                <a:spcPts val="0"/>
              </a:spcBef>
              <a:spcAft>
                <a:spcPts val="0"/>
              </a:spcAft>
              <a:buClr>
                <a:srgbClr val="272525"/>
              </a:buClr>
              <a:buSzPts val="1500"/>
              <a:buFont typeface="Inter"/>
              <a:buNone/>
            </a:pPr>
            <a:r>
              <a:rPr lang="en-US" sz="1500">
                <a:solidFill>
                  <a:srgbClr val="272525"/>
                </a:solidFill>
                <a:latin typeface="Inter"/>
                <a:ea typeface="Inter"/>
                <a:cs typeface="Inter"/>
                <a:sym typeface="Inter"/>
              </a:rPr>
              <a:t>Ineligible for capital incentives except for SGST refund</a:t>
            </a:r>
            <a:endParaRPr sz="1500">
              <a:solidFill>
                <a:schemeClr val="dk1"/>
              </a:solidFill>
              <a:latin typeface="Calibri"/>
              <a:ea typeface="Calibri"/>
              <a:cs typeface="Calibri"/>
              <a:sym typeface="Calibri"/>
            </a:endParaRPr>
          </a:p>
        </p:txBody>
      </p:sp>
      <p:sp>
        <p:nvSpPr>
          <p:cNvPr id="511" name="Google Shape;511;p18"/>
          <p:cNvSpPr/>
          <p:nvPr/>
        </p:nvSpPr>
        <p:spPr>
          <a:xfrm>
            <a:off x="7464899" y="3884956"/>
            <a:ext cx="454343" cy="15240"/>
          </a:xfrm>
          <a:prstGeom prst="roundRect">
            <a:avLst>
              <a:gd name="adj" fmla="val 35775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7212874" y="3747254"/>
            <a:ext cx="292060" cy="292060"/>
          </a:xfrm>
          <a:prstGeom prst="roundRect">
            <a:avLst>
              <a:gd name="adj" fmla="val 18668"/>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7276066" y="3790421"/>
            <a:ext cx="115967" cy="20443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2</a:t>
            </a:r>
            <a:endParaRPr sz="1600">
              <a:solidFill>
                <a:schemeClr val="dk1"/>
              </a:solidFill>
              <a:latin typeface="Calibri"/>
              <a:ea typeface="Calibri"/>
              <a:cs typeface="Calibri"/>
              <a:sym typeface="Calibri"/>
            </a:endParaRPr>
          </a:p>
        </p:txBody>
      </p:sp>
      <p:sp>
        <p:nvSpPr>
          <p:cNvPr id="514" name="Google Shape;514;p18"/>
          <p:cNvSpPr/>
          <p:nvPr/>
        </p:nvSpPr>
        <p:spPr>
          <a:xfrm>
            <a:off x="8048008" y="3730413"/>
            <a:ext cx="1703784" cy="212884"/>
          </a:xfrm>
          <a:prstGeom prst="rect">
            <a:avLst/>
          </a:prstGeom>
          <a:noFill/>
          <a:ln>
            <a:noFill/>
          </a:ln>
        </p:spPr>
        <p:txBody>
          <a:bodyPr spcFirstLastPara="1" wrap="square" lIns="0" tIns="0" rIns="0" bIns="0" anchor="t" anchorCtr="0">
            <a:noAutofit/>
          </a:bodyPr>
          <a:lstStyle/>
          <a:p>
            <a:pPr marL="0" marR="0" lvl="0" indent="0" algn="l" rtl="0">
              <a:lnSpc>
                <a:spcPct val="103125"/>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Intangible Assets</a:t>
            </a:r>
            <a:endParaRPr sz="1600">
              <a:solidFill>
                <a:schemeClr val="dk1"/>
              </a:solidFill>
              <a:latin typeface="Calibri"/>
              <a:ea typeface="Calibri"/>
              <a:cs typeface="Calibri"/>
              <a:sym typeface="Calibri"/>
            </a:endParaRPr>
          </a:p>
        </p:txBody>
      </p:sp>
      <p:sp>
        <p:nvSpPr>
          <p:cNvPr id="515" name="Google Shape;515;p18"/>
          <p:cNvSpPr/>
          <p:nvPr/>
        </p:nvSpPr>
        <p:spPr>
          <a:xfrm>
            <a:off x="8048008" y="4073075"/>
            <a:ext cx="2820136" cy="471844"/>
          </a:xfrm>
          <a:prstGeom prst="rect">
            <a:avLst/>
          </a:prstGeom>
          <a:noFill/>
          <a:ln>
            <a:noFill/>
          </a:ln>
        </p:spPr>
        <p:txBody>
          <a:bodyPr spcFirstLastPara="1" wrap="square" lIns="0" tIns="0" rIns="0" bIns="0" anchor="t" anchorCtr="0">
            <a:noAutofit/>
          </a:bodyPr>
          <a:lstStyle/>
          <a:p>
            <a:pPr marL="0" marR="0" lvl="0" indent="0" algn="l" rtl="0">
              <a:lnSpc>
                <a:spcPct val="106666"/>
              </a:lnSpc>
              <a:spcBef>
                <a:spcPts val="0"/>
              </a:spcBef>
              <a:spcAft>
                <a:spcPts val="0"/>
              </a:spcAft>
              <a:buClr>
                <a:srgbClr val="272525"/>
              </a:buClr>
              <a:buSzPts val="1500"/>
              <a:buFont typeface="Inter"/>
              <a:buNone/>
            </a:pPr>
            <a:r>
              <a:rPr lang="en-US" sz="1500" dirty="0">
                <a:solidFill>
                  <a:srgbClr val="272525"/>
                </a:solidFill>
                <a:latin typeface="Inter"/>
                <a:ea typeface="Inter"/>
                <a:cs typeface="Inter"/>
                <a:sym typeface="Inter"/>
              </a:rPr>
              <a:t>Excludes intellectual property rights and goodwill</a:t>
            </a:r>
            <a:endParaRPr sz="1500" dirty="0">
              <a:solidFill>
                <a:schemeClr val="dk1"/>
              </a:solidFill>
              <a:latin typeface="Calibri"/>
              <a:ea typeface="Calibri"/>
              <a:cs typeface="Calibri"/>
              <a:sym typeface="Calibri"/>
            </a:endParaRPr>
          </a:p>
        </p:txBody>
      </p:sp>
      <p:sp>
        <p:nvSpPr>
          <p:cNvPr id="516" name="Google Shape;516;p18"/>
          <p:cNvSpPr/>
          <p:nvPr/>
        </p:nvSpPr>
        <p:spPr>
          <a:xfrm>
            <a:off x="7464899" y="5032243"/>
            <a:ext cx="454343" cy="15240"/>
          </a:xfrm>
          <a:prstGeom prst="roundRect">
            <a:avLst>
              <a:gd name="adj" fmla="val 35775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7188079" y="4893892"/>
            <a:ext cx="292060" cy="292060"/>
          </a:xfrm>
          <a:prstGeom prst="roundRect">
            <a:avLst>
              <a:gd name="adj" fmla="val 18668"/>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flipH="1">
            <a:off x="7139441" y="4941744"/>
            <a:ext cx="478355" cy="8305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3</a:t>
            </a:r>
            <a:endParaRPr sz="1600">
              <a:solidFill>
                <a:schemeClr val="dk1"/>
              </a:solidFill>
              <a:latin typeface="Calibri"/>
              <a:ea typeface="Calibri"/>
              <a:cs typeface="Calibri"/>
              <a:sym typeface="Calibri"/>
            </a:endParaRPr>
          </a:p>
        </p:txBody>
      </p:sp>
      <p:sp>
        <p:nvSpPr>
          <p:cNvPr id="519" name="Google Shape;519;p18"/>
          <p:cNvSpPr/>
          <p:nvPr/>
        </p:nvSpPr>
        <p:spPr>
          <a:xfrm>
            <a:off x="8048008" y="4877700"/>
            <a:ext cx="2478524" cy="425768"/>
          </a:xfrm>
          <a:prstGeom prst="rect">
            <a:avLst/>
          </a:prstGeom>
          <a:noFill/>
          <a:ln>
            <a:noFill/>
          </a:ln>
        </p:spPr>
        <p:txBody>
          <a:bodyPr spcFirstLastPara="1" wrap="square" lIns="0" tIns="0" rIns="0" bIns="0" anchor="t" anchorCtr="0">
            <a:noAutofit/>
          </a:bodyPr>
          <a:lstStyle/>
          <a:p>
            <a:pPr marL="0" marR="0" lvl="0" indent="0" algn="l" rtl="0">
              <a:lnSpc>
                <a:spcPct val="103125"/>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Pre-construction and Consultancy</a:t>
            </a:r>
            <a:endParaRPr sz="1600">
              <a:solidFill>
                <a:schemeClr val="dk1"/>
              </a:solidFill>
              <a:latin typeface="Calibri"/>
              <a:ea typeface="Calibri"/>
              <a:cs typeface="Calibri"/>
              <a:sym typeface="Calibri"/>
            </a:endParaRPr>
          </a:p>
        </p:txBody>
      </p:sp>
      <p:sp>
        <p:nvSpPr>
          <p:cNvPr id="520" name="Google Shape;520;p18"/>
          <p:cNvSpPr/>
          <p:nvPr/>
        </p:nvSpPr>
        <p:spPr>
          <a:xfrm>
            <a:off x="8048008" y="5433245"/>
            <a:ext cx="2478524" cy="415290"/>
          </a:xfrm>
          <a:prstGeom prst="rect">
            <a:avLst/>
          </a:prstGeom>
          <a:noFill/>
          <a:ln>
            <a:noFill/>
          </a:ln>
        </p:spPr>
        <p:txBody>
          <a:bodyPr spcFirstLastPara="1" wrap="square" lIns="0" tIns="0" rIns="0" bIns="0" anchor="t" anchorCtr="0">
            <a:noAutofit/>
          </a:bodyPr>
          <a:lstStyle/>
          <a:p>
            <a:pPr marL="0" marR="0" lvl="0" indent="0" algn="l" rtl="0">
              <a:lnSpc>
                <a:spcPct val="106666"/>
              </a:lnSpc>
              <a:spcBef>
                <a:spcPts val="0"/>
              </a:spcBef>
              <a:spcAft>
                <a:spcPts val="0"/>
              </a:spcAft>
              <a:buClr>
                <a:srgbClr val="272525"/>
              </a:buClr>
              <a:buSzPts val="1500"/>
              <a:buFont typeface="Inter"/>
              <a:buNone/>
            </a:pPr>
            <a:r>
              <a:rPr lang="en-US" sz="1500" dirty="0">
                <a:solidFill>
                  <a:srgbClr val="272525"/>
                </a:solidFill>
                <a:latin typeface="Inter"/>
                <a:ea typeface="Inter"/>
                <a:cs typeface="Inter"/>
                <a:sym typeface="Inter"/>
              </a:rPr>
              <a:t>Expenses and costs of consultants are not eligible</a:t>
            </a:r>
            <a:endParaRPr sz="1500" dirty="0">
              <a:solidFill>
                <a:schemeClr val="dk1"/>
              </a:solidFill>
              <a:latin typeface="Calibri"/>
              <a:ea typeface="Calibri"/>
              <a:cs typeface="Calibri"/>
              <a:sym typeface="Calibri"/>
            </a:endParaRPr>
          </a:p>
        </p:txBody>
      </p:sp>
      <p:sp>
        <p:nvSpPr>
          <p:cNvPr id="521" name="Google Shape;521;p18"/>
          <p:cNvSpPr/>
          <p:nvPr/>
        </p:nvSpPr>
        <p:spPr>
          <a:xfrm>
            <a:off x="7464899" y="6392413"/>
            <a:ext cx="454343" cy="15240"/>
          </a:xfrm>
          <a:prstGeom prst="roundRect">
            <a:avLst>
              <a:gd name="adj" fmla="val 35775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7195699" y="6246383"/>
            <a:ext cx="292060" cy="292060"/>
          </a:xfrm>
          <a:prstGeom prst="roundRect">
            <a:avLst>
              <a:gd name="adj" fmla="val 18668"/>
            </a:avLst>
          </a:prstGeom>
          <a:solidFill>
            <a:srgbClr val="CCEEFF"/>
          </a:solidFill>
          <a:ln w="9525" cap="flat" cmpd="sng">
            <a:solidFill>
              <a:srgbClr val="B2D4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7278924" y="6297877"/>
            <a:ext cx="110252" cy="20443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4</a:t>
            </a:r>
            <a:endParaRPr sz="1600">
              <a:solidFill>
                <a:schemeClr val="dk1"/>
              </a:solidFill>
              <a:latin typeface="Calibri"/>
              <a:ea typeface="Calibri"/>
              <a:cs typeface="Calibri"/>
              <a:sym typeface="Calibri"/>
            </a:endParaRPr>
          </a:p>
        </p:txBody>
      </p:sp>
      <p:sp>
        <p:nvSpPr>
          <p:cNvPr id="524" name="Google Shape;524;p18"/>
          <p:cNvSpPr/>
          <p:nvPr/>
        </p:nvSpPr>
        <p:spPr>
          <a:xfrm>
            <a:off x="8048008" y="6237870"/>
            <a:ext cx="1703784" cy="212884"/>
          </a:xfrm>
          <a:prstGeom prst="rect">
            <a:avLst/>
          </a:prstGeom>
          <a:noFill/>
          <a:ln>
            <a:noFill/>
          </a:ln>
        </p:spPr>
        <p:txBody>
          <a:bodyPr spcFirstLastPara="1" wrap="square" lIns="0" tIns="0" rIns="0" bIns="0" anchor="t" anchorCtr="0">
            <a:noAutofit/>
          </a:bodyPr>
          <a:lstStyle/>
          <a:p>
            <a:pPr marL="0" marR="0" lvl="0" indent="0" algn="l" rtl="0">
              <a:lnSpc>
                <a:spcPct val="103125"/>
              </a:lnSpc>
              <a:spcBef>
                <a:spcPts val="0"/>
              </a:spcBef>
              <a:spcAft>
                <a:spcPts val="0"/>
              </a:spcAft>
              <a:buClr>
                <a:srgbClr val="272525"/>
              </a:buClr>
              <a:buSzPts val="1600"/>
              <a:buFont typeface="Petrona"/>
              <a:buNone/>
            </a:pPr>
            <a:r>
              <a:rPr lang="en-US" sz="1600" b="1">
                <a:solidFill>
                  <a:srgbClr val="272525"/>
                </a:solidFill>
                <a:latin typeface="Petrona"/>
                <a:ea typeface="Petrona"/>
                <a:cs typeface="Petrona"/>
                <a:sym typeface="Petrona"/>
              </a:rPr>
              <a:t>Working Capital</a:t>
            </a:r>
            <a:endParaRPr sz="1600">
              <a:solidFill>
                <a:schemeClr val="dk1"/>
              </a:solidFill>
              <a:latin typeface="Calibri"/>
              <a:ea typeface="Calibri"/>
              <a:cs typeface="Calibri"/>
              <a:sym typeface="Calibri"/>
            </a:endParaRPr>
          </a:p>
        </p:txBody>
      </p:sp>
      <p:sp>
        <p:nvSpPr>
          <p:cNvPr id="525" name="Google Shape;525;p18"/>
          <p:cNvSpPr/>
          <p:nvPr/>
        </p:nvSpPr>
        <p:spPr>
          <a:xfrm>
            <a:off x="8048008" y="6580531"/>
            <a:ext cx="2478524" cy="415290"/>
          </a:xfrm>
          <a:prstGeom prst="rect">
            <a:avLst/>
          </a:prstGeom>
          <a:noFill/>
          <a:ln>
            <a:noFill/>
          </a:ln>
        </p:spPr>
        <p:txBody>
          <a:bodyPr spcFirstLastPara="1" wrap="square" lIns="0" tIns="0" rIns="0" bIns="0" anchor="t" anchorCtr="0">
            <a:noAutofit/>
          </a:bodyPr>
          <a:lstStyle/>
          <a:p>
            <a:pPr marL="0" marR="0" lvl="0" indent="0" algn="l" rtl="0">
              <a:lnSpc>
                <a:spcPct val="106666"/>
              </a:lnSpc>
              <a:spcBef>
                <a:spcPts val="0"/>
              </a:spcBef>
              <a:spcAft>
                <a:spcPts val="0"/>
              </a:spcAft>
              <a:buClr>
                <a:srgbClr val="272525"/>
              </a:buClr>
              <a:buSzPts val="1500"/>
              <a:buFont typeface="Inter"/>
              <a:buNone/>
            </a:pPr>
            <a:r>
              <a:rPr lang="en-US" sz="1500">
                <a:solidFill>
                  <a:srgbClr val="272525"/>
                </a:solidFill>
                <a:latin typeface="Inter"/>
                <a:ea typeface="Inter"/>
                <a:cs typeface="Inter"/>
                <a:sym typeface="Inter"/>
              </a:rPr>
              <a:t>Not considered as part of eligible capital investment</a:t>
            </a:r>
            <a:endParaRPr sz="1500">
              <a:solidFill>
                <a:schemeClr val="dk1"/>
              </a:solidFill>
              <a:latin typeface="Calibri"/>
              <a:ea typeface="Calibri"/>
              <a:cs typeface="Calibri"/>
              <a:sym typeface="Calibri"/>
            </a:endParaRPr>
          </a:p>
        </p:txBody>
      </p:sp>
      <p:sp>
        <p:nvSpPr>
          <p:cNvPr id="526" name="Google Shape;526;p18"/>
          <p:cNvSpPr/>
          <p:nvPr/>
        </p:nvSpPr>
        <p:spPr>
          <a:xfrm>
            <a:off x="7481054" y="7100173"/>
            <a:ext cx="3387090" cy="207645"/>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p:txBody>
      </p:sp>
      <p:sp>
        <p:nvSpPr>
          <p:cNvPr id="527" name="Google Shape;527;p18"/>
          <p:cNvSpPr/>
          <p:nvPr/>
        </p:nvSpPr>
        <p:spPr>
          <a:xfrm>
            <a:off x="1047061" y="5129689"/>
            <a:ext cx="454343" cy="15240"/>
          </a:xfrm>
          <a:prstGeom prst="roundRect">
            <a:avLst>
              <a:gd name="adj" fmla="val 35775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1012495" y="6707505"/>
            <a:ext cx="454343" cy="15240"/>
          </a:xfrm>
          <a:prstGeom prst="roundRect">
            <a:avLst>
              <a:gd name="adj" fmla="val 357757"/>
            </a:avLst>
          </a:prstGeom>
          <a:solidFill>
            <a:srgbClr val="B2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DDC3966B-85AB-8405-28D7-351B9DE2F60A}"/>
              </a:ext>
            </a:extLst>
          </p:cNvPr>
          <p:cNvSpPr txBox="1"/>
          <p:nvPr/>
        </p:nvSpPr>
        <p:spPr>
          <a:xfrm>
            <a:off x="4888526" y="7854460"/>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C4FC6B04-8347-11CE-EB83-704540510831}"/>
              </a:ext>
            </a:extLst>
          </p:cNvPr>
          <p:cNvSpPr txBox="1"/>
          <p:nvPr/>
        </p:nvSpPr>
        <p:spPr>
          <a:xfrm>
            <a:off x="12625762" y="7854461"/>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9" descr="Photo of team group high five&#10;"/>
          <p:cNvPicPr preferRelativeResize="0"/>
          <p:nvPr/>
        </p:nvPicPr>
        <p:blipFill rotWithShape="1">
          <a:blip r:embed="rId3">
            <a:alphaModFix/>
          </a:blip>
          <a:srcRect/>
          <a:stretch/>
        </p:blipFill>
        <p:spPr>
          <a:xfrm>
            <a:off x="1588" y="0"/>
            <a:ext cx="14628812" cy="8229600"/>
          </a:xfrm>
          <a:prstGeom prst="rect">
            <a:avLst/>
          </a:prstGeom>
          <a:noFill/>
          <a:ln>
            <a:noFill/>
          </a:ln>
        </p:spPr>
      </p:pic>
      <p:sp>
        <p:nvSpPr>
          <p:cNvPr id="535" name="Google Shape;535;p19"/>
          <p:cNvSpPr/>
          <p:nvPr/>
        </p:nvSpPr>
        <p:spPr>
          <a:xfrm>
            <a:off x="138897" y="219919"/>
            <a:ext cx="6956383" cy="7638733"/>
          </a:xfrm>
          <a:prstGeom prst="rect">
            <a:avLst/>
          </a:prstGeom>
          <a:solidFill>
            <a:srgbClr val="D5DBE5">
              <a:alpha val="84705"/>
            </a:srgbClr>
          </a:solidFill>
          <a:ln w="38100" cap="flat" cmpd="sng">
            <a:solidFill>
              <a:srgbClr val="2929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19"/>
          <p:cNvSpPr/>
          <p:nvPr/>
        </p:nvSpPr>
        <p:spPr>
          <a:xfrm>
            <a:off x="326480" y="368943"/>
            <a:ext cx="6456285" cy="7374519"/>
          </a:xfrm>
          <a:prstGeom prst="rect">
            <a:avLst/>
          </a:prstGeom>
          <a:noFill/>
          <a:ln w="12700" cap="flat" cmpd="sng">
            <a:solidFill>
              <a:srgbClr val="2929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19"/>
          <p:cNvSpPr txBox="1"/>
          <p:nvPr/>
        </p:nvSpPr>
        <p:spPr>
          <a:xfrm>
            <a:off x="509286" y="822960"/>
            <a:ext cx="6123008" cy="91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6000"/>
              <a:buFont typeface="Calibri"/>
              <a:buNone/>
            </a:pPr>
            <a:r>
              <a:rPr lang="en-US" sz="6000" b="1">
                <a:solidFill>
                  <a:schemeClr val="dk1"/>
                </a:solidFill>
                <a:latin typeface="Calibri"/>
                <a:ea typeface="Calibri"/>
                <a:cs typeface="Calibri"/>
                <a:sym typeface="Calibri"/>
              </a:rPr>
              <a:t>Thank you</a:t>
            </a:r>
            <a:endParaRPr/>
          </a:p>
        </p:txBody>
      </p:sp>
      <p:cxnSp>
        <p:nvCxnSpPr>
          <p:cNvPr id="538" name="Google Shape;538;p19"/>
          <p:cNvCxnSpPr/>
          <p:nvPr/>
        </p:nvCxnSpPr>
        <p:spPr>
          <a:xfrm>
            <a:off x="1353554" y="1876842"/>
            <a:ext cx="4237018" cy="0"/>
          </a:xfrm>
          <a:prstGeom prst="straightConnector1">
            <a:avLst/>
          </a:prstGeom>
          <a:noFill/>
          <a:ln w="12700" cap="flat" cmpd="sng">
            <a:solidFill>
              <a:srgbClr val="0F1C32"/>
            </a:solidFill>
            <a:prstDash val="solid"/>
            <a:miter lim="800000"/>
            <a:headEnd type="none" w="sm" len="sm"/>
            <a:tailEnd type="none" w="sm" len="sm"/>
          </a:ln>
        </p:spPr>
      </p:cxnSp>
      <p:sp>
        <p:nvSpPr>
          <p:cNvPr id="539" name="Google Shape;539;p19"/>
          <p:cNvSpPr txBox="1"/>
          <p:nvPr/>
        </p:nvSpPr>
        <p:spPr>
          <a:xfrm>
            <a:off x="1999346" y="2313430"/>
            <a:ext cx="4783419" cy="1799995"/>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spcBef>
                <a:spcPts val="0"/>
              </a:spcBef>
              <a:spcAft>
                <a:spcPts val="0"/>
              </a:spcAft>
              <a:buClr>
                <a:schemeClr val="dk1"/>
              </a:buClr>
              <a:buSzPct val="100000"/>
              <a:buFont typeface="Arial"/>
              <a:buNone/>
            </a:pPr>
            <a:r>
              <a:rPr lang="en-US" sz="6000" b="1" dirty="0">
                <a:solidFill>
                  <a:schemeClr val="dk1"/>
                </a:solidFill>
                <a:latin typeface="Calibri"/>
                <a:ea typeface="Calibri"/>
                <a:cs typeface="Calibri"/>
                <a:sym typeface="Calibri"/>
              </a:rPr>
              <a:t>CA Prakalp Sarda</a:t>
            </a:r>
            <a:endParaRPr dirty="0"/>
          </a:p>
          <a:p>
            <a:pPr marL="0" marR="0" lvl="0" indent="0" algn="l" rtl="0">
              <a:spcBef>
                <a:spcPts val="528"/>
              </a:spcBef>
              <a:spcAft>
                <a:spcPts val="0"/>
              </a:spcAft>
              <a:buClr>
                <a:schemeClr val="dk1"/>
              </a:buClr>
              <a:buSzPct val="100000"/>
              <a:buFont typeface="Arial"/>
              <a:buNone/>
            </a:pPr>
            <a:endParaRPr sz="4800" dirty="0">
              <a:solidFill>
                <a:schemeClr val="dk1"/>
              </a:solidFill>
              <a:latin typeface="Calibri"/>
              <a:ea typeface="Calibri"/>
              <a:cs typeface="Calibri"/>
              <a:sym typeface="Calibri"/>
            </a:endParaRPr>
          </a:p>
          <a:p>
            <a:pPr marL="0" marR="0" lvl="0" indent="0" algn="l" rtl="0">
              <a:spcBef>
                <a:spcPts val="528"/>
              </a:spcBef>
              <a:spcAft>
                <a:spcPts val="0"/>
              </a:spcAft>
              <a:buClr>
                <a:schemeClr val="dk1"/>
              </a:buClr>
              <a:buSzPct val="100000"/>
              <a:buFont typeface="Arial"/>
              <a:buNone/>
            </a:pPr>
            <a:r>
              <a:rPr lang="en-US" sz="4800" b="1" dirty="0">
                <a:solidFill>
                  <a:schemeClr val="dk1"/>
                </a:solidFill>
                <a:latin typeface="Calibri"/>
                <a:ea typeface="Calibri"/>
                <a:cs typeface="Calibri"/>
                <a:sym typeface="Calibri"/>
              </a:rPr>
              <a:t>Phone No: </a:t>
            </a:r>
            <a:r>
              <a:rPr lang="en-US" sz="4800" dirty="0">
                <a:solidFill>
                  <a:schemeClr val="dk1"/>
                </a:solidFill>
                <a:latin typeface="Calibri"/>
                <a:ea typeface="Calibri"/>
                <a:cs typeface="Calibri"/>
                <a:sym typeface="Calibri"/>
              </a:rPr>
              <a:t>8007305463</a:t>
            </a:r>
            <a:endParaRPr dirty="0"/>
          </a:p>
          <a:p>
            <a:pPr marL="0" marR="0" lvl="0" indent="0" algn="l" rtl="0">
              <a:spcBef>
                <a:spcPts val="352"/>
              </a:spcBef>
              <a:spcAft>
                <a:spcPts val="0"/>
              </a:spcAft>
              <a:buClr>
                <a:schemeClr val="dk1"/>
              </a:buClr>
              <a:buSzPct val="100000"/>
              <a:buFont typeface="Arial"/>
              <a:buNone/>
            </a:pPr>
            <a:endParaRPr sz="3200" dirty="0">
              <a:solidFill>
                <a:schemeClr val="dk1"/>
              </a:solidFill>
              <a:latin typeface="Calibri"/>
              <a:ea typeface="Calibri"/>
              <a:cs typeface="Calibri"/>
              <a:sym typeface="Calibri"/>
            </a:endParaRPr>
          </a:p>
        </p:txBody>
      </p:sp>
      <p:sp>
        <p:nvSpPr>
          <p:cNvPr id="540" name="Google Shape;540;p19"/>
          <p:cNvSpPr txBox="1"/>
          <p:nvPr/>
        </p:nvSpPr>
        <p:spPr>
          <a:xfrm>
            <a:off x="1999345" y="4466544"/>
            <a:ext cx="4783420" cy="21657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Calibri"/>
                <a:ea typeface="Calibri"/>
                <a:cs typeface="Calibri"/>
                <a:sym typeface="Calibri"/>
              </a:rPr>
              <a:t>Email: </a:t>
            </a:r>
            <a:r>
              <a:rPr lang="en-US" sz="2400">
                <a:solidFill>
                  <a:schemeClr val="dk1"/>
                </a:solidFill>
                <a:latin typeface="Calibri"/>
                <a:ea typeface="Calibri"/>
                <a:cs typeface="Calibri"/>
                <a:sym typeface="Calibri"/>
              </a:rPr>
              <a:t>caprakalpsarda@gmail.com</a:t>
            </a:r>
            <a:endParaRPr/>
          </a:p>
          <a:p>
            <a:pPr marL="0" marR="0" lvl="0" indent="0" algn="l" rtl="0">
              <a:spcBef>
                <a:spcPts val="480"/>
              </a:spcBef>
              <a:spcAft>
                <a:spcPts val="0"/>
              </a:spcAft>
              <a:buClr>
                <a:schemeClr val="dk1"/>
              </a:buClr>
              <a:buSzPts val="2400"/>
              <a:buFont typeface="Arial"/>
              <a:buNone/>
            </a:pPr>
            <a:r>
              <a:rPr lang="en-US" sz="2400" b="1">
                <a:solidFill>
                  <a:schemeClr val="dk1"/>
                </a:solidFill>
                <a:latin typeface="Calibri"/>
                <a:ea typeface="Calibri"/>
                <a:cs typeface="Calibri"/>
                <a:sym typeface="Calibri"/>
              </a:rPr>
              <a:t>Website: </a:t>
            </a:r>
            <a:r>
              <a:rPr lang="en-US" sz="24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www.hotelsubsidy.com</a:t>
            </a:r>
            <a:endParaRPr sz="2400">
              <a:solidFill>
                <a:schemeClr val="dk1"/>
              </a:solidFill>
              <a:latin typeface="Calibri"/>
              <a:ea typeface="Calibri"/>
              <a:cs typeface="Calibri"/>
              <a:sym typeface="Calibri"/>
            </a:endParaRPr>
          </a:p>
          <a:p>
            <a:pPr marL="0" marR="0" lvl="0" indent="0" algn="l" rtl="0">
              <a:spcBef>
                <a:spcPts val="480"/>
              </a:spcBef>
              <a:spcAft>
                <a:spcPts val="0"/>
              </a:spcAft>
              <a:buClr>
                <a:schemeClr val="dk1"/>
              </a:buClr>
              <a:buSzPts val="2400"/>
              <a:buFont typeface="Arial"/>
              <a:buNone/>
            </a:pPr>
            <a:r>
              <a:rPr lang="en-US" sz="2400" b="1">
                <a:solidFill>
                  <a:schemeClr val="dk1"/>
                </a:solidFill>
                <a:latin typeface="Calibri"/>
                <a:ea typeface="Calibri"/>
                <a:cs typeface="Calibri"/>
                <a:sym typeface="Calibri"/>
              </a:rPr>
              <a:t>Address: </a:t>
            </a:r>
            <a:r>
              <a:rPr lang="en-US" sz="2400">
                <a:solidFill>
                  <a:schemeClr val="dk1"/>
                </a:solidFill>
                <a:latin typeface="Calibri"/>
                <a:ea typeface="Calibri"/>
                <a:cs typeface="Calibri"/>
                <a:sym typeface="Calibri"/>
              </a:rPr>
              <a:t>1</a:t>
            </a:r>
            <a:r>
              <a:rPr lang="en-US" sz="2400" baseline="30000">
                <a:solidFill>
                  <a:schemeClr val="dk1"/>
                </a:solidFill>
                <a:latin typeface="Calibri"/>
                <a:ea typeface="Calibri"/>
                <a:cs typeface="Calibri"/>
                <a:sym typeface="Calibri"/>
              </a:rPr>
              <a:t>st</a:t>
            </a:r>
            <a:r>
              <a:rPr lang="en-US" sz="2400">
                <a:solidFill>
                  <a:schemeClr val="dk1"/>
                </a:solidFill>
                <a:latin typeface="Calibri"/>
                <a:ea typeface="Calibri"/>
                <a:cs typeface="Calibri"/>
                <a:sym typeface="Calibri"/>
              </a:rPr>
              <a:t> Floor, Avtar Meherbaba</a:t>
            </a:r>
            <a:endParaRPr sz="2400">
              <a:solidFill>
                <a:schemeClr val="dk1"/>
              </a:solidFill>
              <a:latin typeface="Calibri"/>
              <a:ea typeface="Calibri"/>
              <a:cs typeface="Calibri"/>
              <a:sym typeface="Calibri"/>
            </a:endParaRPr>
          </a:p>
          <a:p>
            <a:pPr marL="0" marR="0" lvl="0" indent="0" algn="l" rtl="0">
              <a:spcBef>
                <a:spcPts val="480"/>
              </a:spcBef>
              <a:spcAft>
                <a:spcPts val="0"/>
              </a:spcAft>
              <a:buClr>
                <a:schemeClr val="dk1"/>
              </a:buClr>
              <a:buSzPts val="2400"/>
              <a:buFont typeface="Arial"/>
              <a:buNone/>
            </a:pPr>
            <a:r>
              <a:rPr lang="en-US" sz="2400">
                <a:solidFill>
                  <a:schemeClr val="dk1"/>
                </a:solidFill>
                <a:latin typeface="Calibri"/>
                <a:ea typeface="Calibri"/>
                <a:cs typeface="Calibri"/>
                <a:sym typeface="Calibri"/>
              </a:rPr>
              <a:t>Society, near bhole petrol pump</a:t>
            </a:r>
            <a:endParaRPr/>
          </a:p>
          <a:p>
            <a:pPr marL="0" marR="0" lvl="0" indent="0" algn="l" rtl="0">
              <a:spcBef>
                <a:spcPts val="480"/>
              </a:spcBef>
              <a:spcAft>
                <a:spcPts val="0"/>
              </a:spcAft>
              <a:buClr>
                <a:schemeClr val="dk1"/>
              </a:buClr>
              <a:buSzPts val="2400"/>
              <a:buFont typeface="Arial"/>
              <a:buNone/>
            </a:pPr>
            <a:r>
              <a:rPr lang="en-US" sz="2400">
                <a:solidFill>
                  <a:schemeClr val="dk1"/>
                </a:solidFill>
                <a:latin typeface="Calibri"/>
                <a:ea typeface="Calibri"/>
                <a:cs typeface="Calibri"/>
                <a:sym typeface="Calibri"/>
              </a:rPr>
              <a:t>Nagpur, 440010</a:t>
            </a:r>
            <a:endParaRPr/>
          </a:p>
        </p:txBody>
      </p:sp>
      <p:sp>
        <p:nvSpPr>
          <p:cNvPr id="541" name="Google Shape;541;p19"/>
          <p:cNvSpPr txBox="1"/>
          <p:nvPr/>
        </p:nvSpPr>
        <p:spPr>
          <a:xfrm>
            <a:off x="326480" y="7222602"/>
            <a:ext cx="6224791" cy="3273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92929"/>
              </a:buClr>
              <a:buSzPts val="2200"/>
              <a:buFont typeface="Arial"/>
              <a:buNone/>
            </a:pPr>
            <a:r>
              <a:rPr lang="en-US" sz="2200" b="1">
                <a:solidFill>
                  <a:srgbClr val="292929"/>
                </a:solidFill>
                <a:latin typeface="Calibri"/>
                <a:ea typeface="Calibri"/>
                <a:cs typeface="Calibri"/>
                <a:sym typeface="Calibri"/>
              </a:rPr>
              <a:t> Nagpur/Mumbai/Pune/Amravati/Washim</a:t>
            </a:r>
            <a:endParaRPr sz="2200" b="1">
              <a:solidFill>
                <a:srgbClr val="292929"/>
              </a:solidFill>
              <a:latin typeface="Calibri"/>
              <a:ea typeface="Calibri"/>
              <a:cs typeface="Calibri"/>
              <a:sym typeface="Calibri"/>
            </a:endParaRPr>
          </a:p>
        </p:txBody>
      </p:sp>
      <p:pic>
        <p:nvPicPr>
          <p:cNvPr id="543" name="Google Shape;543;p19"/>
          <p:cNvPicPr preferRelativeResize="0"/>
          <p:nvPr/>
        </p:nvPicPr>
        <p:blipFill rotWithShape="1">
          <a:blip r:embed="rId5">
            <a:alphaModFix/>
          </a:blip>
          <a:srcRect/>
          <a:stretch/>
        </p:blipFill>
        <p:spPr>
          <a:xfrm>
            <a:off x="509287" y="4466544"/>
            <a:ext cx="1490060" cy="1886213"/>
          </a:xfrm>
          <a:prstGeom prst="rect">
            <a:avLst/>
          </a:prstGeom>
          <a:noFill/>
          <a:ln>
            <a:noFill/>
          </a:ln>
        </p:spPr>
      </p:pic>
      <p:cxnSp>
        <p:nvCxnSpPr>
          <p:cNvPr id="544" name="Google Shape;544;p19"/>
          <p:cNvCxnSpPr/>
          <p:nvPr/>
        </p:nvCxnSpPr>
        <p:spPr>
          <a:xfrm>
            <a:off x="788323" y="7052655"/>
            <a:ext cx="5670350" cy="0"/>
          </a:xfrm>
          <a:prstGeom prst="straightConnector1">
            <a:avLst/>
          </a:prstGeom>
          <a:noFill/>
          <a:ln w="12700" cap="flat" cmpd="sng">
            <a:solidFill>
              <a:srgbClr val="0F1C32"/>
            </a:solidFill>
            <a:prstDash val="solid"/>
            <a:miter lim="800000"/>
            <a:headEnd type="none" w="sm" len="sm"/>
            <a:tailEnd type="none" w="sm" len="sm"/>
          </a:ln>
        </p:spPr>
      </p:cxnSp>
      <p:pic>
        <p:nvPicPr>
          <p:cNvPr id="3" name="Picture 2">
            <a:extLst>
              <a:ext uri="{FF2B5EF4-FFF2-40B4-BE49-F238E27FC236}">
                <a16:creationId xmlns:a16="http://schemas.microsoft.com/office/drawing/2014/main" id="{A66580D4-6ADA-04FB-1F68-DFFC6407D105}"/>
              </a:ext>
            </a:extLst>
          </p:cNvPr>
          <p:cNvPicPr>
            <a:picLocks noChangeAspect="1"/>
          </p:cNvPicPr>
          <p:nvPr/>
        </p:nvPicPr>
        <p:blipFill rotWithShape="1">
          <a:blip r:embed="rId6"/>
          <a:srcRect b="31433"/>
          <a:stretch/>
        </p:blipFill>
        <p:spPr>
          <a:xfrm>
            <a:off x="495836" y="2327667"/>
            <a:ext cx="1490060" cy="16300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3"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61" name="Google Shape;61;p3"/>
          <p:cNvSpPr/>
          <p:nvPr/>
        </p:nvSpPr>
        <p:spPr>
          <a:xfrm>
            <a:off x="0" y="0"/>
            <a:ext cx="14630400" cy="8344138"/>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904518" y="645438"/>
            <a:ext cx="7325082" cy="770096"/>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000000"/>
              </a:buClr>
              <a:buSzPts val="4850"/>
              <a:buFont typeface="Petrona"/>
              <a:buNone/>
            </a:pPr>
            <a:r>
              <a:rPr lang="en-US" sz="4850" b="1" dirty="0">
                <a:solidFill>
                  <a:srgbClr val="000000"/>
                </a:solidFill>
                <a:latin typeface="Petrona"/>
                <a:ea typeface="Petrona"/>
                <a:cs typeface="Petrona"/>
                <a:sym typeface="Petrona"/>
              </a:rPr>
              <a:t>Eligible Tourism Units:</a:t>
            </a:r>
            <a:endParaRPr sz="4850" dirty="0">
              <a:solidFill>
                <a:schemeClr val="dk1"/>
              </a:solidFill>
              <a:latin typeface="Calibri"/>
              <a:ea typeface="Calibri"/>
              <a:cs typeface="Calibri"/>
              <a:sym typeface="Calibri"/>
            </a:endParaRPr>
          </a:p>
        </p:txBody>
      </p:sp>
      <p:pic>
        <p:nvPicPr>
          <p:cNvPr id="63" name="Google Shape;63;p3" descr="preencoded.png"/>
          <p:cNvPicPr preferRelativeResize="0"/>
          <p:nvPr/>
        </p:nvPicPr>
        <p:blipFill rotWithShape="1">
          <a:blip r:embed="rId4">
            <a:alphaModFix/>
          </a:blip>
          <a:srcRect/>
          <a:stretch/>
        </p:blipFill>
        <p:spPr>
          <a:xfrm>
            <a:off x="904518" y="1849709"/>
            <a:ext cx="4039076" cy="2496264"/>
          </a:xfrm>
          <a:prstGeom prst="rect">
            <a:avLst/>
          </a:prstGeom>
          <a:noFill/>
          <a:ln>
            <a:noFill/>
          </a:ln>
        </p:spPr>
      </p:pic>
      <p:sp>
        <p:nvSpPr>
          <p:cNvPr id="64" name="Google Shape;64;p3"/>
          <p:cNvSpPr/>
          <p:nvPr/>
        </p:nvSpPr>
        <p:spPr>
          <a:xfrm>
            <a:off x="904518" y="4674513"/>
            <a:ext cx="3080623" cy="38492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400"/>
              <a:buFont typeface="Petrona"/>
              <a:buNone/>
            </a:pPr>
            <a:r>
              <a:rPr lang="en-US" sz="2400" b="1">
                <a:solidFill>
                  <a:srgbClr val="272525"/>
                </a:solidFill>
                <a:latin typeface="Petrona"/>
                <a:ea typeface="Petrona"/>
                <a:cs typeface="Petrona"/>
                <a:sym typeface="Petrona"/>
              </a:rPr>
              <a:t>Accommodations (A)</a:t>
            </a:r>
            <a:endParaRPr sz="2400">
              <a:solidFill>
                <a:schemeClr val="dk1"/>
              </a:solidFill>
              <a:latin typeface="Calibri"/>
              <a:ea typeface="Calibri"/>
              <a:cs typeface="Calibri"/>
              <a:sym typeface="Calibri"/>
            </a:endParaRPr>
          </a:p>
        </p:txBody>
      </p:sp>
      <p:sp>
        <p:nvSpPr>
          <p:cNvPr id="65" name="Google Shape;65;p3"/>
          <p:cNvSpPr/>
          <p:nvPr/>
        </p:nvSpPr>
        <p:spPr>
          <a:xfrm>
            <a:off x="1279922" y="5200174"/>
            <a:ext cx="3663672" cy="375404"/>
          </a:xfrm>
          <a:prstGeom prst="rect">
            <a:avLst/>
          </a:prstGeom>
          <a:noFill/>
          <a:ln>
            <a:noFill/>
          </a:ln>
        </p:spPr>
        <p:txBody>
          <a:bodyPr spcFirstLastPara="1" wrap="square" lIns="0" tIns="0" rIns="0" bIns="0" anchor="t" anchorCtr="0">
            <a:noAutofit/>
          </a:bodyPr>
          <a:lstStyle/>
          <a:p>
            <a:pPr marL="342900" marR="0" lvl="0" indent="-342900" algn="l" rtl="0">
              <a:lnSpc>
                <a:spcPct val="163888"/>
              </a:lnSpc>
              <a:spcBef>
                <a:spcPts val="0"/>
              </a:spcBef>
              <a:spcAft>
                <a:spcPts val="0"/>
              </a:spcAft>
              <a:buClr>
                <a:srgbClr val="272525"/>
              </a:buClr>
              <a:buSzPts val="1800"/>
              <a:buFont typeface="Inter"/>
              <a:buChar char="•"/>
            </a:pPr>
            <a:r>
              <a:rPr lang="en-US" sz="1800">
                <a:solidFill>
                  <a:srgbClr val="272525"/>
                </a:solidFill>
                <a:latin typeface="Inter"/>
                <a:ea typeface="Inter"/>
                <a:cs typeface="Inter"/>
                <a:sym typeface="Inter"/>
              </a:rPr>
              <a:t>Hotels, Motels, </a:t>
            </a:r>
            <a:endParaRPr sz="1800">
              <a:solidFill>
                <a:schemeClr val="dk1"/>
              </a:solidFill>
              <a:latin typeface="Calibri"/>
              <a:ea typeface="Calibri"/>
              <a:cs typeface="Calibri"/>
              <a:sym typeface="Calibri"/>
            </a:endParaRPr>
          </a:p>
        </p:txBody>
      </p:sp>
      <p:sp>
        <p:nvSpPr>
          <p:cNvPr id="66" name="Google Shape;66;p3"/>
          <p:cNvSpPr/>
          <p:nvPr/>
        </p:nvSpPr>
        <p:spPr>
          <a:xfrm>
            <a:off x="1279922" y="5657612"/>
            <a:ext cx="3663672" cy="375404"/>
          </a:xfrm>
          <a:prstGeom prst="rect">
            <a:avLst/>
          </a:prstGeom>
          <a:noFill/>
          <a:ln>
            <a:noFill/>
          </a:ln>
        </p:spPr>
        <p:txBody>
          <a:bodyPr spcFirstLastPara="1" wrap="square" lIns="0" tIns="0" rIns="0" bIns="0" anchor="t" anchorCtr="0">
            <a:noAutofit/>
          </a:bodyPr>
          <a:lstStyle/>
          <a:p>
            <a:pPr marL="342900" marR="0" lvl="0" indent="-342900" algn="l" rtl="0">
              <a:lnSpc>
                <a:spcPct val="163888"/>
              </a:lnSpc>
              <a:spcBef>
                <a:spcPts val="0"/>
              </a:spcBef>
              <a:spcAft>
                <a:spcPts val="0"/>
              </a:spcAft>
              <a:buClr>
                <a:srgbClr val="272525"/>
              </a:buClr>
              <a:buSzPts val="1800"/>
              <a:buFont typeface="Inter"/>
              <a:buChar char="•"/>
            </a:pPr>
            <a:r>
              <a:rPr lang="en-US" sz="1800" dirty="0">
                <a:solidFill>
                  <a:srgbClr val="272525"/>
                </a:solidFill>
                <a:latin typeface="Inter"/>
                <a:ea typeface="Inter"/>
                <a:cs typeface="Inter"/>
                <a:sym typeface="Inter"/>
              </a:rPr>
              <a:t>Youth Hostels/clubs,</a:t>
            </a:r>
            <a:endParaRPr sz="1800" dirty="0">
              <a:solidFill>
                <a:schemeClr val="dk1"/>
              </a:solidFill>
              <a:latin typeface="Calibri"/>
              <a:ea typeface="Calibri"/>
              <a:cs typeface="Calibri"/>
              <a:sym typeface="Calibri"/>
            </a:endParaRPr>
          </a:p>
        </p:txBody>
      </p:sp>
      <p:sp>
        <p:nvSpPr>
          <p:cNvPr id="67" name="Google Shape;67;p3"/>
          <p:cNvSpPr/>
          <p:nvPr/>
        </p:nvSpPr>
        <p:spPr>
          <a:xfrm>
            <a:off x="1279922" y="6115050"/>
            <a:ext cx="3663672" cy="375404"/>
          </a:xfrm>
          <a:prstGeom prst="rect">
            <a:avLst/>
          </a:prstGeom>
          <a:noFill/>
          <a:ln>
            <a:noFill/>
          </a:ln>
        </p:spPr>
        <p:txBody>
          <a:bodyPr spcFirstLastPara="1" wrap="square" lIns="0" tIns="0" rIns="0" bIns="0" anchor="t" anchorCtr="0">
            <a:noAutofit/>
          </a:bodyPr>
          <a:lstStyle/>
          <a:p>
            <a:pPr marL="342900" marR="0" lvl="0" indent="-342900" algn="l" rtl="0">
              <a:lnSpc>
                <a:spcPct val="163888"/>
              </a:lnSpc>
              <a:spcBef>
                <a:spcPts val="0"/>
              </a:spcBef>
              <a:spcAft>
                <a:spcPts val="0"/>
              </a:spcAft>
              <a:buClr>
                <a:srgbClr val="272525"/>
              </a:buClr>
              <a:buSzPts val="1800"/>
              <a:buFont typeface="Inter"/>
              <a:buChar char="•"/>
            </a:pPr>
            <a:r>
              <a:rPr lang="en-US" sz="1800">
                <a:solidFill>
                  <a:srgbClr val="272525"/>
                </a:solidFill>
                <a:latin typeface="Inter"/>
                <a:ea typeface="Inter"/>
                <a:cs typeface="Inter"/>
                <a:sym typeface="Inter"/>
              </a:rPr>
              <a:t>Resorts/ Cottage/Log Huts.</a:t>
            </a:r>
            <a:endParaRPr sz="1800">
              <a:solidFill>
                <a:schemeClr val="dk1"/>
              </a:solidFill>
              <a:latin typeface="Calibri"/>
              <a:ea typeface="Calibri"/>
              <a:cs typeface="Calibri"/>
              <a:sym typeface="Calibri"/>
            </a:endParaRPr>
          </a:p>
          <a:p>
            <a:pPr marL="342900" marR="0" lvl="0" indent="-228600" algn="l" rtl="0">
              <a:lnSpc>
                <a:spcPct val="163888"/>
              </a:lnSpc>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68" name="Google Shape;68;p3"/>
          <p:cNvSpPr/>
          <p:nvPr/>
        </p:nvSpPr>
        <p:spPr>
          <a:xfrm>
            <a:off x="1279922" y="6572488"/>
            <a:ext cx="3663672" cy="375404"/>
          </a:xfrm>
          <a:prstGeom prst="rect">
            <a:avLst/>
          </a:prstGeom>
          <a:noFill/>
          <a:ln>
            <a:noFill/>
          </a:ln>
        </p:spPr>
        <p:txBody>
          <a:bodyPr spcFirstLastPara="1" wrap="square" lIns="0" tIns="0" rIns="0" bIns="0" anchor="t" anchorCtr="0">
            <a:noAutofit/>
          </a:bodyPr>
          <a:lstStyle/>
          <a:p>
            <a:pPr marL="342900" marR="0" lvl="0" indent="-228600" algn="l" rtl="0">
              <a:lnSpc>
                <a:spcPct val="163888"/>
              </a:lnSpc>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69" name="Google Shape;69;p3" descr="preencoded.png"/>
          <p:cNvPicPr preferRelativeResize="0"/>
          <p:nvPr/>
        </p:nvPicPr>
        <p:blipFill rotWithShape="1">
          <a:blip r:embed="rId5">
            <a:alphaModFix/>
          </a:blip>
          <a:srcRect/>
          <a:stretch/>
        </p:blipFill>
        <p:spPr>
          <a:xfrm>
            <a:off x="5295662" y="1849709"/>
            <a:ext cx="4039076" cy="2496264"/>
          </a:xfrm>
          <a:prstGeom prst="rect">
            <a:avLst/>
          </a:prstGeom>
          <a:noFill/>
          <a:ln>
            <a:noFill/>
          </a:ln>
        </p:spPr>
      </p:pic>
      <p:sp>
        <p:nvSpPr>
          <p:cNvPr id="70" name="Google Shape;70;p3"/>
          <p:cNvSpPr/>
          <p:nvPr/>
        </p:nvSpPr>
        <p:spPr>
          <a:xfrm>
            <a:off x="5295662" y="4674513"/>
            <a:ext cx="3080623" cy="38492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400"/>
              <a:buFont typeface="Petrona"/>
              <a:buNone/>
            </a:pPr>
            <a:r>
              <a:rPr lang="en-US" sz="2400" b="1">
                <a:solidFill>
                  <a:srgbClr val="272525"/>
                </a:solidFill>
                <a:latin typeface="Petrona"/>
                <a:ea typeface="Petrona"/>
                <a:cs typeface="Petrona"/>
                <a:sym typeface="Petrona"/>
              </a:rPr>
              <a:t>Accommodations (B)</a:t>
            </a:r>
            <a:endParaRPr sz="2400">
              <a:solidFill>
                <a:schemeClr val="dk1"/>
              </a:solidFill>
              <a:latin typeface="Calibri"/>
              <a:ea typeface="Calibri"/>
              <a:cs typeface="Calibri"/>
              <a:sym typeface="Calibri"/>
            </a:endParaRPr>
          </a:p>
        </p:txBody>
      </p:sp>
      <p:sp>
        <p:nvSpPr>
          <p:cNvPr id="71" name="Google Shape;71;p3"/>
          <p:cNvSpPr/>
          <p:nvPr/>
        </p:nvSpPr>
        <p:spPr>
          <a:xfrm>
            <a:off x="5671066" y="5200174"/>
            <a:ext cx="3663672" cy="375404"/>
          </a:xfrm>
          <a:prstGeom prst="rect">
            <a:avLst/>
          </a:prstGeom>
          <a:noFill/>
          <a:ln>
            <a:noFill/>
          </a:ln>
        </p:spPr>
        <p:txBody>
          <a:bodyPr spcFirstLastPara="1" wrap="square" lIns="0" tIns="0" rIns="0" bIns="0" anchor="t" anchorCtr="0">
            <a:noAutofit/>
          </a:bodyPr>
          <a:lstStyle/>
          <a:p>
            <a:pPr marL="342900" marR="0" lvl="0" indent="-342900" algn="l" rtl="0">
              <a:lnSpc>
                <a:spcPct val="163888"/>
              </a:lnSpc>
              <a:spcBef>
                <a:spcPts val="0"/>
              </a:spcBef>
              <a:spcAft>
                <a:spcPts val="0"/>
              </a:spcAft>
              <a:buClr>
                <a:srgbClr val="272525"/>
              </a:buClr>
              <a:buSzPts val="1800"/>
              <a:buFont typeface="Inter"/>
              <a:buChar char="•"/>
            </a:pPr>
            <a:r>
              <a:rPr lang="en-US" sz="1800">
                <a:solidFill>
                  <a:srgbClr val="272525"/>
                </a:solidFill>
                <a:latin typeface="Inter"/>
                <a:ea typeface="Inter"/>
                <a:cs typeface="Inter"/>
                <a:sym typeface="Inter"/>
              </a:rPr>
              <a:t>Service Apartments, </a:t>
            </a:r>
            <a:endParaRPr sz="1800">
              <a:solidFill>
                <a:schemeClr val="dk1"/>
              </a:solidFill>
              <a:latin typeface="Calibri"/>
              <a:ea typeface="Calibri"/>
              <a:cs typeface="Calibri"/>
              <a:sym typeface="Calibri"/>
            </a:endParaRPr>
          </a:p>
        </p:txBody>
      </p:sp>
      <p:sp>
        <p:nvSpPr>
          <p:cNvPr id="72" name="Google Shape;72;p3"/>
          <p:cNvSpPr/>
          <p:nvPr/>
        </p:nvSpPr>
        <p:spPr>
          <a:xfrm>
            <a:off x="5671066" y="5657612"/>
            <a:ext cx="3663672" cy="750808"/>
          </a:xfrm>
          <a:prstGeom prst="rect">
            <a:avLst/>
          </a:prstGeom>
          <a:noFill/>
          <a:ln>
            <a:noFill/>
          </a:ln>
        </p:spPr>
        <p:txBody>
          <a:bodyPr spcFirstLastPara="1" wrap="square" lIns="0" tIns="0" rIns="0" bIns="0" anchor="t" anchorCtr="0">
            <a:noAutofit/>
          </a:bodyPr>
          <a:lstStyle/>
          <a:p>
            <a:pPr marL="342900" marR="0" lvl="0" indent="-342900" algn="l" rtl="0">
              <a:lnSpc>
                <a:spcPct val="163888"/>
              </a:lnSpc>
              <a:spcBef>
                <a:spcPts val="0"/>
              </a:spcBef>
              <a:spcAft>
                <a:spcPts val="0"/>
              </a:spcAft>
              <a:buClr>
                <a:srgbClr val="272525"/>
              </a:buClr>
              <a:buSzPts val="1800"/>
              <a:buFont typeface="Inter"/>
              <a:buChar char="•"/>
            </a:pPr>
            <a:r>
              <a:rPr lang="en-US" sz="1800">
                <a:solidFill>
                  <a:srgbClr val="272525"/>
                </a:solidFill>
                <a:latin typeface="Inter"/>
                <a:ea typeface="Inter"/>
                <a:cs typeface="Inter"/>
                <a:sym typeface="Inter"/>
              </a:rPr>
              <a:t>Time Sharing Resort, Agro/Eco/Rural tourism units,</a:t>
            </a:r>
            <a:endParaRPr sz="1800">
              <a:solidFill>
                <a:schemeClr val="dk1"/>
              </a:solidFill>
              <a:latin typeface="Calibri"/>
              <a:ea typeface="Calibri"/>
              <a:cs typeface="Calibri"/>
              <a:sym typeface="Calibri"/>
            </a:endParaRPr>
          </a:p>
        </p:txBody>
      </p:sp>
      <p:sp>
        <p:nvSpPr>
          <p:cNvPr id="73" name="Google Shape;73;p3"/>
          <p:cNvSpPr/>
          <p:nvPr/>
        </p:nvSpPr>
        <p:spPr>
          <a:xfrm>
            <a:off x="5671066" y="6490454"/>
            <a:ext cx="3663672" cy="750808"/>
          </a:xfrm>
          <a:prstGeom prst="rect">
            <a:avLst/>
          </a:prstGeom>
          <a:noFill/>
          <a:ln>
            <a:noFill/>
          </a:ln>
        </p:spPr>
        <p:txBody>
          <a:bodyPr spcFirstLastPara="1" wrap="square" lIns="0" tIns="0" rIns="0" bIns="0" anchor="t" anchorCtr="0">
            <a:noAutofit/>
          </a:bodyPr>
          <a:lstStyle/>
          <a:p>
            <a:pPr marL="342900" marR="0" lvl="0" indent="-342900" algn="l" rtl="0">
              <a:lnSpc>
                <a:spcPct val="163888"/>
              </a:lnSpc>
              <a:spcBef>
                <a:spcPts val="0"/>
              </a:spcBef>
              <a:spcAft>
                <a:spcPts val="0"/>
              </a:spcAft>
              <a:buClr>
                <a:srgbClr val="272525"/>
              </a:buClr>
              <a:buSzPts val="1800"/>
              <a:buFont typeface="Inter"/>
              <a:buChar char="•"/>
            </a:pPr>
            <a:r>
              <a:rPr lang="en-US" sz="1800">
                <a:solidFill>
                  <a:srgbClr val="272525"/>
                </a:solidFill>
                <a:latin typeface="Inter"/>
                <a:ea typeface="Inter"/>
                <a:cs typeface="Inter"/>
                <a:sym typeface="Inter"/>
              </a:rPr>
              <a:t>Homestays, Tree House, Mud cottage</a:t>
            </a:r>
            <a:endParaRPr sz="1800">
              <a:solidFill>
                <a:schemeClr val="dk1"/>
              </a:solidFill>
              <a:latin typeface="Calibri"/>
              <a:ea typeface="Calibri"/>
              <a:cs typeface="Calibri"/>
              <a:sym typeface="Calibri"/>
            </a:endParaRPr>
          </a:p>
        </p:txBody>
      </p:sp>
      <p:sp>
        <p:nvSpPr>
          <p:cNvPr id="74" name="Google Shape;74;p3"/>
          <p:cNvSpPr/>
          <p:nvPr/>
        </p:nvSpPr>
        <p:spPr>
          <a:xfrm>
            <a:off x="5671066" y="7323296"/>
            <a:ext cx="3663672" cy="375404"/>
          </a:xfrm>
          <a:prstGeom prst="rect">
            <a:avLst/>
          </a:prstGeom>
          <a:noFill/>
          <a:ln>
            <a:noFill/>
          </a:ln>
        </p:spPr>
        <p:txBody>
          <a:bodyPr spcFirstLastPara="1" wrap="square" lIns="0" tIns="0" rIns="0" bIns="0" anchor="t" anchorCtr="0">
            <a:noAutofit/>
          </a:bodyPr>
          <a:lstStyle/>
          <a:p>
            <a:pPr marL="342900" marR="0" lvl="0" indent="-342900" algn="l" rtl="0">
              <a:lnSpc>
                <a:spcPct val="163888"/>
              </a:lnSpc>
              <a:spcBef>
                <a:spcPts val="0"/>
              </a:spcBef>
              <a:spcAft>
                <a:spcPts val="0"/>
              </a:spcAft>
              <a:buClr>
                <a:srgbClr val="272525"/>
              </a:buClr>
              <a:buSzPts val="1800"/>
              <a:buFont typeface="Inter"/>
              <a:buChar char="•"/>
            </a:pPr>
            <a:r>
              <a:rPr lang="en-US" sz="1800">
                <a:solidFill>
                  <a:srgbClr val="272525"/>
                </a:solidFill>
                <a:latin typeface="Inter"/>
                <a:ea typeface="Inter"/>
                <a:cs typeface="Inter"/>
                <a:sym typeface="Inter"/>
              </a:rPr>
              <a:t>Cruise Boats/Yacht etc.</a:t>
            </a:r>
            <a:endParaRPr sz="1800">
              <a:solidFill>
                <a:schemeClr val="dk1"/>
              </a:solidFill>
              <a:latin typeface="Calibri"/>
              <a:ea typeface="Calibri"/>
              <a:cs typeface="Calibri"/>
              <a:sym typeface="Calibri"/>
            </a:endParaRPr>
          </a:p>
        </p:txBody>
      </p:sp>
      <p:pic>
        <p:nvPicPr>
          <p:cNvPr id="75" name="Google Shape;75;p3" descr="preencoded.png"/>
          <p:cNvPicPr preferRelativeResize="0"/>
          <p:nvPr/>
        </p:nvPicPr>
        <p:blipFill rotWithShape="1">
          <a:blip r:embed="rId6">
            <a:alphaModFix/>
          </a:blip>
          <a:srcRect/>
          <a:stretch/>
        </p:blipFill>
        <p:spPr>
          <a:xfrm>
            <a:off x="9686806" y="1849709"/>
            <a:ext cx="4039076" cy="2496264"/>
          </a:xfrm>
          <a:prstGeom prst="rect">
            <a:avLst/>
          </a:prstGeom>
          <a:noFill/>
          <a:ln>
            <a:noFill/>
          </a:ln>
        </p:spPr>
      </p:pic>
      <p:sp>
        <p:nvSpPr>
          <p:cNvPr id="76" name="Google Shape;76;p3"/>
          <p:cNvSpPr/>
          <p:nvPr/>
        </p:nvSpPr>
        <p:spPr>
          <a:xfrm>
            <a:off x="9686806" y="4674513"/>
            <a:ext cx="3080623" cy="38492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400"/>
              <a:buFont typeface="Petrona"/>
              <a:buNone/>
            </a:pPr>
            <a:r>
              <a:rPr lang="en-US" sz="2400" b="1">
                <a:solidFill>
                  <a:srgbClr val="272525"/>
                </a:solidFill>
                <a:latin typeface="Petrona"/>
                <a:ea typeface="Petrona"/>
                <a:cs typeface="Petrona"/>
                <a:sym typeface="Petrona"/>
              </a:rPr>
              <a:t>Food and Beverage</a:t>
            </a:r>
            <a:endParaRPr sz="2400">
              <a:solidFill>
                <a:schemeClr val="dk1"/>
              </a:solidFill>
              <a:latin typeface="Calibri"/>
              <a:ea typeface="Calibri"/>
              <a:cs typeface="Calibri"/>
              <a:sym typeface="Calibri"/>
            </a:endParaRPr>
          </a:p>
        </p:txBody>
      </p:sp>
      <p:sp>
        <p:nvSpPr>
          <p:cNvPr id="77" name="Google Shape;77;p3"/>
          <p:cNvSpPr/>
          <p:nvPr/>
        </p:nvSpPr>
        <p:spPr>
          <a:xfrm>
            <a:off x="10062210" y="5200174"/>
            <a:ext cx="3663672" cy="375404"/>
          </a:xfrm>
          <a:prstGeom prst="rect">
            <a:avLst/>
          </a:prstGeom>
          <a:noFill/>
          <a:ln>
            <a:noFill/>
          </a:ln>
        </p:spPr>
        <p:txBody>
          <a:bodyPr spcFirstLastPara="1" wrap="square" lIns="0" tIns="0" rIns="0" bIns="0" anchor="t" anchorCtr="0">
            <a:noAutofit/>
          </a:bodyPr>
          <a:lstStyle/>
          <a:p>
            <a:pPr marL="342900" marR="0" lvl="0" indent="-342900" algn="l" rtl="0">
              <a:lnSpc>
                <a:spcPct val="163888"/>
              </a:lnSpc>
              <a:spcBef>
                <a:spcPts val="0"/>
              </a:spcBef>
              <a:spcAft>
                <a:spcPts val="0"/>
              </a:spcAft>
              <a:buClr>
                <a:srgbClr val="272525"/>
              </a:buClr>
              <a:buSzPts val="1800"/>
              <a:buFont typeface="Inter"/>
              <a:buChar char="•"/>
            </a:pPr>
            <a:r>
              <a:rPr lang="en-US" sz="1800">
                <a:solidFill>
                  <a:srgbClr val="272525"/>
                </a:solidFill>
                <a:latin typeface="Inter"/>
                <a:ea typeface="Inter"/>
                <a:cs typeface="Inter"/>
                <a:sym typeface="Inter"/>
              </a:rPr>
              <a:t>Wayside Amenities,</a:t>
            </a:r>
            <a:endParaRPr sz="1800">
              <a:solidFill>
                <a:schemeClr val="dk1"/>
              </a:solidFill>
              <a:latin typeface="Calibri"/>
              <a:ea typeface="Calibri"/>
              <a:cs typeface="Calibri"/>
              <a:sym typeface="Calibri"/>
            </a:endParaRPr>
          </a:p>
        </p:txBody>
      </p:sp>
      <p:sp>
        <p:nvSpPr>
          <p:cNvPr id="78" name="Google Shape;78;p3"/>
          <p:cNvSpPr/>
          <p:nvPr/>
        </p:nvSpPr>
        <p:spPr>
          <a:xfrm>
            <a:off x="10062210" y="5657612"/>
            <a:ext cx="3663672" cy="375404"/>
          </a:xfrm>
          <a:prstGeom prst="rect">
            <a:avLst/>
          </a:prstGeom>
          <a:noFill/>
          <a:ln>
            <a:noFill/>
          </a:ln>
        </p:spPr>
        <p:txBody>
          <a:bodyPr spcFirstLastPara="1" wrap="square" lIns="0" tIns="0" rIns="0" bIns="0" anchor="t" anchorCtr="0">
            <a:noAutofit/>
          </a:bodyPr>
          <a:lstStyle/>
          <a:p>
            <a:pPr marL="342900" marR="0" lvl="0" indent="-342900" algn="l" rtl="0">
              <a:lnSpc>
                <a:spcPct val="163888"/>
              </a:lnSpc>
              <a:spcBef>
                <a:spcPts val="0"/>
              </a:spcBef>
              <a:spcAft>
                <a:spcPts val="0"/>
              </a:spcAft>
              <a:buClr>
                <a:srgbClr val="272525"/>
              </a:buClr>
              <a:buSzPts val="1800"/>
              <a:buFont typeface="Inter"/>
              <a:buChar char="•"/>
            </a:pPr>
            <a:r>
              <a:rPr lang="en-US" sz="1800">
                <a:solidFill>
                  <a:srgbClr val="272525"/>
                </a:solidFill>
                <a:latin typeface="Inter"/>
                <a:ea typeface="Inter"/>
                <a:cs typeface="Inter"/>
                <a:sym typeface="Inter"/>
              </a:rPr>
              <a:t>Restaurant/Food Kiosk,</a:t>
            </a:r>
            <a:endParaRPr sz="1800">
              <a:solidFill>
                <a:schemeClr val="dk1"/>
              </a:solidFill>
              <a:latin typeface="Calibri"/>
              <a:ea typeface="Calibri"/>
              <a:cs typeface="Calibri"/>
              <a:sym typeface="Calibri"/>
            </a:endParaRPr>
          </a:p>
        </p:txBody>
      </p:sp>
      <p:sp>
        <p:nvSpPr>
          <p:cNvPr id="79" name="Google Shape;79;p3"/>
          <p:cNvSpPr/>
          <p:nvPr/>
        </p:nvSpPr>
        <p:spPr>
          <a:xfrm>
            <a:off x="10062210" y="6115050"/>
            <a:ext cx="3663672" cy="375404"/>
          </a:xfrm>
          <a:prstGeom prst="rect">
            <a:avLst/>
          </a:prstGeom>
          <a:noFill/>
          <a:ln>
            <a:noFill/>
          </a:ln>
        </p:spPr>
        <p:txBody>
          <a:bodyPr spcFirstLastPara="1" wrap="square" lIns="0" tIns="0" rIns="0" bIns="0" anchor="t" anchorCtr="0">
            <a:noAutofit/>
          </a:bodyPr>
          <a:lstStyle/>
          <a:p>
            <a:pPr marL="342900" marR="0" lvl="0" indent="-342900" algn="l" rtl="0">
              <a:lnSpc>
                <a:spcPct val="163888"/>
              </a:lnSpc>
              <a:spcBef>
                <a:spcPts val="0"/>
              </a:spcBef>
              <a:spcAft>
                <a:spcPts val="0"/>
              </a:spcAft>
              <a:buClr>
                <a:srgbClr val="272525"/>
              </a:buClr>
              <a:buSzPts val="1800"/>
              <a:buFont typeface="Inter"/>
              <a:buChar char="•"/>
            </a:pPr>
            <a:r>
              <a:rPr lang="en-US" sz="1800">
                <a:solidFill>
                  <a:srgbClr val="272525"/>
                </a:solidFill>
                <a:latin typeface="Inter"/>
                <a:ea typeface="Inter"/>
                <a:cs typeface="Inter"/>
                <a:sym typeface="Inter"/>
              </a:rPr>
              <a:t>Beach Shack etc.</a:t>
            </a: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BFC152C5-D73F-DE88-57C8-928F85D3B6BF}"/>
              </a:ext>
            </a:extLst>
          </p:cNvPr>
          <p:cNvSpPr txBox="1"/>
          <p:nvPr/>
        </p:nvSpPr>
        <p:spPr>
          <a:xfrm>
            <a:off x="4654062" y="7948244"/>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84BA9928-7E9F-395D-7693-C5E43FF1F433}"/>
              </a:ext>
            </a:extLst>
          </p:cNvPr>
          <p:cNvSpPr txBox="1"/>
          <p:nvPr/>
        </p:nvSpPr>
        <p:spPr>
          <a:xfrm>
            <a:off x="12391298" y="7948245"/>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4"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86" name="Google Shape;86;p4"/>
          <p:cNvSpPr/>
          <p:nvPr/>
        </p:nvSpPr>
        <p:spPr>
          <a:xfrm>
            <a:off x="0" y="0"/>
            <a:ext cx="14630400" cy="8327231"/>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944529" y="540663"/>
            <a:ext cx="6309785" cy="645081"/>
          </a:xfrm>
          <a:prstGeom prst="rect">
            <a:avLst/>
          </a:prstGeom>
          <a:noFill/>
          <a:ln>
            <a:noFill/>
          </a:ln>
        </p:spPr>
        <p:txBody>
          <a:bodyPr spcFirstLastPara="1" wrap="square" lIns="0" tIns="0" rIns="0" bIns="0" anchor="t" anchorCtr="0">
            <a:noAutofit/>
          </a:bodyPr>
          <a:lstStyle/>
          <a:p>
            <a:pPr marL="0" marR="0" lvl="0" indent="0" algn="l" rtl="0">
              <a:lnSpc>
                <a:spcPct val="124691"/>
              </a:lnSpc>
              <a:spcBef>
                <a:spcPts val="0"/>
              </a:spcBef>
              <a:spcAft>
                <a:spcPts val="0"/>
              </a:spcAft>
              <a:buClr>
                <a:srgbClr val="000000"/>
              </a:buClr>
              <a:buSzPts val="4050"/>
              <a:buFont typeface="Petrona"/>
              <a:buNone/>
            </a:pPr>
            <a:r>
              <a:rPr lang="en-US" sz="4050" b="1" dirty="0">
                <a:solidFill>
                  <a:srgbClr val="000000"/>
                </a:solidFill>
                <a:latin typeface="Petrona"/>
                <a:ea typeface="Petrona"/>
                <a:cs typeface="Petrona"/>
                <a:sym typeface="Petrona"/>
              </a:rPr>
              <a:t>Eligible Tourism Units:</a:t>
            </a:r>
            <a:endParaRPr sz="4050" dirty="0">
              <a:solidFill>
                <a:schemeClr val="dk1"/>
              </a:solidFill>
              <a:latin typeface="Calibri"/>
              <a:ea typeface="Calibri"/>
              <a:cs typeface="Calibri"/>
              <a:sym typeface="Calibri"/>
            </a:endParaRPr>
          </a:p>
        </p:txBody>
      </p:sp>
      <p:pic>
        <p:nvPicPr>
          <p:cNvPr id="88" name="Google Shape;88;p4" descr="preencoded.png"/>
          <p:cNvPicPr preferRelativeResize="0"/>
          <p:nvPr/>
        </p:nvPicPr>
        <p:blipFill rotWithShape="1">
          <a:blip r:embed="rId4">
            <a:alphaModFix/>
          </a:blip>
          <a:srcRect/>
          <a:stretch/>
        </p:blipFill>
        <p:spPr>
          <a:xfrm>
            <a:off x="1944529" y="1579007"/>
            <a:ext cx="3383756" cy="2091214"/>
          </a:xfrm>
          <a:prstGeom prst="rect">
            <a:avLst/>
          </a:prstGeom>
          <a:noFill/>
          <a:ln>
            <a:noFill/>
          </a:ln>
        </p:spPr>
      </p:pic>
      <p:sp>
        <p:nvSpPr>
          <p:cNvPr id="89" name="Google Shape;89;p4"/>
          <p:cNvSpPr/>
          <p:nvPr/>
        </p:nvSpPr>
        <p:spPr>
          <a:xfrm>
            <a:off x="1944529" y="3915966"/>
            <a:ext cx="3383756" cy="64531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Petrona"/>
              <a:buNone/>
            </a:pPr>
            <a:r>
              <a:rPr lang="en-US" sz="2000" b="1">
                <a:solidFill>
                  <a:srgbClr val="272525"/>
                </a:solidFill>
                <a:latin typeface="Petrona"/>
                <a:ea typeface="Petrona"/>
                <a:cs typeface="Petrona"/>
                <a:sym typeface="Petrona"/>
              </a:rPr>
              <a:t>Travel, Tourism, and Entertainment</a:t>
            </a:r>
            <a:endParaRPr sz="2000">
              <a:solidFill>
                <a:schemeClr val="dk1"/>
              </a:solidFill>
              <a:latin typeface="Calibri"/>
              <a:ea typeface="Calibri"/>
              <a:cs typeface="Calibri"/>
              <a:sym typeface="Calibri"/>
            </a:endParaRPr>
          </a:p>
        </p:txBody>
      </p:sp>
      <p:sp>
        <p:nvSpPr>
          <p:cNvPr id="90" name="Google Shape;90;p4"/>
          <p:cNvSpPr/>
          <p:nvPr/>
        </p:nvSpPr>
        <p:spPr>
          <a:xfrm>
            <a:off x="2258973" y="4679156"/>
            <a:ext cx="3069312" cy="314682"/>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272525"/>
              </a:buClr>
              <a:buSzPts val="1500"/>
              <a:buFont typeface="Inter"/>
              <a:buChar char="•"/>
            </a:pPr>
            <a:r>
              <a:rPr lang="en-US" sz="1500">
                <a:solidFill>
                  <a:srgbClr val="272525"/>
                </a:solidFill>
                <a:latin typeface="Inter"/>
                <a:ea typeface="Inter"/>
                <a:cs typeface="Inter"/>
                <a:sym typeface="Inter"/>
              </a:rPr>
              <a:t>Convention centres,</a:t>
            </a:r>
            <a:endParaRPr sz="1500">
              <a:solidFill>
                <a:schemeClr val="dk1"/>
              </a:solidFill>
              <a:latin typeface="Calibri"/>
              <a:ea typeface="Calibri"/>
              <a:cs typeface="Calibri"/>
              <a:sym typeface="Calibri"/>
            </a:endParaRPr>
          </a:p>
        </p:txBody>
      </p:sp>
      <p:sp>
        <p:nvSpPr>
          <p:cNvPr id="91" name="Google Shape;91;p4"/>
          <p:cNvSpPr/>
          <p:nvPr/>
        </p:nvSpPr>
        <p:spPr>
          <a:xfrm>
            <a:off x="2258973" y="5062657"/>
            <a:ext cx="3069312" cy="314682"/>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272525"/>
              </a:buClr>
              <a:buSzPts val="1500"/>
              <a:buFont typeface="Inter"/>
              <a:buChar char="•"/>
            </a:pPr>
            <a:r>
              <a:rPr lang="en-US" sz="1500" dirty="0">
                <a:solidFill>
                  <a:srgbClr val="272525"/>
                </a:solidFill>
                <a:latin typeface="Inter"/>
                <a:ea typeface="Inter"/>
                <a:cs typeface="Inter"/>
                <a:sym typeface="Inter"/>
              </a:rPr>
              <a:t>Exhibition Space,</a:t>
            </a:r>
          </a:p>
          <a:p>
            <a:pPr marL="342900" marR="0" lvl="0" indent="-342900" algn="l" rtl="0">
              <a:lnSpc>
                <a:spcPct val="163333"/>
              </a:lnSpc>
              <a:spcBef>
                <a:spcPts val="0"/>
              </a:spcBef>
              <a:spcAft>
                <a:spcPts val="0"/>
              </a:spcAft>
              <a:buClr>
                <a:srgbClr val="272525"/>
              </a:buClr>
              <a:buSzPts val="1500"/>
              <a:buFont typeface="Inter"/>
              <a:buChar char="•"/>
            </a:pPr>
            <a:r>
              <a:rPr lang="en-US" sz="1500" dirty="0">
                <a:solidFill>
                  <a:srgbClr val="272525"/>
                </a:solidFill>
                <a:latin typeface="Inter"/>
                <a:ea typeface="Inter"/>
                <a:cs typeface="Inter"/>
                <a:sym typeface="Inter"/>
              </a:rPr>
              <a:t> </a:t>
            </a:r>
            <a:endParaRPr sz="1500" dirty="0">
              <a:solidFill>
                <a:schemeClr val="dk1"/>
              </a:solidFill>
              <a:latin typeface="Calibri"/>
              <a:ea typeface="Calibri"/>
              <a:cs typeface="Calibri"/>
              <a:sym typeface="Calibri"/>
            </a:endParaRPr>
          </a:p>
        </p:txBody>
      </p:sp>
      <p:sp>
        <p:nvSpPr>
          <p:cNvPr id="92" name="Google Shape;92;p4"/>
          <p:cNvSpPr/>
          <p:nvPr/>
        </p:nvSpPr>
        <p:spPr>
          <a:xfrm>
            <a:off x="2258973" y="5446157"/>
            <a:ext cx="3069312" cy="314682"/>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272525"/>
              </a:buClr>
              <a:buSzPts val="1500"/>
              <a:buFont typeface="Inter"/>
              <a:buChar char="•"/>
            </a:pPr>
            <a:r>
              <a:rPr lang="en-US" sz="1500" dirty="0">
                <a:solidFill>
                  <a:srgbClr val="272525"/>
                </a:solidFill>
                <a:latin typeface="Inter"/>
                <a:ea typeface="Inter"/>
                <a:cs typeface="Inter"/>
                <a:sym typeface="Inter"/>
              </a:rPr>
              <a:t>Hotel Management Institute etc.</a:t>
            </a:r>
          </a:p>
          <a:p>
            <a:pPr marL="342900" marR="0" lvl="0" indent="-342900" algn="l" rtl="0">
              <a:lnSpc>
                <a:spcPct val="163333"/>
              </a:lnSpc>
              <a:spcBef>
                <a:spcPts val="0"/>
              </a:spcBef>
              <a:spcAft>
                <a:spcPts val="0"/>
              </a:spcAft>
              <a:buClr>
                <a:srgbClr val="272525"/>
              </a:buClr>
              <a:buSzPts val="1500"/>
              <a:buFont typeface="Inter"/>
              <a:buChar char="•"/>
            </a:pPr>
            <a:r>
              <a:rPr lang="en-US" sz="1500" dirty="0">
                <a:solidFill>
                  <a:srgbClr val="272525"/>
                </a:solidFill>
                <a:latin typeface="Inter"/>
                <a:ea typeface="Inter"/>
                <a:cs typeface="Calibri"/>
                <a:sym typeface="Inter"/>
              </a:rPr>
              <a:t>Wellness </a:t>
            </a:r>
            <a:r>
              <a:rPr lang="en-US" sz="1500">
                <a:solidFill>
                  <a:srgbClr val="272525"/>
                </a:solidFill>
                <a:latin typeface="Inter"/>
                <a:ea typeface="Inter"/>
                <a:cs typeface="Calibri"/>
                <a:sym typeface="Inter"/>
              </a:rPr>
              <a:t>Centres</a:t>
            </a:r>
            <a:endParaRPr lang="en-IN" sz="1500" dirty="0">
              <a:solidFill>
                <a:schemeClr val="dk1"/>
              </a:solidFill>
              <a:latin typeface="Calibri"/>
              <a:ea typeface="Calibri"/>
              <a:cs typeface="Calibri"/>
              <a:sym typeface="Calibri"/>
            </a:endParaRPr>
          </a:p>
        </p:txBody>
      </p:sp>
      <p:pic>
        <p:nvPicPr>
          <p:cNvPr id="93" name="Google Shape;93;p4" descr="preencoded.png"/>
          <p:cNvPicPr preferRelativeResize="0"/>
          <p:nvPr/>
        </p:nvPicPr>
        <p:blipFill rotWithShape="1">
          <a:blip r:embed="rId5">
            <a:alphaModFix/>
          </a:blip>
          <a:srcRect/>
          <a:stretch/>
        </p:blipFill>
        <p:spPr>
          <a:xfrm>
            <a:off x="5623203" y="1579007"/>
            <a:ext cx="3383756" cy="2091214"/>
          </a:xfrm>
          <a:prstGeom prst="rect">
            <a:avLst/>
          </a:prstGeom>
          <a:noFill/>
          <a:ln>
            <a:noFill/>
          </a:ln>
        </p:spPr>
      </p:pic>
      <p:sp>
        <p:nvSpPr>
          <p:cNvPr id="94" name="Google Shape;94;p4"/>
          <p:cNvSpPr/>
          <p:nvPr/>
        </p:nvSpPr>
        <p:spPr>
          <a:xfrm>
            <a:off x="5623203" y="3915966"/>
            <a:ext cx="3383756" cy="64531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Petrona"/>
              <a:buNone/>
            </a:pPr>
            <a:r>
              <a:rPr lang="en-US" sz="2000" b="1">
                <a:solidFill>
                  <a:srgbClr val="272525"/>
                </a:solidFill>
                <a:latin typeface="Petrona"/>
                <a:ea typeface="Petrona"/>
                <a:cs typeface="Petrona"/>
                <a:sym typeface="Petrona"/>
              </a:rPr>
              <a:t>Entertainment and Recreation</a:t>
            </a:r>
            <a:endParaRPr sz="2000">
              <a:solidFill>
                <a:schemeClr val="dk1"/>
              </a:solidFill>
              <a:latin typeface="Calibri"/>
              <a:ea typeface="Calibri"/>
              <a:cs typeface="Calibri"/>
              <a:sym typeface="Calibri"/>
            </a:endParaRPr>
          </a:p>
        </p:txBody>
      </p:sp>
      <p:sp>
        <p:nvSpPr>
          <p:cNvPr id="95" name="Google Shape;95;p4"/>
          <p:cNvSpPr/>
          <p:nvPr/>
        </p:nvSpPr>
        <p:spPr>
          <a:xfrm>
            <a:off x="5937647" y="4679156"/>
            <a:ext cx="3069312" cy="314682"/>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272525"/>
              </a:buClr>
              <a:buSzPts val="1500"/>
              <a:buFont typeface="Inter"/>
              <a:buChar char="•"/>
            </a:pPr>
            <a:r>
              <a:rPr lang="en-US" sz="1500">
                <a:solidFill>
                  <a:srgbClr val="272525"/>
                </a:solidFill>
                <a:latin typeface="Inter"/>
                <a:ea typeface="Inter"/>
                <a:cs typeface="Inter"/>
                <a:sym typeface="Inter"/>
              </a:rPr>
              <a:t>Ropeways, Golf Course</a:t>
            </a:r>
            <a:endParaRPr sz="1500">
              <a:solidFill>
                <a:schemeClr val="dk1"/>
              </a:solidFill>
              <a:latin typeface="Calibri"/>
              <a:ea typeface="Calibri"/>
              <a:cs typeface="Calibri"/>
              <a:sym typeface="Calibri"/>
            </a:endParaRPr>
          </a:p>
        </p:txBody>
      </p:sp>
      <p:sp>
        <p:nvSpPr>
          <p:cNvPr id="96" name="Google Shape;96;p4"/>
          <p:cNvSpPr/>
          <p:nvPr/>
        </p:nvSpPr>
        <p:spPr>
          <a:xfrm>
            <a:off x="5937647" y="5062657"/>
            <a:ext cx="3069312" cy="314682"/>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272525"/>
              </a:buClr>
              <a:buSzPts val="1500"/>
              <a:buFont typeface="Inter"/>
              <a:buChar char="•"/>
            </a:pPr>
            <a:r>
              <a:rPr lang="en-US" sz="1500">
                <a:solidFill>
                  <a:srgbClr val="272525"/>
                </a:solidFill>
                <a:latin typeface="Inter"/>
                <a:ea typeface="Inter"/>
                <a:cs typeface="Inter"/>
                <a:sym typeface="Inter"/>
              </a:rPr>
              <a:t>Amusement Parks, </a:t>
            </a:r>
            <a:endParaRPr sz="1500">
              <a:solidFill>
                <a:schemeClr val="dk1"/>
              </a:solidFill>
              <a:latin typeface="Calibri"/>
              <a:ea typeface="Calibri"/>
              <a:cs typeface="Calibri"/>
              <a:sym typeface="Calibri"/>
            </a:endParaRPr>
          </a:p>
        </p:txBody>
      </p:sp>
      <p:sp>
        <p:nvSpPr>
          <p:cNvPr id="97" name="Google Shape;97;p4"/>
          <p:cNvSpPr/>
          <p:nvPr/>
        </p:nvSpPr>
        <p:spPr>
          <a:xfrm>
            <a:off x="5937647" y="5446157"/>
            <a:ext cx="3069312" cy="629364"/>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272525"/>
              </a:buClr>
              <a:buSzPts val="1500"/>
              <a:buFont typeface="Inter"/>
              <a:buChar char="•"/>
            </a:pPr>
            <a:r>
              <a:rPr lang="en-US" sz="1500">
                <a:solidFill>
                  <a:srgbClr val="272525"/>
                </a:solidFill>
                <a:latin typeface="Inter"/>
                <a:ea typeface="Inter"/>
                <a:cs typeface="Inter"/>
                <a:sym typeface="Inter"/>
              </a:rPr>
              <a:t>Caravan &amp; Caravan Park, AR-VR Zones, </a:t>
            </a:r>
            <a:endParaRPr sz="1500">
              <a:solidFill>
                <a:schemeClr val="dk1"/>
              </a:solidFill>
              <a:latin typeface="Calibri"/>
              <a:ea typeface="Calibri"/>
              <a:cs typeface="Calibri"/>
              <a:sym typeface="Calibri"/>
            </a:endParaRPr>
          </a:p>
        </p:txBody>
      </p:sp>
      <p:sp>
        <p:nvSpPr>
          <p:cNvPr id="98" name="Google Shape;98;p4"/>
          <p:cNvSpPr/>
          <p:nvPr/>
        </p:nvSpPr>
        <p:spPr>
          <a:xfrm>
            <a:off x="5937647" y="6144339"/>
            <a:ext cx="3069312" cy="314682"/>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272525"/>
              </a:buClr>
              <a:buSzPts val="1500"/>
              <a:buFont typeface="Inter"/>
              <a:buChar char="•"/>
            </a:pPr>
            <a:r>
              <a:rPr lang="en-US" sz="1500" dirty="0">
                <a:solidFill>
                  <a:srgbClr val="272525"/>
                </a:solidFill>
                <a:latin typeface="Inter"/>
                <a:ea typeface="Inter"/>
                <a:cs typeface="Inter"/>
                <a:sym typeface="Inter"/>
              </a:rPr>
              <a:t>7D and above Experience,</a:t>
            </a:r>
            <a:endParaRPr sz="1500" dirty="0">
              <a:solidFill>
                <a:schemeClr val="dk1"/>
              </a:solidFill>
              <a:latin typeface="Calibri"/>
              <a:ea typeface="Calibri"/>
              <a:cs typeface="Calibri"/>
              <a:sym typeface="Calibri"/>
            </a:endParaRPr>
          </a:p>
        </p:txBody>
      </p:sp>
      <p:sp>
        <p:nvSpPr>
          <p:cNvPr id="99" name="Google Shape;99;p4"/>
          <p:cNvSpPr/>
          <p:nvPr/>
        </p:nvSpPr>
        <p:spPr>
          <a:xfrm>
            <a:off x="5937647" y="6527840"/>
            <a:ext cx="3069312" cy="1258729"/>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272525"/>
              </a:buClr>
              <a:buSzPts val="1500"/>
              <a:buFont typeface="Inter"/>
              <a:buChar char="•"/>
            </a:pPr>
            <a:r>
              <a:rPr lang="en-US" sz="1500">
                <a:solidFill>
                  <a:srgbClr val="272525"/>
                </a:solidFill>
                <a:latin typeface="Inter"/>
                <a:ea typeface="Inter"/>
                <a:cs typeface="Inter"/>
                <a:sym typeface="Inter"/>
              </a:rPr>
              <a:t>Theatres /shopping malls / Video Game Zones  etc</a:t>
            </a:r>
            <a:endParaRPr sz="1500">
              <a:solidFill>
                <a:schemeClr val="dk1"/>
              </a:solidFill>
              <a:latin typeface="Calibri"/>
              <a:ea typeface="Calibri"/>
              <a:cs typeface="Calibri"/>
              <a:sym typeface="Calibri"/>
            </a:endParaRPr>
          </a:p>
        </p:txBody>
      </p:sp>
      <p:pic>
        <p:nvPicPr>
          <p:cNvPr id="100" name="Google Shape;100;p4" descr="preencoded.png"/>
          <p:cNvPicPr preferRelativeResize="0"/>
          <p:nvPr/>
        </p:nvPicPr>
        <p:blipFill rotWithShape="1">
          <a:blip r:embed="rId6">
            <a:alphaModFix/>
          </a:blip>
          <a:srcRect/>
          <a:stretch/>
        </p:blipFill>
        <p:spPr>
          <a:xfrm>
            <a:off x="9301877" y="1579007"/>
            <a:ext cx="3383875" cy="2091333"/>
          </a:xfrm>
          <a:prstGeom prst="rect">
            <a:avLst/>
          </a:prstGeom>
          <a:noFill/>
          <a:ln>
            <a:noFill/>
          </a:ln>
        </p:spPr>
      </p:pic>
      <p:sp>
        <p:nvSpPr>
          <p:cNvPr id="101" name="Google Shape;101;p4"/>
          <p:cNvSpPr/>
          <p:nvPr/>
        </p:nvSpPr>
        <p:spPr>
          <a:xfrm>
            <a:off x="9301877" y="3916085"/>
            <a:ext cx="2580799" cy="32265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Petrona"/>
              <a:buNone/>
            </a:pPr>
            <a:r>
              <a:rPr lang="en-US" sz="2000" b="1">
                <a:solidFill>
                  <a:srgbClr val="272525"/>
                </a:solidFill>
                <a:latin typeface="Petrona"/>
                <a:ea typeface="Petrona"/>
                <a:cs typeface="Petrona"/>
                <a:sym typeface="Petrona"/>
              </a:rPr>
              <a:t>Other Tourism Units</a:t>
            </a:r>
            <a:endParaRPr sz="2000">
              <a:solidFill>
                <a:schemeClr val="dk1"/>
              </a:solidFill>
              <a:latin typeface="Calibri"/>
              <a:ea typeface="Calibri"/>
              <a:cs typeface="Calibri"/>
              <a:sym typeface="Calibri"/>
            </a:endParaRPr>
          </a:p>
        </p:txBody>
      </p:sp>
      <p:sp>
        <p:nvSpPr>
          <p:cNvPr id="102" name="Google Shape;102;p4"/>
          <p:cNvSpPr/>
          <p:nvPr/>
        </p:nvSpPr>
        <p:spPr>
          <a:xfrm>
            <a:off x="9616321" y="4356616"/>
            <a:ext cx="3069431" cy="314682"/>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272525"/>
              </a:buClr>
              <a:buSzPts val="1500"/>
              <a:buFont typeface="Inter"/>
              <a:buChar char="•"/>
            </a:pPr>
            <a:r>
              <a:rPr lang="en-US" sz="1500">
                <a:solidFill>
                  <a:srgbClr val="272525"/>
                </a:solidFill>
                <a:latin typeface="Inter"/>
                <a:ea typeface="Inter"/>
                <a:cs typeface="Inter"/>
                <a:sym typeface="Inter"/>
              </a:rPr>
              <a:t>Handloom, </a:t>
            </a:r>
            <a:endParaRPr sz="1500">
              <a:solidFill>
                <a:schemeClr val="dk1"/>
              </a:solidFill>
              <a:latin typeface="Calibri"/>
              <a:ea typeface="Calibri"/>
              <a:cs typeface="Calibri"/>
              <a:sym typeface="Calibri"/>
            </a:endParaRPr>
          </a:p>
        </p:txBody>
      </p:sp>
      <p:sp>
        <p:nvSpPr>
          <p:cNvPr id="103" name="Google Shape;103;p4"/>
          <p:cNvSpPr/>
          <p:nvPr/>
        </p:nvSpPr>
        <p:spPr>
          <a:xfrm>
            <a:off x="9616321" y="4740116"/>
            <a:ext cx="3069431" cy="314682"/>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272525"/>
              </a:buClr>
              <a:buSzPts val="1500"/>
              <a:buFont typeface="Inter"/>
              <a:buChar char="•"/>
            </a:pPr>
            <a:r>
              <a:rPr lang="en-US" sz="1500" dirty="0">
                <a:solidFill>
                  <a:srgbClr val="272525"/>
                </a:solidFill>
                <a:latin typeface="Inter"/>
                <a:ea typeface="Inter"/>
                <a:cs typeface="Inter"/>
                <a:sym typeface="Inter"/>
              </a:rPr>
              <a:t>Development of Hospitality Park,</a:t>
            </a:r>
            <a:endParaRPr sz="1500" dirty="0">
              <a:solidFill>
                <a:schemeClr val="dk1"/>
              </a:solidFill>
              <a:latin typeface="Calibri"/>
              <a:ea typeface="Calibri"/>
              <a:cs typeface="Calibri"/>
              <a:sym typeface="Calibri"/>
            </a:endParaRPr>
          </a:p>
        </p:txBody>
      </p:sp>
      <p:sp>
        <p:nvSpPr>
          <p:cNvPr id="104" name="Google Shape;104;p4"/>
          <p:cNvSpPr/>
          <p:nvPr/>
        </p:nvSpPr>
        <p:spPr>
          <a:xfrm>
            <a:off x="9616321" y="5446157"/>
            <a:ext cx="3069431" cy="485086"/>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272525"/>
              </a:buClr>
              <a:buSzPts val="1500"/>
              <a:buFont typeface="Inter"/>
              <a:buChar char="•"/>
            </a:pPr>
            <a:r>
              <a:rPr lang="en-US" sz="1500" dirty="0">
                <a:solidFill>
                  <a:srgbClr val="272525"/>
                </a:solidFill>
                <a:latin typeface="Inter"/>
                <a:ea typeface="Inter"/>
                <a:cs typeface="Inter"/>
                <a:sym typeface="Inter"/>
              </a:rPr>
              <a:t>E-Vehicles for tourist ,etc.</a:t>
            </a:r>
            <a:endParaRPr sz="15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7460466-582D-31A1-DFF7-76FD473FDB68}"/>
              </a:ext>
            </a:extLst>
          </p:cNvPr>
          <p:cNvSpPr txBox="1"/>
          <p:nvPr/>
        </p:nvSpPr>
        <p:spPr>
          <a:xfrm>
            <a:off x="4829906" y="7901352"/>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7C3B26D5-96ED-C1E8-61BF-9489C9D61037}"/>
              </a:ext>
            </a:extLst>
          </p:cNvPr>
          <p:cNvSpPr txBox="1"/>
          <p:nvPr/>
        </p:nvSpPr>
        <p:spPr>
          <a:xfrm>
            <a:off x="12567142" y="7901353"/>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134" name="Google Shape;134;p6"/>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IN" dirty="0"/>
          </a:p>
        </p:txBody>
      </p:sp>
      <p:sp>
        <p:nvSpPr>
          <p:cNvPr id="135" name="Google Shape;135;p6"/>
          <p:cNvSpPr/>
          <p:nvPr/>
        </p:nvSpPr>
        <p:spPr>
          <a:xfrm>
            <a:off x="2299692" y="504944"/>
            <a:ext cx="6090546" cy="602575"/>
          </a:xfrm>
          <a:prstGeom prst="rect">
            <a:avLst/>
          </a:prstGeom>
          <a:noFill/>
          <a:ln>
            <a:noFill/>
          </a:ln>
        </p:spPr>
        <p:txBody>
          <a:bodyPr spcFirstLastPara="1" wrap="square" lIns="0" tIns="0" rIns="0" bIns="0" anchor="t" anchorCtr="0">
            <a:noAutofit/>
          </a:bodyPr>
          <a:lstStyle/>
          <a:p>
            <a:pPr marL="0" marR="0" lvl="0" indent="0" algn="l" rtl="0">
              <a:lnSpc>
                <a:spcPct val="125333"/>
              </a:lnSpc>
              <a:spcBef>
                <a:spcPts val="0"/>
              </a:spcBef>
              <a:spcAft>
                <a:spcPts val="0"/>
              </a:spcAft>
              <a:buClr>
                <a:srgbClr val="000000"/>
              </a:buClr>
              <a:buSzPts val="3750"/>
              <a:buFont typeface="Petrona"/>
              <a:buNone/>
            </a:pPr>
            <a:r>
              <a:rPr lang="en-US" sz="3750" b="1" dirty="0">
                <a:solidFill>
                  <a:srgbClr val="000000"/>
                </a:solidFill>
                <a:latin typeface="Petrona"/>
                <a:ea typeface="Petrona"/>
                <a:cs typeface="Petrona"/>
                <a:sym typeface="Petrona"/>
              </a:rPr>
              <a:t>Classification of Project:</a:t>
            </a:r>
            <a:endParaRPr sz="3750" dirty="0">
              <a:solidFill>
                <a:schemeClr val="dk1"/>
              </a:solidFill>
              <a:latin typeface="Calibri"/>
              <a:ea typeface="Calibri"/>
              <a:cs typeface="Calibri"/>
              <a:sym typeface="Calibri"/>
            </a:endParaRPr>
          </a:p>
        </p:txBody>
      </p:sp>
      <p:sp>
        <p:nvSpPr>
          <p:cNvPr id="136" name="Google Shape;136;p6"/>
          <p:cNvSpPr/>
          <p:nvPr/>
        </p:nvSpPr>
        <p:spPr>
          <a:xfrm>
            <a:off x="2299692" y="1474708"/>
            <a:ext cx="10031016" cy="881182"/>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272525"/>
              </a:buClr>
              <a:buSzPts val="1400"/>
              <a:buFont typeface="Inter"/>
              <a:buNone/>
            </a:pPr>
            <a:r>
              <a:rPr lang="en-US" sz="1400" dirty="0">
                <a:solidFill>
                  <a:srgbClr val="272525"/>
                </a:solidFill>
                <a:latin typeface="Inter"/>
                <a:ea typeface="Inter"/>
                <a:cs typeface="Inter"/>
                <a:sym typeface="Inter"/>
              </a:rPr>
              <a:t>The policy offers capital incentives for all eligible tourism units, with varying percentages based on the category of the project. These incentives are designed to encourage investment in different types of tourism facilities across the state.</a:t>
            </a:r>
            <a:endParaRPr sz="1400" dirty="0">
              <a:solidFill>
                <a:schemeClr val="dk1"/>
              </a:solidFill>
              <a:latin typeface="Calibri"/>
              <a:ea typeface="Calibri"/>
              <a:cs typeface="Calibri"/>
              <a:sym typeface="Calibri"/>
            </a:endParaRPr>
          </a:p>
        </p:txBody>
      </p:sp>
      <p:pic>
        <p:nvPicPr>
          <p:cNvPr id="137" name="Google Shape;137;p6" descr="preencoded.png"/>
          <p:cNvPicPr preferRelativeResize="0"/>
          <p:nvPr/>
        </p:nvPicPr>
        <p:blipFill rotWithShape="1">
          <a:blip r:embed="rId4">
            <a:alphaModFix/>
          </a:blip>
          <a:srcRect/>
          <a:stretch/>
        </p:blipFill>
        <p:spPr>
          <a:xfrm>
            <a:off x="2299692" y="2562463"/>
            <a:ext cx="918091" cy="1468993"/>
          </a:xfrm>
          <a:prstGeom prst="rect">
            <a:avLst/>
          </a:prstGeom>
          <a:noFill/>
          <a:ln>
            <a:noFill/>
          </a:ln>
        </p:spPr>
      </p:pic>
      <p:sp>
        <p:nvSpPr>
          <p:cNvPr id="138" name="Google Shape;138;p6"/>
          <p:cNvSpPr/>
          <p:nvPr/>
        </p:nvSpPr>
        <p:spPr>
          <a:xfrm>
            <a:off x="3493175" y="2746058"/>
            <a:ext cx="2488168"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dirty="0">
                <a:solidFill>
                  <a:srgbClr val="272525"/>
                </a:solidFill>
                <a:latin typeface="Petrona"/>
                <a:ea typeface="Petrona"/>
                <a:cs typeface="Petrona"/>
                <a:sym typeface="Petrona"/>
              </a:rPr>
              <a:t>Accommodation Units</a:t>
            </a:r>
            <a:endParaRPr sz="1850" dirty="0">
              <a:solidFill>
                <a:schemeClr val="dk1"/>
              </a:solidFill>
              <a:latin typeface="Calibri"/>
              <a:ea typeface="Calibri"/>
              <a:cs typeface="Calibri"/>
              <a:sym typeface="Calibri"/>
            </a:endParaRPr>
          </a:p>
        </p:txBody>
      </p:sp>
      <p:sp>
        <p:nvSpPr>
          <p:cNvPr id="139" name="Google Shape;139;p6"/>
          <p:cNvSpPr/>
          <p:nvPr/>
        </p:nvSpPr>
        <p:spPr>
          <a:xfrm>
            <a:off x="3786783" y="3157418"/>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dirty="0">
                <a:solidFill>
                  <a:srgbClr val="272525"/>
                </a:solidFill>
                <a:latin typeface="Inter"/>
                <a:ea typeface="Inter"/>
                <a:cs typeface="Inter"/>
                <a:sym typeface="Inter"/>
              </a:rPr>
              <a:t>20% of ECI capped at INR 20 crores for Category A.</a:t>
            </a:r>
            <a:endParaRPr sz="1400" dirty="0">
              <a:solidFill>
                <a:schemeClr val="dk1"/>
              </a:solidFill>
              <a:latin typeface="Calibri"/>
              <a:ea typeface="Calibri"/>
              <a:cs typeface="Calibri"/>
              <a:sym typeface="Calibri"/>
            </a:endParaRPr>
          </a:p>
        </p:txBody>
      </p:sp>
      <p:sp>
        <p:nvSpPr>
          <p:cNvPr id="140" name="Google Shape;140;p6"/>
          <p:cNvSpPr/>
          <p:nvPr/>
        </p:nvSpPr>
        <p:spPr>
          <a:xfrm>
            <a:off x="3786783" y="3515320"/>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15 Crores for Category B.</a:t>
            </a:r>
            <a:endParaRPr sz="1400">
              <a:solidFill>
                <a:schemeClr val="dk1"/>
              </a:solidFill>
              <a:latin typeface="Calibri"/>
              <a:ea typeface="Calibri"/>
              <a:cs typeface="Calibri"/>
              <a:sym typeface="Calibri"/>
            </a:endParaRPr>
          </a:p>
        </p:txBody>
      </p:sp>
      <p:pic>
        <p:nvPicPr>
          <p:cNvPr id="141" name="Google Shape;141;p6" descr="preencoded.png"/>
          <p:cNvPicPr preferRelativeResize="0"/>
          <p:nvPr/>
        </p:nvPicPr>
        <p:blipFill rotWithShape="1">
          <a:blip r:embed="rId5">
            <a:alphaModFix/>
          </a:blip>
          <a:srcRect/>
          <a:stretch/>
        </p:blipFill>
        <p:spPr>
          <a:xfrm>
            <a:off x="2299692" y="4031456"/>
            <a:ext cx="918091" cy="1723906"/>
          </a:xfrm>
          <a:prstGeom prst="rect">
            <a:avLst/>
          </a:prstGeom>
          <a:noFill/>
          <a:ln>
            <a:noFill/>
          </a:ln>
        </p:spPr>
      </p:pic>
      <p:sp>
        <p:nvSpPr>
          <p:cNvPr id="142" name="Google Shape;142;p6"/>
          <p:cNvSpPr/>
          <p:nvPr/>
        </p:nvSpPr>
        <p:spPr>
          <a:xfrm>
            <a:off x="3493175" y="4215051"/>
            <a:ext cx="2410182"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a:solidFill>
                  <a:srgbClr val="272525"/>
                </a:solidFill>
                <a:latin typeface="Petrona"/>
                <a:ea typeface="Petrona"/>
                <a:cs typeface="Petrona"/>
                <a:sym typeface="Petrona"/>
              </a:rPr>
              <a:t>Other  Units</a:t>
            </a:r>
            <a:endParaRPr sz="1850">
              <a:solidFill>
                <a:schemeClr val="dk1"/>
              </a:solidFill>
              <a:latin typeface="Calibri"/>
              <a:ea typeface="Calibri"/>
              <a:cs typeface="Calibri"/>
              <a:sym typeface="Calibri"/>
            </a:endParaRPr>
          </a:p>
        </p:txBody>
      </p:sp>
      <p:sp>
        <p:nvSpPr>
          <p:cNvPr id="143" name="Google Shape;143;p6"/>
          <p:cNvSpPr/>
          <p:nvPr/>
        </p:nvSpPr>
        <p:spPr>
          <a:xfrm>
            <a:off x="3786783" y="4626412"/>
            <a:ext cx="8543925" cy="587454"/>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15 crores for Food &amp; Beverages, Travel &amp; Tourism, and Entertainment &amp; Recreation. </a:t>
            </a:r>
            <a:endParaRPr sz="1400">
              <a:solidFill>
                <a:schemeClr val="dk1"/>
              </a:solidFill>
              <a:latin typeface="Calibri"/>
              <a:ea typeface="Calibri"/>
              <a:cs typeface="Calibri"/>
              <a:sym typeface="Calibri"/>
            </a:endParaRPr>
          </a:p>
        </p:txBody>
      </p:sp>
      <p:sp>
        <p:nvSpPr>
          <p:cNvPr id="144" name="Google Shape;144;p6"/>
          <p:cNvSpPr/>
          <p:nvPr/>
        </p:nvSpPr>
        <p:spPr>
          <a:xfrm>
            <a:off x="3786783" y="5278041"/>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10 crores for Other Tourism Units</a:t>
            </a:r>
            <a:endParaRPr sz="1400">
              <a:solidFill>
                <a:schemeClr val="dk1"/>
              </a:solidFill>
              <a:latin typeface="Calibri"/>
              <a:ea typeface="Calibri"/>
              <a:cs typeface="Calibri"/>
              <a:sym typeface="Calibri"/>
            </a:endParaRPr>
          </a:p>
        </p:txBody>
      </p:sp>
      <p:pic>
        <p:nvPicPr>
          <p:cNvPr id="145" name="Google Shape;145;p6" descr="preencoded.png"/>
          <p:cNvPicPr preferRelativeResize="0"/>
          <p:nvPr/>
        </p:nvPicPr>
        <p:blipFill rotWithShape="1">
          <a:blip r:embed="rId6">
            <a:alphaModFix/>
          </a:blip>
          <a:srcRect/>
          <a:stretch/>
        </p:blipFill>
        <p:spPr>
          <a:xfrm>
            <a:off x="2299692" y="5755362"/>
            <a:ext cx="918091" cy="1468993"/>
          </a:xfrm>
          <a:prstGeom prst="rect">
            <a:avLst/>
          </a:prstGeom>
          <a:noFill/>
          <a:ln>
            <a:noFill/>
          </a:ln>
        </p:spPr>
      </p:pic>
      <p:sp>
        <p:nvSpPr>
          <p:cNvPr id="146" name="Google Shape;146;p6"/>
          <p:cNvSpPr/>
          <p:nvPr/>
        </p:nvSpPr>
        <p:spPr>
          <a:xfrm>
            <a:off x="3493175" y="5938957"/>
            <a:ext cx="2410182"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a:solidFill>
                  <a:srgbClr val="272525"/>
                </a:solidFill>
                <a:latin typeface="Petrona"/>
                <a:ea typeface="Petrona"/>
                <a:cs typeface="Petrona"/>
                <a:sym typeface="Petrona"/>
              </a:rPr>
              <a:t>Ultra Mega Projects</a:t>
            </a:r>
            <a:endParaRPr sz="1850">
              <a:solidFill>
                <a:schemeClr val="dk1"/>
              </a:solidFill>
              <a:latin typeface="Calibri"/>
              <a:ea typeface="Calibri"/>
              <a:cs typeface="Calibri"/>
              <a:sym typeface="Calibri"/>
            </a:endParaRPr>
          </a:p>
        </p:txBody>
      </p:sp>
      <p:sp>
        <p:nvSpPr>
          <p:cNvPr id="147" name="Google Shape;147;p6"/>
          <p:cNvSpPr/>
          <p:nvPr/>
        </p:nvSpPr>
        <p:spPr>
          <a:xfrm>
            <a:off x="3786783" y="6350317"/>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10% of ECI capped at INR 25 crores</a:t>
            </a:r>
            <a:endParaRPr sz="1400">
              <a:solidFill>
                <a:schemeClr val="dk1"/>
              </a:solidFill>
              <a:latin typeface="Calibri"/>
              <a:ea typeface="Calibri"/>
              <a:cs typeface="Calibri"/>
              <a:sym typeface="Calibri"/>
            </a:endParaRPr>
          </a:p>
        </p:txBody>
      </p:sp>
      <p:sp>
        <p:nvSpPr>
          <p:cNvPr id="148" name="Google Shape;148;p6"/>
          <p:cNvSpPr/>
          <p:nvPr/>
        </p:nvSpPr>
        <p:spPr>
          <a:xfrm>
            <a:off x="2299692" y="7430929"/>
            <a:ext cx="10031016" cy="293727"/>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272525"/>
              </a:buClr>
              <a:buSzPts val="1400"/>
              <a:buFont typeface="Inter"/>
              <a:buNone/>
            </a:pPr>
            <a:r>
              <a:rPr lang="en-US" sz="1400" dirty="0">
                <a:solidFill>
                  <a:srgbClr val="272525"/>
                </a:solidFill>
                <a:latin typeface="Inter"/>
                <a:ea typeface="Inter"/>
                <a:cs typeface="Inter"/>
                <a:sym typeface="Inter"/>
              </a:rPr>
              <a:t>#ECI - Eligible Capital Investment. *In five fixed annual installment</a:t>
            </a:r>
          </a:p>
          <a:p>
            <a:pPr marL="0" marR="0" lvl="0" indent="0" algn="l" rtl="0">
              <a:lnSpc>
                <a:spcPct val="164285"/>
              </a:lnSpc>
              <a:spcBef>
                <a:spcPts val="0"/>
              </a:spcBef>
              <a:spcAft>
                <a:spcPts val="0"/>
              </a:spcAft>
              <a:buClr>
                <a:srgbClr val="272525"/>
              </a:buClr>
              <a:buSzPts val="1400"/>
              <a:buFont typeface="Inter"/>
              <a:buNone/>
            </a:pPr>
            <a:r>
              <a:rPr lang="en-US" dirty="0">
                <a:solidFill>
                  <a:srgbClr val="272525"/>
                </a:solidFill>
                <a:latin typeface="Inter"/>
                <a:ea typeface="Inter"/>
                <a:cs typeface="Calibri"/>
                <a:sym typeface="Inter"/>
              </a:rPr>
              <a:t>Additional Incentive of 5% for Women Entrepreneurs/SC/ST/Differently abled</a:t>
            </a:r>
            <a:endParaRPr sz="14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9C15D52A-EA38-B577-682E-23BCBD25A1AC}"/>
              </a:ext>
            </a:extLst>
          </p:cNvPr>
          <p:cNvSpPr txBox="1"/>
          <p:nvPr/>
        </p:nvSpPr>
        <p:spPr>
          <a:xfrm>
            <a:off x="12520247" y="7866184"/>
            <a:ext cx="2461846" cy="292388"/>
          </a:xfrm>
          <a:prstGeom prst="rect">
            <a:avLst/>
          </a:prstGeom>
          <a:noFill/>
        </p:spPr>
        <p:txBody>
          <a:bodyPr wrap="square" rtlCol="0">
            <a:spAutoFit/>
          </a:bodyPr>
          <a:lstStyle/>
          <a:p>
            <a:r>
              <a:rPr lang="en-US" sz="1300" dirty="0"/>
              <a:t>www.hotelsubsidy.com</a:t>
            </a:r>
            <a:endParaRPr lang="en-IN" sz="1300" dirty="0"/>
          </a:p>
        </p:txBody>
      </p:sp>
      <p:pic>
        <p:nvPicPr>
          <p:cNvPr id="4" name="Picture 3">
            <a:extLst>
              <a:ext uri="{FF2B5EF4-FFF2-40B4-BE49-F238E27FC236}">
                <a16:creationId xmlns:a16="http://schemas.microsoft.com/office/drawing/2014/main" id="{35A68964-7230-334F-1C92-FFF7BEA3823E}"/>
              </a:ext>
            </a:extLst>
          </p:cNvPr>
          <p:cNvPicPr>
            <a:picLocks noChangeAspect="1"/>
          </p:cNvPicPr>
          <p:nvPr/>
        </p:nvPicPr>
        <p:blipFill>
          <a:blip r:embed="rId7"/>
          <a:stretch>
            <a:fillRect/>
          </a:stretch>
        </p:blipFill>
        <p:spPr>
          <a:xfrm>
            <a:off x="0" y="0"/>
            <a:ext cx="14630400" cy="8229600"/>
          </a:xfrm>
          <a:prstGeom prst="rect">
            <a:avLst/>
          </a:prstGeom>
        </p:spPr>
      </p:pic>
      <p:pic>
        <p:nvPicPr>
          <p:cNvPr id="6" name="Picture 5">
            <a:extLst>
              <a:ext uri="{FF2B5EF4-FFF2-40B4-BE49-F238E27FC236}">
                <a16:creationId xmlns:a16="http://schemas.microsoft.com/office/drawing/2014/main" id="{ADF06CB5-40C8-FCAC-CDD0-952269F1146B}"/>
              </a:ext>
            </a:extLst>
          </p:cNvPr>
          <p:cNvPicPr>
            <a:picLocks noChangeAspect="1"/>
          </p:cNvPicPr>
          <p:nvPr/>
        </p:nvPicPr>
        <p:blipFill>
          <a:blip r:embed="rId8"/>
          <a:stretch>
            <a:fillRect/>
          </a:stretch>
        </p:blipFill>
        <p:spPr>
          <a:xfrm>
            <a:off x="0" y="0"/>
            <a:ext cx="14630400" cy="8229600"/>
          </a:xfrm>
          <a:prstGeom prst="rect">
            <a:avLst/>
          </a:prstGeom>
        </p:spPr>
      </p:pic>
    </p:spTree>
    <p:extLst>
      <p:ext uri="{BB962C8B-B14F-4D97-AF65-F5344CB8AC3E}">
        <p14:creationId xmlns:p14="http://schemas.microsoft.com/office/powerpoint/2010/main" val="1832467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134" name="Google Shape;134;p6"/>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IN" dirty="0"/>
          </a:p>
        </p:txBody>
      </p:sp>
      <p:sp>
        <p:nvSpPr>
          <p:cNvPr id="135" name="Google Shape;135;p6"/>
          <p:cNvSpPr/>
          <p:nvPr/>
        </p:nvSpPr>
        <p:spPr>
          <a:xfrm>
            <a:off x="2299692" y="504944"/>
            <a:ext cx="6090546" cy="602575"/>
          </a:xfrm>
          <a:prstGeom prst="rect">
            <a:avLst/>
          </a:prstGeom>
          <a:noFill/>
          <a:ln>
            <a:noFill/>
          </a:ln>
        </p:spPr>
        <p:txBody>
          <a:bodyPr spcFirstLastPara="1" wrap="square" lIns="0" tIns="0" rIns="0" bIns="0" anchor="t" anchorCtr="0">
            <a:noAutofit/>
          </a:bodyPr>
          <a:lstStyle/>
          <a:p>
            <a:pPr marL="0" marR="0" lvl="0" indent="0" algn="l" rtl="0">
              <a:lnSpc>
                <a:spcPct val="125333"/>
              </a:lnSpc>
              <a:spcBef>
                <a:spcPts val="0"/>
              </a:spcBef>
              <a:spcAft>
                <a:spcPts val="0"/>
              </a:spcAft>
              <a:buClr>
                <a:srgbClr val="000000"/>
              </a:buClr>
              <a:buSzPts val="3750"/>
              <a:buFont typeface="Petrona"/>
              <a:buNone/>
            </a:pPr>
            <a:r>
              <a:rPr lang="en-US" sz="3750" b="1" dirty="0">
                <a:solidFill>
                  <a:srgbClr val="000000"/>
                </a:solidFill>
                <a:latin typeface="Petrona"/>
                <a:ea typeface="Petrona"/>
                <a:cs typeface="Petrona"/>
                <a:sym typeface="Petrona"/>
              </a:rPr>
              <a:t>Classification of Project:</a:t>
            </a:r>
            <a:endParaRPr sz="3750" dirty="0">
              <a:solidFill>
                <a:schemeClr val="dk1"/>
              </a:solidFill>
              <a:latin typeface="Calibri"/>
              <a:ea typeface="Calibri"/>
              <a:cs typeface="Calibri"/>
              <a:sym typeface="Calibri"/>
            </a:endParaRPr>
          </a:p>
        </p:txBody>
      </p:sp>
      <p:sp>
        <p:nvSpPr>
          <p:cNvPr id="136" name="Google Shape;136;p6"/>
          <p:cNvSpPr/>
          <p:nvPr/>
        </p:nvSpPr>
        <p:spPr>
          <a:xfrm>
            <a:off x="2299692" y="1474708"/>
            <a:ext cx="10031016" cy="881182"/>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272525"/>
              </a:buClr>
              <a:buSzPts val="1400"/>
              <a:buFont typeface="Inter"/>
              <a:buNone/>
            </a:pPr>
            <a:r>
              <a:rPr lang="en-US" sz="1400" dirty="0">
                <a:solidFill>
                  <a:srgbClr val="272525"/>
                </a:solidFill>
                <a:latin typeface="Inter"/>
                <a:ea typeface="Inter"/>
                <a:cs typeface="Inter"/>
                <a:sym typeface="Inter"/>
              </a:rPr>
              <a:t>The policy offers capital incentives for all eligible tourism units, with varying percentages based on the category of the project. These incentives are designed to encourage investment in different types of tourism facilities across the state.</a:t>
            </a:r>
            <a:endParaRPr sz="1400" dirty="0">
              <a:solidFill>
                <a:schemeClr val="dk1"/>
              </a:solidFill>
              <a:latin typeface="Calibri"/>
              <a:ea typeface="Calibri"/>
              <a:cs typeface="Calibri"/>
              <a:sym typeface="Calibri"/>
            </a:endParaRPr>
          </a:p>
        </p:txBody>
      </p:sp>
      <p:pic>
        <p:nvPicPr>
          <p:cNvPr id="137" name="Google Shape;137;p6" descr="preencoded.png"/>
          <p:cNvPicPr preferRelativeResize="0"/>
          <p:nvPr/>
        </p:nvPicPr>
        <p:blipFill rotWithShape="1">
          <a:blip r:embed="rId4">
            <a:alphaModFix/>
          </a:blip>
          <a:srcRect/>
          <a:stretch/>
        </p:blipFill>
        <p:spPr>
          <a:xfrm>
            <a:off x="2299692" y="2562463"/>
            <a:ext cx="918091" cy="1468993"/>
          </a:xfrm>
          <a:prstGeom prst="rect">
            <a:avLst/>
          </a:prstGeom>
          <a:noFill/>
          <a:ln>
            <a:noFill/>
          </a:ln>
        </p:spPr>
      </p:pic>
      <p:sp>
        <p:nvSpPr>
          <p:cNvPr id="138" name="Google Shape;138;p6"/>
          <p:cNvSpPr/>
          <p:nvPr/>
        </p:nvSpPr>
        <p:spPr>
          <a:xfrm>
            <a:off x="3493175" y="2746058"/>
            <a:ext cx="2488168"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dirty="0">
                <a:solidFill>
                  <a:srgbClr val="272525"/>
                </a:solidFill>
                <a:latin typeface="Petrona"/>
                <a:ea typeface="Petrona"/>
                <a:cs typeface="Petrona"/>
                <a:sym typeface="Petrona"/>
              </a:rPr>
              <a:t>Accommodation Units</a:t>
            </a:r>
            <a:endParaRPr sz="1850" dirty="0">
              <a:solidFill>
                <a:schemeClr val="dk1"/>
              </a:solidFill>
              <a:latin typeface="Calibri"/>
              <a:ea typeface="Calibri"/>
              <a:cs typeface="Calibri"/>
              <a:sym typeface="Calibri"/>
            </a:endParaRPr>
          </a:p>
        </p:txBody>
      </p:sp>
      <p:sp>
        <p:nvSpPr>
          <p:cNvPr id="139" name="Google Shape;139;p6"/>
          <p:cNvSpPr/>
          <p:nvPr/>
        </p:nvSpPr>
        <p:spPr>
          <a:xfrm>
            <a:off x="3786783" y="3157418"/>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dirty="0">
                <a:solidFill>
                  <a:srgbClr val="272525"/>
                </a:solidFill>
                <a:latin typeface="Inter"/>
                <a:ea typeface="Inter"/>
                <a:cs typeface="Inter"/>
                <a:sym typeface="Inter"/>
              </a:rPr>
              <a:t>20% of ECI capped at INR 20 crores for Category A.</a:t>
            </a:r>
            <a:endParaRPr sz="1400" dirty="0">
              <a:solidFill>
                <a:schemeClr val="dk1"/>
              </a:solidFill>
              <a:latin typeface="Calibri"/>
              <a:ea typeface="Calibri"/>
              <a:cs typeface="Calibri"/>
              <a:sym typeface="Calibri"/>
            </a:endParaRPr>
          </a:p>
        </p:txBody>
      </p:sp>
      <p:sp>
        <p:nvSpPr>
          <p:cNvPr id="140" name="Google Shape;140;p6"/>
          <p:cNvSpPr/>
          <p:nvPr/>
        </p:nvSpPr>
        <p:spPr>
          <a:xfrm>
            <a:off x="3786783" y="3515320"/>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15 Crores for Category B.</a:t>
            </a:r>
            <a:endParaRPr sz="1400">
              <a:solidFill>
                <a:schemeClr val="dk1"/>
              </a:solidFill>
              <a:latin typeface="Calibri"/>
              <a:ea typeface="Calibri"/>
              <a:cs typeface="Calibri"/>
              <a:sym typeface="Calibri"/>
            </a:endParaRPr>
          </a:p>
        </p:txBody>
      </p:sp>
      <p:pic>
        <p:nvPicPr>
          <p:cNvPr id="141" name="Google Shape;141;p6" descr="preencoded.png"/>
          <p:cNvPicPr preferRelativeResize="0"/>
          <p:nvPr/>
        </p:nvPicPr>
        <p:blipFill rotWithShape="1">
          <a:blip r:embed="rId5">
            <a:alphaModFix/>
          </a:blip>
          <a:srcRect/>
          <a:stretch/>
        </p:blipFill>
        <p:spPr>
          <a:xfrm>
            <a:off x="2299692" y="4031456"/>
            <a:ext cx="918091" cy="1723906"/>
          </a:xfrm>
          <a:prstGeom prst="rect">
            <a:avLst/>
          </a:prstGeom>
          <a:noFill/>
          <a:ln>
            <a:noFill/>
          </a:ln>
        </p:spPr>
      </p:pic>
      <p:sp>
        <p:nvSpPr>
          <p:cNvPr id="142" name="Google Shape;142;p6"/>
          <p:cNvSpPr/>
          <p:nvPr/>
        </p:nvSpPr>
        <p:spPr>
          <a:xfrm>
            <a:off x="3493175" y="4215051"/>
            <a:ext cx="2410182"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a:solidFill>
                  <a:srgbClr val="272525"/>
                </a:solidFill>
                <a:latin typeface="Petrona"/>
                <a:ea typeface="Petrona"/>
                <a:cs typeface="Petrona"/>
                <a:sym typeface="Petrona"/>
              </a:rPr>
              <a:t>Other  Units</a:t>
            </a:r>
            <a:endParaRPr sz="1850">
              <a:solidFill>
                <a:schemeClr val="dk1"/>
              </a:solidFill>
              <a:latin typeface="Calibri"/>
              <a:ea typeface="Calibri"/>
              <a:cs typeface="Calibri"/>
              <a:sym typeface="Calibri"/>
            </a:endParaRPr>
          </a:p>
        </p:txBody>
      </p:sp>
      <p:sp>
        <p:nvSpPr>
          <p:cNvPr id="143" name="Google Shape;143;p6"/>
          <p:cNvSpPr/>
          <p:nvPr/>
        </p:nvSpPr>
        <p:spPr>
          <a:xfrm>
            <a:off x="3786783" y="4626412"/>
            <a:ext cx="8543925" cy="587454"/>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15 crores for Food &amp; Beverages, Travel &amp; Tourism, and Entertainment &amp; Recreation. </a:t>
            </a:r>
            <a:endParaRPr sz="1400">
              <a:solidFill>
                <a:schemeClr val="dk1"/>
              </a:solidFill>
              <a:latin typeface="Calibri"/>
              <a:ea typeface="Calibri"/>
              <a:cs typeface="Calibri"/>
              <a:sym typeface="Calibri"/>
            </a:endParaRPr>
          </a:p>
        </p:txBody>
      </p:sp>
      <p:sp>
        <p:nvSpPr>
          <p:cNvPr id="144" name="Google Shape;144;p6"/>
          <p:cNvSpPr/>
          <p:nvPr/>
        </p:nvSpPr>
        <p:spPr>
          <a:xfrm>
            <a:off x="3786783" y="5278041"/>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10 crores for Other Tourism Units</a:t>
            </a:r>
            <a:endParaRPr sz="1400">
              <a:solidFill>
                <a:schemeClr val="dk1"/>
              </a:solidFill>
              <a:latin typeface="Calibri"/>
              <a:ea typeface="Calibri"/>
              <a:cs typeface="Calibri"/>
              <a:sym typeface="Calibri"/>
            </a:endParaRPr>
          </a:p>
        </p:txBody>
      </p:sp>
      <p:pic>
        <p:nvPicPr>
          <p:cNvPr id="145" name="Google Shape;145;p6" descr="preencoded.png"/>
          <p:cNvPicPr preferRelativeResize="0"/>
          <p:nvPr/>
        </p:nvPicPr>
        <p:blipFill rotWithShape="1">
          <a:blip r:embed="rId6">
            <a:alphaModFix/>
          </a:blip>
          <a:srcRect/>
          <a:stretch/>
        </p:blipFill>
        <p:spPr>
          <a:xfrm>
            <a:off x="2299692" y="5755362"/>
            <a:ext cx="918091" cy="1468993"/>
          </a:xfrm>
          <a:prstGeom prst="rect">
            <a:avLst/>
          </a:prstGeom>
          <a:noFill/>
          <a:ln>
            <a:noFill/>
          </a:ln>
        </p:spPr>
      </p:pic>
      <p:sp>
        <p:nvSpPr>
          <p:cNvPr id="146" name="Google Shape;146;p6"/>
          <p:cNvSpPr/>
          <p:nvPr/>
        </p:nvSpPr>
        <p:spPr>
          <a:xfrm>
            <a:off x="3493175" y="5938957"/>
            <a:ext cx="2410182"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a:solidFill>
                  <a:srgbClr val="272525"/>
                </a:solidFill>
                <a:latin typeface="Petrona"/>
                <a:ea typeface="Petrona"/>
                <a:cs typeface="Petrona"/>
                <a:sym typeface="Petrona"/>
              </a:rPr>
              <a:t>Ultra Mega Projects</a:t>
            </a:r>
            <a:endParaRPr sz="1850">
              <a:solidFill>
                <a:schemeClr val="dk1"/>
              </a:solidFill>
              <a:latin typeface="Calibri"/>
              <a:ea typeface="Calibri"/>
              <a:cs typeface="Calibri"/>
              <a:sym typeface="Calibri"/>
            </a:endParaRPr>
          </a:p>
        </p:txBody>
      </p:sp>
      <p:sp>
        <p:nvSpPr>
          <p:cNvPr id="147" name="Google Shape;147;p6"/>
          <p:cNvSpPr/>
          <p:nvPr/>
        </p:nvSpPr>
        <p:spPr>
          <a:xfrm>
            <a:off x="3786783" y="6350317"/>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10% of ECI capped at INR 25 crores</a:t>
            </a:r>
            <a:endParaRPr sz="1400">
              <a:solidFill>
                <a:schemeClr val="dk1"/>
              </a:solidFill>
              <a:latin typeface="Calibri"/>
              <a:ea typeface="Calibri"/>
              <a:cs typeface="Calibri"/>
              <a:sym typeface="Calibri"/>
            </a:endParaRPr>
          </a:p>
        </p:txBody>
      </p:sp>
      <p:sp>
        <p:nvSpPr>
          <p:cNvPr id="148" name="Google Shape;148;p6"/>
          <p:cNvSpPr/>
          <p:nvPr/>
        </p:nvSpPr>
        <p:spPr>
          <a:xfrm>
            <a:off x="2299692" y="7430929"/>
            <a:ext cx="10031016" cy="293727"/>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272525"/>
              </a:buClr>
              <a:buSzPts val="1400"/>
              <a:buFont typeface="Inter"/>
              <a:buNone/>
            </a:pPr>
            <a:r>
              <a:rPr lang="en-US" sz="1400" dirty="0">
                <a:solidFill>
                  <a:srgbClr val="272525"/>
                </a:solidFill>
                <a:latin typeface="Inter"/>
                <a:ea typeface="Inter"/>
                <a:cs typeface="Inter"/>
                <a:sym typeface="Inter"/>
              </a:rPr>
              <a:t>#ECI - Eligible Capital Investment. *In five fixed annual installment</a:t>
            </a:r>
          </a:p>
          <a:p>
            <a:pPr marL="0" marR="0" lvl="0" indent="0" algn="l" rtl="0">
              <a:lnSpc>
                <a:spcPct val="164285"/>
              </a:lnSpc>
              <a:spcBef>
                <a:spcPts val="0"/>
              </a:spcBef>
              <a:spcAft>
                <a:spcPts val="0"/>
              </a:spcAft>
              <a:buClr>
                <a:srgbClr val="272525"/>
              </a:buClr>
              <a:buSzPts val="1400"/>
              <a:buFont typeface="Inter"/>
              <a:buNone/>
            </a:pPr>
            <a:r>
              <a:rPr lang="en-US" dirty="0">
                <a:solidFill>
                  <a:srgbClr val="272525"/>
                </a:solidFill>
                <a:latin typeface="Inter"/>
                <a:ea typeface="Inter"/>
                <a:cs typeface="Calibri"/>
                <a:sym typeface="Inter"/>
              </a:rPr>
              <a:t>Additional Incentive of 5% for Women Entrepreneurs/SC/ST/Differently abled</a:t>
            </a:r>
            <a:endParaRPr sz="14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9C15D52A-EA38-B577-682E-23BCBD25A1AC}"/>
              </a:ext>
            </a:extLst>
          </p:cNvPr>
          <p:cNvSpPr txBox="1"/>
          <p:nvPr/>
        </p:nvSpPr>
        <p:spPr>
          <a:xfrm>
            <a:off x="12520247" y="7866184"/>
            <a:ext cx="2461846" cy="292388"/>
          </a:xfrm>
          <a:prstGeom prst="rect">
            <a:avLst/>
          </a:prstGeom>
          <a:noFill/>
        </p:spPr>
        <p:txBody>
          <a:bodyPr wrap="square" rtlCol="0">
            <a:spAutoFit/>
          </a:bodyPr>
          <a:lstStyle/>
          <a:p>
            <a:r>
              <a:rPr lang="en-US" sz="1300" dirty="0"/>
              <a:t>www.hotelsubsidy.com</a:t>
            </a:r>
            <a:endParaRPr lang="en-IN" sz="1300" dirty="0"/>
          </a:p>
        </p:txBody>
      </p:sp>
      <p:pic>
        <p:nvPicPr>
          <p:cNvPr id="4" name="Picture 3">
            <a:extLst>
              <a:ext uri="{FF2B5EF4-FFF2-40B4-BE49-F238E27FC236}">
                <a16:creationId xmlns:a16="http://schemas.microsoft.com/office/drawing/2014/main" id="{35A68964-7230-334F-1C92-FFF7BEA3823E}"/>
              </a:ext>
            </a:extLst>
          </p:cNvPr>
          <p:cNvPicPr>
            <a:picLocks noChangeAspect="1"/>
          </p:cNvPicPr>
          <p:nvPr/>
        </p:nvPicPr>
        <p:blipFill>
          <a:blip r:embed="rId7"/>
          <a:stretch>
            <a:fillRect/>
          </a:stretch>
        </p:blipFill>
        <p:spPr>
          <a:xfrm>
            <a:off x="0" y="0"/>
            <a:ext cx="14630400" cy="8229600"/>
          </a:xfrm>
          <a:prstGeom prst="rect">
            <a:avLst/>
          </a:prstGeom>
        </p:spPr>
      </p:pic>
      <p:pic>
        <p:nvPicPr>
          <p:cNvPr id="6" name="Picture 5">
            <a:extLst>
              <a:ext uri="{FF2B5EF4-FFF2-40B4-BE49-F238E27FC236}">
                <a16:creationId xmlns:a16="http://schemas.microsoft.com/office/drawing/2014/main" id="{ADF06CB5-40C8-FCAC-CDD0-952269F1146B}"/>
              </a:ext>
            </a:extLst>
          </p:cNvPr>
          <p:cNvPicPr>
            <a:picLocks noChangeAspect="1"/>
          </p:cNvPicPr>
          <p:nvPr/>
        </p:nvPicPr>
        <p:blipFill>
          <a:blip r:embed="rId8"/>
          <a:stretch>
            <a:fillRect/>
          </a:stretch>
        </p:blipFill>
        <p:spPr>
          <a:xfrm>
            <a:off x="0" y="0"/>
            <a:ext cx="14630400" cy="8229600"/>
          </a:xfrm>
          <a:prstGeom prst="rect">
            <a:avLst/>
          </a:prstGeom>
        </p:spPr>
      </p:pic>
      <p:pic>
        <p:nvPicPr>
          <p:cNvPr id="5" name="Picture 4">
            <a:extLst>
              <a:ext uri="{FF2B5EF4-FFF2-40B4-BE49-F238E27FC236}">
                <a16:creationId xmlns:a16="http://schemas.microsoft.com/office/drawing/2014/main" id="{657E2586-62E9-2B30-5CE0-A5E2437C8FF3}"/>
              </a:ext>
            </a:extLst>
          </p:cNvPr>
          <p:cNvPicPr>
            <a:picLocks noChangeAspect="1"/>
          </p:cNvPicPr>
          <p:nvPr/>
        </p:nvPicPr>
        <p:blipFill>
          <a:blip r:embed="rId7"/>
          <a:stretch>
            <a:fillRect/>
          </a:stretch>
        </p:blipFill>
        <p:spPr>
          <a:xfrm>
            <a:off x="0" y="0"/>
            <a:ext cx="14630400" cy="8229600"/>
          </a:xfrm>
          <a:prstGeom prst="rect">
            <a:avLst/>
          </a:prstGeom>
        </p:spPr>
      </p:pic>
    </p:spTree>
    <p:extLst>
      <p:ext uri="{BB962C8B-B14F-4D97-AF65-F5344CB8AC3E}">
        <p14:creationId xmlns:p14="http://schemas.microsoft.com/office/powerpoint/2010/main" val="3950999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134" name="Google Shape;134;p6"/>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IN" dirty="0"/>
          </a:p>
        </p:txBody>
      </p:sp>
      <p:sp>
        <p:nvSpPr>
          <p:cNvPr id="135" name="Google Shape;135;p6"/>
          <p:cNvSpPr/>
          <p:nvPr/>
        </p:nvSpPr>
        <p:spPr>
          <a:xfrm>
            <a:off x="2299692" y="504944"/>
            <a:ext cx="6090546" cy="602575"/>
          </a:xfrm>
          <a:prstGeom prst="rect">
            <a:avLst/>
          </a:prstGeom>
          <a:noFill/>
          <a:ln>
            <a:noFill/>
          </a:ln>
        </p:spPr>
        <p:txBody>
          <a:bodyPr spcFirstLastPara="1" wrap="square" lIns="0" tIns="0" rIns="0" bIns="0" anchor="t" anchorCtr="0">
            <a:noAutofit/>
          </a:bodyPr>
          <a:lstStyle/>
          <a:p>
            <a:pPr marL="0" marR="0" lvl="0" indent="0" algn="l" rtl="0">
              <a:lnSpc>
                <a:spcPct val="125333"/>
              </a:lnSpc>
              <a:spcBef>
                <a:spcPts val="0"/>
              </a:spcBef>
              <a:spcAft>
                <a:spcPts val="0"/>
              </a:spcAft>
              <a:buClr>
                <a:srgbClr val="000000"/>
              </a:buClr>
              <a:buSzPts val="3750"/>
              <a:buFont typeface="Petrona"/>
              <a:buNone/>
            </a:pPr>
            <a:r>
              <a:rPr lang="en-US" sz="3750" b="1" dirty="0">
                <a:solidFill>
                  <a:srgbClr val="000000"/>
                </a:solidFill>
                <a:latin typeface="Petrona"/>
                <a:ea typeface="Petrona"/>
                <a:cs typeface="Petrona"/>
                <a:sym typeface="Petrona"/>
              </a:rPr>
              <a:t>Classification of Project:</a:t>
            </a:r>
            <a:endParaRPr sz="3750" dirty="0">
              <a:solidFill>
                <a:schemeClr val="dk1"/>
              </a:solidFill>
              <a:latin typeface="Calibri"/>
              <a:ea typeface="Calibri"/>
              <a:cs typeface="Calibri"/>
              <a:sym typeface="Calibri"/>
            </a:endParaRPr>
          </a:p>
        </p:txBody>
      </p:sp>
      <p:sp>
        <p:nvSpPr>
          <p:cNvPr id="136" name="Google Shape;136;p6"/>
          <p:cNvSpPr/>
          <p:nvPr/>
        </p:nvSpPr>
        <p:spPr>
          <a:xfrm>
            <a:off x="2299692" y="1474708"/>
            <a:ext cx="10031016" cy="881182"/>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272525"/>
              </a:buClr>
              <a:buSzPts val="1400"/>
              <a:buFont typeface="Inter"/>
              <a:buNone/>
            </a:pPr>
            <a:r>
              <a:rPr lang="en-US" sz="1400" dirty="0">
                <a:solidFill>
                  <a:srgbClr val="272525"/>
                </a:solidFill>
                <a:latin typeface="Inter"/>
                <a:ea typeface="Inter"/>
                <a:cs typeface="Inter"/>
                <a:sym typeface="Inter"/>
              </a:rPr>
              <a:t>The policy offers capital incentives for all eligible tourism units, with varying percentages based on the category of the project. These incentives are designed to encourage investment in different types of tourism facilities across the state.</a:t>
            </a:r>
            <a:endParaRPr sz="1400" dirty="0">
              <a:solidFill>
                <a:schemeClr val="dk1"/>
              </a:solidFill>
              <a:latin typeface="Calibri"/>
              <a:ea typeface="Calibri"/>
              <a:cs typeface="Calibri"/>
              <a:sym typeface="Calibri"/>
            </a:endParaRPr>
          </a:p>
        </p:txBody>
      </p:sp>
      <p:pic>
        <p:nvPicPr>
          <p:cNvPr id="137" name="Google Shape;137;p6" descr="preencoded.png"/>
          <p:cNvPicPr preferRelativeResize="0"/>
          <p:nvPr/>
        </p:nvPicPr>
        <p:blipFill rotWithShape="1">
          <a:blip r:embed="rId4">
            <a:alphaModFix/>
          </a:blip>
          <a:srcRect/>
          <a:stretch/>
        </p:blipFill>
        <p:spPr>
          <a:xfrm>
            <a:off x="2299692" y="2562463"/>
            <a:ext cx="918091" cy="1468993"/>
          </a:xfrm>
          <a:prstGeom prst="rect">
            <a:avLst/>
          </a:prstGeom>
          <a:noFill/>
          <a:ln>
            <a:noFill/>
          </a:ln>
        </p:spPr>
      </p:pic>
      <p:sp>
        <p:nvSpPr>
          <p:cNvPr id="138" name="Google Shape;138;p6"/>
          <p:cNvSpPr/>
          <p:nvPr/>
        </p:nvSpPr>
        <p:spPr>
          <a:xfrm>
            <a:off x="3493175" y="2746058"/>
            <a:ext cx="2488168"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dirty="0">
                <a:solidFill>
                  <a:srgbClr val="272525"/>
                </a:solidFill>
                <a:latin typeface="Petrona"/>
                <a:ea typeface="Petrona"/>
                <a:cs typeface="Petrona"/>
                <a:sym typeface="Petrona"/>
              </a:rPr>
              <a:t>Accommodation Units</a:t>
            </a:r>
            <a:endParaRPr sz="1850" dirty="0">
              <a:solidFill>
                <a:schemeClr val="dk1"/>
              </a:solidFill>
              <a:latin typeface="Calibri"/>
              <a:ea typeface="Calibri"/>
              <a:cs typeface="Calibri"/>
              <a:sym typeface="Calibri"/>
            </a:endParaRPr>
          </a:p>
        </p:txBody>
      </p:sp>
      <p:sp>
        <p:nvSpPr>
          <p:cNvPr id="139" name="Google Shape;139;p6"/>
          <p:cNvSpPr/>
          <p:nvPr/>
        </p:nvSpPr>
        <p:spPr>
          <a:xfrm>
            <a:off x="3786783" y="3157418"/>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dirty="0">
                <a:solidFill>
                  <a:srgbClr val="272525"/>
                </a:solidFill>
                <a:latin typeface="Inter"/>
                <a:ea typeface="Inter"/>
                <a:cs typeface="Inter"/>
                <a:sym typeface="Inter"/>
              </a:rPr>
              <a:t>20% of ECI capped at INR 20 crores for Category A.</a:t>
            </a:r>
            <a:endParaRPr sz="1400" dirty="0">
              <a:solidFill>
                <a:schemeClr val="dk1"/>
              </a:solidFill>
              <a:latin typeface="Calibri"/>
              <a:ea typeface="Calibri"/>
              <a:cs typeface="Calibri"/>
              <a:sym typeface="Calibri"/>
            </a:endParaRPr>
          </a:p>
        </p:txBody>
      </p:sp>
      <p:sp>
        <p:nvSpPr>
          <p:cNvPr id="140" name="Google Shape;140;p6"/>
          <p:cNvSpPr/>
          <p:nvPr/>
        </p:nvSpPr>
        <p:spPr>
          <a:xfrm>
            <a:off x="3786783" y="3515320"/>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15 Crores for Category B.</a:t>
            </a:r>
            <a:endParaRPr sz="1400">
              <a:solidFill>
                <a:schemeClr val="dk1"/>
              </a:solidFill>
              <a:latin typeface="Calibri"/>
              <a:ea typeface="Calibri"/>
              <a:cs typeface="Calibri"/>
              <a:sym typeface="Calibri"/>
            </a:endParaRPr>
          </a:p>
        </p:txBody>
      </p:sp>
      <p:pic>
        <p:nvPicPr>
          <p:cNvPr id="141" name="Google Shape;141;p6" descr="preencoded.png"/>
          <p:cNvPicPr preferRelativeResize="0"/>
          <p:nvPr/>
        </p:nvPicPr>
        <p:blipFill rotWithShape="1">
          <a:blip r:embed="rId5">
            <a:alphaModFix/>
          </a:blip>
          <a:srcRect/>
          <a:stretch/>
        </p:blipFill>
        <p:spPr>
          <a:xfrm>
            <a:off x="2299692" y="4031456"/>
            <a:ext cx="918091" cy="1723906"/>
          </a:xfrm>
          <a:prstGeom prst="rect">
            <a:avLst/>
          </a:prstGeom>
          <a:noFill/>
          <a:ln>
            <a:noFill/>
          </a:ln>
        </p:spPr>
      </p:pic>
      <p:sp>
        <p:nvSpPr>
          <p:cNvPr id="142" name="Google Shape;142;p6"/>
          <p:cNvSpPr/>
          <p:nvPr/>
        </p:nvSpPr>
        <p:spPr>
          <a:xfrm>
            <a:off x="3493175" y="4215051"/>
            <a:ext cx="2410182"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a:solidFill>
                  <a:srgbClr val="272525"/>
                </a:solidFill>
                <a:latin typeface="Petrona"/>
                <a:ea typeface="Petrona"/>
                <a:cs typeface="Petrona"/>
                <a:sym typeface="Petrona"/>
              </a:rPr>
              <a:t>Other  Units</a:t>
            </a:r>
            <a:endParaRPr sz="1850">
              <a:solidFill>
                <a:schemeClr val="dk1"/>
              </a:solidFill>
              <a:latin typeface="Calibri"/>
              <a:ea typeface="Calibri"/>
              <a:cs typeface="Calibri"/>
              <a:sym typeface="Calibri"/>
            </a:endParaRPr>
          </a:p>
        </p:txBody>
      </p:sp>
      <p:sp>
        <p:nvSpPr>
          <p:cNvPr id="143" name="Google Shape;143;p6"/>
          <p:cNvSpPr/>
          <p:nvPr/>
        </p:nvSpPr>
        <p:spPr>
          <a:xfrm>
            <a:off x="3786783" y="4626412"/>
            <a:ext cx="8543925" cy="587454"/>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15 crores for Food &amp; Beverages, Travel &amp; Tourism, and Entertainment &amp; Recreation. </a:t>
            </a:r>
            <a:endParaRPr sz="1400">
              <a:solidFill>
                <a:schemeClr val="dk1"/>
              </a:solidFill>
              <a:latin typeface="Calibri"/>
              <a:ea typeface="Calibri"/>
              <a:cs typeface="Calibri"/>
              <a:sym typeface="Calibri"/>
            </a:endParaRPr>
          </a:p>
        </p:txBody>
      </p:sp>
      <p:sp>
        <p:nvSpPr>
          <p:cNvPr id="144" name="Google Shape;144;p6"/>
          <p:cNvSpPr/>
          <p:nvPr/>
        </p:nvSpPr>
        <p:spPr>
          <a:xfrm>
            <a:off x="3786783" y="5278041"/>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10 crores for Other Tourism Units</a:t>
            </a:r>
            <a:endParaRPr sz="1400">
              <a:solidFill>
                <a:schemeClr val="dk1"/>
              </a:solidFill>
              <a:latin typeface="Calibri"/>
              <a:ea typeface="Calibri"/>
              <a:cs typeface="Calibri"/>
              <a:sym typeface="Calibri"/>
            </a:endParaRPr>
          </a:p>
        </p:txBody>
      </p:sp>
      <p:pic>
        <p:nvPicPr>
          <p:cNvPr id="145" name="Google Shape;145;p6" descr="preencoded.png"/>
          <p:cNvPicPr preferRelativeResize="0"/>
          <p:nvPr/>
        </p:nvPicPr>
        <p:blipFill rotWithShape="1">
          <a:blip r:embed="rId6">
            <a:alphaModFix/>
          </a:blip>
          <a:srcRect/>
          <a:stretch/>
        </p:blipFill>
        <p:spPr>
          <a:xfrm>
            <a:off x="2299692" y="5755362"/>
            <a:ext cx="918091" cy="1468993"/>
          </a:xfrm>
          <a:prstGeom prst="rect">
            <a:avLst/>
          </a:prstGeom>
          <a:noFill/>
          <a:ln>
            <a:noFill/>
          </a:ln>
        </p:spPr>
      </p:pic>
      <p:sp>
        <p:nvSpPr>
          <p:cNvPr id="146" name="Google Shape;146;p6"/>
          <p:cNvSpPr/>
          <p:nvPr/>
        </p:nvSpPr>
        <p:spPr>
          <a:xfrm>
            <a:off x="3493175" y="5938957"/>
            <a:ext cx="2410182"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a:solidFill>
                  <a:srgbClr val="272525"/>
                </a:solidFill>
                <a:latin typeface="Petrona"/>
                <a:ea typeface="Petrona"/>
                <a:cs typeface="Petrona"/>
                <a:sym typeface="Petrona"/>
              </a:rPr>
              <a:t>Ultra Mega Projects</a:t>
            </a:r>
            <a:endParaRPr sz="1850">
              <a:solidFill>
                <a:schemeClr val="dk1"/>
              </a:solidFill>
              <a:latin typeface="Calibri"/>
              <a:ea typeface="Calibri"/>
              <a:cs typeface="Calibri"/>
              <a:sym typeface="Calibri"/>
            </a:endParaRPr>
          </a:p>
        </p:txBody>
      </p:sp>
      <p:sp>
        <p:nvSpPr>
          <p:cNvPr id="147" name="Google Shape;147;p6"/>
          <p:cNvSpPr/>
          <p:nvPr/>
        </p:nvSpPr>
        <p:spPr>
          <a:xfrm>
            <a:off x="3786783" y="6350317"/>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10% of ECI capped at INR 25 crores</a:t>
            </a:r>
            <a:endParaRPr sz="1400">
              <a:solidFill>
                <a:schemeClr val="dk1"/>
              </a:solidFill>
              <a:latin typeface="Calibri"/>
              <a:ea typeface="Calibri"/>
              <a:cs typeface="Calibri"/>
              <a:sym typeface="Calibri"/>
            </a:endParaRPr>
          </a:p>
        </p:txBody>
      </p:sp>
      <p:sp>
        <p:nvSpPr>
          <p:cNvPr id="148" name="Google Shape;148;p6"/>
          <p:cNvSpPr/>
          <p:nvPr/>
        </p:nvSpPr>
        <p:spPr>
          <a:xfrm>
            <a:off x="2299692" y="7430929"/>
            <a:ext cx="10031016" cy="293727"/>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272525"/>
              </a:buClr>
              <a:buSzPts val="1400"/>
              <a:buFont typeface="Inter"/>
              <a:buNone/>
            </a:pPr>
            <a:r>
              <a:rPr lang="en-US" sz="1400" dirty="0">
                <a:solidFill>
                  <a:srgbClr val="272525"/>
                </a:solidFill>
                <a:latin typeface="Inter"/>
                <a:ea typeface="Inter"/>
                <a:cs typeface="Inter"/>
                <a:sym typeface="Inter"/>
              </a:rPr>
              <a:t>#ECI - Eligible Capital Investment. *In five fixed annual installment</a:t>
            </a:r>
          </a:p>
          <a:p>
            <a:pPr marL="0" marR="0" lvl="0" indent="0" algn="l" rtl="0">
              <a:lnSpc>
                <a:spcPct val="164285"/>
              </a:lnSpc>
              <a:spcBef>
                <a:spcPts val="0"/>
              </a:spcBef>
              <a:spcAft>
                <a:spcPts val="0"/>
              </a:spcAft>
              <a:buClr>
                <a:srgbClr val="272525"/>
              </a:buClr>
              <a:buSzPts val="1400"/>
              <a:buFont typeface="Inter"/>
              <a:buNone/>
            </a:pPr>
            <a:r>
              <a:rPr lang="en-US" dirty="0">
                <a:solidFill>
                  <a:srgbClr val="272525"/>
                </a:solidFill>
                <a:latin typeface="Inter"/>
                <a:ea typeface="Inter"/>
                <a:cs typeface="Calibri"/>
                <a:sym typeface="Inter"/>
              </a:rPr>
              <a:t>Additional Incentive of 5% for Women Entrepreneurs/SC/ST/Differently abled</a:t>
            </a:r>
            <a:endParaRPr sz="14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9C15D52A-EA38-B577-682E-23BCBD25A1AC}"/>
              </a:ext>
            </a:extLst>
          </p:cNvPr>
          <p:cNvSpPr txBox="1"/>
          <p:nvPr/>
        </p:nvSpPr>
        <p:spPr>
          <a:xfrm>
            <a:off x="12520247" y="7866184"/>
            <a:ext cx="2461846" cy="292388"/>
          </a:xfrm>
          <a:prstGeom prst="rect">
            <a:avLst/>
          </a:prstGeom>
          <a:noFill/>
        </p:spPr>
        <p:txBody>
          <a:bodyPr wrap="square" rtlCol="0">
            <a:spAutoFit/>
          </a:bodyPr>
          <a:lstStyle/>
          <a:p>
            <a:r>
              <a:rPr lang="en-US" sz="1300" dirty="0"/>
              <a:t>www.hotelsubsidy.com</a:t>
            </a:r>
            <a:endParaRPr lang="en-IN" sz="1300" dirty="0"/>
          </a:p>
        </p:txBody>
      </p:sp>
      <p:pic>
        <p:nvPicPr>
          <p:cNvPr id="4" name="Picture 3">
            <a:extLst>
              <a:ext uri="{FF2B5EF4-FFF2-40B4-BE49-F238E27FC236}">
                <a16:creationId xmlns:a16="http://schemas.microsoft.com/office/drawing/2014/main" id="{35A68964-7230-334F-1C92-FFF7BEA3823E}"/>
              </a:ext>
            </a:extLst>
          </p:cNvPr>
          <p:cNvPicPr>
            <a:picLocks noChangeAspect="1"/>
          </p:cNvPicPr>
          <p:nvPr/>
        </p:nvPicPr>
        <p:blipFill>
          <a:blip r:embed="rId7"/>
          <a:stretch>
            <a:fillRect/>
          </a:stretch>
        </p:blipFill>
        <p:spPr>
          <a:xfrm>
            <a:off x="0" y="0"/>
            <a:ext cx="14630400" cy="8229600"/>
          </a:xfrm>
          <a:prstGeom prst="rect">
            <a:avLst/>
          </a:prstGeom>
        </p:spPr>
      </p:pic>
      <p:pic>
        <p:nvPicPr>
          <p:cNvPr id="6" name="Picture 5">
            <a:extLst>
              <a:ext uri="{FF2B5EF4-FFF2-40B4-BE49-F238E27FC236}">
                <a16:creationId xmlns:a16="http://schemas.microsoft.com/office/drawing/2014/main" id="{ADF06CB5-40C8-FCAC-CDD0-952269F1146B}"/>
              </a:ext>
            </a:extLst>
          </p:cNvPr>
          <p:cNvPicPr>
            <a:picLocks noChangeAspect="1"/>
          </p:cNvPicPr>
          <p:nvPr/>
        </p:nvPicPr>
        <p:blipFill>
          <a:blip r:embed="rId8"/>
          <a:stretch>
            <a:fillRect/>
          </a:stretch>
        </p:blipFill>
        <p:spPr>
          <a:xfrm>
            <a:off x="0" y="0"/>
            <a:ext cx="14630400" cy="8229600"/>
          </a:xfrm>
          <a:prstGeom prst="rect">
            <a:avLst/>
          </a:prstGeom>
        </p:spPr>
      </p:pic>
      <p:pic>
        <p:nvPicPr>
          <p:cNvPr id="5" name="Picture 4">
            <a:extLst>
              <a:ext uri="{FF2B5EF4-FFF2-40B4-BE49-F238E27FC236}">
                <a16:creationId xmlns:a16="http://schemas.microsoft.com/office/drawing/2014/main" id="{A7AB58D8-D30B-31E8-3607-655B6C794614}"/>
              </a:ext>
            </a:extLst>
          </p:cNvPr>
          <p:cNvPicPr>
            <a:picLocks noChangeAspect="1"/>
          </p:cNvPicPr>
          <p:nvPr/>
        </p:nvPicPr>
        <p:blipFill>
          <a:blip r:embed="rId9"/>
          <a:stretch>
            <a:fillRect/>
          </a:stretch>
        </p:blipFill>
        <p:spPr>
          <a:xfrm>
            <a:off x="0" y="0"/>
            <a:ext cx="14630400" cy="8229600"/>
          </a:xfrm>
          <a:prstGeom prst="rect">
            <a:avLst/>
          </a:prstGeom>
        </p:spPr>
      </p:pic>
    </p:spTree>
    <p:extLst>
      <p:ext uri="{BB962C8B-B14F-4D97-AF65-F5344CB8AC3E}">
        <p14:creationId xmlns:p14="http://schemas.microsoft.com/office/powerpoint/2010/main" val="2291401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134" name="Google Shape;134;p6"/>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IN" dirty="0"/>
          </a:p>
        </p:txBody>
      </p:sp>
      <p:sp>
        <p:nvSpPr>
          <p:cNvPr id="135" name="Google Shape;135;p6"/>
          <p:cNvSpPr/>
          <p:nvPr/>
        </p:nvSpPr>
        <p:spPr>
          <a:xfrm>
            <a:off x="2299692" y="504944"/>
            <a:ext cx="6090546" cy="602575"/>
          </a:xfrm>
          <a:prstGeom prst="rect">
            <a:avLst/>
          </a:prstGeom>
          <a:noFill/>
          <a:ln>
            <a:noFill/>
          </a:ln>
        </p:spPr>
        <p:txBody>
          <a:bodyPr spcFirstLastPara="1" wrap="square" lIns="0" tIns="0" rIns="0" bIns="0" anchor="t" anchorCtr="0">
            <a:noAutofit/>
          </a:bodyPr>
          <a:lstStyle/>
          <a:p>
            <a:pPr marL="0" marR="0" lvl="0" indent="0" algn="l" rtl="0">
              <a:lnSpc>
                <a:spcPct val="125333"/>
              </a:lnSpc>
              <a:spcBef>
                <a:spcPts val="0"/>
              </a:spcBef>
              <a:spcAft>
                <a:spcPts val="0"/>
              </a:spcAft>
              <a:buClr>
                <a:srgbClr val="000000"/>
              </a:buClr>
              <a:buSzPts val="3750"/>
              <a:buFont typeface="Petrona"/>
              <a:buNone/>
            </a:pPr>
            <a:r>
              <a:rPr lang="en-US" sz="3750" b="1" dirty="0">
                <a:solidFill>
                  <a:srgbClr val="000000"/>
                </a:solidFill>
                <a:latin typeface="Petrona"/>
                <a:ea typeface="Petrona"/>
                <a:cs typeface="Petrona"/>
                <a:sym typeface="Petrona"/>
              </a:rPr>
              <a:t>Classification of Project:</a:t>
            </a:r>
            <a:endParaRPr sz="3750" dirty="0">
              <a:solidFill>
                <a:schemeClr val="dk1"/>
              </a:solidFill>
              <a:latin typeface="Calibri"/>
              <a:ea typeface="Calibri"/>
              <a:cs typeface="Calibri"/>
              <a:sym typeface="Calibri"/>
            </a:endParaRPr>
          </a:p>
        </p:txBody>
      </p:sp>
      <p:sp>
        <p:nvSpPr>
          <p:cNvPr id="136" name="Google Shape;136;p6"/>
          <p:cNvSpPr/>
          <p:nvPr/>
        </p:nvSpPr>
        <p:spPr>
          <a:xfrm>
            <a:off x="2299692" y="1474708"/>
            <a:ext cx="10031016" cy="881182"/>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272525"/>
              </a:buClr>
              <a:buSzPts val="1400"/>
              <a:buFont typeface="Inter"/>
              <a:buNone/>
            </a:pPr>
            <a:r>
              <a:rPr lang="en-US" sz="1400" dirty="0">
                <a:solidFill>
                  <a:srgbClr val="272525"/>
                </a:solidFill>
                <a:latin typeface="Inter"/>
                <a:ea typeface="Inter"/>
                <a:cs typeface="Inter"/>
                <a:sym typeface="Inter"/>
              </a:rPr>
              <a:t>The policy offers capital incentives for all eligible tourism units, with varying percentages based on the category of the project. These incentives are designed to encourage investment in different types of tourism facilities across the state.</a:t>
            </a:r>
            <a:endParaRPr sz="1400" dirty="0">
              <a:solidFill>
                <a:schemeClr val="dk1"/>
              </a:solidFill>
              <a:latin typeface="Calibri"/>
              <a:ea typeface="Calibri"/>
              <a:cs typeface="Calibri"/>
              <a:sym typeface="Calibri"/>
            </a:endParaRPr>
          </a:p>
        </p:txBody>
      </p:sp>
      <p:pic>
        <p:nvPicPr>
          <p:cNvPr id="137" name="Google Shape;137;p6" descr="preencoded.png"/>
          <p:cNvPicPr preferRelativeResize="0"/>
          <p:nvPr/>
        </p:nvPicPr>
        <p:blipFill rotWithShape="1">
          <a:blip r:embed="rId4">
            <a:alphaModFix/>
          </a:blip>
          <a:srcRect/>
          <a:stretch/>
        </p:blipFill>
        <p:spPr>
          <a:xfrm>
            <a:off x="2299692" y="2562463"/>
            <a:ext cx="918091" cy="1468993"/>
          </a:xfrm>
          <a:prstGeom prst="rect">
            <a:avLst/>
          </a:prstGeom>
          <a:noFill/>
          <a:ln>
            <a:noFill/>
          </a:ln>
        </p:spPr>
      </p:pic>
      <p:sp>
        <p:nvSpPr>
          <p:cNvPr id="138" name="Google Shape;138;p6"/>
          <p:cNvSpPr/>
          <p:nvPr/>
        </p:nvSpPr>
        <p:spPr>
          <a:xfrm>
            <a:off x="3493175" y="2746058"/>
            <a:ext cx="2488168"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dirty="0">
                <a:solidFill>
                  <a:srgbClr val="272525"/>
                </a:solidFill>
                <a:latin typeface="Petrona"/>
                <a:ea typeface="Petrona"/>
                <a:cs typeface="Petrona"/>
                <a:sym typeface="Petrona"/>
              </a:rPr>
              <a:t>Accommodation Units</a:t>
            </a:r>
            <a:endParaRPr sz="1850" dirty="0">
              <a:solidFill>
                <a:schemeClr val="dk1"/>
              </a:solidFill>
              <a:latin typeface="Calibri"/>
              <a:ea typeface="Calibri"/>
              <a:cs typeface="Calibri"/>
              <a:sym typeface="Calibri"/>
            </a:endParaRPr>
          </a:p>
        </p:txBody>
      </p:sp>
      <p:sp>
        <p:nvSpPr>
          <p:cNvPr id="139" name="Google Shape;139;p6"/>
          <p:cNvSpPr/>
          <p:nvPr/>
        </p:nvSpPr>
        <p:spPr>
          <a:xfrm>
            <a:off x="3786783" y="3157418"/>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dirty="0">
                <a:solidFill>
                  <a:srgbClr val="272525"/>
                </a:solidFill>
                <a:latin typeface="Inter"/>
                <a:ea typeface="Inter"/>
                <a:cs typeface="Inter"/>
                <a:sym typeface="Inter"/>
              </a:rPr>
              <a:t>20% of ECI capped at INR 20 crores for Category A.</a:t>
            </a:r>
            <a:endParaRPr sz="1400" dirty="0">
              <a:solidFill>
                <a:schemeClr val="dk1"/>
              </a:solidFill>
              <a:latin typeface="Calibri"/>
              <a:ea typeface="Calibri"/>
              <a:cs typeface="Calibri"/>
              <a:sym typeface="Calibri"/>
            </a:endParaRPr>
          </a:p>
        </p:txBody>
      </p:sp>
      <p:sp>
        <p:nvSpPr>
          <p:cNvPr id="140" name="Google Shape;140;p6"/>
          <p:cNvSpPr/>
          <p:nvPr/>
        </p:nvSpPr>
        <p:spPr>
          <a:xfrm>
            <a:off x="3786783" y="3515320"/>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15 Crores for Category B.</a:t>
            </a:r>
            <a:endParaRPr sz="1400">
              <a:solidFill>
                <a:schemeClr val="dk1"/>
              </a:solidFill>
              <a:latin typeface="Calibri"/>
              <a:ea typeface="Calibri"/>
              <a:cs typeface="Calibri"/>
              <a:sym typeface="Calibri"/>
            </a:endParaRPr>
          </a:p>
        </p:txBody>
      </p:sp>
      <p:pic>
        <p:nvPicPr>
          <p:cNvPr id="141" name="Google Shape;141;p6" descr="preencoded.png"/>
          <p:cNvPicPr preferRelativeResize="0"/>
          <p:nvPr/>
        </p:nvPicPr>
        <p:blipFill rotWithShape="1">
          <a:blip r:embed="rId5">
            <a:alphaModFix/>
          </a:blip>
          <a:srcRect/>
          <a:stretch/>
        </p:blipFill>
        <p:spPr>
          <a:xfrm>
            <a:off x="2299692" y="4031456"/>
            <a:ext cx="918091" cy="1723906"/>
          </a:xfrm>
          <a:prstGeom prst="rect">
            <a:avLst/>
          </a:prstGeom>
          <a:noFill/>
          <a:ln>
            <a:noFill/>
          </a:ln>
        </p:spPr>
      </p:pic>
      <p:sp>
        <p:nvSpPr>
          <p:cNvPr id="142" name="Google Shape;142;p6"/>
          <p:cNvSpPr/>
          <p:nvPr/>
        </p:nvSpPr>
        <p:spPr>
          <a:xfrm>
            <a:off x="3493175" y="4215051"/>
            <a:ext cx="2410182"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a:solidFill>
                  <a:srgbClr val="272525"/>
                </a:solidFill>
                <a:latin typeface="Petrona"/>
                <a:ea typeface="Petrona"/>
                <a:cs typeface="Petrona"/>
                <a:sym typeface="Petrona"/>
              </a:rPr>
              <a:t>Other  Units</a:t>
            </a:r>
            <a:endParaRPr sz="1850">
              <a:solidFill>
                <a:schemeClr val="dk1"/>
              </a:solidFill>
              <a:latin typeface="Calibri"/>
              <a:ea typeface="Calibri"/>
              <a:cs typeface="Calibri"/>
              <a:sym typeface="Calibri"/>
            </a:endParaRPr>
          </a:p>
        </p:txBody>
      </p:sp>
      <p:sp>
        <p:nvSpPr>
          <p:cNvPr id="143" name="Google Shape;143;p6"/>
          <p:cNvSpPr/>
          <p:nvPr/>
        </p:nvSpPr>
        <p:spPr>
          <a:xfrm>
            <a:off x="3786783" y="4626412"/>
            <a:ext cx="8543925" cy="587454"/>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15 crores for Food &amp; Beverages, Travel &amp; Tourism, and Entertainment &amp; Recreation. </a:t>
            </a:r>
            <a:endParaRPr sz="1400">
              <a:solidFill>
                <a:schemeClr val="dk1"/>
              </a:solidFill>
              <a:latin typeface="Calibri"/>
              <a:ea typeface="Calibri"/>
              <a:cs typeface="Calibri"/>
              <a:sym typeface="Calibri"/>
            </a:endParaRPr>
          </a:p>
        </p:txBody>
      </p:sp>
      <p:sp>
        <p:nvSpPr>
          <p:cNvPr id="144" name="Google Shape;144;p6"/>
          <p:cNvSpPr/>
          <p:nvPr/>
        </p:nvSpPr>
        <p:spPr>
          <a:xfrm>
            <a:off x="3786783" y="5278041"/>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15% of ECI capped at INR 10 crores for Other Tourism Units</a:t>
            </a:r>
            <a:endParaRPr sz="1400">
              <a:solidFill>
                <a:schemeClr val="dk1"/>
              </a:solidFill>
              <a:latin typeface="Calibri"/>
              <a:ea typeface="Calibri"/>
              <a:cs typeface="Calibri"/>
              <a:sym typeface="Calibri"/>
            </a:endParaRPr>
          </a:p>
        </p:txBody>
      </p:sp>
      <p:pic>
        <p:nvPicPr>
          <p:cNvPr id="145" name="Google Shape;145;p6" descr="preencoded.png"/>
          <p:cNvPicPr preferRelativeResize="0"/>
          <p:nvPr/>
        </p:nvPicPr>
        <p:blipFill rotWithShape="1">
          <a:blip r:embed="rId6">
            <a:alphaModFix/>
          </a:blip>
          <a:srcRect/>
          <a:stretch/>
        </p:blipFill>
        <p:spPr>
          <a:xfrm>
            <a:off x="2299692" y="5755362"/>
            <a:ext cx="918091" cy="1468993"/>
          </a:xfrm>
          <a:prstGeom prst="rect">
            <a:avLst/>
          </a:prstGeom>
          <a:noFill/>
          <a:ln>
            <a:noFill/>
          </a:ln>
        </p:spPr>
      </p:pic>
      <p:sp>
        <p:nvSpPr>
          <p:cNvPr id="146" name="Google Shape;146;p6"/>
          <p:cNvSpPr/>
          <p:nvPr/>
        </p:nvSpPr>
        <p:spPr>
          <a:xfrm>
            <a:off x="3493175" y="5938957"/>
            <a:ext cx="2410182" cy="301228"/>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Petrona"/>
              <a:buNone/>
            </a:pPr>
            <a:r>
              <a:rPr lang="en-US" sz="1850" b="1">
                <a:solidFill>
                  <a:srgbClr val="272525"/>
                </a:solidFill>
                <a:latin typeface="Petrona"/>
                <a:ea typeface="Petrona"/>
                <a:cs typeface="Petrona"/>
                <a:sym typeface="Petrona"/>
              </a:rPr>
              <a:t>Ultra Mega Projects</a:t>
            </a:r>
            <a:endParaRPr sz="1850">
              <a:solidFill>
                <a:schemeClr val="dk1"/>
              </a:solidFill>
              <a:latin typeface="Calibri"/>
              <a:ea typeface="Calibri"/>
              <a:cs typeface="Calibri"/>
              <a:sym typeface="Calibri"/>
            </a:endParaRPr>
          </a:p>
        </p:txBody>
      </p:sp>
      <p:sp>
        <p:nvSpPr>
          <p:cNvPr id="147" name="Google Shape;147;p6"/>
          <p:cNvSpPr/>
          <p:nvPr/>
        </p:nvSpPr>
        <p:spPr>
          <a:xfrm>
            <a:off x="3786783" y="6350317"/>
            <a:ext cx="8543925" cy="293727"/>
          </a:xfrm>
          <a:prstGeom prst="rect">
            <a:avLst/>
          </a:prstGeom>
          <a:noFill/>
          <a:ln>
            <a:noFill/>
          </a:ln>
        </p:spPr>
        <p:txBody>
          <a:bodyPr spcFirstLastPara="1" wrap="square" lIns="0" tIns="0" rIns="0" bIns="0" anchor="t" anchorCtr="0">
            <a:noAutofit/>
          </a:bodyPr>
          <a:lstStyle/>
          <a:p>
            <a:pPr marL="342900" marR="0" lvl="0" indent="-342900" algn="l" rtl="0">
              <a:lnSpc>
                <a:spcPct val="164285"/>
              </a:lnSpc>
              <a:spcBef>
                <a:spcPts val="0"/>
              </a:spcBef>
              <a:spcAft>
                <a:spcPts val="0"/>
              </a:spcAft>
              <a:buClr>
                <a:srgbClr val="272525"/>
              </a:buClr>
              <a:buSzPts val="1400"/>
              <a:buFont typeface="Inter"/>
              <a:buChar char="•"/>
            </a:pPr>
            <a:r>
              <a:rPr lang="en-US" sz="1400">
                <a:solidFill>
                  <a:srgbClr val="272525"/>
                </a:solidFill>
                <a:latin typeface="Inter"/>
                <a:ea typeface="Inter"/>
                <a:cs typeface="Inter"/>
                <a:sym typeface="Inter"/>
              </a:rPr>
              <a:t>10% of ECI capped at INR 25 crores</a:t>
            </a:r>
            <a:endParaRPr sz="1400">
              <a:solidFill>
                <a:schemeClr val="dk1"/>
              </a:solidFill>
              <a:latin typeface="Calibri"/>
              <a:ea typeface="Calibri"/>
              <a:cs typeface="Calibri"/>
              <a:sym typeface="Calibri"/>
            </a:endParaRPr>
          </a:p>
        </p:txBody>
      </p:sp>
      <p:sp>
        <p:nvSpPr>
          <p:cNvPr id="148" name="Google Shape;148;p6"/>
          <p:cNvSpPr/>
          <p:nvPr/>
        </p:nvSpPr>
        <p:spPr>
          <a:xfrm>
            <a:off x="2299692" y="7430929"/>
            <a:ext cx="10031016" cy="293727"/>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272525"/>
              </a:buClr>
              <a:buSzPts val="1400"/>
              <a:buFont typeface="Inter"/>
              <a:buNone/>
            </a:pPr>
            <a:r>
              <a:rPr lang="en-US" sz="1400" dirty="0">
                <a:solidFill>
                  <a:srgbClr val="272525"/>
                </a:solidFill>
                <a:latin typeface="Inter"/>
                <a:ea typeface="Inter"/>
                <a:cs typeface="Inter"/>
                <a:sym typeface="Inter"/>
              </a:rPr>
              <a:t>#ECI - Eligible Capital Investment. *In five fixed annual installment</a:t>
            </a:r>
          </a:p>
          <a:p>
            <a:pPr marL="0" marR="0" lvl="0" indent="0" algn="l" rtl="0">
              <a:lnSpc>
                <a:spcPct val="164285"/>
              </a:lnSpc>
              <a:spcBef>
                <a:spcPts val="0"/>
              </a:spcBef>
              <a:spcAft>
                <a:spcPts val="0"/>
              </a:spcAft>
              <a:buClr>
                <a:srgbClr val="272525"/>
              </a:buClr>
              <a:buSzPts val="1400"/>
              <a:buFont typeface="Inter"/>
              <a:buNone/>
            </a:pPr>
            <a:r>
              <a:rPr lang="en-US" dirty="0">
                <a:solidFill>
                  <a:srgbClr val="272525"/>
                </a:solidFill>
                <a:latin typeface="Inter"/>
                <a:ea typeface="Inter"/>
                <a:cs typeface="Calibri"/>
                <a:sym typeface="Inter"/>
              </a:rPr>
              <a:t>Additional Incentive of 5% for Women Entrepreneurs/SC/ST/Differently abled</a:t>
            </a:r>
            <a:endParaRPr sz="14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9C15D52A-EA38-B577-682E-23BCBD25A1AC}"/>
              </a:ext>
            </a:extLst>
          </p:cNvPr>
          <p:cNvSpPr txBox="1"/>
          <p:nvPr/>
        </p:nvSpPr>
        <p:spPr>
          <a:xfrm>
            <a:off x="12520247" y="7866184"/>
            <a:ext cx="2461846" cy="292388"/>
          </a:xfrm>
          <a:prstGeom prst="rect">
            <a:avLst/>
          </a:prstGeom>
          <a:noFill/>
        </p:spPr>
        <p:txBody>
          <a:bodyPr wrap="square" rtlCol="0">
            <a:spAutoFit/>
          </a:bodyPr>
          <a:lstStyle/>
          <a:p>
            <a:r>
              <a:rPr lang="en-US" sz="1300" dirty="0"/>
              <a:t>www.hotelsubsidy.com</a:t>
            </a:r>
            <a:endParaRPr lang="en-IN" sz="1300" dirty="0"/>
          </a:p>
        </p:txBody>
      </p:sp>
      <p:pic>
        <p:nvPicPr>
          <p:cNvPr id="4" name="Picture 3">
            <a:extLst>
              <a:ext uri="{FF2B5EF4-FFF2-40B4-BE49-F238E27FC236}">
                <a16:creationId xmlns:a16="http://schemas.microsoft.com/office/drawing/2014/main" id="{35A68964-7230-334F-1C92-FFF7BEA3823E}"/>
              </a:ext>
            </a:extLst>
          </p:cNvPr>
          <p:cNvPicPr>
            <a:picLocks noChangeAspect="1"/>
          </p:cNvPicPr>
          <p:nvPr/>
        </p:nvPicPr>
        <p:blipFill>
          <a:blip r:embed="rId7"/>
          <a:stretch>
            <a:fillRect/>
          </a:stretch>
        </p:blipFill>
        <p:spPr>
          <a:xfrm>
            <a:off x="0" y="0"/>
            <a:ext cx="14630400" cy="8229600"/>
          </a:xfrm>
          <a:prstGeom prst="rect">
            <a:avLst/>
          </a:prstGeom>
        </p:spPr>
      </p:pic>
      <p:pic>
        <p:nvPicPr>
          <p:cNvPr id="6" name="Picture 5">
            <a:extLst>
              <a:ext uri="{FF2B5EF4-FFF2-40B4-BE49-F238E27FC236}">
                <a16:creationId xmlns:a16="http://schemas.microsoft.com/office/drawing/2014/main" id="{ADF06CB5-40C8-FCAC-CDD0-952269F1146B}"/>
              </a:ext>
            </a:extLst>
          </p:cNvPr>
          <p:cNvPicPr>
            <a:picLocks noChangeAspect="1"/>
          </p:cNvPicPr>
          <p:nvPr/>
        </p:nvPicPr>
        <p:blipFill>
          <a:blip r:embed="rId8"/>
          <a:stretch>
            <a:fillRect/>
          </a:stretch>
        </p:blipFill>
        <p:spPr>
          <a:xfrm>
            <a:off x="0" y="0"/>
            <a:ext cx="14630400" cy="8229600"/>
          </a:xfrm>
          <a:prstGeom prst="rect">
            <a:avLst/>
          </a:prstGeom>
        </p:spPr>
      </p:pic>
      <p:pic>
        <p:nvPicPr>
          <p:cNvPr id="5" name="Picture 4">
            <a:extLst>
              <a:ext uri="{FF2B5EF4-FFF2-40B4-BE49-F238E27FC236}">
                <a16:creationId xmlns:a16="http://schemas.microsoft.com/office/drawing/2014/main" id="{257D4E51-8EDA-7FB2-3A69-B8B9294E571E}"/>
              </a:ext>
            </a:extLst>
          </p:cNvPr>
          <p:cNvPicPr>
            <a:picLocks noChangeAspect="1"/>
          </p:cNvPicPr>
          <p:nvPr/>
        </p:nvPicPr>
        <p:blipFill>
          <a:blip r:embed="rId9"/>
          <a:stretch>
            <a:fillRect/>
          </a:stretch>
        </p:blipFill>
        <p:spPr>
          <a:xfrm>
            <a:off x="0" y="0"/>
            <a:ext cx="14630400" cy="8229600"/>
          </a:xfrm>
          <a:prstGeom prst="rect">
            <a:avLst/>
          </a:prstGeom>
        </p:spPr>
      </p:pic>
    </p:spTree>
    <p:extLst>
      <p:ext uri="{BB962C8B-B14F-4D97-AF65-F5344CB8AC3E}">
        <p14:creationId xmlns:p14="http://schemas.microsoft.com/office/powerpoint/2010/main" val="2620787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7"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155" name="Google Shape;155;p7"/>
          <p:cNvSpPr/>
          <p:nvPr/>
        </p:nvSpPr>
        <p:spPr>
          <a:xfrm>
            <a:off x="0" y="0"/>
            <a:ext cx="14630400" cy="8229600"/>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864037" y="1306235"/>
            <a:ext cx="10590677" cy="809982"/>
          </a:xfrm>
          <a:prstGeom prst="rect">
            <a:avLst/>
          </a:prstGeom>
          <a:noFill/>
          <a:ln>
            <a:noFill/>
          </a:ln>
        </p:spPr>
        <p:txBody>
          <a:bodyPr spcFirstLastPara="1" wrap="square" lIns="0" tIns="0" rIns="0" bIns="0" anchor="t" anchorCtr="0">
            <a:noAutofit/>
          </a:bodyPr>
          <a:lstStyle/>
          <a:p>
            <a:pPr marL="0" marR="0" lvl="0" indent="0" algn="l" rtl="0">
              <a:lnSpc>
                <a:spcPct val="124509"/>
              </a:lnSpc>
              <a:spcBef>
                <a:spcPts val="0"/>
              </a:spcBef>
              <a:spcAft>
                <a:spcPts val="0"/>
              </a:spcAft>
              <a:buClr>
                <a:srgbClr val="000000"/>
              </a:buClr>
              <a:buSzPts val="5100"/>
              <a:buFont typeface="Petrona"/>
              <a:buNone/>
            </a:pPr>
            <a:r>
              <a:rPr lang="en-US" sz="5100" b="1" dirty="0">
                <a:solidFill>
                  <a:srgbClr val="000000"/>
                </a:solidFill>
                <a:latin typeface="Petrona"/>
                <a:ea typeface="Petrona"/>
                <a:cs typeface="Petrona"/>
                <a:sym typeface="Petrona"/>
              </a:rPr>
              <a:t>Eligibility Period for Incentive:</a:t>
            </a:r>
            <a:endParaRPr sz="5100" dirty="0">
              <a:solidFill>
                <a:schemeClr val="dk1"/>
              </a:solidFill>
              <a:latin typeface="Calibri"/>
              <a:ea typeface="Calibri"/>
              <a:cs typeface="Calibri"/>
              <a:sym typeface="Calibri"/>
            </a:endParaRPr>
          </a:p>
        </p:txBody>
      </p:sp>
      <p:sp>
        <p:nvSpPr>
          <p:cNvPr id="157" name="Google Shape;157;p7"/>
          <p:cNvSpPr/>
          <p:nvPr/>
        </p:nvSpPr>
        <p:spPr>
          <a:xfrm>
            <a:off x="864037" y="2486501"/>
            <a:ext cx="12902327" cy="4436745"/>
          </a:xfrm>
          <a:prstGeom prst="roundRect">
            <a:avLst>
              <a:gd name="adj" fmla="val 2337"/>
            </a:avLst>
          </a:prstGeom>
          <a:noFill/>
          <a:ln w="15225" cap="flat" cmpd="sng">
            <a:solidFill>
              <a:srgbClr val="000000">
                <a:alpha val="784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879277" y="2501741"/>
            <a:ext cx="12871847" cy="1101566"/>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1126450" y="2657475"/>
            <a:ext cx="2076926" cy="79009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dirty="0">
                <a:solidFill>
                  <a:srgbClr val="272525"/>
                </a:solidFill>
                <a:latin typeface="Inter"/>
                <a:ea typeface="Inter"/>
                <a:cs typeface="Inter"/>
                <a:sym typeface="Inter"/>
              </a:rPr>
              <a:t>Type of Unit/ Zone</a:t>
            </a:r>
            <a:endParaRPr sz="1900" dirty="0">
              <a:solidFill>
                <a:schemeClr val="dk1"/>
              </a:solidFill>
              <a:latin typeface="Calibri"/>
              <a:ea typeface="Calibri"/>
              <a:cs typeface="Calibri"/>
              <a:sym typeface="Calibri"/>
            </a:endParaRPr>
          </a:p>
        </p:txBody>
      </p:sp>
      <p:sp>
        <p:nvSpPr>
          <p:cNvPr id="160" name="Google Shape;160;p7"/>
          <p:cNvSpPr/>
          <p:nvPr/>
        </p:nvSpPr>
        <p:spPr>
          <a:xfrm>
            <a:off x="3704630" y="2657475"/>
            <a:ext cx="1646992"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A</a:t>
            </a:r>
            <a:endParaRPr sz="1900">
              <a:solidFill>
                <a:schemeClr val="dk1"/>
              </a:solidFill>
              <a:latin typeface="Calibri"/>
              <a:ea typeface="Calibri"/>
              <a:cs typeface="Calibri"/>
              <a:sym typeface="Calibri"/>
            </a:endParaRPr>
          </a:p>
        </p:txBody>
      </p:sp>
      <p:sp>
        <p:nvSpPr>
          <p:cNvPr id="161" name="Google Shape;161;p7"/>
          <p:cNvSpPr/>
          <p:nvPr/>
        </p:nvSpPr>
        <p:spPr>
          <a:xfrm>
            <a:off x="5852874" y="2657475"/>
            <a:ext cx="1698427"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B</a:t>
            </a:r>
            <a:endParaRPr sz="1900">
              <a:solidFill>
                <a:schemeClr val="dk1"/>
              </a:solidFill>
              <a:latin typeface="Calibri"/>
              <a:ea typeface="Calibri"/>
              <a:cs typeface="Calibri"/>
              <a:sym typeface="Calibri"/>
            </a:endParaRPr>
          </a:p>
        </p:txBody>
      </p:sp>
      <p:sp>
        <p:nvSpPr>
          <p:cNvPr id="162" name="Google Shape;162;p7"/>
          <p:cNvSpPr/>
          <p:nvPr/>
        </p:nvSpPr>
        <p:spPr>
          <a:xfrm>
            <a:off x="8052554" y="2657475"/>
            <a:ext cx="2199203"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C, STZ/STD</a:t>
            </a:r>
            <a:endParaRPr sz="1900">
              <a:solidFill>
                <a:schemeClr val="dk1"/>
              </a:solidFill>
              <a:latin typeface="Calibri"/>
              <a:ea typeface="Calibri"/>
              <a:cs typeface="Calibri"/>
              <a:sym typeface="Calibri"/>
            </a:endParaRPr>
          </a:p>
        </p:txBody>
      </p:sp>
      <p:sp>
        <p:nvSpPr>
          <p:cNvPr id="163" name="Google Shape;163;p7"/>
          <p:cNvSpPr/>
          <p:nvPr/>
        </p:nvSpPr>
        <p:spPr>
          <a:xfrm>
            <a:off x="10753011" y="2657475"/>
            <a:ext cx="2751296"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Ultra Mega Project</a:t>
            </a:r>
            <a:endParaRPr sz="1900">
              <a:solidFill>
                <a:schemeClr val="dk1"/>
              </a:solidFill>
              <a:latin typeface="Calibri"/>
              <a:ea typeface="Calibri"/>
              <a:cs typeface="Calibri"/>
              <a:sym typeface="Calibri"/>
            </a:endParaRPr>
          </a:p>
        </p:txBody>
      </p:sp>
      <p:sp>
        <p:nvSpPr>
          <p:cNvPr id="164" name="Google Shape;164;p7"/>
          <p:cNvSpPr/>
          <p:nvPr/>
        </p:nvSpPr>
        <p:spPr>
          <a:xfrm>
            <a:off x="879277" y="3603308"/>
            <a:ext cx="12871847" cy="1496616"/>
          </a:xfrm>
          <a:prstGeom prst="rect">
            <a:avLst/>
          </a:prstGeom>
          <a:solidFill>
            <a:srgbClr val="000000">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1126450" y="3759041"/>
            <a:ext cx="2076926" cy="1185148"/>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dirty="0">
                <a:solidFill>
                  <a:srgbClr val="272525"/>
                </a:solidFill>
                <a:latin typeface="Inter"/>
                <a:ea typeface="Inter"/>
                <a:cs typeface="Inter"/>
                <a:sym typeface="Inter"/>
              </a:rPr>
              <a:t>Large/ Mega/ Ultra Mega Projects</a:t>
            </a:r>
            <a:endParaRPr sz="1900" dirty="0">
              <a:solidFill>
                <a:schemeClr val="dk1"/>
              </a:solidFill>
              <a:latin typeface="Calibri"/>
              <a:ea typeface="Calibri"/>
              <a:cs typeface="Calibri"/>
              <a:sym typeface="Calibri"/>
            </a:endParaRPr>
          </a:p>
        </p:txBody>
      </p:sp>
      <p:sp>
        <p:nvSpPr>
          <p:cNvPr id="166" name="Google Shape;166;p7"/>
          <p:cNvSpPr/>
          <p:nvPr/>
        </p:nvSpPr>
        <p:spPr>
          <a:xfrm>
            <a:off x="3704630" y="3759041"/>
            <a:ext cx="1646992"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5 years</a:t>
            </a:r>
            <a:endParaRPr sz="1900">
              <a:solidFill>
                <a:schemeClr val="dk1"/>
              </a:solidFill>
              <a:latin typeface="Calibri"/>
              <a:ea typeface="Calibri"/>
              <a:cs typeface="Calibri"/>
              <a:sym typeface="Calibri"/>
            </a:endParaRPr>
          </a:p>
        </p:txBody>
      </p:sp>
      <p:sp>
        <p:nvSpPr>
          <p:cNvPr id="167" name="Google Shape;167;p7"/>
          <p:cNvSpPr/>
          <p:nvPr/>
        </p:nvSpPr>
        <p:spPr>
          <a:xfrm>
            <a:off x="5852874" y="3759041"/>
            <a:ext cx="1698427"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7 years</a:t>
            </a:r>
            <a:endParaRPr sz="1900">
              <a:solidFill>
                <a:schemeClr val="dk1"/>
              </a:solidFill>
              <a:latin typeface="Calibri"/>
              <a:ea typeface="Calibri"/>
              <a:cs typeface="Calibri"/>
              <a:sym typeface="Calibri"/>
            </a:endParaRPr>
          </a:p>
        </p:txBody>
      </p:sp>
      <p:sp>
        <p:nvSpPr>
          <p:cNvPr id="168" name="Google Shape;168;p7"/>
          <p:cNvSpPr/>
          <p:nvPr/>
        </p:nvSpPr>
        <p:spPr>
          <a:xfrm>
            <a:off x="8052554" y="3759041"/>
            <a:ext cx="2199203"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10 years</a:t>
            </a:r>
            <a:endParaRPr sz="1900">
              <a:solidFill>
                <a:schemeClr val="dk1"/>
              </a:solidFill>
              <a:latin typeface="Calibri"/>
              <a:ea typeface="Calibri"/>
              <a:cs typeface="Calibri"/>
              <a:sym typeface="Calibri"/>
            </a:endParaRPr>
          </a:p>
        </p:txBody>
      </p:sp>
      <p:sp>
        <p:nvSpPr>
          <p:cNvPr id="169" name="Google Shape;169;p7"/>
          <p:cNvSpPr/>
          <p:nvPr/>
        </p:nvSpPr>
        <p:spPr>
          <a:xfrm>
            <a:off x="10753011" y="3759041"/>
            <a:ext cx="2751296"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15 years</a:t>
            </a:r>
            <a:endParaRPr sz="1900">
              <a:solidFill>
                <a:schemeClr val="dk1"/>
              </a:solidFill>
              <a:latin typeface="Calibri"/>
              <a:ea typeface="Calibri"/>
              <a:cs typeface="Calibri"/>
              <a:sym typeface="Calibri"/>
            </a:endParaRPr>
          </a:p>
        </p:txBody>
      </p:sp>
      <p:sp>
        <p:nvSpPr>
          <p:cNvPr id="170" name="Google Shape;170;p7"/>
          <p:cNvSpPr/>
          <p:nvPr/>
        </p:nvSpPr>
        <p:spPr>
          <a:xfrm>
            <a:off x="879277" y="5099923"/>
            <a:ext cx="12871847" cy="706517"/>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1126450" y="5255657"/>
            <a:ext cx="2076926"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MSME Projects</a:t>
            </a:r>
            <a:endParaRPr sz="1900">
              <a:solidFill>
                <a:schemeClr val="dk1"/>
              </a:solidFill>
              <a:latin typeface="Calibri"/>
              <a:ea typeface="Calibri"/>
              <a:cs typeface="Calibri"/>
              <a:sym typeface="Calibri"/>
            </a:endParaRPr>
          </a:p>
        </p:txBody>
      </p:sp>
      <p:sp>
        <p:nvSpPr>
          <p:cNvPr id="172" name="Google Shape;172;p7"/>
          <p:cNvSpPr/>
          <p:nvPr/>
        </p:nvSpPr>
        <p:spPr>
          <a:xfrm>
            <a:off x="3704630" y="5255657"/>
            <a:ext cx="1646992"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5 years</a:t>
            </a:r>
            <a:endParaRPr sz="1900">
              <a:solidFill>
                <a:schemeClr val="dk1"/>
              </a:solidFill>
              <a:latin typeface="Calibri"/>
              <a:ea typeface="Calibri"/>
              <a:cs typeface="Calibri"/>
              <a:sym typeface="Calibri"/>
            </a:endParaRPr>
          </a:p>
        </p:txBody>
      </p:sp>
      <p:sp>
        <p:nvSpPr>
          <p:cNvPr id="173" name="Google Shape;173;p7"/>
          <p:cNvSpPr/>
          <p:nvPr/>
        </p:nvSpPr>
        <p:spPr>
          <a:xfrm>
            <a:off x="5852874" y="5255657"/>
            <a:ext cx="1698427"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5 years</a:t>
            </a:r>
            <a:endParaRPr sz="1900">
              <a:solidFill>
                <a:schemeClr val="dk1"/>
              </a:solidFill>
              <a:latin typeface="Calibri"/>
              <a:ea typeface="Calibri"/>
              <a:cs typeface="Calibri"/>
              <a:sym typeface="Calibri"/>
            </a:endParaRPr>
          </a:p>
        </p:txBody>
      </p:sp>
      <p:sp>
        <p:nvSpPr>
          <p:cNvPr id="174" name="Google Shape;174;p7"/>
          <p:cNvSpPr/>
          <p:nvPr/>
        </p:nvSpPr>
        <p:spPr>
          <a:xfrm>
            <a:off x="8052554" y="5255657"/>
            <a:ext cx="2199203"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7 years</a:t>
            </a:r>
            <a:endParaRPr sz="1900">
              <a:solidFill>
                <a:schemeClr val="dk1"/>
              </a:solidFill>
              <a:latin typeface="Calibri"/>
              <a:ea typeface="Calibri"/>
              <a:cs typeface="Calibri"/>
              <a:sym typeface="Calibri"/>
            </a:endParaRPr>
          </a:p>
        </p:txBody>
      </p:sp>
      <p:sp>
        <p:nvSpPr>
          <p:cNvPr id="175" name="Google Shape;175;p7"/>
          <p:cNvSpPr/>
          <p:nvPr/>
        </p:nvSpPr>
        <p:spPr>
          <a:xfrm>
            <a:off x="10753011" y="5255657"/>
            <a:ext cx="2751296"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a:t>
            </a:r>
            <a:endParaRPr sz="1900">
              <a:solidFill>
                <a:schemeClr val="dk1"/>
              </a:solidFill>
              <a:latin typeface="Calibri"/>
              <a:ea typeface="Calibri"/>
              <a:cs typeface="Calibri"/>
              <a:sym typeface="Calibri"/>
            </a:endParaRPr>
          </a:p>
        </p:txBody>
      </p:sp>
      <p:sp>
        <p:nvSpPr>
          <p:cNvPr id="176" name="Google Shape;176;p7"/>
          <p:cNvSpPr/>
          <p:nvPr/>
        </p:nvSpPr>
        <p:spPr>
          <a:xfrm>
            <a:off x="879277" y="5806440"/>
            <a:ext cx="12871847" cy="1101566"/>
          </a:xfrm>
          <a:prstGeom prst="rect">
            <a:avLst/>
          </a:prstGeom>
          <a:solidFill>
            <a:srgbClr val="000000">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
          <p:cNvSpPr/>
          <p:nvPr/>
        </p:nvSpPr>
        <p:spPr>
          <a:xfrm>
            <a:off x="1126450" y="5962174"/>
            <a:ext cx="2076926" cy="79009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b="1">
                <a:solidFill>
                  <a:srgbClr val="272525"/>
                </a:solidFill>
                <a:latin typeface="Inter"/>
                <a:ea typeface="Inter"/>
                <a:cs typeface="Inter"/>
                <a:sym typeface="Inter"/>
              </a:rPr>
              <a:t>Other Tourism Projects</a:t>
            </a:r>
            <a:endParaRPr sz="1900">
              <a:solidFill>
                <a:schemeClr val="dk1"/>
              </a:solidFill>
              <a:latin typeface="Calibri"/>
              <a:ea typeface="Calibri"/>
              <a:cs typeface="Calibri"/>
              <a:sym typeface="Calibri"/>
            </a:endParaRPr>
          </a:p>
        </p:txBody>
      </p:sp>
      <p:sp>
        <p:nvSpPr>
          <p:cNvPr id="178" name="Google Shape;178;p7"/>
          <p:cNvSpPr/>
          <p:nvPr/>
        </p:nvSpPr>
        <p:spPr>
          <a:xfrm>
            <a:off x="3704630" y="5962174"/>
            <a:ext cx="1646992"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3 years</a:t>
            </a:r>
            <a:endParaRPr sz="1900">
              <a:solidFill>
                <a:schemeClr val="dk1"/>
              </a:solidFill>
              <a:latin typeface="Calibri"/>
              <a:ea typeface="Calibri"/>
              <a:cs typeface="Calibri"/>
              <a:sym typeface="Calibri"/>
            </a:endParaRPr>
          </a:p>
        </p:txBody>
      </p:sp>
      <p:sp>
        <p:nvSpPr>
          <p:cNvPr id="179" name="Google Shape;179;p7"/>
          <p:cNvSpPr/>
          <p:nvPr/>
        </p:nvSpPr>
        <p:spPr>
          <a:xfrm>
            <a:off x="5852874" y="5962174"/>
            <a:ext cx="1698427"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3 years</a:t>
            </a:r>
            <a:endParaRPr sz="1900">
              <a:solidFill>
                <a:schemeClr val="dk1"/>
              </a:solidFill>
              <a:latin typeface="Calibri"/>
              <a:ea typeface="Calibri"/>
              <a:cs typeface="Calibri"/>
              <a:sym typeface="Calibri"/>
            </a:endParaRPr>
          </a:p>
        </p:txBody>
      </p:sp>
      <p:sp>
        <p:nvSpPr>
          <p:cNvPr id="180" name="Google Shape;180;p7"/>
          <p:cNvSpPr/>
          <p:nvPr/>
        </p:nvSpPr>
        <p:spPr>
          <a:xfrm>
            <a:off x="8052554" y="5962174"/>
            <a:ext cx="2199203"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5 years</a:t>
            </a:r>
            <a:endParaRPr sz="1900">
              <a:solidFill>
                <a:schemeClr val="dk1"/>
              </a:solidFill>
              <a:latin typeface="Calibri"/>
              <a:ea typeface="Calibri"/>
              <a:cs typeface="Calibri"/>
              <a:sym typeface="Calibri"/>
            </a:endParaRPr>
          </a:p>
        </p:txBody>
      </p:sp>
      <p:sp>
        <p:nvSpPr>
          <p:cNvPr id="181" name="Google Shape;181;p7"/>
          <p:cNvSpPr/>
          <p:nvPr/>
        </p:nvSpPr>
        <p:spPr>
          <a:xfrm>
            <a:off x="10753011" y="5962174"/>
            <a:ext cx="2751296"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272525"/>
              </a:buClr>
              <a:buSzPts val="1900"/>
              <a:buFont typeface="Inter"/>
              <a:buNone/>
            </a:pPr>
            <a:r>
              <a:rPr lang="en-US" sz="1900">
                <a:solidFill>
                  <a:srgbClr val="272525"/>
                </a:solidFill>
                <a:latin typeface="Inter"/>
                <a:ea typeface="Inter"/>
                <a:cs typeface="Inter"/>
                <a:sym typeface="Inter"/>
              </a:rPr>
              <a:t>-</a:t>
            </a:r>
            <a:endParaRPr sz="19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4B620AF2-1AE0-9591-26A4-20D30347660B}"/>
              </a:ext>
            </a:extLst>
          </p:cNvPr>
          <p:cNvSpPr txBox="1"/>
          <p:nvPr/>
        </p:nvSpPr>
        <p:spPr>
          <a:xfrm>
            <a:off x="4911970" y="7854461"/>
            <a:ext cx="2461846" cy="292388"/>
          </a:xfrm>
          <a:prstGeom prst="rect">
            <a:avLst/>
          </a:prstGeom>
          <a:noFill/>
        </p:spPr>
        <p:txBody>
          <a:bodyPr wrap="square" rtlCol="0">
            <a:spAutoFit/>
          </a:bodyPr>
          <a:lstStyle/>
          <a:p>
            <a:r>
              <a:rPr lang="en-US" sz="1300" dirty="0"/>
              <a:t>CA Prakalp Sarda</a:t>
            </a:r>
            <a:endParaRPr lang="en-IN" sz="1300" dirty="0"/>
          </a:p>
        </p:txBody>
      </p:sp>
      <p:sp>
        <p:nvSpPr>
          <p:cNvPr id="3" name="TextBox 2">
            <a:extLst>
              <a:ext uri="{FF2B5EF4-FFF2-40B4-BE49-F238E27FC236}">
                <a16:creationId xmlns:a16="http://schemas.microsoft.com/office/drawing/2014/main" id="{2C7EF684-CA00-A637-7DF7-729070C8D897}"/>
              </a:ext>
            </a:extLst>
          </p:cNvPr>
          <p:cNvSpPr txBox="1"/>
          <p:nvPr/>
        </p:nvSpPr>
        <p:spPr>
          <a:xfrm>
            <a:off x="12649206" y="7854462"/>
            <a:ext cx="2461846" cy="292388"/>
          </a:xfrm>
          <a:prstGeom prst="rect">
            <a:avLst/>
          </a:prstGeom>
          <a:noFill/>
        </p:spPr>
        <p:txBody>
          <a:bodyPr wrap="square" rtlCol="0">
            <a:spAutoFit/>
          </a:bodyPr>
          <a:lstStyle/>
          <a:p>
            <a:r>
              <a:rPr lang="en-US" sz="1300" dirty="0"/>
              <a:t>www.hotelsubsidy.com</a:t>
            </a:r>
            <a:endParaRPr lang="en-IN" sz="13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TotalTime>
  <Words>2224</Words>
  <Application>Microsoft Office PowerPoint</Application>
  <PresentationFormat>Custom</PresentationFormat>
  <Paragraphs>389</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Petrona</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PptxGenJS</dc:creator>
  <cp:lastModifiedBy>prakalp sarda</cp:lastModifiedBy>
  <cp:revision>22</cp:revision>
  <dcterms:created xsi:type="dcterms:W3CDTF">2024-08-29T16:23:33Z</dcterms:created>
  <dcterms:modified xsi:type="dcterms:W3CDTF">2024-10-02T03:29:37Z</dcterms:modified>
</cp:coreProperties>
</file>