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  <p:sldMasterId id="2147483692" r:id="rId2"/>
  </p:sldMasterIdLst>
  <p:notesMasterIdLst>
    <p:notesMasterId r:id="rId33"/>
  </p:notesMasterIdLst>
  <p:handoutMasterIdLst>
    <p:handoutMasterId r:id="rId34"/>
  </p:handoutMasterIdLst>
  <p:sldIdLst>
    <p:sldId id="329" r:id="rId3"/>
    <p:sldId id="344" r:id="rId4"/>
    <p:sldId id="341" r:id="rId5"/>
    <p:sldId id="347" r:id="rId6"/>
    <p:sldId id="343" r:id="rId7"/>
    <p:sldId id="289" r:id="rId8"/>
    <p:sldId id="290" r:id="rId9"/>
    <p:sldId id="291" r:id="rId10"/>
    <p:sldId id="348" r:id="rId11"/>
    <p:sldId id="349" r:id="rId12"/>
    <p:sldId id="302" r:id="rId13"/>
    <p:sldId id="303" r:id="rId14"/>
    <p:sldId id="350" r:id="rId15"/>
    <p:sldId id="304" r:id="rId16"/>
    <p:sldId id="305" r:id="rId17"/>
    <p:sldId id="306" r:id="rId18"/>
    <p:sldId id="307" r:id="rId19"/>
    <p:sldId id="308" r:id="rId20"/>
    <p:sldId id="345" r:id="rId21"/>
    <p:sldId id="346" r:id="rId22"/>
    <p:sldId id="311" r:id="rId23"/>
    <p:sldId id="351" r:id="rId24"/>
    <p:sldId id="312" r:id="rId25"/>
    <p:sldId id="313" r:id="rId26"/>
    <p:sldId id="316" r:id="rId27"/>
    <p:sldId id="317" r:id="rId28"/>
    <p:sldId id="318" r:id="rId29"/>
    <p:sldId id="319" r:id="rId30"/>
    <p:sldId id="286" r:id="rId31"/>
    <p:sldId id="327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User" initials="WU" lastIdx="2" clrIdx="0">
    <p:extLst>
      <p:ext uri="{19B8F6BF-5375-455C-9EA6-DF929625EA0E}">
        <p15:presenceInfo xmlns:p15="http://schemas.microsoft.com/office/powerpoint/2012/main" userId="Windows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34" autoAdjust="0"/>
    <p:restoredTop sz="94660"/>
  </p:normalViewPr>
  <p:slideViewPr>
    <p:cSldViewPr snapToGrid="0">
      <p:cViewPr varScale="1">
        <p:scale>
          <a:sx n="86" d="100"/>
          <a:sy n="86" d="100"/>
        </p:scale>
        <p:origin x="571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7583CAF-AEAE-4E7D-B20A-AB9E93E3DE4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03A068-F71A-4774-9425-209E1728CD3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190406-D47F-4D08-97D3-C78D500444B8}" type="datetimeFigureOut">
              <a:rPr lang="en-IN" smtClean="0"/>
              <a:t>18-01-2020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88D95D-1132-436B-AC5C-B9574B8AFF8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IN"/>
              <a:t>CA Dhara Gandhi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FF4AB3-CD06-4410-B0F4-DACA158E7BC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10637F-E4A8-4C7D-9348-3BD349AD0B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7755560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14E34-15D9-45F4-9AE2-840EDA3F91BE}" type="datetimeFigureOut">
              <a:rPr lang="en-IN" smtClean="0"/>
              <a:t>18-01-2020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IN"/>
              <a:t>CA Dhara Gandhi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FFBF7E-7BD3-46CA-B5FC-A54FDD5C61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6031657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56E995-5F46-4E2A-ADBD-9453443FB4A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35810365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10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E7737-C070-43A5-8644-A72F80FB089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10706589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11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69317C-FB39-45AB-8FAF-F10EE524668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17757539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12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607D24-7F0E-4C50-AE5A-DA180533B4E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16039064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13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D6C3FD-F8AD-43A4-973D-3C9338194B5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15567973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14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3000BA-D99F-4AF2-9237-70A5BD01377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19997042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15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7B94C5-3A3B-4407-A4D5-3385E50C314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1806529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16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5B9A65-D15F-4A4F-B354-04B3835FC58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13044748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17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BAB5E5-EAB2-4A09-ADC5-51C9F1F9A68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3242006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18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3A9CCD-054C-4E53-AE61-B6B256178DB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25129442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19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A9F30A-EE20-44B8-A741-B1E081674D8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3275151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62821C-F305-47B8-9FB4-0488568E70C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37577436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B1F0B4-2BA8-4C30-85B9-0A611AE7E6F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26008944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42A91C-62C8-4995-BCA1-7030548DB9C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31908303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ECB62-5A61-434E-B5CE-7AFD57B9434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8442812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52FB8E-5152-45D2-8880-5E2916875D1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16727072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9BDD9C-8BBA-4A91-B44A-F2159310660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34225504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8350E9-796B-4837-8B67-6B6B67C6583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1284239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26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B24E66-06AD-46D8-AFB0-60B05CEEA95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66476739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27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9A5BB8-35B1-4E61-B94E-3D8DEF56F5B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16495203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28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5731F6-5535-40C5-B4F9-4AC118D9593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107655312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29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484C1B-E06C-4AF3-B9FD-75416899D08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4139251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0B9311-3012-45C3-9458-0852458DB36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356300010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30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622A6E-D861-470F-A3EE-4BC05D93F25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13168520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CE47A-15A2-477E-B01F-470175C6C70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3508976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FA8571-BE90-48CC-80C1-C6C8011369F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731515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6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7FE89-B97D-475B-9F08-8D4DABDA2CF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23516480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7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3977D-DAF9-415B-8B86-0441F877BE9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1366933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8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FF0A7-E23F-4B85-8537-4375BD0B4B6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8782667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FBF7E-7BD3-46CA-B5FC-A54FDD5C6112}" type="slidenum">
              <a:rPr lang="en-IN" smtClean="0"/>
              <a:t>9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E659E7-89B7-4E8A-86FF-F65A5B3E68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1249188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40D4D-DCF0-409B-B83D-773C7DC617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34F7EF-FD95-45F7-827D-260B57AFF0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CA4E27-B22B-46C7-8785-DCB902CF2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18.01.2020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B0F26A-97E1-472C-8EAB-9C0CD1BDD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0078DD-A655-4E5E-ABB8-494B4EBD0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BF54-5409-4E19-BF19-0C3965BABD4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70303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F7432-504A-4C73-8486-A14EEEC04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B46595-2FE5-4571-AE5E-AD4DB44440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2E814A-F296-46C2-B707-F0AC91A33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18.01.2020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4C495D-AC5E-4D8E-B492-3922B48C2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448E3-604F-4173-B7F0-F76ED9749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BF54-5409-4E19-BF19-0C3965BABD4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8743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D4E6CE-87DC-4555-AE62-21BA9FEF1B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5F0C54-C1E3-420E-876E-EDDB6467FC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DD2AC2-D055-4FA0-B3C4-6FD1746D2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18.01.2020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DF8558-B945-4E83-BC6F-7DF4BB66F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B7AE70-9A82-42F0-9E2E-3F64A8ED7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BF54-5409-4E19-BF19-0C3965BABD4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044324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Segoe Print"/>
                <a:cs typeface="Segoe Prin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3655814"/>
            <a:ext cx="530352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3655814"/>
            <a:ext cx="530352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N"/>
              <a:t>CA Dhara Gandhi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18.01.2020</a:t>
            </a: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33699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/>
              <a:t>18.01.2020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r>
              <a:rPr lang="en-IN"/>
              <a:t>CA Dhara Gandhi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DADA29DC-1D8B-49AB-ADD7-F079A59D2D43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972981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18.01.2020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A29DC-1D8B-49AB-ADD7-F079A59D2D43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428883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18.01.2020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A29DC-1D8B-49AB-ADD7-F079A59D2D43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699700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18.01.2020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A29DC-1D8B-49AB-ADD7-F079A59D2D43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452086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18.01.2020</a:t>
            </a:r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A29DC-1D8B-49AB-ADD7-F079A59D2D43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649388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18.01.2020</a:t>
            </a:r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A29DC-1D8B-49AB-ADD7-F079A59D2D43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405021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18.01.2020</a:t>
            </a:r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A29DC-1D8B-49AB-ADD7-F079A59D2D43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07992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43A8D-7497-4CAF-8530-832117C58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FD167E-F5CC-4610-B0E2-BA53BC6B55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C45E11-23B8-48FB-88ED-2B3E9E6C6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18.01.2020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F416F1-4683-4C06-A9CE-A290A991B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71FFDC-CE81-4D1B-A377-52372E677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BF54-5409-4E19-BF19-0C3965BABD4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123977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18.01.2020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A29DC-1D8B-49AB-ADD7-F079A59D2D43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029426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18.01.2020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A29DC-1D8B-49AB-ADD7-F079A59D2D43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962896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18.01.2020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A29DC-1D8B-49AB-ADD7-F079A59D2D43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316245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18.01.2020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A29DC-1D8B-49AB-ADD7-F079A59D2D43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56609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043A8-E465-4931-BAE7-60D55363D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CE7EEB-5560-4548-836F-260A023310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14710B-7409-4F6F-920B-E7D74BDCB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18.01.2020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415C26-12C0-4EC1-8075-893261DC9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03986B-79B1-41A2-9007-7461AEA27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BF54-5409-4E19-BF19-0C3965BABD4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83910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5BCF4-813B-4C82-920F-B8F4A9FE6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8049E2-F521-47FC-A53D-59EA157406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F523A1-A473-4283-8172-55B8E5959D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C05278-1DC7-4340-B162-EB5FD4CC4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18.01.2020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BE4BB7-D332-42CA-A56A-054BDD9F2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F8E216-0EB6-426F-8369-42D4BCC9E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BF54-5409-4E19-BF19-0C3965BABD4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61262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A106F-33FC-46A3-BCAD-16B1AFE3F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C71056-9FEE-40E1-8E38-3B75C2F432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F5D1B4-76A0-40C7-A71E-23493EA890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1A0830-61EC-4E79-BDB8-EB7B5D431C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05E632-D837-433A-B25B-C940E93A60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ABC9F8-88CC-4093-B75A-968C38D90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18.01.2020</a:t>
            </a:r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1FE56B-474D-4DDF-A28C-6E51B0EE5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29FEEB6-FCB0-41EC-900E-84D690BF8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BF54-5409-4E19-BF19-0C3965BABD4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3126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2B579-7A38-485A-90A4-397C9C182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EAA55F-F9E7-4339-BACB-23EF5C370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18.01.2020</a:t>
            </a:r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F127DF-1EEC-4C2E-8A42-031FC3267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9D6BF1-A088-45F1-BE5E-136CE82A7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BF54-5409-4E19-BF19-0C3965BABD4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16951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EA79B1-E40C-45CE-8B32-09F91F47D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18.01.2020</a:t>
            </a:r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2BBFAC-7A1E-4337-A43B-71A560CBA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FF593F-8E05-475A-B69C-1AB253075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BF54-5409-4E19-BF19-0C3965BABD4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80087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89A10-F604-4BDE-B54B-9898017CD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59D2D7-1B0E-4D46-9BEC-A8D28E71F1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63BD36-42F6-4F0D-AA0B-F5A0C63B3D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7C5A19-0936-4681-B9BB-0E7C39A85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18.01.2020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254C3C-1046-4C06-A528-329F9DAA1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9F2DE4-BF77-4D80-BAE3-D9387E15C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BF54-5409-4E19-BF19-0C3965BABD4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01971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489BA-7D0D-4BCD-80AF-7737AFFFE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63D829-D24C-41A1-A188-16C85B627A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D8A50A-2CE8-4DC0-AFD4-648AE6F2A3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A52DFA-9356-4CE3-9B04-8D98F8B9C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18.01.2020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9824D0-EAD5-48F2-AD94-59FBF519D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5D0C3C-C91C-4291-B876-DC0270D4F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BF54-5409-4E19-BF19-0C3965BABD4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71706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71ACEE-6108-41C5-8BCD-9E95100FA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E7E8A1-5482-4A4B-ADB6-05EDFD0D62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65E18C-0DB1-4CEA-96AE-D3A5E012D8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18.01.2020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D4338D-E540-4B7D-B3FC-501F02D925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N"/>
              <a:t>CA Dhara Gandhi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0509F9-AA95-4BB4-B749-5D5392C382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CBF54-5409-4E19-BF19-0C3965BABD4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53381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/>
              <a:t>18.01.2020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IN"/>
              <a:t>CA Dhara Gandhi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DADA29DC-1D8B-49AB-ADD7-F079A59D2D43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2047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cadhara.gandhi2018@gmail.com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axguru.in/goods-and-service-tax/president-assents-central-goods-services-tax-act-2017.html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E8845-B3A7-45CE-B92D-BAE353044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5244" algn="ctr"/>
            <a:r>
              <a:rPr lang="en-IN" sz="2800" spc="-5" dirty="0">
                <a:solidFill>
                  <a:srgbClr val="000000"/>
                </a:solidFill>
                <a:latin typeface="Calibri"/>
                <a:cs typeface="Times New Roman"/>
              </a:rPr>
              <a:t>WESTERN INDIA REGIONAL</a:t>
            </a:r>
            <a:r>
              <a:rPr lang="en-IN" sz="2800" spc="-165" dirty="0">
                <a:solidFill>
                  <a:srgbClr val="000000"/>
                </a:solidFill>
                <a:latin typeface="Calibri"/>
                <a:cs typeface="Times New Roman"/>
              </a:rPr>
              <a:t> </a:t>
            </a:r>
            <a:r>
              <a:rPr lang="en-IN" sz="2800" spc="-5" dirty="0">
                <a:solidFill>
                  <a:srgbClr val="000000"/>
                </a:solidFill>
                <a:latin typeface="Calibri"/>
                <a:cs typeface="Times New Roman"/>
              </a:rPr>
              <a:t>COUNCIL</a:t>
            </a:r>
            <a:br>
              <a:rPr lang="en-IN" sz="2800" dirty="0">
                <a:solidFill>
                  <a:srgbClr val="000000"/>
                </a:solidFill>
                <a:latin typeface="Calibri"/>
                <a:cs typeface="Times New Roman"/>
              </a:rPr>
            </a:br>
            <a:r>
              <a:rPr lang="en-IN" sz="2800" spc="-5" dirty="0">
                <a:solidFill>
                  <a:srgbClr val="000000"/>
                </a:solidFill>
                <a:latin typeface="Calibri"/>
                <a:cs typeface="Times New Roman"/>
              </a:rPr>
              <a:t>THE INSTITUTE OF </a:t>
            </a:r>
            <a:r>
              <a:rPr lang="en-IN" sz="2800" spc="-15" dirty="0">
                <a:solidFill>
                  <a:srgbClr val="000000"/>
                </a:solidFill>
                <a:latin typeface="Calibri"/>
                <a:cs typeface="Times New Roman"/>
              </a:rPr>
              <a:t>CHARTERED </a:t>
            </a:r>
            <a:r>
              <a:rPr lang="en-IN" sz="2800" spc="-20" dirty="0">
                <a:solidFill>
                  <a:srgbClr val="000000"/>
                </a:solidFill>
                <a:latin typeface="Calibri"/>
                <a:cs typeface="Times New Roman"/>
              </a:rPr>
              <a:t>ACCOUNTANTS </a:t>
            </a:r>
            <a:r>
              <a:rPr lang="en-IN" sz="2800" spc="-5" dirty="0">
                <a:solidFill>
                  <a:srgbClr val="000000"/>
                </a:solidFill>
                <a:latin typeface="Calibri"/>
                <a:cs typeface="Times New Roman"/>
              </a:rPr>
              <a:t>OF</a:t>
            </a:r>
            <a:r>
              <a:rPr lang="en-IN" sz="2800" dirty="0">
                <a:solidFill>
                  <a:srgbClr val="000000"/>
                </a:solidFill>
                <a:latin typeface="Calibri"/>
                <a:cs typeface="Times New Roman"/>
              </a:rPr>
              <a:t> </a:t>
            </a:r>
            <a:r>
              <a:rPr lang="en-IN" sz="2800" spc="-5" dirty="0">
                <a:solidFill>
                  <a:srgbClr val="000000"/>
                </a:solidFill>
                <a:latin typeface="Calibri"/>
                <a:cs typeface="Times New Roman"/>
              </a:rPr>
              <a:t>INDIA</a:t>
            </a:r>
            <a:br>
              <a:rPr lang="en-IN" sz="2800" dirty="0">
                <a:solidFill>
                  <a:srgbClr val="000000"/>
                </a:solidFill>
                <a:latin typeface="Calibri"/>
                <a:cs typeface="Times New Roman"/>
              </a:rPr>
            </a:br>
            <a:endParaRPr lang="en-IN" sz="28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07A9F4F-ED42-4FAE-9A0C-8E7677C87B28}"/>
              </a:ext>
            </a:extLst>
          </p:cNvPr>
          <p:cNvSpPr txBox="1">
            <a:spLocks/>
          </p:cNvSpPr>
          <p:nvPr/>
        </p:nvSpPr>
        <p:spPr>
          <a:xfrm>
            <a:off x="109331" y="5595516"/>
            <a:ext cx="10515600" cy="896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ts val="209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IN" sz="2800" b="1" i="0" u="none" strike="noStrike" kern="1200" cap="none" spc="-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/>
                <a:ea typeface="+mn-ea"/>
                <a:cs typeface="Arial"/>
              </a:rPr>
              <a:t>By- CA </a:t>
            </a:r>
            <a:r>
              <a:rPr kumimoji="0" lang="en-IN" sz="2800" b="1" i="0" u="none" strike="noStrike" kern="1200" cap="none" spc="-15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/>
                <a:ea typeface="+mn-ea"/>
                <a:cs typeface="Arial"/>
              </a:rPr>
              <a:t>Dhara</a:t>
            </a:r>
            <a:r>
              <a:rPr kumimoji="0" lang="en-IN" sz="2800" b="1" i="0" u="none" strike="noStrike" kern="1200" cap="none" spc="-1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/>
                <a:ea typeface="+mn-ea"/>
                <a:cs typeface="Arial"/>
              </a:rPr>
              <a:t> Gandhi</a:t>
            </a:r>
            <a:endParaRPr kumimoji="0" lang="en-IN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Schoolbook"/>
              <a:ea typeface="+mn-ea"/>
              <a:cs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IN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pic>
        <p:nvPicPr>
          <p:cNvPr id="1026" name="Picture 2" descr="Image result for gst returns">
            <a:extLst>
              <a:ext uri="{FF2B5EF4-FFF2-40B4-BE49-F238E27FC236}">
                <a16:creationId xmlns:a16="http://schemas.microsoft.com/office/drawing/2014/main" id="{35C3D9EA-9F9D-4D36-B6A3-29F8E81936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823" y="2014460"/>
            <a:ext cx="7121801" cy="3366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0BD3D0-6959-4EF5-9D12-21E5EBB4B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17152871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EBFA073-8ADB-4691-AB4C-5E8A3B9536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565" y="559294"/>
            <a:ext cx="10067277" cy="527810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0CBCB47-E8E9-4380-84EF-FBE97AE40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1743309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4000" y="0"/>
            <a:ext cx="9144000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524000" y="1"/>
            <a:ext cx="1073150" cy="5291455"/>
          </a:xfrm>
          <a:custGeom>
            <a:avLst/>
            <a:gdLst/>
            <a:ahLst/>
            <a:cxnLst/>
            <a:rect l="l" t="t" r="r" b="b"/>
            <a:pathLst>
              <a:path w="1073150" h="5291455">
                <a:moveTo>
                  <a:pt x="200025" y="5291137"/>
                </a:moveTo>
                <a:lnTo>
                  <a:pt x="0" y="5257800"/>
                </a:lnTo>
                <a:lnTo>
                  <a:pt x="0" y="4972050"/>
                </a:lnTo>
                <a:lnTo>
                  <a:pt x="815975" y="0"/>
                </a:lnTo>
                <a:lnTo>
                  <a:pt x="1073150" y="0"/>
                </a:lnTo>
                <a:lnTo>
                  <a:pt x="200025" y="5291137"/>
                </a:lnTo>
                <a:close/>
              </a:path>
            </a:pathLst>
          </a:custGeom>
          <a:solidFill>
            <a:srgbClr val="2FAC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524001" y="1"/>
            <a:ext cx="758825" cy="4624705"/>
          </a:xfrm>
          <a:custGeom>
            <a:avLst/>
            <a:gdLst/>
            <a:ahLst/>
            <a:cxnLst/>
            <a:rect l="l" t="t" r="r" b="b"/>
            <a:pathLst>
              <a:path w="758825" h="4624705">
                <a:moveTo>
                  <a:pt x="0" y="4624387"/>
                </a:moveTo>
                <a:lnTo>
                  <a:pt x="0" y="3076575"/>
                </a:lnTo>
                <a:lnTo>
                  <a:pt x="504825" y="0"/>
                </a:lnTo>
                <a:lnTo>
                  <a:pt x="758825" y="0"/>
                </a:lnTo>
                <a:lnTo>
                  <a:pt x="0" y="4624387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24000" y="5662613"/>
            <a:ext cx="906780" cy="1195705"/>
          </a:xfrm>
          <a:custGeom>
            <a:avLst/>
            <a:gdLst/>
            <a:ahLst/>
            <a:cxnLst/>
            <a:rect l="l" t="t" r="r" b="b"/>
            <a:pathLst>
              <a:path w="906780" h="1195704">
                <a:moveTo>
                  <a:pt x="906462" y="1195387"/>
                </a:moveTo>
                <a:lnTo>
                  <a:pt x="854075" y="1195387"/>
                </a:lnTo>
                <a:lnTo>
                  <a:pt x="0" y="19050"/>
                </a:lnTo>
                <a:lnTo>
                  <a:pt x="0" y="0"/>
                </a:lnTo>
                <a:lnTo>
                  <a:pt x="906462" y="1195387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24001" y="5295900"/>
            <a:ext cx="1487805" cy="1562100"/>
          </a:xfrm>
          <a:custGeom>
            <a:avLst/>
            <a:gdLst/>
            <a:ahLst/>
            <a:cxnLst/>
            <a:rect l="l" t="t" r="r" b="b"/>
            <a:pathLst>
              <a:path w="1487805" h="1562100">
                <a:moveTo>
                  <a:pt x="1487487" y="1562100"/>
                </a:moveTo>
                <a:lnTo>
                  <a:pt x="1430337" y="1562100"/>
                </a:lnTo>
                <a:lnTo>
                  <a:pt x="0" y="4762"/>
                </a:lnTo>
                <a:lnTo>
                  <a:pt x="0" y="0"/>
                </a:lnTo>
                <a:lnTo>
                  <a:pt x="1487487" y="1562100"/>
                </a:lnTo>
                <a:close/>
              </a:path>
            </a:pathLst>
          </a:custGeom>
          <a:solidFill>
            <a:srgbClr val="0B5A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524000" y="5257800"/>
            <a:ext cx="2132330" cy="1600200"/>
          </a:xfrm>
          <a:custGeom>
            <a:avLst/>
            <a:gdLst/>
            <a:ahLst/>
            <a:cxnLst/>
            <a:rect l="l" t="t" r="r" b="b"/>
            <a:pathLst>
              <a:path w="2132330" h="1600200">
                <a:moveTo>
                  <a:pt x="2132012" y="1600200"/>
                </a:moveTo>
                <a:lnTo>
                  <a:pt x="1487487" y="1600200"/>
                </a:lnTo>
                <a:lnTo>
                  <a:pt x="0" y="38100"/>
                </a:lnTo>
                <a:lnTo>
                  <a:pt x="0" y="0"/>
                </a:lnTo>
                <a:lnTo>
                  <a:pt x="200025" y="33337"/>
                </a:lnTo>
                <a:lnTo>
                  <a:pt x="2132012" y="1600200"/>
                </a:lnTo>
                <a:close/>
              </a:path>
            </a:pathLst>
          </a:custGeom>
          <a:solidFill>
            <a:srgbClr val="128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524000" y="5357813"/>
            <a:ext cx="1377950" cy="1500505"/>
          </a:xfrm>
          <a:custGeom>
            <a:avLst/>
            <a:gdLst/>
            <a:ahLst/>
            <a:cxnLst/>
            <a:rect l="l" t="t" r="r" b="b"/>
            <a:pathLst>
              <a:path w="1377950" h="1500504">
                <a:moveTo>
                  <a:pt x="1377950" y="1500187"/>
                </a:moveTo>
                <a:lnTo>
                  <a:pt x="906462" y="1500187"/>
                </a:lnTo>
                <a:lnTo>
                  <a:pt x="0" y="304800"/>
                </a:lnTo>
                <a:lnTo>
                  <a:pt x="0" y="0"/>
                </a:lnTo>
                <a:lnTo>
                  <a:pt x="1377950" y="1500187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351582" y="1600200"/>
            <a:ext cx="2948470" cy="1371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346821" y="1595438"/>
            <a:ext cx="2958465" cy="1381125"/>
          </a:xfrm>
          <a:custGeom>
            <a:avLst/>
            <a:gdLst/>
            <a:ahLst/>
            <a:cxnLst/>
            <a:rect l="l" t="t" r="r" b="b"/>
            <a:pathLst>
              <a:path w="2958465" h="1381125">
                <a:moveTo>
                  <a:pt x="2953232" y="1381125"/>
                </a:moveTo>
                <a:lnTo>
                  <a:pt x="4762" y="1381125"/>
                </a:lnTo>
                <a:lnTo>
                  <a:pt x="3289" y="1380896"/>
                </a:lnTo>
                <a:lnTo>
                  <a:pt x="1968" y="1380210"/>
                </a:lnTo>
                <a:lnTo>
                  <a:pt x="914" y="1379156"/>
                </a:lnTo>
                <a:lnTo>
                  <a:pt x="228" y="1377835"/>
                </a:lnTo>
                <a:lnTo>
                  <a:pt x="0" y="1376362"/>
                </a:lnTo>
                <a:lnTo>
                  <a:pt x="0" y="4762"/>
                </a:lnTo>
                <a:lnTo>
                  <a:pt x="4762" y="0"/>
                </a:lnTo>
                <a:lnTo>
                  <a:pt x="2953232" y="0"/>
                </a:lnTo>
                <a:lnTo>
                  <a:pt x="2957995" y="4762"/>
                </a:lnTo>
                <a:lnTo>
                  <a:pt x="9525" y="4762"/>
                </a:lnTo>
                <a:lnTo>
                  <a:pt x="4762" y="9524"/>
                </a:lnTo>
                <a:lnTo>
                  <a:pt x="9525" y="9524"/>
                </a:lnTo>
                <a:lnTo>
                  <a:pt x="9525" y="1371600"/>
                </a:lnTo>
                <a:lnTo>
                  <a:pt x="4762" y="1371600"/>
                </a:lnTo>
                <a:lnTo>
                  <a:pt x="9525" y="1376362"/>
                </a:lnTo>
                <a:lnTo>
                  <a:pt x="2957995" y="1376362"/>
                </a:lnTo>
                <a:lnTo>
                  <a:pt x="2957766" y="1377835"/>
                </a:lnTo>
                <a:lnTo>
                  <a:pt x="2957093" y="1379156"/>
                </a:lnTo>
                <a:lnTo>
                  <a:pt x="2956039" y="1380210"/>
                </a:lnTo>
                <a:lnTo>
                  <a:pt x="2954705" y="1380896"/>
                </a:lnTo>
                <a:lnTo>
                  <a:pt x="2953232" y="1381125"/>
                </a:lnTo>
                <a:close/>
              </a:path>
              <a:path w="2958465" h="1381125">
                <a:moveTo>
                  <a:pt x="9525" y="9524"/>
                </a:moveTo>
                <a:lnTo>
                  <a:pt x="4762" y="9524"/>
                </a:lnTo>
                <a:lnTo>
                  <a:pt x="9525" y="4762"/>
                </a:lnTo>
                <a:lnTo>
                  <a:pt x="9525" y="9524"/>
                </a:lnTo>
                <a:close/>
              </a:path>
              <a:path w="2958465" h="1381125">
                <a:moveTo>
                  <a:pt x="2948470" y="9524"/>
                </a:moveTo>
                <a:lnTo>
                  <a:pt x="9525" y="9524"/>
                </a:lnTo>
                <a:lnTo>
                  <a:pt x="9525" y="4762"/>
                </a:lnTo>
                <a:lnTo>
                  <a:pt x="2948470" y="4762"/>
                </a:lnTo>
                <a:lnTo>
                  <a:pt x="2948470" y="9524"/>
                </a:lnTo>
                <a:close/>
              </a:path>
              <a:path w="2958465" h="1381125">
                <a:moveTo>
                  <a:pt x="2948470" y="1376362"/>
                </a:moveTo>
                <a:lnTo>
                  <a:pt x="2948470" y="4762"/>
                </a:lnTo>
                <a:lnTo>
                  <a:pt x="2953232" y="9524"/>
                </a:lnTo>
                <a:lnTo>
                  <a:pt x="2957995" y="9524"/>
                </a:lnTo>
                <a:lnTo>
                  <a:pt x="2957995" y="1371600"/>
                </a:lnTo>
                <a:lnTo>
                  <a:pt x="2953232" y="1371600"/>
                </a:lnTo>
                <a:lnTo>
                  <a:pt x="2948470" y="1376362"/>
                </a:lnTo>
                <a:close/>
              </a:path>
              <a:path w="2958465" h="1381125">
                <a:moveTo>
                  <a:pt x="2957995" y="9524"/>
                </a:moveTo>
                <a:lnTo>
                  <a:pt x="2953232" y="9524"/>
                </a:lnTo>
                <a:lnTo>
                  <a:pt x="2948470" y="4762"/>
                </a:lnTo>
                <a:lnTo>
                  <a:pt x="2957995" y="4762"/>
                </a:lnTo>
                <a:lnTo>
                  <a:pt x="2957995" y="9524"/>
                </a:lnTo>
                <a:close/>
              </a:path>
              <a:path w="2958465" h="1381125">
                <a:moveTo>
                  <a:pt x="9525" y="1376362"/>
                </a:moveTo>
                <a:lnTo>
                  <a:pt x="4762" y="1371600"/>
                </a:lnTo>
                <a:lnTo>
                  <a:pt x="9525" y="1371600"/>
                </a:lnTo>
                <a:lnTo>
                  <a:pt x="9525" y="1376362"/>
                </a:lnTo>
                <a:close/>
              </a:path>
              <a:path w="2958465" h="1381125">
                <a:moveTo>
                  <a:pt x="2948470" y="1376362"/>
                </a:moveTo>
                <a:lnTo>
                  <a:pt x="9525" y="1376362"/>
                </a:lnTo>
                <a:lnTo>
                  <a:pt x="9525" y="1371600"/>
                </a:lnTo>
                <a:lnTo>
                  <a:pt x="2948470" y="1371600"/>
                </a:lnTo>
                <a:lnTo>
                  <a:pt x="2948470" y="1376362"/>
                </a:lnTo>
                <a:close/>
              </a:path>
              <a:path w="2958465" h="1381125">
                <a:moveTo>
                  <a:pt x="2957995" y="1376362"/>
                </a:moveTo>
                <a:lnTo>
                  <a:pt x="2948470" y="1376362"/>
                </a:lnTo>
                <a:lnTo>
                  <a:pt x="2953232" y="1371600"/>
                </a:lnTo>
                <a:lnTo>
                  <a:pt x="2957995" y="1371600"/>
                </a:lnTo>
                <a:lnTo>
                  <a:pt x="2957995" y="1376362"/>
                </a:lnTo>
                <a:close/>
              </a:path>
            </a:pathLst>
          </a:custGeom>
          <a:solidFill>
            <a:srgbClr val="ACD2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2351582" y="2155190"/>
            <a:ext cx="2948940" cy="634365"/>
          </a:xfrm>
          <a:prstGeom prst="rect">
            <a:avLst/>
          </a:prstGeom>
        </p:spPr>
        <p:txBody>
          <a:bodyPr vert="horz" wrap="square" lIns="0" tIns="12065" rIns="0" bIns="0" rtlCol="0" anchor="ctr">
            <a:spAutoFit/>
          </a:bodyPr>
          <a:lstStyle/>
          <a:p>
            <a:pPr marL="133350">
              <a:spcBef>
                <a:spcPts val="95"/>
              </a:spcBef>
            </a:pPr>
            <a:r>
              <a:rPr spc="-5" dirty="0"/>
              <a:t>PART -</a:t>
            </a:r>
            <a:r>
              <a:rPr spc="-55" dirty="0"/>
              <a:t> </a:t>
            </a:r>
            <a:r>
              <a:rPr spc="-5" dirty="0"/>
              <a:t>III</a:t>
            </a:r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050280" y="548640"/>
            <a:ext cx="4434839" cy="553212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2179751" y="3019426"/>
            <a:ext cx="3003550" cy="2487861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 marR="5080" algn="ctr">
              <a:lnSpc>
                <a:spcPts val="2370"/>
              </a:lnSpc>
              <a:spcBef>
                <a:spcPts val="400"/>
              </a:spcBef>
            </a:pPr>
            <a:r>
              <a:rPr sz="2200" spc="-40" dirty="0">
                <a:latin typeface="Arial"/>
                <a:cs typeface="Arial"/>
              </a:rPr>
              <a:t>TABLE </a:t>
            </a:r>
            <a:r>
              <a:rPr sz="2200" spc="-5" dirty="0">
                <a:latin typeface="Arial"/>
                <a:cs typeface="Arial"/>
              </a:rPr>
              <a:t>6 : ITC</a:t>
            </a:r>
            <a:r>
              <a:rPr sz="2200" spc="-120" dirty="0">
                <a:latin typeface="Arial"/>
                <a:cs typeface="Arial"/>
              </a:rPr>
              <a:t> </a:t>
            </a:r>
            <a:r>
              <a:rPr sz="2200" spc="-55" dirty="0">
                <a:latin typeface="Arial"/>
                <a:cs typeface="Arial"/>
              </a:rPr>
              <a:t>AVAILED  </a:t>
            </a:r>
            <a:r>
              <a:rPr sz="2200" spc="-5" dirty="0">
                <a:latin typeface="Arial"/>
                <a:cs typeface="Arial"/>
              </a:rPr>
              <a:t>DURING FINANCI</a:t>
            </a:r>
            <a:r>
              <a:rPr lang="en-IN" sz="2200" spc="-5" dirty="0">
                <a:latin typeface="Arial"/>
                <a:cs typeface="Arial"/>
              </a:rPr>
              <a:t>A</a:t>
            </a:r>
            <a:r>
              <a:rPr sz="2200" spc="-5" dirty="0">
                <a:latin typeface="Arial"/>
                <a:cs typeface="Arial"/>
              </a:rPr>
              <a:t>L  YEAR</a:t>
            </a:r>
            <a:endParaRPr sz="2200" dirty="0">
              <a:latin typeface="Arial"/>
              <a:cs typeface="Arial"/>
            </a:endParaRPr>
          </a:p>
          <a:p>
            <a:pPr marL="136525" marR="117475" algn="ctr">
              <a:lnSpc>
                <a:spcPts val="2380"/>
              </a:lnSpc>
              <a:spcBef>
                <a:spcPts val="1130"/>
              </a:spcBef>
            </a:pPr>
            <a:r>
              <a:rPr sz="2200" spc="-40" dirty="0">
                <a:latin typeface="Arial"/>
                <a:cs typeface="Arial"/>
              </a:rPr>
              <a:t>TABLE </a:t>
            </a:r>
            <a:r>
              <a:rPr sz="2200" spc="-5" dirty="0">
                <a:latin typeface="Arial"/>
                <a:cs typeface="Arial"/>
              </a:rPr>
              <a:t>7:</a:t>
            </a:r>
            <a:r>
              <a:rPr sz="2200" spc="-35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REVERSAL  AND INELIGIBLE</a:t>
            </a:r>
            <a:r>
              <a:rPr sz="2200" spc="-60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ITC</a:t>
            </a:r>
            <a:endParaRPr sz="2200" dirty="0">
              <a:latin typeface="Arial"/>
              <a:cs typeface="Arial"/>
            </a:endParaRPr>
          </a:p>
          <a:p>
            <a:pPr marL="83820" marR="77470" algn="ctr">
              <a:lnSpc>
                <a:spcPts val="2380"/>
              </a:lnSpc>
              <a:spcBef>
                <a:spcPts val="1115"/>
              </a:spcBef>
            </a:pPr>
            <a:r>
              <a:rPr sz="2200" spc="-40" dirty="0">
                <a:latin typeface="Arial"/>
                <a:cs typeface="Arial"/>
              </a:rPr>
              <a:t>TABLE </a:t>
            </a:r>
            <a:r>
              <a:rPr sz="2200" spc="-5" dirty="0">
                <a:latin typeface="Arial"/>
                <a:cs typeface="Arial"/>
              </a:rPr>
              <a:t>8 : OTHER ITC  </a:t>
            </a:r>
            <a:r>
              <a:rPr sz="2200" spc="-20" dirty="0">
                <a:latin typeface="Arial"/>
                <a:cs typeface="Arial"/>
              </a:rPr>
              <a:t>INFORMATION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524761" y="761"/>
            <a:ext cx="9142730" cy="6856730"/>
          </a:xfrm>
          <a:custGeom>
            <a:avLst/>
            <a:gdLst/>
            <a:ahLst/>
            <a:cxnLst/>
            <a:rect l="l" t="t" r="r" b="b"/>
            <a:pathLst>
              <a:path w="9142730" h="6856730">
                <a:moveTo>
                  <a:pt x="0" y="0"/>
                </a:moveTo>
                <a:lnTo>
                  <a:pt x="9142476" y="0"/>
                </a:lnTo>
                <a:lnTo>
                  <a:pt x="9142476" y="6856476"/>
                </a:lnTo>
                <a:lnTo>
                  <a:pt x="0" y="6856476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2165DB75-96D9-4FC1-BC3E-4E2635990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114261" y="-51430"/>
            <a:ext cx="6811617" cy="629018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5" dirty="0"/>
              <a:t>AVAILED</a:t>
            </a:r>
            <a:r>
              <a:rPr lang="en-IN" spc="-5" dirty="0"/>
              <a:t>- Table 6</a:t>
            </a:r>
            <a:endParaRPr spc="-5" dirty="0"/>
          </a:p>
        </p:txBody>
      </p:sp>
      <p:sp>
        <p:nvSpPr>
          <p:cNvPr id="40" name="object 40"/>
          <p:cNvSpPr/>
          <p:nvPr/>
        </p:nvSpPr>
        <p:spPr>
          <a:xfrm>
            <a:off x="2135555" y="908724"/>
            <a:ext cx="0" cy="5949315"/>
          </a:xfrm>
          <a:custGeom>
            <a:avLst/>
            <a:gdLst/>
            <a:ahLst/>
            <a:cxnLst/>
            <a:rect l="l" t="t" r="r" b="b"/>
            <a:pathLst>
              <a:path h="5949315">
                <a:moveTo>
                  <a:pt x="0" y="0"/>
                </a:moveTo>
                <a:lnTo>
                  <a:pt x="0" y="5949276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637205" y="908724"/>
            <a:ext cx="0" cy="5949315"/>
          </a:xfrm>
          <a:custGeom>
            <a:avLst/>
            <a:gdLst/>
            <a:ahLst/>
            <a:cxnLst/>
            <a:rect l="l" t="t" r="r" b="b"/>
            <a:pathLst>
              <a:path h="5949315">
                <a:moveTo>
                  <a:pt x="0" y="0"/>
                </a:moveTo>
                <a:lnTo>
                  <a:pt x="0" y="5949276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6313220" y="908724"/>
            <a:ext cx="0" cy="5949315"/>
          </a:xfrm>
          <a:custGeom>
            <a:avLst/>
            <a:gdLst/>
            <a:ahLst/>
            <a:cxnLst/>
            <a:rect l="l" t="t" r="r" b="b"/>
            <a:pathLst>
              <a:path h="5949315">
                <a:moveTo>
                  <a:pt x="0" y="0"/>
                </a:moveTo>
                <a:lnTo>
                  <a:pt x="0" y="5949276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9098330" y="908724"/>
            <a:ext cx="0" cy="5949315"/>
          </a:xfrm>
          <a:custGeom>
            <a:avLst/>
            <a:gdLst/>
            <a:ahLst/>
            <a:cxnLst/>
            <a:rect l="l" t="t" r="r" b="b"/>
            <a:pathLst>
              <a:path h="5949315">
                <a:moveTo>
                  <a:pt x="0" y="0"/>
                </a:moveTo>
                <a:lnTo>
                  <a:pt x="0" y="5949276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23FA4823-FA43-4CD8-8F6F-BF01CD328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3" y="862012"/>
            <a:ext cx="10747510" cy="5777327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5C287A5-09E4-430C-9DE7-4F22312B4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BA19D82-AB76-4ABD-854B-50E3D88100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63984"/>
            <a:ext cx="9674735" cy="5690587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0E48C4-6A7A-440B-B248-4A1788D4F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26329533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A7BF90-FE8A-4C1B-8E5C-5D1035978D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399" y="1240114"/>
            <a:ext cx="9952383" cy="3888478"/>
          </a:xfrm>
          <a:prstGeom prst="rect">
            <a:avLst/>
          </a:prstGeom>
        </p:spPr>
      </p:pic>
      <p:sp>
        <p:nvSpPr>
          <p:cNvPr id="14" name="object 5">
            <a:extLst>
              <a:ext uri="{FF2B5EF4-FFF2-40B4-BE49-F238E27FC236}">
                <a16:creationId xmlns:a16="http://schemas.microsoft.com/office/drawing/2014/main" id="{FB987202-66C0-47FA-8473-AE072E20AA9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74505" y="385892"/>
            <a:ext cx="6811617" cy="629018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5" dirty="0"/>
              <a:t>AVAILED</a:t>
            </a:r>
            <a:r>
              <a:rPr lang="en-IN" spc="-5" dirty="0"/>
              <a:t>- Table 6</a:t>
            </a:r>
            <a:endParaRPr spc="-5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275ADF3-7AA5-4CDF-A9C6-D21F2D871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2383078" y="654665"/>
            <a:ext cx="7704137" cy="57605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447665" y="628185"/>
            <a:ext cx="1822450" cy="629018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5" dirty="0"/>
              <a:t>Table</a:t>
            </a:r>
            <a:r>
              <a:rPr spc="-80" dirty="0"/>
              <a:t> </a:t>
            </a:r>
            <a:r>
              <a:rPr dirty="0"/>
              <a:t>-7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2E68E53F-3DE2-4F5B-8169-DA3CF2F8B6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3669" y="1449249"/>
            <a:ext cx="10402956" cy="430219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4A39CBD-A4E4-4E01-A464-99003D7A7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4000" y="5357813"/>
            <a:ext cx="1377950" cy="1500505"/>
          </a:xfrm>
          <a:custGeom>
            <a:avLst/>
            <a:gdLst/>
            <a:ahLst/>
            <a:cxnLst/>
            <a:rect l="l" t="t" r="r" b="b"/>
            <a:pathLst>
              <a:path w="1377950" h="1500504">
                <a:moveTo>
                  <a:pt x="1377950" y="1500187"/>
                </a:moveTo>
                <a:lnTo>
                  <a:pt x="906462" y="1500187"/>
                </a:lnTo>
                <a:lnTo>
                  <a:pt x="0" y="304800"/>
                </a:lnTo>
                <a:lnTo>
                  <a:pt x="0" y="0"/>
                </a:lnTo>
                <a:lnTo>
                  <a:pt x="1377950" y="1500187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050289" y="44628"/>
            <a:ext cx="8287562" cy="8640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501900" y="39865"/>
            <a:ext cx="7713980" cy="873760"/>
          </a:xfrm>
          <a:custGeom>
            <a:avLst/>
            <a:gdLst/>
            <a:ahLst/>
            <a:cxnLst/>
            <a:rect l="l" t="t" r="r" b="b"/>
            <a:pathLst>
              <a:path w="7713980" h="873760">
                <a:moveTo>
                  <a:pt x="7708900" y="873620"/>
                </a:moveTo>
                <a:lnTo>
                  <a:pt x="4762" y="873620"/>
                </a:lnTo>
                <a:lnTo>
                  <a:pt x="3289" y="873379"/>
                </a:lnTo>
                <a:lnTo>
                  <a:pt x="1968" y="872705"/>
                </a:lnTo>
                <a:lnTo>
                  <a:pt x="914" y="871651"/>
                </a:lnTo>
                <a:lnTo>
                  <a:pt x="228" y="870330"/>
                </a:lnTo>
                <a:lnTo>
                  <a:pt x="0" y="868857"/>
                </a:lnTo>
                <a:lnTo>
                  <a:pt x="0" y="4762"/>
                </a:lnTo>
                <a:lnTo>
                  <a:pt x="4762" y="0"/>
                </a:lnTo>
                <a:lnTo>
                  <a:pt x="7708900" y="0"/>
                </a:lnTo>
                <a:lnTo>
                  <a:pt x="7713662" y="4762"/>
                </a:lnTo>
                <a:lnTo>
                  <a:pt x="9525" y="4762"/>
                </a:lnTo>
                <a:lnTo>
                  <a:pt x="4762" y="9524"/>
                </a:lnTo>
                <a:lnTo>
                  <a:pt x="9525" y="9524"/>
                </a:lnTo>
                <a:lnTo>
                  <a:pt x="9525" y="864095"/>
                </a:lnTo>
                <a:lnTo>
                  <a:pt x="4762" y="864095"/>
                </a:lnTo>
                <a:lnTo>
                  <a:pt x="9525" y="868857"/>
                </a:lnTo>
                <a:lnTo>
                  <a:pt x="7713662" y="868857"/>
                </a:lnTo>
                <a:lnTo>
                  <a:pt x="7713433" y="870330"/>
                </a:lnTo>
                <a:lnTo>
                  <a:pt x="7712748" y="871651"/>
                </a:lnTo>
                <a:lnTo>
                  <a:pt x="7711694" y="872705"/>
                </a:lnTo>
                <a:lnTo>
                  <a:pt x="7710373" y="873379"/>
                </a:lnTo>
                <a:lnTo>
                  <a:pt x="7708900" y="873620"/>
                </a:lnTo>
                <a:close/>
              </a:path>
              <a:path w="7713980" h="873760">
                <a:moveTo>
                  <a:pt x="9525" y="9524"/>
                </a:moveTo>
                <a:lnTo>
                  <a:pt x="4762" y="9524"/>
                </a:lnTo>
                <a:lnTo>
                  <a:pt x="9525" y="4762"/>
                </a:lnTo>
                <a:lnTo>
                  <a:pt x="9525" y="9524"/>
                </a:lnTo>
                <a:close/>
              </a:path>
              <a:path w="7713980" h="873760">
                <a:moveTo>
                  <a:pt x="7704137" y="9524"/>
                </a:moveTo>
                <a:lnTo>
                  <a:pt x="9525" y="9524"/>
                </a:lnTo>
                <a:lnTo>
                  <a:pt x="9525" y="4762"/>
                </a:lnTo>
                <a:lnTo>
                  <a:pt x="7704137" y="4762"/>
                </a:lnTo>
                <a:lnTo>
                  <a:pt x="7704137" y="9524"/>
                </a:lnTo>
                <a:close/>
              </a:path>
              <a:path w="7713980" h="873760">
                <a:moveTo>
                  <a:pt x="7704137" y="868857"/>
                </a:moveTo>
                <a:lnTo>
                  <a:pt x="7704137" y="4762"/>
                </a:lnTo>
                <a:lnTo>
                  <a:pt x="7708900" y="9524"/>
                </a:lnTo>
                <a:lnTo>
                  <a:pt x="7713662" y="9524"/>
                </a:lnTo>
                <a:lnTo>
                  <a:pt x="7713662" y="864095"/>
                </a:lnTo>
                <a:lnTo>
                  <a:pt x="7708900" y="864095"/>
                </a:lnTo>
                <a:lnTo>
                  <a:pt x="7704137" y="868857"/>
                </a:lnTo>
                <a:close/>
              </a:path>
              <a:path w="7713980" h="873760">
                <a:moveTo>
                  <a:pt x="7713662" y="9524"/>
                </a:moveTo>
                <a:lnTo>
                  <a:pt x="7708900" y="9524"/>
                </a:lnTo>
                <a:lnTo>
                  <a:pt x="7704137" y="4762"/>
                </a:lnTo>
                <a:lnTo>
                  <a:pt x="7713662" y="4762"/>
                </a:lnTo>
                <a:lnTo>
                  <a:pt x="7713662" y="9524"/>
                </a:lnTo>
                <a:close/>
              </a:path>
              <a:path w="7713980" h="873760">
                <a:moveTo>
                  <a:pt x="9525" y="868857"/>
                </a:moveTo>
                <a:lnTo>
                  <a:pt x="4762" y="864095"/>
                </a:lnTo>
                <a:lnTo>
                  <a:pt x="9525" y="864095"/>
                </a:lnTo>
                <a:lnTo>
                  <a:pt x="9525" y="868857"/>
                </a:lnTo>
                <a:close/>
              </a:path>
              <a:path w="7713980" h="873760">
                <a:moveTo>
                  <a:pt x="7704137" y="868857"/>
                </a:moveTo>
                <a:lnTo>
                  <a:pt x="9525" y="868857"/>
                </a:lnTo>
                <a:lnTo>
                  <a:pt x="9525" y="864095"/>
                </a:lnTo>
                <a:lnTo>
                  <a:pt x="7704137" y="864095"/>
                </a:lnTo>
                <a:lnTo>
                  <a:pt x="7704137" y="868857"/>
                </a:lnTo>
                <a:close/>
              </a:path>
              <a:path w="7713980" h="873760">
                <a:moveTo>
                  <a:pt x="7713662" y="868857"/>
                </a:moveTo>
                <a:lnTo>
                  <a:pt x="7704137" y="868857"/>
                </a:lnTo>
                <a:lnTo>
                  <a:pt x="7708900" y="864095"/>
                </a:lnTo>
                <a:lnTo>
                  <a:pt x="7713662" y="864095"/>
                </a:lnTo>
                <a:lnTo>
                  <a:pt x="7713662" y="868857"/>
                </a:lnTo>
                <a:close/>
              </a:path>
            </a:pathLst>
          </a:custGeom>
          <a:solidFill>
            <a:srgbClr val="ACD2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901951" y="97783"/>
            <a:ext cx="6560102" cy="629018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5" dirty="0"/>
              <a:t>INFORMATIO</a:t>
            </a:r>
            <a:r>
              <a:rPr lang="en-IN" spc="-5" dirty="0"/>
              <a:t>N</a:t>
            </a:r>
            <a:endParaRPr spc="-5" dirty="0"/>
          </a:p>
        </p:txBody>
      </p:sp>
      <p:sp>
        <p:nvSpPr>
          <p:cNvPr id="6" name="object 6"/>
          <p:cNvSpPr/>
          <p:nvPr/>
        </p:nvSpPr>
        <p:spPr>
          <a:xfrm>
            <a:off x="5900928" y="3875532"/>
            <a:ext cx="9144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2129206" y="974383"/>
          <a:ext cx="8208645" cy="583691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7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70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0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39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FACEB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ts val="2520"/>
                        </a:lnSpc>
                        <a:tabLst>
                          <a:tab pos="2746375" algn="l"/>
                        </a:tabLst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Description	</a:t>
                      </a:r>
                      <a:r>
                        <a:rPr sz="4800" spc="-7" baseline="21701" dirty="0">
                          <a:latin typeface="Segoe Print"/>
                          <a:cs typeface="Segoe Print"/>
                        </a:rPr>
                        <a:t>Table</a:t>
                      </a:r>
                      <a:r>
                        <a:rPr sz="4800" spc="-37" baseline="21701" dirty="0">
                          <a:latin typeface="Segoe Print"/>
                          <a:cs typeface="Segoe Print"/>
                        </a:rPr>
                        <a:t> </a:t>
                      </a:r>
                      <a:r>
                        <a:rPr sz="4800" baseline="21701" dirty="0">
                          <a:latin typeface="Segoe Print"/>
                          <a:cs typeface="Segoe Print"/>
                        </a:rPr>
                        <a:t>-8</a:t>
                      </a:r>
                      <a:endParaRPr sz="4800" baseline="21701">
                        <a:latin typeface="Segoe Print"/>
                        <a:cs typeface="Segoe Print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FACEB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Remarks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FAC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A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E2F8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ITC As per GSTR</a:t>
                      </a:r>
                      <a:r>
                        <a:rPr sz="1600" spc="-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2A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E2F8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Auto filled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E2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B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F0F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ITC As per 6B &amp; 6H</a:t>
                      </a:r>
                      <a:r>
                        <a:rPr sz="16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above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F0FA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Auto filled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F0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2440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C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E2F8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ITC on Supplies of 17-18 availed during</a:t>
                      </a:r>
                      <a:r>
                        <a:rPr sz="1600" spc="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April-Sep’18</a:t>
                      </a:r>
                      <a:endParaRPr sz="1600" dirty="0">
                        <a:latin typeface="Arial"/>
                        <a:cs typeface="Arial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(other than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RCM)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E2F8"/>
                    </a:solidFill>
                  </a:tcPr>
                </a:tc>
                <a:tc>
                  <a:txBody>
                    <a:bodyPr/>
                    <a:lstStyle/>
                    <a:p>
                      <a:pPr marL="377190" marR="85090" indent="-285750">
                        <a:lnSpc>
                          <a:spcPct val="100000"/>
                        </a:lnSpc>
                        <a:spcBef>
                          <a:spcPts val="280"/>
                        </a:spcBef>
                        <a:buChar char="•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Last date of filing Sept-  18 Return was 25th  October 18. </a:t>
                      </a:r>
                      <a:r>
                        <a:rPr sz="1600" spc="-15" dirty="0">
                          <a:latin typeface="Arial"/>
                          <a:cs typeface="Arial"/>
                        </a:rPr>
                        <a:t>Further,  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Removal of Difficulty  Order No. 2/2018  dated 31.12.2018 was  issued for extending  ITC Claim if supplier  has filed in 2A and  adjustment/reversals in  ITC Claim there to by  the month of</a:t>
                      </a:r>
                      <a:r>
                        <a:rPr sz="16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Mar-19.</a:t>
                      </a:r>
                      <a:endParaRPr sz="1600" dirty="0">
                        <a:latin typeface="Arial"/>
                        <a:cs typeface="Arial"/>
                      </a:endParaRPr>
                    </a:p>
                    <a:p>
                      <a:pPr marL="377190" marR="107314" indent="-285750">
                        <a:lnSpc>
                          <a:spcPct val="100000"/>
                        </a:lnSpc>
                        <a:buChar char="•"/>
                        <a:tabLst>
                          <a:tab pos="376555" algn="l"/>
                          <a:tab pos="377190" algn="l"/>
                        </a:tabLst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ITC cannot be availed  in respect of RCM  supplies and import  supplies of 2017-18 for  which liability is paid  during Apr-18 to Sep-  18.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E2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object 8"/>
          <p:cNvSpPr/>
          <p:nvPr/>
        </p:nvSpPr>
        <p:spPr>
          <a:xfrm>
            <a:off x="1524761" y="761"/>
            <a:ext cx="9142730" cy="6856730"/>
          </a:xfrm>
          <a:custGeom>
            <a:avLst/>
            <a:gdLst/>
            <a:ahLst/>
            <a:cxnLst/>
            <a:rect l="l" t="t" r="r" b="b"/>
            <a:pathLst>
              <a:path w="9142730" h="6856730">
                <a:moveTo>
                  <a:pt x="0" y="0"/>
                </a:moveTo>
                <a:lnTo>
                  <a:pt x="9142476" y="0"/>
                </a:lnTo>
                <a:lnTo>
                  <a:pt x="9142476" y="6856476"/>
                </a:lnTo>
                <a:lnTo>
                  <a:pt x="0" y="6856476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634149FC-4481-48C2-8F32-28F565204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625156" y="44628"/>
            <a:ext cx="8928735" cy="8640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501900" y="39865"/>
            <a:ext cx="7713980" cy="873760"/>
          </a:xfrm>
          <a:custGeom>
            <a:avLst/>
            <a:gdLst/>
            <a:ahLst/>
            <a:cxnLst/>
            <a:rect l="l" t="t" r="r" b="b"/>
            <a:pathLst>
              <a:path w="7713980" h="873760">
                <a:moveTo>
                  <a:pt x="7708900" y="873620"/>
                </a:moveTo>
                <a:lnTo>
                  <a:pt x="4762" y="873620"/>
                </a:lnTo>
                <a:lnTo>
                  <a:pt x="3289" y="873379"/>
                </a:lnTo>
                <a:lnTo>
                  <a:pt x="1968" y="872705"/>
                </a:lnTo>
                <a:lnTo>
                  <a:pt x="914" y="871651"/>
                </a:lnTo>
                <a:lnTo>
                  <a:pt x="228" y="870330"/>
                </a:lnTo>
                <a:lnTo>
                  <a:pt x="0" y="868857"/>
                </a:lnTo>
                <a:lnTo>
                  <a:pt x="0" y="4762"/>
                </a:lnTo>
                <a:lnTo>
                  <a:pt x="4762" y="0"/>
                </a:lnTo>
                <a:lnTo>
                  <a:pt x="7708900" y="0"/>
                </a:lnTo>
                <a:lnTo>
                  <a:pt x="7713662" y="4762"/>
                </a:lnTo>
                <a:lnTo>
                  <a:pt x="9525" y="4762"/>
                </a:lnTo>
                <a:lnTo>
                  <a:pt x="4762" y="9524"/>
                </a:lnTo>
                <a:lnTo>
                  <a:pt x="9525" y="9524"/>
                </a:lnTo>
                <a:lnTo>
                  <a:pt x="9525" y="864095"/>
                </a:lnTo>
                <a:lnTo>
                  <a:pt x="4762" y="864095"/>
                </a:lnTo>
                <a:lnTo>
                  <a:pt x="9525" y="868857"/>
                </a:lnTo>
                <a:lnTo>
                  <a:pt x="7713662" y="868857"/>
                </a:lnTo>
                <a:lnTo>
                  <a:pt x="7713433" y="870330"/>
                </a:lnTo>
                <a:lnTo>
                  <a:pt x="7712748" y="871651"/>
                </a:lnTo>
                <a:lnTo>
                  <a:pt x="7711694" y="872705"/>
                </a:lnTo>
                <a:lnTo>
                  <a:pt x="7710373" y="873379"/>
                </a:lnTo>
                <a:lnTo>
                  <a:pt x="7708900" y="873620"/>
                </a:lnTo>
                <a:close/>
              </a:path>
              <a:path w="7713980" h="873760">
                <a:moveTo>
                  <a:pt x="9525" y="9524"/>
                </a:moveTo>
                <a:lnTo>
                  <a:pt x="4762" y="9524"/>
                </a:lnTo>
                <a:lnTo>
                  <a:pt x="9525" y="4762"/>
                </a:lnTo>
                <a:lnTo>
                  <a:pt x="9525" y="9524"/>
                </a:lnTo>
                <a:close/>
              </a:path>
              <a:path w="7713980" h="873760">
                <a:moveTo>
                  <a:pt x="7704137" y="9524"/>
                </a:moveTo>
                <a:lnTo>
                  <a:pt x="9525" y="9524"/>
                </a:lnTo>
                <a:lnTo>
                  <a:pt x="9525" y="4762"/>
                </a:lnTo>
                <a:lnTo>
                  <a:pt x="7704137" y="4762"/>
                </a:lnTo>
                <a:lnTo>
                  <a:pt x="7704137" y="9524"/>
                </a:lnTo>
                <a:close/>
              </a:path>
              <a:path w="7713980" h="873760">
                <a:moveTo>
                  <a:pt x="7704137" y="868857"/>
                </a:moveTo>
                <a:lnTo>
                  <a:pt x="7704137" y="4762"/>
                </a:lnTo>
                <a:lnTo>
                  <a:pt x="7708900" y="9524"/>
                </a:lnTo>
                <a:lnTo>
                  <a:pt x="7713662" y="9524"/>
                </a:lnTo>
                <a:lnTo>
                  <a:pt x="7713662" y="864095"/>
                </a:lnTo>
                <a:lnTo>
                  <a:pt x="7708900" y="864095"/>
                </a:lnTo>
                <a:lnTo>
                  <a:pt x="7704137" y="868857"/>
                </a:lnTo>
                <a:close/>
              </a:path>
              <a:path w="7713980" h="873760">
                <a:moveTo>
                  <a:pt x="7713662" y="9524"/>
                </a:moveTo>
                <a:lnTo>
                  <a:pt x="7708900" y="9524"/>
                </a:lnTo>
                <a:lnTo>
                  <a:pt x="7704137" y="4762"/>
                </a:lnTo>
                <a:lnTo>
                  <a:pt x="7713662" y="4762"/>
                </a:lnTo>
                <a:lnTo>
                  <a:pt x="7713662" y="9524"/>
                </a:lnTo>
                <a:close/>
              </a:path>
              <a:path w="7713980" h="873760">
                <a:moveTo>
                  <a:pt x="9525" y="868857"/>
                </a:moveTo>
                <a:lnTo>
                  <a:pt x="4762" y="864095"/>
                </a:lnTo>
                <a:lnTo>
                  <a:pt x="9525" y="864095"/>
                </a:lnTo>
                <a:lnTo>
                  <a:pt x="9525" y="868857"/>
                </a:lnTo>
                <a:close/>
              </a:path>
              <a:path w="7713980" h="873760">
                <a:moveTo>
                  <a:pt x="7704137" y="868857"/>
                </a:moveTo>
                <a:lnTo>
                  <a:pt x="9525" y="868857"/>
                </a:lnTo>
                <a:lnTo>
                  <a:pt x="9525" y="864095"/>
                </a:lnTo>
                <a:lnTo>
                  <a:pt x="7704137" y="864095"/>
                </a:lnTo>
                <a:lnTo>
                  <a:pt x="7704137" y="868857"/>
                </a:lnTo>
                <a:close/>
              </a:path>
              <a:path w="7713980" h="873760">
                <a:moveTo>
                  <a:pt x="7713662" y="868857"/>
                </a:moveTo>
                <a:lnTo>
                  <a:pt x="7704137" y="868857"/>
                </a:lnTo>
                <a:lnTo>
                  <a:pt x="7708900" y="864095"/>
                </a:lnTo>
                <a:lnTo>
                  <a:pt x="7713662" y="864095"/>
                </a:lnTo>
                <a:lnTo>
                  <a:pt x="7713662" y="868857"/>
                </a:lnTo>
                <a:close/>
              </a:path>
            </a:pathLst>
          </a:custGeom>
          <a:solidFill>
            <a:srgbClr val="ACD2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506663" y="97783"/>
            <a:ext cx="7275830" cy="629018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5" dirty="0"/>
              <a:t>INFORMATION</a:t>
            </a:r>
          </a:p>
        </p:txBody>
      </p:sp>
      <p:sp>
        <p:nvSpPr>
          <p:cNvPr id="6" name="object 6"/>
          <p:cNvSpPr/>
          <p:nvPr/>
        </p:nvSpPr>
        <p:spPr>
          <a:xfrm>
            <a:off x="5900928" y="3875532"/>
            <a:ext cx="914400" cy="914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583935" y="5460491"/>
            <a:ext cx="4975860" cy="640080"/>
          </a:xfrm>
          <a:custGeom>
            <a:avLst/>
            <a:gdLst/>
            <a:ahLst/>
            <a:cxnLst/>
            <a:rect l="l" t="t" r="r" b="b"/>
            <a:pathLst>
              <a:path w="4975859" h="640079">
                <a:moveTo>
                  <a:pt x="0" y="0"/>
                </a:moveTo>
                <a:lnTo>
                  <a:pt x="4975860" y="0"/>
                </a:lnTo>
                <a:lnTo>
                  <a:pt x="4975860" y="640079"/>
                </a:lnTo>
                <a:lnTo>
                  <a:pt x="0" y="640079"/>
                </a:lnTo>
                <a:lnTo>
                  <a:pt x="0" y="0"/>
                </a:lnTo>
                <a:close/>
              </a:path>
            </a:pathLst>
          </a:custGeom>
          <a:solidFill>
            <a:srgbClr val="CDE2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583935" y="5090159"/>
            <a:ext cx="4975860" cy="370840"/>
          </a:xfrm>
          <a:custGeom>
            <a:avLst/>
            <a:gdLst/>
            <a:ahLst/>
            <a:cxnLst/>
            <a:rect l="l" t="t" r="r" b="b"/>
            <a:pathLst>
              <a:path w="4975859" h="370839">
                <a:moveTo>
                  <a:pt x="0" y="0"/>
                </a:moveTo>
                <a:lnTo>
                  <a:pt x="4975860" y="0"/>
                </a:lnTo>
                <a:lnTo>
                  <a:pt x="4975860" y="370332"/>
                </a:lnTo>
                <a:lnTo>
                  <a:pt x="0" y="370332"/>
                </a:lnTo>
                <a:lnTo>
                  <a:pt x="0" y="0"/>
                </a:lnTo>
                <a:close/>
              </a:path>
            </a:pathLst>
          </a:custGeom>
          <a:solidFill>
            <a:srgbClr val="E8F0F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0" name="objec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972907"/>
              </p:ext>
            </p:extLst>
          </p:nvPr>
        </p:nvGraphicFramePr>
        <p:xfrm>
          <a:off x="1468709" y="1157368"/>
          <a:ext cx="9241627" cy="543632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18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88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508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8568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FACEB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Description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FAC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5"/>
                        </a:lnSpc>
                      </a:pPr>
                      <a:endParaRPr lang="en-IN" sz="3200" dirty="0">
                        <a:latin typeface="Segoe Print"/>
                        <a:cs typeface="Segoe Print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FAC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589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D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E2F8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Difference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[A-(B+C)]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E2F8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lang="en-US" sz="1800" spc="-5">
                          <a:latin typeface="Arial"/>
                          <a:cs typeface="Arial"/>
                        </a:rPr>
                        <a:t>Equal to total of </a:t>
                      </a:r>
                      <a:r>
                        <a:rPr lang="en-US" sz="1800">
                          <a:latin typeface="Arial"/>
                          <a:cs typeface="Arial"/>
                        </a:rPr>
                        <a:t>E &amp;</a:t>
                      </a:r>
                      <a:r>
                        <a:rPr lang="en-US" sz="1800" spc="-1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800">
                          <a:latin typeface="Arial"/>
                          <a:cs typeface="Arial"/>
                        </a:rPr>
                        <a:t>F</a:t>
                      </a: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E2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663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F0F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46545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ITC available but not availed  </a:t>
                      </a:r>
                      <a:r>
                        <a:rPr sz="1800" strike="sngStrike" spc="-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(out of</a:t>
                      </a:r>
                      <a:r>
                        <a:rPr sz="1800" strike="sngStrike" spc="-1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strike="sngStrike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D)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F0FA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431800" algn="just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lang="en-US" sz="1800" spc="-5" dirty="0">
                          <a:latin typeface="Arial"/>
                          <a:cs typeface="Arial"/>
                        </a:rPr>
                        <a:t>ITC voluntarily not availed may be declared  here. Scope of ITC not availed widened and  not restricted 2A and 3B</a:t>
                      </a:r>
                      <a:r>
                        <a:rPr lang="en-US" sz="1800" spc="-114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800" spc="-30" dirty="0">
                          <a:latin typeface="Arial"/>
                          <a:cs typeface="Arial"/>
                        </a:rPr>
                        <a:t>only.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F0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1158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F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E2F8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224154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ITC available but ineligible </a:t>
                      </a:r>
                      <a:r>
                        <a:rPr sz="1800" strike="sngStrike" spc="-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(out </a:t>
                      </a:r>
                      <a:r>
                        <a:rPr sz="1800" strike="noStrike" spc="-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strike="sngStrike" spc="-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sz="1800" strike="sngStrike" spc="-1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strike="sngStrike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D)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E2F8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21590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lang="en-US" sz="1800" spc="-5">
                          <a:latin typeface="Arial"/>
                          <a:cs typeface="Arial"/>
                        </a:rPr>
                        <a:t>There could be various reasons for non claim  of ITC </a:t>
                      </a:r>
                      <a:r>
                        <a:rPr lang="en-US" sz="1800">
                          <a:latin typeface="Arial"/>
                          <a:cs typeface="Arial"/>
                        </a:rPr>
                        <a:t>like </a:t>
                      </a:r>
                      <a:r>
                        <a:rPr lang="en-US" sz="1800" spc="-5">
                          <a:latin typeface="Arial"/>
                          <a:cs typeface="Arial"/>
                        </a:rPr>
                        <a:t>Blocked credits, Invoice not  available, Goods or services not received,  Depreciation claim </a:t>
                      </a:r>
                      <a:r>
                        <a:rPr lang="en-US" sz="1800">
                          <a:latin typeface="Arial"/>
                          <a:cs typeface="Arial"/>
                        </a:rPr>
                        <a:t>in </a:t>
                      </a:r>
                      <a:r>
                        <a:rPr lang="en-US" sz="1800" spc="-5">
                          <a:latin typeface="Arial"/>
                          <a:cs typeface="Arial"/>
                        </a:rPr>
                        <a:t>respect of capital</a:t>
                      </a:r>
                      <a:r>
                        <a:rPr lang="en-US" sz="180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800" spc="-5">
                          <a:latin typeface="Arial"/>
                          <a:cs typeface="Arial"/>
                        </a:rPr>
                        <a:t>goods.</a:t>
                      </a:r>
                      <a:endParaRPr lang="en-US" sz="1800">
                        <a:latin typeface="Arial"/>
                        <a:cs typeface="Arial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E2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2112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G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F0F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36957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IGST paid on import of</a:t>
                      </a:r>
                      <a:r>
                        <a:rPr sz="1800" spc="-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goods  (Including import from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SEZ)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F0FA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27114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lang="en-US" sz="1800" spc="-5">
                          <a:latin typeface="Arial"/>
                          <a:cs typeface="Arial"/>
                        </a:rPr>
                        <a:t>IGST paid on import of goods as per books to  be declared</a:t>
                      </a:r>
                      <a:r>
                        <a:rPr lang="en-US" sz="1800" spc="-1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800" spc="-5">
                          <a:latin typeface="Arial"/>
                          <a:cs typeface="Arial"/>
                        </a:rPr>
                        <a:t>here.</a:t>
                      </a:r>
                      <a:endParaRPr lang="en-US" sz="1800">
                        <a:latin typeface="Arial"/>
                        <a:cs typeface="Arial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F0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2112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H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E2F8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13970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IGST credit availed on import of  goods (as per 6(E)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above)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E2F8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lang="en-IN" sz="1800" spc="-5" dirty="0">
                          <a:latin typeface="Arial"/>
                          <a:cs typeface="Arial"/>
                        </a:rPr>
                        <a:t>Auto</a:t>
                      </a:r>
                      <a:r>
                        <a:rPr lang="en-IN"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IN" sz="1800" spc="-5" dirty="0">
                          <a:latin typeface="Arial"/>
                          <a:cs typeface="Arial"/>
                        </a:rPr>
                        <a:t>filled</a:t>
                      </a:r>
                      <a:endParaRPr lang="en-IN" sz="1800" dirty="0">
                        <a:latin typeface="Arial"/>
                        <a:cs typeface="Arial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E2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7589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I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F0F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Difference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(G-H)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F0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IN"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2112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J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E2F8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14795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ITC available but not availed on  import of goods (Equal to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I)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E2F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IN"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2112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K</a:t>
                      </a: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F0F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10985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800" spc="-45" dirty="0">
                          <a:latin typeface="Arial"/>
                          <a:cs typeface="Arial"/>
                        </a:rPr>
                        <a:t>Total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ITC to be lapsed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current  financial year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(E + F +</a:t>
                      </a:r>
                      <a:r>
                        <a:rPr sz="1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J)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F0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spc="-5" dirty="0">
                          <a:latin typeface="Arial"/>
                          <a:cs typeface="Arial"/>
                        </a:rPr>
                        <a:t> Auto</a:t>
                      </a:r>
                      <a:r>
                        <a:rPr lang="en-IN"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IN" sz="1800" spc="-5" dirty="0">
                          <a:latin typeface="Arial"/>
                          <a:cs typeface="Arial"/>
                        </a:rPr>
                        <a:t>filled</a:t>
                      </a:r>
                      <a:endParaRPr lang="en-IN" sz="1800" dirty="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IN"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22D35F0-F8B7-4946-B2C7-618DF807F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2637168" y="3152418"/>
            <a:ext cx="2500122" cy="8267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12700" algn="ctr">
              <a:spcBef>
                <a:spcPts val="105"/>
              </a:spcBef>
            </a:pPr>
            <a:r>
              <a:rPr lang="en-IN" sz="4400" spc="-5" dirty="0">
                <a:ln w="3175" cmpd="sng">
                  <a:noFill/>
                </a:ln>
                <a:latin typeface="+mj-lt"/>
                <a:ea typeface="+mj-ea"/>
                <a:cs typeface="+mj-cs"/>
              </a:rPr>
              <a:t>GST Paid</a:t>
            </a:r>
            <a:endParaRPr sz="4400" spc="-5" dirty="0">
              <a:ln w="3175" cmpd="sng">
                <a:noFill/>
              </a:ln>
              <a:latin typeface="+mj-lt"/>
              <a:ea typeface="+mj-ea"/>
              <a:cs typeface="+mj-cs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3068396" y="1061859"/>
            <a:ext cx="1638300" cy="697230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/>
          <a:p>
            <a:pPr marL="12700">
              <a:spcBef>
                <a:spcPts val="105"/>
              </a:spcBef>
            </a:pPr>
            <a:r>
              <a:rPr sz="4400" spc="-5" dirty="0"/>
              <a:t>PAR</a:t>
            </a:r>
            <a:r>
              <a:rPr lang="en-IN" sz="4400" dirty="0"/>
              <a:t>T</a:t>
            </a:r>
            <a:endParaRPr sz="4400" dirty="0"/>
          </a:p>
        </p:txBody>
      </p:sp>
      <p:sp>
        <p:nvSpPr>
          <p:cNvPr id="12" name="object 12"/>
          <p:cNvSpPr txBox="1"/>
          <p:nvPr/>
        </p:nvSpPr>
        <p:spPr>
          <a:xfrm>
            <a:off x="3585287" y="1732419"/>
            <a:ext cx="60388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4400" spc="-5" dirty="0">
                <a:latin typeface="Segoe Print"/>
                <a:cs typeface="Segoe Print"/>
              </a:rPr>
              <a:t>I</a:t>
            </a:r>
            <a:r>
              <a:rPr sz="4400" dirty="0">
                <a:latin typeface="Segoe Print"/>
                <a:cs typeface="Segoe Print"/>
              </a:rPr>
              <a:t>V</a:t>
            </a:r>
          </a:p>
        </p:txBody>
      </p:sp>
      <p:sp>
        <p:nvSpPr>
          <p:cNvPr id="15" name="object 15"/>
          <p:cNvSpPr/>
          <p:nvPr/>
        </p:nvSpPr>
        <p:spPr>
          <a:xfrm>
            <a:off x="0" y="761"/>
            <a:ext cx="10667491" cy="6856730"/>
          </a:xfrm>
          <a:custGeom>
            <a:avLst/>
            <a:gdLst/>
            <a:ahLst/>
            <a:cxnLst/>
            <a:rect l="l" t="t" r="r" b="b"/>
            <a:pathLst>
              <a:path w="9142730" h="6856730">
                <a:moveTo>
                  <a:pt x="0" y="0"/>
                </a:moveTo>
                <a:lnTo>
                  <a:pt x="9142476" y="0"/>
                </a:lnTo>
                <a:lnTo>
                  <a:pt x="9142476" y="6856476"/>
                </a:lnTo>
                <a:lnTo>
                  <a:pt x="0" y="6856476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26" name="Picture 2" descr="Image result for GST payment cartoon">
            <a:extLst>
              <a:ext uri="{FF2B5EF4-FFF2-40B4-BE49-F238E27FC236}">
                <a16:creationId xmlns:a16="http://schemas.microsoft.com/office/drawing/2014/main" id="{143705FA-1B1F-42E7-B4FD-845269C8CE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317" y="1233530"/>
            <a:ext cx="3609305" cy="3364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A5CB56-3732-4CD8-B49D-CB2C35CB5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43CB0BE-7D10-4478-BAD8-0BFC219E74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07810" y="622853"/>
            <a:ext cx="10576380" cy="32217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1D63330-BE45-4F10-AFAB-E3D9D9D2DE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598" y="3844581"/>
            <a:ext cx="10568592" cy="1737898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59697B5-0A03-4DD9-A4AF-5A80C0EC0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576492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ardrop 3">
            <a:extLst>
              <a:ext uri="{FF2B5EF4-FFF2-40B4-BE49-F238E27FC236}">
                <a16:creationId xmlns:a16="http://schemas.microsoft.com/office/drawing/2014/main" id="{184A5844-861B-47CF-A88E-23755F74B878}"/>
              </a:ext>
            </a:extLst>
          </p:cNvPr>
          <p:cNvSpPr/>
          <p:nvPr/>
        </p:nvSpPr>
        <p:spPr>
          <a:xfrm>
            <a:off x="776456" y="401998"/>
            <a:ext cx="8437419" cy="6054003"/>
          </a:xfrm>
          <a:prstGeom prst="teardrop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4000" b="1" dirty="0">
                <a:solidFill>
                  <a:schemeClr val="tx1"/>
                </a:solidFill>
              </a:rPr>
              <a:t>GSTR 9 – Annual Return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976EEA-AC53-4741-9C82-F222C5C4C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3378245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4121426" y="831749"/>
            <a:ext cx="5327374" cy="127593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12700" algn="ctr">
              <a:spcBef>
                <a:spcPts val="105"/>
              </a:spcBef>
            </a:pPr>
            <a:r>
              <a:rPr lang="en-IN" sz="4400" spc="-5" dirty="0">
                <a:ln w="3175" cmpd="sng">
                  <a:noFill/>
                </a:ln>
                <a:latin typeface="+mj-lt"/>
                <a:ea typeface="+mj-ea"/>
                <a:cs typeface="+mj-cs"/>
              </a:rPr>
              <a:t>Transaction of FY declared in next year</a:t>
            </a:r>
            <a:endParaRPr sz="4400" spc="-5" dirty="0">
              <a:ln w="3175" cmpd="sng">
                <a:noFill/>
              </a:ln>
              <a:latin typeface="+mj-lt"/>
              <a:ea typeface="+mj-ea"/>
              <a:cs typeface="+mj-cs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790359" y="796650"/>
            <a:ext cx="1638300" cy="697230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/>
          <a:p>
            <a:pPr marL="12700">
              <a:spcBef>
                <a:spcPts val="105"/>
              </a:spcBef>
            </a:pPr>
            <a:r>
              <a:rPr sz="4400" spc="-5" dirty="0"/>
              <a:t>PAR</a:t>
            </a:r>
            <a:r>
              <a:rPr lang="en-IN" sz="4400" dirty="0"/>
              <a:t>T</a:t>
            </a:r>
            <a:endParaRPr sz="4400" dirty="0"/>
          </a:p>
        </p:txBody>
      </p:sp>
      <p:sp>
        <p:nvSpPr>
          <p:cNvPr id="12" name="object 12"/>
          <p:cNvSpPr txBox="1"/>
          <p:nvPr/>
        </p:nvSpPr>
        <p:spPr>
          <a:xfrm>
            <a:off x="2175045" y="1639192"/>
            <a:ext cx="60388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4400" dirty="0">
                <a:latin typeface="Segoe Print"/>
                <a:cs typeface="Segoe Print"/>
              </a:rPr>
              <a:t>V</a:t>
            </a:r>
          </a:p>
        </p:txBody>
      </p:sp>
      <p:sp>
        <p:nvSpPr>
          <p:cNvPr id="15" name="object 15"/>
          <p:cNvSpPr/>
          <p:nvPr/>
        </p:nvSpPr>
        <p:spPr>
          <a:xfrm>
            <a:off x="0" y="761"/>
            <a:ext cx="10667491" cy="6856730"/>
          </a:xfrm>
          <a:custGeom>
            <a:avLst/>
            <a:gdLst/>
            <a:ahLst/>
            <a:cxnLst/>
            <a:rect l="l" t="t" r="r" b="b"/>
            <a:pathLst>
              <a:path w="9142730" h="6856730">
                <a:moveTo>
                  <a:pt x="0" y="0"/>
                </a:moveTo>
                <a:lnTo>
                  <a:pt x="9142476" y="0"/>
                </a:lnTo>
                <a:lnTo>
                  <a:pt x="9142476" y="6856476"/>
                </a:lnTo>
                <a:lnTo>
                  <a:pt x="0" y="6856476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C7B53E5-EA2F-4985-BBF7-6DBD570EF4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1403" y="3294289"/>
            <a:ext cx="6324600" cy="2324100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F47A21-7667-40E0-8AF8-653BD14DC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988560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05381DB-F7F8-4945-982B-0B673B0E6C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9774" y="119269"/>
            <a:ext cx="9448800" cy="6361043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C7B080-4453-4495-AB24-9FD0A33C0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6A2DD1C-C1B9-4EEB-8564-F15F9F1C3E4C}"/>
              </a:ext>
            </a:extLst>
          </p:cNvPr>
          <p:cNvSpPr txBox="1"/>
          <p:nvPr/>
        </p:nvSpPr>
        <p:spPr>
          <a:xfrm>
            <a:off x="1269506" y="1740023"/>
            <a:ext cx="10182687" cy="4701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Clr>
                <a:srgbClr val="006FC0"/>
              </a:buClr>
            </a:pPr>
            <a:r>
              <a:rPr lang="en-US" altLang="en-US" sz="2800" b="1" u="sng" dirty="0">
                <a:latin typeface="Calibri Light" panose="020F0302020204030204" pitchFamily="34" charset="0"/>
              </a:rPr>
              <a:t>Liability</a:t>
            </a:r>
            <a:r>
              <a:rPr lang="en-US" altLang="en-US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dirty="0">
                <a:latin typeface="Calibri Light" panose="020F0302020204030204" pitchFamily="34" charset="0"/>
              </a:rPr>
              <a:t>:</a:t>
            </a:r>
          </a:p>
          <a:p>
            <a:pPr>
              <a:spcBef>
                <a:spcPts val="250"/>
              </a:spcBef>
            </a:pPr>
            <a:r>
              <a:rPr lang="en-US" altLang="en-US" sz="2400" b="1" dirty="0">
                <a:latin typeface="Calibri Light" panose="020F0302020204030204" pitchFamily="34" charset="0"/>
              </a:rPr>
              <a:t>      Particulars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of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transactions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for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the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previous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financial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year  but</a:t>
            </a:r>
          </a:p>
          <a:p>
            <a:pPr>
              <a:spcBef>
                <a:spcPts val="200"/>
              </a:spcBef>
            </a:pPr>
            <a:r>
              <a:rPr lang="en-US" altLang="en-US" sz="2400" b="1" dirty="0">
                <a:latin typeface="Calibri Light" panose="020F0302020204030204" pitchFamily="34" charset="0"/>
              </a:rPr>
              <a:t>      paid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in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the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FORM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GSTR-3B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of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April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to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September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of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current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FY</a:t>
            </a:r>
          </a:p>
          <a:p>
            <a:pPr>
              <a:spcBef>
                <a:spcPts val="50"/>
              </a:spcBef>
            </a:pPr>
            <a:endParaRPr lang="en-US" altLang="en-US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>
                <a:srgbClr val="006FC0"/>
              </a:buClr>
            </a:pPr>
            <a:r>
              <a:rPr lang="en-US" altLang="en-US" sz="2800" b="1" u="sng" dirty="0">
                <a:latin typeface="Calibri Light" panose="020F0302020204030204" pitchFamily="34" charset="0"/>
              </a:rPr>
              <a:t>ITC</a:t>
            </a:r>
          </a:p>
          <a:p>
            <a:pPr lvl="1">
              <a:lnSpc>
                <a:spcPct val="108000"/>
              </a:lnSpc>
              <a:spcBef>
                <a:spcPts val="25"/>
              </a:spcBef>
            </a:pPr>
            <a:r>
              <a:rPr lang="en-US" altLang="en-US" sz="2400" b="1" dirty="0">
                <a:latin typeface="Calibri Light" panose="020F0302020204030204" pitchFamily="34" charset="0"/>
              </a:rPr>
              <a:t>ITC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for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goods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or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services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received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in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FY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2017-18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but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availed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in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>
              <a:lnSpc>
                <a:spcPct val="108000"/>
              </a:lnSpc>
              <a:spcBef>
                <a:spcPts val="25"/>
              </a:spcBef>
            </a:pPr>
            <a:r>
              <a:rPr lang="en-US" altLang="en-US" sz="2400" b="1" dirty="0">
                <a:latin typeface="Calibri Light" panose="020F0302020204030204" pitchFamily="34" charset="0"/>
              </a:rPr>
              <a:t>FY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2018-19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en-US" sz="2400" b="1" dirty="0">
                <a:latin typeface="Calibri Light" panose="020F0302020204030204" pitchFamily="34" charset="0"/>
              </a:rPr>
              <a:t>and</a:t>
            </a:r>
          </a:p>
          <a:p>
            <a:pPr lvl="1">
              <a:spcBef>
                <a:spcPts val="200"/>
              </a:spcBef>
            </a:pPr>
            <a:r>
              <a:rPr lang="en-US" altLang="en-US" sz="2400" b="1" dirty="0">
                <a:latin typeface="Calibri Light" panose="020F0302020204030204" pitchFamily="34" charset="0"/>
              </a:rPr>
              <a:t>ITC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for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goods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or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services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availed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in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FY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2017-18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and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Reversed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in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lvl="1">
              <a:spcBef>
                <a:spcPts val="200"/>
              </a:spcBef>
            </a:pPr>
            <a:r>
              <a:rPr lang="en-US" altLang="en-US" sz="2400" b="1" dirty="0">
                <a:latin typeface="Calibri Light" panose="020F0302020204030204" pitchFamily="34" charset="0"/>
              </a:rPr>
              <a:t>FY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2018-19</a:t>
            </a:r>
          </a:p>
          <a:p>
            <a:pPr>
              <a:spcBef>
                <a:spcPts val="213"/>
              </a:spcBef>
            </a:pPr>
            <a:r>
              <a:rPr lang="en-US" altLang="en-US" sz="2400" b="1" dirty="0">
                <a:latin typeface="Calibri Light" panose="020F0302020204030204" pitchFamily="34" charset="0"/>
              </a:rPr>
              <a:t>	  </a:t>
            </a:r>
          </a:p>
          <a:p>
            <a:pPr>
              <a:spcBef>
                <a:spcPts val="213"/>
              </a:spcBef>
            </a:pPr>
            <a:r>
              <a:rPr lang="en-US" altLang="en-US" sz="2400" b="1" dirty="0">
                <a:latin typeface="Calibri Light" panose="020F0302020204030204" pitchFamily="34" charset="0"/>
              </a:rPr>
              <a:t>       In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GSTR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3B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of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the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Current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Financial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Calibri Light" panose="020F0302020204030204" pitchFamily="34" charset="0"/>
              </a:rPr>
              <a:t>Year</a:t>
            </a:r>
          </a:p>
          <a:p>
            <a:endParaRPr lang="en-IN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09609F-54AE-460E-90C9-490D4378741A}"/>
              </a:ext>
            </a:extLst>
          </p:cNvPr>
          <p:cNvSpPr txBox="1"/>
          <p:nvPr/>
        </p:nvSpPr>
        <p:spPr>
          <a:xfrm>
            <a:off x="1269506" y="594803"/>
            <a:ext cx="7643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600" b="1" spc="-170" dirty="0">
                <a:latin typeface="Calibri Light"/>
                <a:cs typeface="Calibri Light"/>
              </a:rPr>
              <a:t>Part  V Consists of-</a:t>
            </a:r>
            <a:endParaRPr lang="en-IN" sz="36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A152317-F348-46E8-B00E-FBA9110B5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32630694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2637232" y="685800"/>
            <a:ext cx="1924939" cy="55380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632469" y="681038"/>
            <a:ext cx="1934845" cy="5547995"/>
          </a:xfrm>
          <a:custGeom>
            <a:avLst/>
            <a:gdLst/>
            <a:ahLst/>
            <a:cxnLst/>
            <a:rect l="l" t="t" r="r" b="b"/>
            <a:pathLst>
              <a:path w="1934845" h="5547995">
                <a:moveTo>
                  <a:pt x="1929701" y="5547537"/>
                </a:moveTo>
                <a:lnTo>
                  <a:pt x="4762" y="5547537"/>
                </a:lnTo>
                <a:lnTo>
                  <a:pt x="3289" y="5547309"/>
                </a:lnTo>
                <a:lnTo>
                  <a:pt x="1968" y="5546636"/>
                </a:lnTo>
                <a:lnTo>
                  <a:pt x="914" y="5545582"/>
                </a:lnTo>
                <a:lnTo>
                  <a:pt x="228" y="5544248"/>
                </a:lnTo>
                <a:lnTo>
                  <a:pt x="0" y="5542775"/>
                </a:lnTo>
                <a:lnTo>
                  <a:pt x="0" y="4762"/>
                </a:lnTo>
                <a:lnTo>
                  <a:pt x="4762" y="0"/>
                </a:lnTo>
                <a:lnTo>
                  <a:pt x="1929701" y="0"/>
                </a:lnTo>
                <a:lnTo>
                  <a:pt x="1934464" y="4762"/>
                </a:lnTo>
                <a:lnTo>
                  <a:pt x="9525" y="4762"/>
                </a:lnTo>
                <a:lnTo>
                  <a:pt x="4762" y="9525"/>
                </a:lnTo>
                <a:lnTo>
                  <a:pt x="9525" y="9525"/>
                </a:lnTo>
                <a:lnTo>
                  <a:pt x="9525" y="5538012"/>
                </a:lnTo>
                <a:lnTo>
                  <a:pt x="4762" y="5538012"/>
                </a:lnTo>
                <a:lnTo>
                  <a:pt x="9525" y="5542775"/>
                </a:lnTo>
                <a:lnTo>
                  <a:pt x="1934464" y="5542775"/>
                </a:lnTo>
                <a:lnTo>
                  <a:pt x="1934222" y="5544248"/>
                </a:lnTo>
                <a:lnTo>
                  <a:pt x="1933549" y="5545582"/>
                </a:lnTo>
                <a:lnTo>
                  <a:pt x="1932495" y="5546636"/>
                </a:lnTo>
                <a:lnTo>
                  <a:pt x="1931174" y="5547309"/>
                </a:lnTo>
                <a:lnTo>
                  <a:pt x="1929701" y="5547537"/>
                </a:lnTo>
                <a:close/>
              </a:path>
              <a:path w="1934845" h="5547995">
                <a:moveTo>
                  <a:pt x="9525" y="9525"/>
                </a:moveTo>
                <a:lnTo>
                  <a:pt x="4762" y="9525"/>
                </a:lnTo>
                <a:lnTo>
                  <a:pt x="9525" y="4762"/>
                </a:lnTo>
                <a:lnTo>
                  <a:pt x="9525" y="9525"/>
                </a:lnTo>
                <a:close/>
              </a:path>
              <a:path w="1934845" h="5547995">
                <a:moveTo>
                  <a:pt x="1924939" y="9525"/>
                </a:moveTo>
                <a:lnTo>
                  <a:pt x="9525" y="9525"/>
                </a:lnTo>
                <a:lnTo>
                  <a:pt x="9525" y="4762"/>
                </a:lnTo>
                <a:lnTo>
                  <a:pt x="1924939" y="4762"/>
                </a:lnTo>
                <a:lnTo>
                  <a:pt x="1924939" y="9525"/>
                </a:lnTo>
                <a:close/>
              </a:path>
              <a:path w="1934845" h="5547995">
                <a:moveTo>
                  <a:pt x="1924939" y="5542775"/>
                </a:moveTo>
                <a:lnTo>
                  <a:pt x="1924939" y="4762"/>
                </a:lnTo>
                <a:lnTo>
                  <a:pt x="1929701" y="9525"/>
                </a:lnTo>
                <a:lnTo>
                  <a:pt x="1934464" y="9525"/>
                </a:lnTo>
                <a:lnTo>
                  <a:pt x="1934464" y="5538012"/>
                </a:lnTo>
                <a:lnTo>
                  <a:pt x="1929701" y="5538012"/>
                </a:lnTo>
                <a:lnTo>
                  <a:pt x="1924939" y="5542775"/>
                </a:lnTo>
                <a:close/>
              </a:path>
              <a:path w="1934845" h="5547995">
                <a:moveTo>
                  <a:pt x="1934464" y="9525"/>
                </a:moveTo>
                <a:lnTo>
                  <a:pt x="1929701" y="9525"/>
                </a:lnTo>
                <a:lnTo>
                  <a:pt x="1924939" y="4762"/>
                </a:lnTo>
                <a:lnTo>
                  <a:pt x="1934464" y="4762"/>
                </a:lnTo>
                <a:lnTo>
                  <a:pt x="1934464" y="9525"/>
                </a:lnTo>
                <a:close/>
              </a:path>
              <a:path w="1934845" h="5547995">
                <a:moveTo>
                  <a:pt x="9525" y="5542775"/>
                </a:moveTo>
                <a:lnTo>
                  <a:pt x="4762" y="5538012"/>
                </a:lnTo>
                <a:lnTo>
                  <a:pt x="9525" y="5538012"/>
                </a:lnTo>
                <a:lnTo>
                  <a:pt x="9525" y="5542775"/>
                </a:lnTo>
                <a:close/>
              </a:path>
              <a:path w="1934845" h="5547995">
                <a:moveTo>
                  <a:pt x="1924939" y="5542775"/>
                </a:moveTo>
                <a:lnTo>
                  <a:pt x="9525" y="5542775"/>
                </a:lnTo>
                <a:lnTo>
                  <a:pt x="9525" y="5538012"/>
                </a:lnTo>
                <a:lnTo>
                  <a:pt x="1924939" y="5538012"/>
                </a:lnTo>
                <a:lnTo>
                  <a:pt x="1924939" y="5542775"/>
                </a:lnTo>
                <a:close/>
              </a:path>
              <a:path w="1934845" h="5547995">
                <a:moveTo>
                  <a:pt x="1934464" y="5542775"/>
                </a:moveTo>
                <a:lnTo>
                  <a:pt x="1924939" y="5542775"/>
                </a:lnTo>
                <a:lnTo>
                  <a:pt x="1929701" y="5538012"/>
                </a:lnTo>
                <a:lnTo>
                  <a:pt x="1934464" y="5538012"/>
                </a:lnTo>
                <a:lnTo>
                  <a:pt x="1934464" y="5542775"/>
                </a:lnTo>
                <a:close/>
              </a:path>
            </a:pathLst>
          </a:custGeom>
          <a:solidFill>
            <a:srgbClr val="ACD2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866467" y="2752726"/>
            <a:ext cx="1477645" cy="6343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</a:pPr>
            <a:r>
              <a:rPr sz="4000" spc="-5" dirty="0">
                <a:latin typeface="Segoe Print"/>
                <a:cs typeface="Segoe Print"/>
              </a:rPr>
              <a:t>PART</a:t>
            </a:r>
            <a:endParaRPr sz="4000">
              <a:latin typeface="Segoe Print"/>
              <a:cs typeface="Segoe Prin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336366" y="3362326"/>
            <a:ext cx="538480" cy="6343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</a:pPr>
            <a:r>
              <a:rPr sz="4000" spc="-5" dirty="0">
                <a:latin typeface="Segoe Print"/>
                <a:cs typeface="Segoe Print"/>
              </a:rPr>
              <a:t>VI</a:t>
            </a:r>
            <a:endParaRPr sz="4000">
              <a:latin typeface="Segoe Print"/>
              <a:cs typeface="Segoe Print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4769002" y="64275"/>
            <a:ext cx="5170127" cy="690702"/>
          </a:xfrm>
          <a:prstGeom prst="rect">
            <a:avLst/>
          </a:prstGeom>
        </p:spPr>
        <p:txBody>
          <a:bodyPr vert="horz" wrap="square" lIns="0" tIns="16510" rIns="0" bIns="0" rtlCol="0" anchor="ctr">
            <a:spAutoFit/>
          </a:bodyPr>
          <a:lstStyle/>
          <a:p>
            <a:pPr marL="12700">
              <a:spcBef>
                <a:spcPts val="130"/>
              </a:spcBef>
            </a:pPr>
            <a:r>
              <a:rPr sz="2400" spc="-5" dirty="0">
                <a:latin typeface="Segoe Print"/>
              </a:rPr>
              <a:t>15.Particulars of Demands &amp;</a:t>
            </a:r>
            <a:r>
              <a:rPr lang="en-IN" sz="2400" spc="-5" dirty="0">
                <a:latin typeface="Segoe Print"/>
              </a:rPr>
              <a:t> </a:t>
            </a:r>
            <a:r>
              <a:rPr lang="en-IN" sz="2400" spc="-5" dirty="0">
                <a:latin typeface="Segoe Print"/>
                <a:cs typeface="Segoe Print"/>
              </a:rPr>
              <a:t>Refunds.</a:t>
            </a:r>
            <a:endParaRPr sz="2400" dirty="0"/>
          </a:p>
        </p:txBody>
      </p:sp>
      <p:sp>
        <p:nvSpPr>
          <p:cNvPr id="14" name="object 14"/>
          <p:cNvSpPr txBox="1"/>
          <p:nvPr/>
        </p:nvSpPr>
        <p:spPr>
          <a:xfrm>
            <a:off x="4876800" y="978478"/>
            <a:ext cx="5663429" cy="18775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96500"/>
              </a:lnSpc>
              <a:spcBef>
                <a:spcPts val="270"/>
              </a:spcBef>
              <a:buClr>
                <a:srgbClr val="1286C3"/>
              </a:buClr>
              <a:buSzPct val="139583"/>
              <a:tabLst>
                <a:tab pos="769620" algn="l"/>
              </a:tabLst>
            </a:pPr>
            <a:r>
              <a:rPr lang="en-US" sz="2400" spc="-5" dirty="0">
                <a:latin typeface="Segoe Print"/>
                <a:cs typeface="Segoe Print"/>
              </a:rPr>
              <a:t>16. </a:t>
            </a:r>
            <a:r>
              <a:rPr sz="2400" spc="-5" dirty="0">
                <a:latin typeface="Segoe Print"/>
                <a:cs typeface="Segoe Print"/>
              </a:rPr>
              <a:t>Supplies from composition, Job work </a:t>
            </a:r>
            <a:r>
              <a:rPr sz="2400" dirty="0">
                <a:latin typeface="Segoe Print"/>
                <a:cs typeface="Segoe Print"/>
              </a:rPr>
              <a:t>&amp; </a:t>
            </a:r>
            <a:r>
              <a:rPr sz="2400" spc="-5" dirty="0">
                <a:latin typeface="Segoe Print"/>
                <a:cs typeface="Segoe Print"/>
              </a:rPr>
              <a:t>goods send on approval.</a:t>
            </a:r>
            <a:endParaRPr lang="en-IN" sz="2400" spc="-5" dirty="0">
              <a:latin typeface="Segoe Print"/>
              <a:cs typeface="Segoe Print"/>
            </a:endParaRPr>
          </a:p>
          <a:p>
            <a:pPr marL="12700" marR="5080">
              <a:lnSpc>
                <a:spcPct val="96500"/>
              </a:lnSpc>
              <a:spcBef>
                <a:spcPts val="270"/>
              </a:spcBef>
              <a:buClr>
                <a:srgbClr val="1286C3"/>
              </a:buClr>
              <a:buSzPct val="139583"/>
              <a:tabLst>
                <a:tab pos="769620" algn="l"/>
              </a:tabLst>
            </a:pPr>
            <a:endParaRPr sz="2400" dirty="0">
              <a:latin typeface="Segoe Print"/>
              <a:cs typeface="Segoe Print"/>
            </a:endParaRPr>
          </a:p>
          <a:p>
            <a:pPr marL="12065">
              <a:spcBef>
                <a:spcPts val="125"/>
              </a:spcBef>
              <a:buClr>
                <a:srgbClr val="1286C3"/>
              </a:buClr>
              <a:buSzPct val="139583"/>
              <a:tabLst>
                <a:tab pos="769620" algn="l"/>
              </a:tabLst>
            </a:pPr>
            <a:r>
              <a:rPr lang="en-IN" sz="2400" spc="-5" dirty="0">
                <a:latin typeface="Segoe Print"/>
              </a:rPr>
              <a:t>17. </a:t>
            </a:r>
            <a:r>
              <a:rPr sz="2400" dirty="0">
                <a:latin typeface="Segoe Print"/>
                <a:cs typeface="Segoe Print"/>
              </a:rPr>
              <a:t>HSN </a:t>
            </a:r>
            <a:r>
              <a:rPr sz="2400" spc="-5" dirty="0">
                <a:latin typeface="Segoe Print"/>
                <a:cs typeface="Segoe Print"/>
              </a:rPr>
              <a:t>wise summary</a:t>
            </a:r>
            <a:r>
              <a:rPr sz="2400" spc="-20" dirty="0">
                <a:latin typeface="Segoe Print"/>
                <a:cs typeface="Segoe Print"/>
              </a:rPr>
              <a:t> </a:t>
            </a:r>
            <a:r>
              <a:rPr sz="2400" spc="-5" dirty="0">
                <a:latin typeface="Segoe Print"/>
                <a:cs typeface="Segoe Print"/>
              </a:rPr>
              <a:t>for</a:t>
            </a:r>
            <a:r>
              <a:rPr lang="en-IN" sz="2400" spc="-5" dirty="0">
                <a:latin typeface="Segoe Print"/>
                <a:cs typeface="Segoe Print"/>
              </a:rPr>
              <a:t> Outward</a:t>
            </a:r>
            <a:endParaRPr sz="2400" dirty="0">
              <a:latin typeface="Segoe Print"/>
              <a:cs typeface="Segoe Prin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814011" y="3086011"/>
            <a:ext cx="4701986" cy="386003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spcBef>
                <a:spcPts val="130"/>
              </a:spcBef>
            </a:pPr>
            <a:r>
              <a:rPr sz="2400" spc="-5" dirty="0">
                <a:latin typeface="Segoe Print"/>
              </a:rPr>
              <a:t>18.</a:t>
            </a:r>
            <a:r>
              <a:rPr sz="2400" spc="5" dirty="0">
                <a:latin typeface="Segoe Print"/>
                <a:cs typeface="Segoe Print"/>
              </a:rPr>
              <a:t>HSN </a:t>
            </a:r>
            <a:r>
              <a:rPr sz="2400" spc="-5" dirty="0">
                <a:latin typeface="Segoe Print"/>
                <a:cs typeface="Segoe Print"/>
              </a:rPr>
              <a:t>wise summary</a:t>
            </a:r>
            <a:r>
              <a:rPr sz="2400" spc="-45" dirty="0">
                <a:latin typeface="Segoe Print"/>
                <a:cs typeface="Segoe Print"/>
              </a:rPr>
              <a:t> </a:t>
            </a:r>
            <a:r>
              <a:rPr sz="2400" spc="-5" dirty="0">
                <a:latin typeface="Segoe Print"/>
                <a:cs typeface="Segoe Print"/>
              </a:rPr>
              <a:t>for</a:t>
            </a:r>
            <a:endParaRPr sz="2400" dirty="0">
              <a:latin typeface="Segoe Print"/>
              <a:cs typeface="Segoe Prin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596141" y="3588931"/>
            <a:ext cx="120459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spc="-5" dirty="0">
                <a:latin typeface="Segoe Print"/>
                <a:cs typeface="Segoe Print"/>
              </a:rPr>
              <a:t>Inw</a:t>
            </a:r>
            <a:r>
              <a:rPr sz="2400" dirty="0">
                <a:latin typeface="Segoe Print"/>
                <a:cs typeface="Segoe Print"/>
              </a:rPr>
              <a:t>a</a:t>
            </a:r>
            <a:r>
              <a:rPr sz="2400" spc="-5" dirty="0">
                <a:latin typeface="Segoe Print"/>
                <a:cs typeface="Segoe Print"/>
              </a:rPr>
              <a:t>rd</a:t>
            </a:r>
            <a:r>
              <a:rPr sz="2400" dirty="0">
                <a:latin typeface="Segoe Print"/>
                <a:cs typeface="Segoe Print"/>
              </a:rPr>
              <a:t>.</a:t>
            </a:r>
            <a:endParaRPr sz="2400">
              <a:latin typeface="Segoe Print"/>
              <a:cs typeface="Segoe Prin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032071" y="3966756"/>
            <a:ext cx="2310956" cy="386003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spcBef>
                <a:spcPts val="130"/>
              </a:spcBef>
            </a:pPr>
            <a:r>
              <a:rPr sz="2400" spc="-5" dirty="0">
                <a:latin typeface="Segoe Print"/>
              </a:rPr>
              <a:t>19.</a:t>
            </a:r>
            <a:r>
              <a:rPr sz="2400" spc="5" dirty="0">
                <a:latin typeface="Segoe Print"/>
                <a:cs typeface="Segoe Print"/>
              </a:rPr>
              <a:t>Late</a:t>
            </a:r>
            <a:r>
              <a:rPr sz="2400" spc="-90" dirty="0">
                <a:latin typeface="Segoe Print"/>
                <a:cs typeface="Segoe Print"/>
              </a:rPr>
              <a:t> </a:t>
            </a:r>
            <a:r>
              <a:rPr sz="2400" dirty="0">
                <a:latin typeface="Segoe Print"/>
                <a:cs typeface="Segoe Print"/>
              </a:rPr>
              <a:t>Fees</a:t>
            </a:r>
          </a:p>
        </p:txBody>
      </p:sp>
      <p:sp>
        <p:nvSpPr>
          <p:cNvPr id="19" name="object 19"/>
          <p:cNvSpPr/>
          <p:nvPr/>
        </p:nvSpPr>
        <p:spPr>
          <a:xfrm>
            <a:off x="5410200" y="4480559"/>
            <a:ext cx="4663440" cy="18288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0" y="761"/>
            <a:ext cx="10667491" cy="6856730"/>
          </a:xfrm>
          <a:custGeom>
            <a:avLst/>
            <a:gdLst/>
            <a:ahLst/>
            <a:cxnLst/>
            <a:rect l="l" t="t" r="r" b="b"/>
            <a:pathLst>
              <a:path w="9142730" h="6856730">
                <a:moveTo>
                  <a:pt x="0" y="0"/>
                </a:moveTo>
                <a:lnTo>
                  <a:pt x="9142476" y="0"/>
                </a:lnTo>
                <a:lnTo>
                  <a:pt x="9142476" y="6856476"/>
                </a:lnTo>
                <a:lnTo>
                  <a:pt x="0" y="6856476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08293-541E-492A-B016-5AC00549C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57055" y="905446"/>
            <a:ext cx="2515235" cy="48260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</a:pPr>
            <a:r>
              <a:rPr sz="3000" spc="-5" dirty="0"/>
              <a:t>Total</a:t>
            </a:r>
            <a:r>
              <a:rPr sz="3000" spc="-70" dirty="0">
                <a:solidFill>
                  <a:srgbClr val="FFFFFF"/>
                </a:solidFill>
              </a:rPr>
              <a:t> </a:t>
            </a:r>
            <a:r>
              <a:rPr sz="3000" spc="-5" dirty="0"/>
              <a:t>Refund</a:t>
            </a:r>
            <a:endParaRPr sz="3000" dirty="0"/>
          </a:p>
        </p:txBody>
      </p:sp>
      <p:sp>
        <p:nvSpPr>
          <p:cNvPr id="3" name="object 3"/>
          <p:cNvSpPr txBox="1"/>
          <p:nvPr/>
        </p:nvSpPr>
        <p:spPr>
          <a:xfrm>
            <a:off x="3826320" y="1362646"/>
            <a:ext cx="157670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000" dirty="0">
                <a:latin typeface="Segoe Print"/>
                <a:cs typeface="Segoe Print"/>
              </a:rPr>
              <a:t>Cl</a:t>
            </a:r>
            <a:r>
              <a:rPr sz="3000" spc="-5" dirty="0">
                <a:latin typeface="Segoe Print"/>
                <a:cs typeface="Segoe Print"/>
              </a:rPr>
              <a:t>ai</a:t>
            </a:r>
            <a:r>
              <a:rPr sz="3000" dirty="0">
                <a:latin typeface="Segoe Print"/>
                <a:cs typeface="Segoe Print"/>
              </a:rPr>
              <a:t>m</a:t>
            </a:r>
            <a:r>
              <a:rPr sz="3000" spc="-5" dirty="0">
                <a:latin typeface="Segoe Print"/>
                <a:cs typeface="Segoe Print"/>
              </a:rPr>
              <a:t>e</a:t>
            </a:r>
            <a:r>
              <a:rPr sz="3000" dirty="0">
                <a:latin typeface="Segoe Print"/>
                <a:cs typeface="Segoe Print"/>
              </a:rPr>
              <a:t>d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792436" y="2688196"/>
            <a:ext cx="17214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spc="-5" dirty="0">
                <a:latin typeface="Segoe Print"/>
                <a:cs typeface="Segoe Print"/>
              </a:rPr>
              <a:t>Sanctioned</a:t>
            </a:r>
            <a:endParaRPr sz="2400">
              <a:latin typeface="Segoe Print"/>
              <a:cs typeface="Segoe Prin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92460" y="3645554"/>
            <a:ext cx="13214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spc="-5" dirty="0">
                <a:latin typeface="Segoe Print"/>
                <a:cs typeface="Segoe Print"/>
              </a:rPr>
              <a:t>Rejected</a:t>
            </a:r>
            <a:endParaRPr sz="2400" dirty="0">
              <a:latin typeface="Segoe Print"/>
              <a:cs typeface="Segoe Prin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80624" y="4776296"/>
            <a:ext cx="126809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spc="-5" dirty="0">
                <a:latin typeface="Segoe Print"/>
                <a:cs typeface="Segoe Print"/>
              </a:rPr>
              <a:t>P</a:t>
            </a:r>
            <a:r>
              <a:rPr sz="2400" dirty="0">
                <a:latin typeface="Segoe Print"/>
                <a:cs typeface="Segoe Print"/>
              </a:rPr>
              <a:t>e</a:t>
            </a:r>
            <a:r>
              <a:rPr sz="2400" spc="-5" dirty="0">
                <a:latin typeface="Segoe Print"/>
                <a:cs typeface="Segoe Print"/>
              </a:rPr>
              <a:t>nd</a:t>
            </a:r>
            <a:r>
              <a:rPr sz="2400" dirty="0">
                <a:latin typeface="Segoe Print"/>
                <a:cs typeface="Segoe Print"/>
              </a:rPr>
              <a:t>i</a:t>
            </a:r>
            <a:r>
              <a:rPr sz="2400" spc="-5" dirty="0">
                <a:latin typeface="Segoe Print"/>
                <a:cs typeface="Segoe Print"/>
              </a:rPr>
              <a:t>n</a:t>
            </a:r>
            <a:r>
              <a:rPr sz="2400" dirty="0">
                <a:latin typeface="Segoe Print"/>
                <a:cs typeface="Segoe Print"/>
              </a:rPr>
              <a:t>g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686624" y="905446"/>
            <a:ext cx="1007744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000" spc="-5" dirty="0">
                <a:latin typeface="Segoe Print"/>
                <a:cs typeface="Segoe Print"/>
              </a:rPr>
              <a:t>Tota</a:t>
            </a:r>
            <a:r>
              <a:rPr sz="3000" dirty="0">
                <a:latin typeface="Segoe Print"/>
                <a:cs typeface="Segoe Print"/>
              </a:rPr>
              <a:t>l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7367220" y="1362646"/>
            <a:ext cx="164655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000" dirty="0">
                <a:latin typeface="Segoe Print"/>
                <a:cs typeface="Segoe Print"/>
              </a:rPr>
              <a:t>D</a:t>
            </a:r>
            <a:r>
              <a:rPr sz="3000" spc="-5" dirty="0">
                <a:latin typeface="Segoe Print"/>
                <a:cs typeface="Segoe Print"/>
              </a:rPr>
              <a:t>e</a:t>
            </a:r>
            <a:r>
              <a:rPr sz="3000" dirty="0">
                <a:latin typeface="Segoe Print"/>
                <a:cs typeface="Segoe Print"/>
              </a:rPr>
              <a:t>m</a:t>
            </a:r>
            <a:r>
              <a:rPr sz="3000" spc="-5" dirty="0">
                <a:latin typeface="Segoe Print"/>
                <a:cs typeface="Segoe Print"/>
              </a:rPr>
              <a:t>a</a:t>
            </a:r>
            <a:r>
              <a:rPr sz="3000" dirty="0">
                <a:latin typeface="Segoe Print"/>
                <a:cs typeface="Segoe Print"/>
              </a:rPr>
              <a:t>nd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7927733" y="2688196"/>
            <a:ext cx="7099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spc="-5" dirty="0">
                <a:latin typeface="Segoe Print"/>
                <a:cs typeface="Segoe Print"/>
              </a:rPr>
              <a:t>P</a:t>
            </a:r>
            <a:r>
              <a:rPr sz="2400" dirty="0">
                <a:latin typeface="Segoe Print"/>
                <a:cs typeface="Segoe Print"/>
              </a:rPr>
              <a:t>aid</a:t>
            </a:r>
            <a:endParaRPr sz="2400">
              <a:latin typeface="Segoe Print"/>
              <a:cs typeface="Segoe Prin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86624" y="3645554"/>
            <a:ext cx="126809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spc="-5" dirty="0">
                <a:latin typeface="Segoe Print"/>
                <a:cs typeface="Segoe Print"/>
              </a:rPr>
              <a:t>P</a:t>
            </a:r>
            <a:r>
              <a:rPr sz="2400" dirty="0">
                <a:latin typeface="Segoe Print"/>
                <a:cs typeface="Segoe Print"/>
              </a:rPr>
              <a:t>e</a:t>
            </a:r>
            <a:r>
              <a:rPr sz="2400" spc="-5" dirty="0">
                <a:latin typeface="Segoe Print"/>
                <a:cs typeface="Segoe Print"/>
              </a:rPr>
              <a:t>nd</a:t>
            </a:r>
            <a:r>
              <a:rPr sz="2400" dirty="0">
                <a:latin typeface="Segoe Print"/>
                <a:cs typeface="Segoe Print"/>
              </a:rPr>
              <a:t>i</a:t>
            </a:r>
            <a:r>
              <a:rPr sz="2400" spc="-5" dirty="0">
                <a:latin typeface="Segoe Print"/>
                <a:cs typeface="Segoe Print"/>
              </a:rPr>
              <a:t>n</a:t>
            </a:r>
            <a:r>
              <a:rPr sz="2400" dirty="0">
                <a:latin typeface="Segoe Print"/>
                <a:cs typeface="Segoe Print"/>
              </a:rPr>
              <a:t>g</a:t>
            </a:r>
            <a:endParaRPr sz="2400">
              <a:latin typeface="Segoe Print"/>
              <a:cs typeface="Segoe Prin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9294853-35F4-485B-B726-EA0CBC62632D}"/>
              </a:ext>
            </a:extLst>
          </p:cNvPr>
          <p:cNvSpPr/>
          <p:nvPr/>
        </p:nvSpPr>
        <p:spPr>
          <a:xfrm>
            <a:off x="3101008" y="5495354"/>
            <a:ext cx="6930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</a:rPr>
              <a:t>For FY 2017-18 &amp; 2018-19, taxpayers have an option to not fill this table.</a:t>
            </a:r>
            <a:endParaRPr lang="en-IN" sz="2400" dirty="0">
              <a:solidFill>
                <a:srgbClr val="FF0000"/>
              </a:solidFill>
            </a:endParaRP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0E7BA606-A74E-4F49-8FE5-4BED770DD855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2506129" y="260643"/>
            <a:ext cx="7705090" cy="936625"/>
          </a:xfrm>
          <a:custGeom>
            <a:avLst/>
            <a:gdLst/>
            <a:ahLst/>
            <a:cxnLst/>
            <a:rect l="l" t="t" r="r" b="b"/>
            <a:pathLst>
              <a:path w="7705090" h="936625">
                <a:moveTo>
                  <a:pt x="0" y="0"/>
                </a:moveTo>
                <a:lnTo>
                  <a:pt x="7704670" y="0"/>
                </a:lnTo>
                <a:lnTo>
                  <a:pt x="7704670" y="936104"/>
                </a:lnTo>
                <a:lnTo>
                  <a:pt x="0" y="936104"/>
                </a:lnTo>
                <a:lnTo>
                  <a:pt x="0" y="0"/>
                </a:lnTo>
                <a:close/>
              </a:path>
            </a:pathLst>
          </a:custGeom>
          <a:solidFill>
            <a:srgbClr val="83CD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55685" y="234607"/>
            <a:ext cx="7204709" cy="451484"/>
          </a:xfrm>
          <a:prstGeom prst="rect">
            <a:avLst/>
          </a:prstGeom>
        </p:spPr>
        <p:txBody>
          <a:bodyPr vert="horz" wrap="square" lIns="0" tIns="12065" rIns="0" bIns="0" rtlCol="0" anchor="ctr">
            <a:spAutoFit/>
          </a:bodyPr>
          <a:lstStyle/>
          <a:p>
            <a:pPr marL="12700">
              <a:spcBef>
                <a:spcPts val="95"/>
              </a:spcBef>
              <a:tabLst>
                <a:tab pos="5052060" algn="l"/>
              </a:tabLst>
            </a:pPr>
            <a:r>
              <a:rPr sz="2800" spc="-5" dirty="0"/>
              <a:t>16. Details</a:t>
            </a:r>
            <a:r>
              <a:rPr sz="2800" spc="35" dirty="0"/>
              <a:t> </a:t>
            </a:r>
            <a:r>
              <a:rPr sz="2800" spc="-5" dirty="0"/>
              <a:t>of</a:t>
            </a:r>
            <a:r>
              <a:rPr sz="2800" spc="15" dirty="0"/>
              <a:t> </a:t>
            </a:r>
            <a:r>
              <a:rPr sz="2800" spc="-5" dirty="0"/>
              <a:t>Composition,	Job work</a:t>
            </a:r>
            <a:r>
              <a:rPr sz="2800" spc="-65" dirty="0"/>
              <a:t> </a:t>
            </a:r>
            <a:r>
              <a:rPr sz="2800" spc="-5" dirty="0"/>
              <a:t>&amp;</a:t>
            </a:r>
            <a:endParaRPr sz="2800"/>
          </a:p>
        </p:txBody>
      </p:sp>
      <p:sp>
        <p:nvSpPr>
          <p:cNvPr id="5" name="object 5"/>
          <p:cNvSpPr txBox="1"/>
          <p:nvPr/>
        </p:nvSpPr>
        <p:spPr>
          <a:xfrm>
            <a:off x="4200309" y="661327"/>
            <a:ext cx="4315460" cy="4514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800" spc="-5" dirty="0">
                <a:latin typeface="Segoe Print"/>
                <a:cs typeface="Segoe Print"/>
              </a:rPr>
              <a:t>Goods send on</a:t>
            </a:r>
            <a:r>
              <a:rPr sz="2800" spc="-50" dirty="0">
                <a:latin typeface="Segoe Print"/>
                <a:cs typeface="Segoe Print"/>
              </a:rPr>
              <a:t> </a:t>
            </a:r>
            <a:r>
              <a:rPr sz="2800" spc="-5" dirty="0">
                <a:latin typeface="Segoe Print"/>
                <a:cs typeface="Segoe Print"/>
              </a:rPr>
              <a:t>approval</a:t>
            </a:r>
            <a:endParaRPr sz="2800">
              <a:latin typeface="Segoe Print"/>
              <a:cs typeface="Segoe Prin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714714" y="1223073"/>
            <a:ext cx="2262987" cy="15438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197944" y="1260201"/>
            <a:ext cx="2262428" cy="15453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679560" y="1287008"/>
            <a:ext cx="2263140" cy="15438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C8884E6-59CF-4255-BB4E-FB1F732B5A13}"/>
              </a:ext>
            </a:extLst>
          </p:cNvPr>
          <p:cNvSpPr/>
          <p:nvPr/>
        </p:nvSpPr>
        <p:spPr>
          <a:xfrm>
            <a:off x="3029506" y="3772572"/>
            <a:ext cx="6930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</a:rPr>
              <a:t>For FY 2017-18 &amp; 2018-19, taxpayers have an option to not fill this table.</a:t>
            </a:r>
            <a:endParaRPr lang="en-IN" sz="2400" dirty="0">
              <a:solidFill>
                <a:srgbClr val="FF0000"/>
              </a:solidFill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B682417-0C22-4D47-A123-04785849F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165159" y="372999"/>
          <a:ext cx="8391520" cy="648118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956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59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0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56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73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40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546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75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2606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0421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7436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7437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7437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94004">
                <a:tc>
                  <a:txBody>
                    <a:bodyPr/>
                    <a:lstStyle/>
                    <a:p>
                      <a:pPr algn="ctr">
                        <a:lnSpc>
                          <a:spcPts val="2155"/>
                        </a:lnSpc>
                        <a:spcBef>
                          <a:spcPts val="60"/>
                        </a:spcBef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Segoe Print"/>
                          <a:cs typeface="Segoe Print"/>
                        </a:rPr>
                        <a:t>17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76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528DD3"/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635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Segoe Print"/>
                          <a:cs typeface="Segoe Print"/>
                        </a:rPr>
                        <a:t>HSN Wise Summary 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Segoe Print"/>
                          <a:cs typeface="Segoe Print"/>
                        </a:rPr>
                        <a:t>of </a:t>
                      </a:r>
                      <a:r>
                        <a:rPr sz="1800" spc="-5" dirty="0">
                          <a:solidFill>
                            <a:srgbClr val="FFFFFF"/>
                          </a:solidFill>
                          <a:latin typeface="Segoe Print"/>
                          <a:cs typeface="Segoe Print"/>
                        </a:rPr>
                        <a:t>outward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Segoe Print"/>
                          <a:cs typeface="Segoe Print"/>
                        </a:rPr>
                        <a:t> </a:t>
                      </a:r>
                      <a:r>
                        <a:rPr sz="1800" spc="-5" dirty="0">
                          <a:solidFill>
                            <a:srgbClr val="FFFFFF"/>
                          </a:solidFill>
                          <a:latin typeface="Segoe Print"/>
                          <a:cs typeface="Segoe Print"/>
                        </a:rPr>
                        <a:t>supplies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1F477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4264">
                <a:tc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2170"/>
                        </a:spcBef>
                      </a:pPr>
                      <a:r>
                        <a:rPr sz="1800" spc="-5" dirty="0">
                          <a:latin typeface="Segoe Print"/>
                          <a:cs typeface="Segoe Print"/>
                        </a:rPr>
                        <a:t>HSN</a:t>
                      </a:r>
                      <a:endParaRPr sz="1800">
                        <a:latin typeface="Segoe Print"/>
                        <a:cs typeface="Segoe Print"/>
                      </a:endParaRPr>
                    </a:p>
                    <a:p>
                      <a:pPr marL="1714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Code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27559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2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Segoe Print"/>
                          <a:cs typeface="Segoe Print"/>
                        </a:rPr>
                        <a:t>UQC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7145" marR="12065" indent="10160" algn="just">
                        <a:lnSpc>
                          <a:spcPct val="100000"/>
                        </a:lnSpc>
                        <a:spcBef>
                          <a:spcPts val="109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Tot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a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l 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Q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u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a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n 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tity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3843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27305" marR="2095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T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a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xa  ble 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Valu  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e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2800">
                        <a:latin typeface="Times New Roman"/>
                        <a:cs typeface="Times New Roman"/>
                      </a:endParaRPr>
                    </a:p>
                    <a:p>
                      <a:pPr marL="107950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Segoe Print"/>
                          <a:cs typeface="Segoe Print"/>
                        </a:rPr>
                        <a:t>Source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2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Segoe Print"/>
                          <a:cs typeface="Segoe Print"/>
                        </a:rPr>
                        <a:t>Rate 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of</a:t>
                      </a:r>
                      <a:r>
                        <a:rPr sz="1800" spc="-30" dirty="0">
                          <a:latin typeface="Segoe Print"/>
                          <a:cs typeface="Segoe Print"/>
                        </a:rPr>
                        <a:t>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Tax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7780" algn="ctr">
                        <a:lnSpc>
                          <a:spcPct val="100000"/>
                        </a:lnSpc>
                        <a:spcBef>
                          <a:spcPts val="109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C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e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ntr 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al  Tax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3843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5405" marR="22860" indent="-35560" algn="just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St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a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te 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Tax/  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UT</a:t>
                      </a:r>
                      <a:endParaRPr sz="1800">
                        <a:latin typeface="Segoe Print"/>
                        <a:cs typeface="Segoe Print"/>
                      </a:endParaRPr>
                    </a:p>
                    <a:p>
                      <a:pPr marL="130810">
                        <a:lnSpc>
                          <a:spcPts val="2105"/>
                        </a:lnSpc>
                      </a:pPr>
                      <a:r>
                        <a:rPr sz="1800" spc="-5" dirty="0">
                          <a:latin typeface="Segoe Print"/>
                          <a:cs typeface="Segoe Print"/>
                        </a:rPr>
                        <a:t>Tax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225" marR="17145" indent="22860" algn="just">
                        <a:lnSpc>
                          <a:spcPct val="100000"/>
                        </a:lnSpc>
                        <a:spcBef>
                          <a:spcPts val="1090"/>
                        </a:spcBef>
                      </a:pPr>
                      <a:r>
                        <a:rPr sz="1800" spc="-5" dirty="0">
                          <a:latin typeface="Segoe Print"/>
                          <a:cs typeface="Segoe Print"/>
                        </a:rPr>
                        <a:t>Integ  ra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t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e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d 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Tax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3843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2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Segoe Print"/>
                          <a:cs typeface="Segoe Print"/>
                        </a:rPr>
                        <a:t>Cess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46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1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2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3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4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5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6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7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8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9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15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marR="8001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spc="-5" dirty="0">
                          <a:latin typeface="Segoe Print"/>
                          <a:cs typeface="Segoe Print"/>
                        </a:rPr>
                        <a:t>For  Goo  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ds  only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6350" marR="87630" indent="9144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spc="-5" dirty="0">
                          <a:latin typeface="Segoe Print"/>
                          <a:cs typeface="Segoe Print"/>
                        </a:rPr>
                        <a:t>G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ST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R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-  1</a:t>
                      </a:r>
                      <a:endParaRPr sz="1800">
                        <a:latin typeface="Segoe Print"/>
                        <a:cs typeface="Segoe Print"/>
                      </a:endParaRPr>
                    </a:p>
                    <a:p>
                      <a:pPr marL="6350" marR="36322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T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a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ble  12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100330" marR="107569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spc="-5" dirty="0">
                          <a:latin typeface="Segoe Print"/>
                          <a:cs typeface="Segoe Print"/>
                        </a:rPr>
                        <a:t>HSN wise outward supplies 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to be 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reported here.</a:t>
                      </a:r>
                      <a:endParaRPr sz="1800">
                        <a:latin typeface="Segoe Print"/>
                        <a:cs typeface="Segoe Print"/>
                      </a:endParaRPr>
                    </a:p>
                    <a:p>
                      <a:pPr marL="10033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-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Optional 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-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Annual Turnover 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upto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Rs.</a:t>
                      </a:r>
                      <a:endParaRPr sz="1800">
                        <a:latin typeface="Segoe Print"/>
                        <a:cs typeface="Segoe Print"/>
                      </a:endParaRPr>
                    </a:p>
                    <a:p>
                      <a:pPr marL="100330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Segoe Print"/>
                          <a:cs typeface="Segoe Print"/>
                        </a:rPr>
                        <a:t>1.5 crores</a:t>
                      </a:r>
                      <a:endParaRPr sz="1800">
                        <a:latin typeface="Segoe Print"/>
                        <a:cs typeface="Segoe Print"/>
                      </a:endParaRPr>
                    </a:p>
                    <a:p>
                      <a:pPr marL="10033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-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HSN 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- 2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digits 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-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Annual Turnover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 -</a:t>
                      </a:r>
                      <a:endParaRPr sz="1800">
                        <a:latin typeface="Segoe Print"/>
                        <a:cs typeface="Segoe Print"/>
                      </a:endParaRPr>
                    </a:p>
                    <a:p>
                      <a:pPr marL="100330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Segoe Print"/>
                          <a:cs typeface="Segoe Print"/>
                        </a:rPr>
                        <a:t>1.5 crores 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- 5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crores</a:t>
                      </a:r>
                      <a:endParaRPr sz="1800">
                        <a:latin typeface="Segoe Print"/>
                        <a:cs typeface="Segoe Print"/>
                      </a:endParaRPr>
                    </a:p>
                    <a:p>
                      <a:pPr marL="100330" marR="35877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-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HSN 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- 4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Digits 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-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Annual Turnover 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-  Above 5</a:t>
                      </a:r>
                      <a:r>
                        <a:rPr sz="1800" spc="-15" dirty="0">
                          <a:latin typeface="Segoe Print"/>
                          <a:cs typeface="Segoe Print"/>
                        </a:rPr>
                        <a:t>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crores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46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Segoe Print"/>
                          <a:cs typeface="Segoe Print"/>
                        </a:rPr>
                        <a:t>18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762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528DD3"/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635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Segoe Print"/>
                          <a:cs typeface="Segoe Print"/>
                        </a:rPr>
                        <a:t>HSN Wise Summary 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Segoe Print"/>
                          <a:cs typeface="Segoe Print"/>
                        </a:rPr>
                        <a:t>of </a:t>
                      </a:r>
                      <a:r>
                        <a:rPr sz="1800" spc="-5" dirty="0">
                          <a:solidFill>
                            <a:srgbClr val="FFFFFF"/>
                          </a:solidFill>
                          <a:latin typeface="Segoe Print"/>
                          <a:cs typeface="Segoe Print"/>
                        </a:rPr>
                        <a:t>Inward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Segoe Print"/>
                          <a:cs typeface="Segoe Print"/>
                        </a:rPr>
                        <a:t> </a:t>
                      </a:r>
                      <a:r>
                        <a:rPr sz="1800" spc="-5" dirty="0">
                          <a:solidFill>
                            <a:srgbClr val="FFFFFF"/>
                          </a:solidFill>
                          <a:latin typeface="Segoe Print"/>
                          <a:cs typeface="Segoe Print"/>
                        </a:rPr>
                        <a:t>supplies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1F477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858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2800">
                        <a:latin typeface="Times New Roman"/>
                        <a:cs typeface="Times New Roman"/>
                      </a:endParaRPr>
                    </a:p>
                    <a:p>
                      <a:pPr marL="39370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Segoe Print"/>
                          <a:cs typeface="Segoe Print"/>
                        </a:rPr>
                        <a:t>HSN</a:t>
                      </a:r>
                      <a:endParaRPr sz="1800">
                        <a:latin typeface="Segoe Print"/>
                        <a:cs typeface="Segoe Print"/>
                      </a:endParaRPr>
                    </a:p>
                    <a:p>
                      <a:pPr marL="1714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Code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3750">
                        <a:latin typeface="Times New Roman"/>
                        <a:cs typeface="Times New Roman"/>
                      </a:endParaRPr>
                    </a:p>
                    <a:p>
                      <a:pPr marL="131445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Segoe Print"/>
                          <a:cs typeface="Segoe Print"/>
                        </a:rPr>
                        <a:t>UQC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6350" marR="635" algn="ctr">
                        <a:lnSpc>
                          <a:spcPct val="100000"/>
                        </a:lnSpc>
                        <a:spcBef>
                          <a:spcPts val="109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Tota  l   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Qua  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nt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i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ty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3843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955" marR="14604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T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a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x 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abl  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e 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Val  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ue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2800">
                        <a:latin typeface="Times New Roman"/>
                        <a:cs typeface="Times New Roman"/>
                      </a:endParaRPr>
                    </a:p>
                    <a:p>
                      <a:pPr marL="174625" marR="19685" indent="-14859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Sour 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ce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3750">
                        <a:latin typeface="Times New Roman"/>
                        <a:cs typeface="Times New Roman"/>
                      </a:endParaRPr>
                    </a:p>
                    <a:p>
                      <a:pPr marL="661035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Segoe Print"/>
                          <a:cs typeface="Segoe Print"/>
                        </a:rPr>
                        <a:t>Rate 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of</a:t>
                      </a:r>
                      <a:r>
                        <a:rPr sz="1800" spc="-25" dirty="0">
                          <a:latin typeface="Segoe Print"/>
                          <a:cs typeface="Segoe Print"/>
                        </a:rPr>
                        <a:t>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Tax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495" marR="17780" algn="ctr">
                        <a:lnSpc>
                          <a:spcPct val="100000"/>
                        </a:lnSpc>
                        <a:spcBef>
                          <a:spcPts val="217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C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e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ntr 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al  Tax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27559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5405" marR="22860" indent="-35560" algn="just">
                        <a:lnSpc>
                          <a:spcPct val="100000"/>
                        </a:lnSpc>
                        <a:spcBef>
                          <a:spcPts val="109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St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a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te 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Tax/  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UT</a:t>
                      </a:r>
                      <a:endParaRPr sz="1800">
                        <a:latin typeface="Segoe Print"/>
                        <a:cs typeface="Segoe Print"/>
                      </a:endParaRPr>
                    </a:p>
                    <a:p>
                      <a:pPr marL="130810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Segoe Print"/>
                          <a:cs typeface="Segoe Print"/>
                        </a:rPr>
                        <a:t>Tax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3843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225" marR="17145" indent="22860" algn="just">
                        <a:lnSpc>
                          <a:spcPct val="100000"/>
                        </a:lnSpc>
                        <a:spcBef>
                          <a:spcPts val="2170"/>
                        </a:spcBef>
                      </a:pPr>
                      <a:r>
                        <a:rPr sz="1800" spc="-5" dirty="0">
                          <a:latin typeface="Segoe Print"/>
                          <a:cs typeface="Segoe Print"/>
                        </a:rPr>
                        <a:t>Integ  ra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t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e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d 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Tax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27559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37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Segoe Print"/>
                          <a:cs typeface="Segoe Print"/>
                        </a:rPr>
                        <a:t>Cess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40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1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2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3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4287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4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5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6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7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8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9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95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 gridSpan="2">
                  <a:txBody>
                    <a:bodyPr/>
                    <a:lstStyle/>
                    <a:p>
                      <a:pPr marL="6350" marR="8953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spc="-5" dirty="0">
                          <a:latin typeface="Segoe Print"/>
                          <a:cs typeface="Segoe Print"/>
                        </a:rPr>
                        <a:t>For  G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oods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 gridSpan="6">
                  <a:txBody>
                    <a:bodyPr/>
                    <a:lstStyle/>
                    <a:p>
                      <a:pPr marL="99695" marR="46926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spc="-5" dirty="0">
                          <a:latin typeface="Segoe Print"/>
                          <a:cs typeface="Segoe Print"/>
                        </a:rPr>
                        <a:t>Relief 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to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Taxpayers while computing HSN  wise inward supplies: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1524761" y="761"/>
            <a:ext cx="9142730" cy="6856730"/>
          </a:xfrm>
          <a:custGeom>
            <a:avLst/>
            <a:gdLst/>
            <a:ahLst/>
            <a:cxnLst/>
            <a:rect l="l" t="t" r="r" b="b"/>
            <a:pathLst>
              <a:path w="9142730" h="6856730">
                <a:moveTo>
                  <a:pt x="0" y="0"/>
                </a:moveTo>
                <a:lnTo>
                  <a:pt x="9142476" y="0"/>
                </a:lnTo>
                <a:lnTo>
                  <a:pt x="9142476" y="6856476"/>
                </a:lnTo>
                <a:lnTo>
                  <a:pt x="0" y="6856476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448B059-3B0C-44C7-A301-AA3771A85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896428" y="371005"/>
          <a:ext cx="8391525" cy="20459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956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47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43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43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197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15"/>
                        </a:spcBef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Segoe Print"/>
                          <a:cs typeface="Segoe Print"/>
                        </a:rPr>
                        <a:t>19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416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528DD3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635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Segoe Print"/>
                          <a:cs typeface="Segoe Print"/>
                        </a:rPr>
                        <a:t>Late fee payable and paid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1F477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56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spc="-5" dirty="0">
                          <a:latin typeface="Segoe Print"/>
                          <a:cs typeface="Segoe Print"/>
                        </a:rPr>
                        <a:t>Description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0" marR="47625" indent="-12382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spc="-5" dirty="0">
                          <a:latin typeface="Segoe Print"/>
                          <a:cs typeface="Segoe Print"/>
                        </a:rPr>
                        <a:t>Pa</a:t>
                      </a:r>
                      <a:r>
                        <a:rPr sz="1800" dirty="0">
                          <a:latin typeface="Segoe Print"/>
                          <a:cs typeface="Segoe Print"/>
                        </a:rPr>
                        <a:t>ya  ble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spc="-5" dirty="0">
                          <a:latin typeface="Segoe Print"/>
                          <a:cs typeface="Segoe Print"/>
                        </a:rPr>
                        <a:t>Paid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2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1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2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3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98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A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CE6EF"/>
                    </a:solidFill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spc="-5" dirty="0">
                          <a:latin typeface="Segoe Print"/>
                          <a:cs typeface="Segoe Print"/>
                        </a:rPr>
                        <a:t>Central Tax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ACDE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92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Segoe Print"/>
                          <a:cs typeface="Segoe Print"/>
                        </a:rPr>
                        <a:t>B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CE6EF"/>
                    </a:solidFill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spc="-5" dirty="0">
                          <a:latin typeface="Segoe Print"/>
                          <a:cs typeface="Segoe Print"/>
                        </a:rPr>
                        <a:t>State</a:t>
                      </a:r>
                      <a:r>
                        <a:rPr sz="1800" spc="-10" dirty="0">
                          <a:latin typeface="Segoe Print"/>
                          <a:cs typeface="Segoe Print"/>
                        </a:rPr>
                        <a:t> </a:t>
                      </a:r>
                      <a:r>
                        <a:rPr sz="1800" spc="-5" dirty="0">
                          <a:latin typeface="Segoe Print"/>
                          <a:cs typeface="Segoe Print"/>
                        </a:rPr>
                        <a:t>Tax</a:t>
                      </a:r>
                      <a:endParaRPr sz="1800">
                        <a:latin typeface="Segoe Print"/>
                        <a:cs typeface="Segoe Print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ACDE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1893252" y="2799067"/>
            <a:ext cx="8261984" cy="1403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20" dirty="0">
                <a:latin typeface="Times New Roman"/>
                <a:cs typeface="Times New Roman"/>
              </a:rPr>
              <a:t>Verification:</a:t>
            </a:r>
            <a:endParaRPr>
              <a:latin typeface="Times New Roman"/>
              <a:cs typeface="Times New Roman"/>
            </a:endParaRPr>
          </a:p>
          <a:p>
            <a:pPr marL="12700" marR="5080">
              <a:spcBef>
                <a:spcPts val="50"/>
              </a:spcBef>
            </a:pPr>
            <a:r>
              <a:rPr dirty="0">
                <a:latin typeface="Times New Roman"/>
                <a:cs typeface="Times New Roman"/>
              </a:rPr>
              <a:t>I hereby </a:t>
            </a:r>
            <a:r>
              <a:rPr spc="-5" dirty="0">
                <a:latin typeface="Times New Roman"/>
                <a:cs typeface="Times New Roman"/>
              </a:rPr>
              <a:t>solemnly </a:t>
            </a:r>
            <a:r>
              <a:rPr spc="-10" dirty="0">
                <a:latin typeface="Times New Roman"/>
                <a:cs typeface="Times New Roman"/>
              </a:rPr>
              <a:t>affirm </a:t>
            </a:r>
            <a:r>
              <a:rPr dirty="0">
                <a:latin typeface="Times New Roman"/>
                <a:cs typeface="Times New Roman"/>
              </a:rPr>
              <a:t>and </a:t>
            </a:r>
            <a:r>
              <a:rPr spc="-5" dirty="0">
                <a:latin typeface="Times New Roman"/>
                <a:cs typeface="Times New Roman"/>
              </a:rPr>
              <a:t>declare that the information given herein </a:t>
            </a:r>
            <a:r>
              <a:rPr dirty="0">
                <a:latin typeface="Times New Roman"/>
                <a:cs typeface="Times New Roman"/>
              </a:rPr>
              <a:t>above </a:t>
            </a:r>
            <a:r>
              <a:rPr spc="-5" dirty="0">
                <a:latin typeface="Times New Roman"/>
                <a:cs typeface="Times New Roman"/>
              </a:rPr>
              <a:t>is true </a:t>
            </a:r>
            <a:r>
              <a:rPr dirty="0">
                <a:latin typeface="Times New Roman"/>
                <a:cs typeface="Times New Roman"/>
              </a:rPr>
              <a:t>and  correct </a:t>
            </a:r>
            <a:r>
              <a:rPr spc="-5" dirty="0">
                <a:latin typeface="Times New Roman"/>
                <a:cs typeface="Times New Roman"/>
              </a:rPr>
              <a:t>to the best </a:t>
            </a:r>
            <a:r>
              <a:rPr dirty="0">
                <a:latin typeface="Times New Roman"/>
                <a:cs typeface="Times New Roman"/>
              </a:rPr>
              <a:t>of </a:t>
            </a:r>
            <a:r>
              <a:rPr spc="-5" dirty="0">
                <a:latin typeface="Times New Roman"/>
                <a:cs typeface="Times New Roman"/>
              </a:rPr>
              <a:t>my knowledge </a:t>
            </a:r>
            <a:r>
              <a:rPr dirty="0">
                <a:latin typeface="Times New Roman"/>
                <a:cs typeface="Times New Roman"/>
              </a:rPr>
              <a:t>and </a:t>
            </a:r>
            <a:r>
              <a:rPr spc="-5" dirty="0">
                <a:latin typeface="Times New Roman"/>
                <a:cs typeface="Times New Roman"/>
              </a:rPr>
              <a:t>belief </a:t>
            </a:r>
            <a:r>
              <a:rPr dirty="0">
                <a:latin typeface="Times New Roman"/>
                <a:cs typeface="Times New Roman"/>
              </a:rPr>
              <a:t>and </a:t>
            </a:r>
            <a:r>
              <a:rPr spc="-5" dirty="0">
                <a:latin typeface="Times New Roman"/>
                <a:cs typeface="Times New Roman"/>
              </a:rPr>
              <a:t>nothing </a:t>
            </a:r>
            <a:r>
              <a:rPr dirty="0">
                <a:latin typeface="Times New Roman"/>
                <a:cs typeface="Times New Roman"/>
              </a:rPr>
              <a:t>has been </a:t>
            </a:r>
            <a:r>
              <a:rPr spc="-5" dirty="0">
                <a:latin typeface="Times New Roman"/>
                <a:cs typeface="Times New Roman"/>
              </a:rPr>
              <a:t>concealed there </a:t>
            </a:r>
            <a:r>
              <a:rPr dirty="0">
                <a:latin typeface="Times New Roman"/>
                <a:cs typeface="Times New Roman"/>
              </a:rPr>
              <a:t>from  and </a:t>
            </a:r>
            <a:r>
              <a:rPr spc="-5" dirty="0">
                <a:latin typeface="Times New Roman"/>
                <a:cs typeface="Times New Roman"/>
              </a:rPr>
              <a:t>in case </a:t>
            </a:r>
            <a:r>
              <a:rPr dirty="0">
                <a:latin typeface="Times New Roman"/>
                <a:cs typeface="Times New Roman"/>
              </a:rPr>
              <a:t>of any </a:t>
            </a:r>
            <a:r>
              <a:rPr spc="-5" dirty="0">
                <a:latin typeface="Times New Roman"/>
                <a:cs typeface="Times New Roman"/>
              </a:rPr>
              <a:t>reduction in output tax liability the benefit thereof </a:t>
            </a:r>
            <a:r>
              <a:rPr dirty="0">
                <a:latin typeface="Times New Roman"/>
                <a:cs typeface="Times New Roman"/>
              </a:rPr>
              <a:t>has </a:t>
            </a:r>
            <a:r>
              <a:rPr spc="-5" dirty="0">
                <a:latin typeface="Times New Roman"/>
                <a:cs typeface="Times New Roman"/>
              </a:rPr>
              <a:t>been/will </a:t>
            </a:r>
            <a:r>
              <a:rPr dirty="0">
                <a:latin typeface="Times New Roman"/>
                <a:cs typeface="Times New Roman"/>
              </a:rPr>
              <a:t>be  </a:t>
            </a:r>
            <a:r>
              <a:rPr spc="-5" dirty="0">
                <a:latin typeface="Times New Roman"/>
                <a:cs typeface="Times New Roman"/>
              </a:rPr>
              <a:t>passed </a:t>
            </a:r>
            <a:r>
              <a:rPr dirty="0">
                <a:latin typeface="Times New Roman"/>
                <a:cs typeface="Times New Roman"/>
              </a:rPr>
              <a:t>on </a:t>
            </a:r>
            <a:r>
              <a:rPr spc="-5" dirty="0">
                <a:latin typeface="Times New Roman"/>
                <a:cs typeface="Times New Roman"/>
              </a:rPr>
              <a:t>to the recipient </a:t>
            </a:r>
            <a:r>
              <a:rPr dirty="0">
                <a:latin typeface="Times New Roman"/>
                <a:cs typeface="Times New Roman"/>
              </a:rPr>
              <a:t>of</a:t>
            </a:r>
            <a:r>
              <a:rPr spc="1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supply</a:t>
            </a:r>
            <a:endParaRPr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93252" y="4457687"/>
            <a:ext cx="5207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5" dirty="0">
                <a:latin typeface="Times New Roman"/>
                <a:cs typeface="Times New Roman"/>
              </a:rPr>
              <a:t>Pl</a:t>
            </a:r>
            <a:r>
              <a:rPr dirty="0">
                <a:latin typeface="Times New Roman"/>
                <a:cs typeface="Times New Roman"/>
              </a:rPr>
              <a:t>ace</a:t>
            </a:r>
            <a:endParaRPr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17877" y="4457687"/>
            <a:ext cx="1879600" cy="854710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700" marR="5080" indent="977900">
              <a:lnSpc>
                <a:spcPct val="102299"/>
              </a:lnSpc>
              <a:spcBef>
                <a:spcPts val="50"/>
              </a:spcBef>
            </a:pPr>
            <a:r>
              <a:rPr spc="-5" dirty="0">
                <a:latin typeface="Times New Roman"/>
                <a:cs typeface="Times New Roman"/>
              </a:rPr>
              <a:t>Si</a:t>
            </a:r>
            <a:r>
              <a:rPr dirty="0">
                <a:latin typeface="Times New Roman"/>
                <a:cs typeface="Times New Roman"/>
              </a:rPr>
              <a:t>gna</a:t>
            </a:r>
            <a:r>
              <a:rPr spc="-5" dirty="0">
                <a:latin typeface="Times New Roman"/>
                <a:cs typeface="Times New Roman"/>
              </a:rPr>
              <a:t>t</a:t>
            </a:r>
            <a:r>
              <a:rPr dirty="0">
                <a:latin typeface="Times New Roman"/>
                <a:cs typeface="Times New Roman"/>
              </a:rPr>
              <a:t>ure  </a:t>
            </a:r>
            <a:r>
              <a:rPr spc="-5" dirty="0">
                <a:latin typeface="Times New Roman"/>
                <a:cs typeface="Times New Roman"/>
              </a:rPr>
              <a:t>Name </a:t>
            </a:r>
            <a:r>
              <a:rPr dirty="0">
                <a:latin typeface="Times New Roman"/>
                <a:cs typeface="Times New Roman"/>
              </a:rPr>
              <a:t>of</a:t>
            </a:r>
            <a:r>
              <a:rPr spc="-145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Authorised</a:t>
            </a:r>
            <a:endParaRPr>
              <a:latin typeface="Times New Roman"/>
              <a:cs typeface="Times New Roman"/>
            </a:endParaRPr>
          </a:p>
          <a:p>
            <a:pPr marL="977900"/>
            <a:r>
              <a:rPr spc="-5" dirty="0">
                <a:latin typeface="Times New Roman"/>
                <a:cs typeface="Times New Roman"/>
              </a:rPr>
              <a:t>Signatory</a:t>
            </a:r>
            <a:endParaRPr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93252" y="5293982"/>
            <a:ext cx="457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>
                <a:latin typeface="Times New Roman"/>
                <a:cs typeface="Times New Roman"/>
              </a:rPr>
              <a:t>Da</a:t>
            </a:r>
            <a:r>
              <a:rPr spc="-5" dirty="0">
                <a:latin typeface="Times New Roman"/>
                <a:cs typeface="Times New Roman"/>
              </a:rPr>
              <a:t>t</a:t>
            </a:r>
            <a:r>
              <a:rPr dirty="0">
                <a:latin typeface="Times New Roman"/>
                <a:cs typeface="Times New Roman"/>
              </a:rPr>
              <a:t>e</a:t>
            </a:r>
            <a:endParaRPr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544878" y="5855322"/>
            <a:ext cx="17532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5" dirty="0">
                <a:latin typeface="Times New Roman"/>
                <a:cs typeface="Times New Roman"/>
              </a:rPr>
              <a:t>Designation/Status</a:t>
            </a:r>
            <a:endParaRPr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524761" y="761"/>
            <a:ext cx="9142730" cy="6856730"/>
          </a:xfrm>
          <a:custGeom>
            <a:avLst/>
            <a:gdLst/>
            <a:ahLst/>
            <a:cxnLst/>
            <a:rect l="l" t="t" r="r" b="b"/>
            <a:pathLst>
              <a:path w="9142730" h="6856730">
                <a:moveTo>
                  <a:pt x="0" y="0"/>
                </a:moveTo>
                <a:lnTo>
                  <a:pt x="9142476" y="0"/>
                </a:lnTo>
                <a:lnTo>
                  <a:pt x="9142476" y="6856476"/>
                </a:lnTo>
                <a:lnTo>
                  <a:pt x="0" y="6856476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612BAE9A-A583-4018-AF70-5D9575E91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900428" y="405385"/>
            <a:ext cx="8391525" cy="756285"/>
          </a:xfrm>
          <a:custGeom>
            <a:avLst/>
            <a:gdLst/>
            <a:ahLst/>
            <a:cxnLst/>
            <a:rect l="l" t="t" r="r" b="b"/>
            <a:pathLst>
              <a:path w="8391525" h="756285">
                <a:moveTo>
                  <a:pt x="0" y="0"/>
                </a:moveTo>
                <a:lnTo>
                  <a:pt x="8391144" y="0"/>
                </a:lnTo>
                <a:lnTo>
                  <a:pt x="8391144" y="755903"/>
                </a:lnTo>
                <a:lnTo>
                  <a:pt x="0" y="755903"/>
                </a:lnTo>
                <a:lnTo>
                  <a:pt x="0" y="0"/>
                </a:lnTo>
                <a:close/>
              </a:path>
            </a:pathLst>
          </a:custGeom>
          <a:solidFill>
            <a:srgbClr val="ACDE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365307" y="430695"/>
            <a:ext cx="3460750" cy="451484"/>
          </a:xfrm>
          <a:prstGeom prst="rect">
            <a:avLst/>
          </a:prstGeom>
        </p:spPr>
        <p:txBody>
          <a:bodyPr vert="horz" wrap="square" lIns="0" tIns="12065" rIns="0" bIns="0" rtlCol="0" anchor="ctr">
            <a:spAutoFit/>
          </a:bodyPr>
          <a:lstStyle/>
          <a:p>
            <a:pPr marL="12700">
              <a:spcBef>
                <a:spcPts val="95"/>
              </a:spcBef>
            </a:pPr>
            <a:r>
              <a:rPr sz="2800" spc="-5" dirty="0"/>
              <a:t>Additional</a:t>
            </a:r>
            <a:r>
              <a:rPr sz="2800" spc="-50" dirty="0"/>
              <a:t> </a:t>
            </a:r>
            <a:r>
              <a:rPr sz="2800" spc="-5" dirty="0"/>
              <a:t>Liability</a:t>
            </a:r>
            <a:endParaRPr sz="2800"/>
          </a:p>
        </p:txBody>
      </p:sp>
      <p:sp>
        <p:nvSpPr>
          <p:cNvPr id="5" name="object 5"/>
          <p:cNvSpPr/>
          <p:nvPr/>
        </p:nvSpPr>
        <p:spPr>
          <a:xfrm>
            <a:off x="1900428" y="1408176"/>
            <a:ext cx="8391525" cy="923925"/>
          </a:xfrm>
          <a:custGeom>
            <a:avLst/>
            <a:gdLst/>
            <a:ahLst/>
            <a:cxnLst/>
            <a:rect l="l" t="t" r="r" b="b"/>
            <a:pathLst>
              <a:path w="8391525" h="923925">
                <a:moveTo>
                  <a:pt x="0" y="0"/>
                </a:moveTo>
                <a:lnTo>
                  <a:pt x="8391144" y="0"/>
                </a:lnTo>
                <a:lnTo>
                  <a:pt x="8391144" y="923544"/>
                </a:lnTo>
                <a:lnTo>
                  <a:pt x="0" y="92354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978978" y="1436789"/>
            <a:ext cx="804989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dirty="0">
                <a:latin typeface="Segoe Print"/>
                <a:cs typeface="Segoe Print"/>
              </a:rPr>
              <a:t>Any </a:t>
            </a:r>
            <a:r>
              <a:rPr spc="-5" dirty="0">
                <a:latin typeface="Segoe Print"/>
                <a:cs typeface="Segoe Print"/>
              </a:rPr>
              <a:t>Additional liability declared in this form will have </a:t>
            </a:r>
            <a:r>
              <a:rPr dirty="0">
                <a:latin typeface="Segoe Print"/>
                <a:cs typeface="Segoe Print"/>
              </a:rPr>
              <a:t>to be </a:t>
            </a:r>
            <a:r>
              <a:rPr spc="-5" dirty="0">
                <a:latin typeface="Segoe Print"/>
                <a:cs typeface="Segoe Print"/>
              </a:rPr>
              <a:t>paid  through Form DRC-03 </a:t>
            </a:r>
            <a:r>
              <a:rPr dirty="0">
                <a:latin typeface="Segoe Print"/>
                <a:cs typeface="Segoe Print"/>
              </a:rPr>
              <a:t>by </a:t>
            </a:r>
            <a:r>
              <a:rPr spc="-5" dirty="0">
                <a:latin typeface="Segoe Print"/>
                <a:cs typeface="Segoe Print"/>
              </a:rPr>
              <a:t>selecting “Annual Return” in the drop  down and such liability can </a:t>
            </a:r>
            <a:r>
              <a:rPr dirty="0">
                <a:latin typeface="Segoe Print"/>
                <a:cs typeface="Segoe Print"/>
              </a:rPr>
              <a:t>be </a:t>
            </a:r>
            <a:r>
              <a:rPr spc="-5" dirty="0">
                <a:latin typeface="Segoe Print"/>
                <a:cs typeface="Segoe Print"/>
              </a:rPr>
              <a:t>paid through “Electronic Cash ledger”  </a:t>
            </a:r>
            <a:r>
              <a:rPr dirty="0">
                <a:latin typeface="Segoe Print"/>
                <a:cs typeface="Segoe Print"/>
              </a:rPr>
              <a:t>only.</a:t>
            </a:r>
            <a:endParaRPr>
              <a:latin typeface="Segoe Print"/>
              <a:cs typeface="Segoe Prin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920241" y="2743201"/>
            <a:ext cx="8391525" cy="409085"/>
          </a:xfrm>
          <a:prstGeom prst="rect">
            <a:avLst/>
          </a:prstGeom>
          <a:solidFill>
            <a:srgbClr val="ACDEF7"/>
          </a:solidFill>
        </p:spPr>
        <p:txBody>
          <a:bodyPr vert="horz" wrap="square" lIns="0" tIns="39369" rIns="0" bIns="0" rtlCol="0">
            <a:spAutoFit/>
          </a:bodyPr>
          <a:lstStyle/>
          <a:p>
            <a:pPr marL="375285">
              <a:spcBef>
                <a:spcPts val="309"/>
              </a:spcBef>
            </a:pPr>
            <a:r>
              <a:rPr sz="2400" spc="-5" dirty="0">
                <a:latin typeface="Segoe Print"/>
                <a:cs typeface="Segoe Print"/>
              </a:rPr>
              <a:t>Resources available on Website for Annual</a:t>
            </a:r>
            <a:r>
              <a:rPr sz="2400" spc="30" dirty="0">
                <a:latin typeface="Segoe Print"/>
                <a:cs typeface="Segoe Print"/>
              </a:rPr>
              <a:t> </a:t>
            </a:r>
            <a:r>
              <a:rPr sz="2400" spc="-5" dirty="0">
                <a:latin typeface="Segoe Print"/>
                <a:cs typeface="Segoe Print"/>
              </a:rPr>
              <a:t>Return</a:t>
            </a:r>
            <a:endParaRPr sz="2400">
              <a:latin typeface="Segoe Print"/>
              <a:cs typeface="Segoe Prin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899919" y="3429000"/>
            <a:ext cx="8391525" cy="2585085"/>
          </a:xfrm>
          <a:custGeom>
            <a:avLst/>
            <a:gdLst/>
            <a:ahLst/>
            <a:cxnLst/>
            <a:rect l="l" t="t" r="r" b="b"/>
            <a:pathLst>
              <a:path w="8391525" h="2585085">
                <a:moveTo>
                  <a:pt x="0" y="0"/>
                </a:moveTo>
                <a:lnTo>
                  <a:pt x="8391144" y="0"/>
                </a:lnTo>
                <a:lnTo>
                  <a:pt x="8391144" y="2584704"/>
                </a:lnTo>
                <a:lnTo>
                  <a:pt x="0" y="258470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978978" y="3744976"/>
            <a:ext cx="7306309" cy="2219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spcBef>
                <a:spcPts val="100"/>
              </a:spcBef>
              <a:buAutoNum type="arabicPeriod"/>
              <a:tabLst>
                <a:tab pos="355600" algn="l"/>
              </a:tabLst>
            </a:pPr>
            <a:r>
              <a:rPr spc="-5" dirty="0">
                <a:latin typeface="Segoe Print"/>
                <a:cs typeface="Segoe Print"/>
              </a:rPr>
              <a:t>Summary </a:t>
            </a:r>
            <a:r>
              <a:rPr dirty="0">
                <a:latin typeface="Segoe Print"/>
                <a:cs typeface="Segoe Print"/>
              </a:rPr>
              <a:t>of </a:t>
            </a:r>
            <a:r>
              <a:rPr spc="-5" dirty="0">
                <a:latin typeface="Segoe Print"/>
                <a:cs typeface="Segoe Print"/>
              </a:rPr>
              <a:t>Form GSTR-1 filed during the</a:t>
            </a:r>
            <a:r>
              <a:rPr spc="10" dirty="0">
                <a:latin typeface="Segoe Print"/>
                <a:cs typeface="Segoe Print"/>
              </a:rPr>
              <a:t> </a:t>
            </a:r>
            <a:r>
              <a:rPr spc="-5" dirty="0">
                <a:latin typeface="Segoe Print"/>
                <a:cs typeface="Segoe Print"/>
              </a:rPr>
              <a:t>year</a:t>
            </a:r>
            <a:endParaRPr dirty="0">
              <a:latin typeface="Segoe Print"/>
              <a:cs typeface="Segoe Print"/>
            </a:endParaRPr>
          </a:p>
          <a:p>
            <a:pPr marL="355600" indent="-342900">
              <a:buAutoNum type="arabicPeriod"/>
              <a:tabLst>
                <a:tab pos="355600" algn="l"/>
              </a:tabLst>
            </a:pPr>
            <a:r>
              <a:rPr spc="-5" dirty="0">
                <a:latin typeface="Segoe Print"/>
                <a:cs typeface="Segoe Print"/>
              </a:rPr>
              <a:t>Summary </a:t>
            </a:r>
            <a:r>
              <a:rPr dirty="0">
                <a:latin typeface="Segoe Print"/>
                <a:cs typeface="Segoe Print"/>
              </a:rPr>
              <a:t>of </a:t>
            </a:r>
            <a:r>
              <a:rPr spc="-5" dirty="0">
                <a:latin typeface="Segoe Print"/>
                <a:cs typeface="Segoe Print"/>
              </a:rPr>
              <a:t>Form GSTR-3B filed during the</a:t>
            </a:r>
            <a:r>
              <a:rPr spc="10" dirty="0">
                <a:latin typeface="Segoe Print"/>
                <a:cs typeface="Segoe Print"/>
              </a:rPr>
              <a:t> </a:t>
            </a:r>
            <a:r>
              <a:rPr spc="-5" dirty="0">
                <a:latin typeface="Segoe Print"/>
                <a:cs typeface="Segoe Print"/>
              </a:rPr>
              <a:t>year</a:t>
            </a:r>
            <a:endParaRPr dirty="0">
              <a:latin typeface="Segoe Print"/>
              <a:cs typeface="Segoe Print"/>
            </a:endParaRPr>
          </a:p>
          <a:p>
            <a:pPr marL="355600" marR="5080" indent="-342900">
              <a:buAutoNum type="arabicPeriod"/>
              <a:tabLst>
                <a:tab pos="355600" algn="l"/>
              </a:tabLst>
            </a:pPr>
            <a:r>
              <a:rPr spc="-5" dirty="0">
                <a:latin typeface="Segoe Print"/>
                <a:cs typeface="Segoe Print"/>
              </a:rPr>
              <a:t>Comparison </a:t>
            </a:r>
            <a:r>
              <a:rPr dirty="0">
                <a:latin typeface="Segoe Print"/>
                <a:cs typeface="Segoe Print"/>
              </a:rPr>
              <a:t>of </a:t>
            </a:r>
            <a:r>
              <a:rPr spc="-5" dirty="0">
                <a:latin typeface="Segoe Print"/>
                <a:cs typeface="Segoe Print"/>
              </a:rPr>
              <a:t>figures declared in GSTR-3B and GSTR-1 is  available as </a:t>
            </a:r>
            <a:r>
              <a:rPr dirty="0">
                <a:latin typeface="Segoe Print"/>
                <a:cs typeface="Segoe Print"/>
              </a:rPr>
              <a:t>a </a:t>
            </a:r>
            <a:r>
              <a:rPr spc="-5" dirty="0">
                <a:latin typeface="Segoe Print"/>
                <a:cs typeface="Segoe Print"/>
              </a:rPr>
              <a:t>summary report.</a:t>
            </a:r>
            <a:endParaRPr dirty="0">
              <a:latin typeface="Segoe Print"/>
              <a:cs typeface="Segoe Print"/>
            </a:endParaRPr>
          </a:p>
          <a:p>
            <a:pPr marL="355600" indent="-342900">
              <a:spcBef>
                <a:spcPts val="2160"/>
              </a:spcBef>
              <a:buAutoNum type="arabicPeriod"/>
              <a:tabLst>
                <a:tab pos="355600" algn="l"/>
              </a:tabLst>
            </a:pPr>
            <a:r>
              <a:rPr spc="-5" dirty="0">
                <a:latin typeface="Segoe Print"/>
                <a:cs typeface="Segoe Print"/>
              </a:rPr>
              <a:t>System computed Form</a:t>
            </a:r>
            <a:r>
              <a:rPr spc="5" dirty="0">
                <a:latin typeface="Segoe Print"/>
                <a:cs typeface="Segoe Print"/>
              </a:rPr>
              <a:t> </a:t>
            </a:r>
            <a:r>
              <a:rPr spc="-5" dirty="0">
                <a:latin typeface="Segoe Print"/>
                <a:cs typeface="Segoe Print"/>
              </a:rPr>
              <a:t>GSTR-9.</a:t>
            </a:r>
            <a:endParaRPr dirty="0">
              <a:latin typeface="Segoe Print"/>
              <a:cs typeface="Segoe Print"/>
            </a:endParaRPr>
          </a:p>
          <a:p>
            <a:pPr marL="755650" marR="155575" lvl="1" indent="-285750">
              <a:buFont typeface="Wingdings"/>
              <a:buChar char=""/>
              <a:tabLst>
                <a:tab pos="755015" algn="l"/>
                <a:tab pos="755650" algn="l"/>
              </a:tabLst>
            </a:pPr>
            <a:r>
              <a:rPr dirty="0">
                <a:latin typeface="Segoe Print"/>
                <a:cs typeface="Segoe Print"/>
              </a:rPr>
              <a:t>Any </a:t>
            </a:r>
            <a:r>
              <a:rPr spc="-5" dirty="0">
                <a:latin typeface="Segoe Print"/>
                <a:cs typeface="Segoe Print"/>
              </a:rPr>
              <a:t>change in auto computed data </a:t>
            </a:r>
            <a:r>
              <a:rPr dirty="0">
                <a:latin typeface="Segoe Print"/>
                <a:cs typeface="Segoe Print"/>
              </a:rPr>
              <a:t>by </a:t>
            </a:r>
            <a:r>
              <a:rPr spc="-5" dirty="0">
                <a:latin typeface="Segoe Print"/>
                <a:cs typeface="Segoe Print"/>
              </a:rPr>
              <a:t>more than </a:t>
            </a:r>
            <a:r>
              <a:rPr dirty="0">
                <a:latin typeface="Segoe Print"/>
                <a:cs typeface="Segoe Print"/>
              </a:rPr>
              <a:t>20%  </a:t>
            </a:r>
            <a:r>
              <a:rPr spc="-5" dirty="0">
                <a:latin typeface="Segoe Print"/>
                <a:cs typeface="Segoe Print"/>
              </a:rPr>
              <a:t>highlights such figures as red </a:t>
            </a:r>
            <a:r>
              <a:rPr dirty="0">
                <a:latin typeface="Segoe Print"/>
                <a:cs typeface="Segoe Print"/>
              </a:rPr>
              <a:t>on</a:t>
            </a:r>
            <a:r>
              <a:rPr spc="15" dirty="0">
                <a:latin typeface="Segoe Print"/>
                <a:cs typeface="Segoe Print"/>
              </a:rPr>
              <a:t> </a:t>
            </a:r>
            <a:r>
              <a:rPr spc="-5" dirty="0">
                <a:latin typeface="Segoe Print"/>
                <a:cs typeface="Segoe Print"/>
              </a:rPr>
              <a:t>website.</a:t>
            </a:r>
            <a:endParaRPr dirty="0">
              <a:latin typeface="Segoe Print"/>
              <a:cs typeface="Segoe Print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2C2E4B29-3A8A-4ACA-AA13-F543AD604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4000" y="5357813"/>
            <a:ext cx="1377950" cy="1500505"/>
          </a:xfrm>
          <a:custGeom>
            <a:avLst/>
            <a:gdLst/>
            <a:ahLst/>
            <a:cxnLst/>
            <a:rect l="l" t="t" r="r" b="b"/>
            <a:pathLst>
              <a:path w="1377950" h="1500504">
                <a:moveTo>
                  <a:pt x="1377950" y="1500187"/>
                </a:moveTo>
                <a:lnTo>
                  <a:pt x="906462" y="1500187"/>
                </a:lnTo>
                <a:lnTo>
                  <a:pt x="0" y="304800"/>
                </a:lnTo>
                <a:lnTo>
                  <a:pt x="0" y="0"/>
                </a:lnTo>
                <a:lnTo>
                  <a:pt x="1377950" y="1500187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639618" y="260643"/>
            <a:ext cx="7704670" cy="8115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634857" y="255879"/>
            <a:ext cx="7714615" cy="821690"/>
          </a:xfrm>
          <a:custGeom>
            <a:avLst/>
            <a:gdLst/>
            <a:ahLst/>
            <a:cxnLst/>
            <a:rect l="l" t="t" r="r" b="b"/>
            <a:pathLst>
              <a:path w="7714615" h="821690">
                <a:moveTo>
                  <a:pt x="7709420" y="821093"/>
                </a:moveTo>
                <a:lnTo>
                  <a:pt x="4762" y="821093"/>
                </a:lnTo>
                <a:lnTo>
                  <a:pt x="3289" y="820851"/>
                </a:lnTo>
                <a:lnTo>
                  <a:pt x="1955" y="820178"/>
                </a:lnTo>
                <a:lnTo>
                  <a:pt x="901" y="819124"/>
                </a:lnTo>
                <a:lnTo>
                  <a:pt x="228" y="817803"/>
                </a:lnTo>
                <a:lnTo>
                  <a:pt x="0" y="816330"/>
                </a:lnTo>
                <a:lnTo>
                  <a:pt x="0" y="4762"/>
                </a:lnTo>
                <a:lnTo>
                  <a:pt x="4762" y="0"/>
                </a:lnTo>
                <a:lnTo>
                  <a:pt x="7709420" y="0"/>
                </a:lnTo>
                <a:lnTo>
                  <a:pt x="7714183" y="4762"/>
                </a:lnTo>
                <a:lnTo>
                  <a:pt x="9525" y="4762"/>
                </a:lnTo>
                <a:lnTo>
                  <a:pt x="4762" y="9524"/>
                </a:lnTo>
                <a:lnTo>
                  <a:pt x="9525" y="9524"/>
                </a:lnTo>
                <a:lnTo>
                  <a:pt x="9525" y="811568"/>
                </a:lnTo>
                <a:lnTo>
                  <a:pt x="4762" y="811568"/>
                </a:lnTo>
                <a:lnTo>
                  <a:pt x="9525" y="816330"/>
                </a:lnTo>
                <a:lnTo>
                  <a:pt x="7714183" y="816330"/>
                </a:lnTo>
                <a:lnTo>
                  <a:pt x="7713954" y="817803"/>
                </a:lnTo>
                <a:lnTo>
                  <a:pt x="7713281" y="819124"/>
                </a:lnTo>
                <a:lnTo>
                  <a:pt x="7712227" y="820178"/>
                </a:lnTo>
                <a:lnTo>
                  <a:pt x="7710893" y="820851"/>
                </a:lnTo>
                <a:lnTo>
                  <a:pt x="7709420" y="821093"/>
                </a:lnTo>
                <a:close/>
              </a:path>
              <a:path w="7714615" h="821690">
                <a:moveTo>
                  <a:pt x="9525" y="9524"/>
                </a:moveTo>
                <a:lnTo>
                  <a:pt x="4762" y="9524"/>
                </a:lnTo>
                <a:lnTo>
                  <a:pt x="9525" y="4762"/>
                </a:lnTo>
                <a:lnTo>
                  <a:pt x="9525" y="9524"/>
                </a:lnTo>
                <a:close/>
              </a:path>
              <a:path w="7714615" h="821690">
                <a:moveTo>
                  <a:pt x="7704658" y="9524"/>
                </a:moveTo>
                <a:lnTo>
                  <a:pt x="9525" y="9524"/>
                </a:lnTo>
                <a:lnTo>
                  <a:pt x="9525" y="4762"/>
                </a:lnTo>
                <a:lnTo>
                  <a:pt x="7704658" y="4762"/>
                </a:lnTo>
                <a:lnTo>
                  <a:pt x="7704658" y="9524"/>
                </a:lnTo>
                <a:close/>
              </a:path>
              <a:path w="7714615" h="821690">
                <a:moveTo>
                  <a:pt x="7704658" y="816330"/>
                </a:moveTo>
                <a:lnTo>
                  <a:pt x="7704658" y="4762"/>
                </a:lnTo>
                <a:lnTo>
                  <a:pt x="7709420" y="9524"/>
                </a:lnTo>
                <a:lnTo>
                  <a:pt x="7714183" y="9524"/>
                </a:lnTo>
                <a:lnTo>
                  <a:pt x="7714183" y="811568"/>
                </a:lnTo>
                <a:lnTo>
                  <a:pt x="7709420" y="811568"/>
                </a:lnTo>
                <a:lnTo>
                  <a:pt x="7704658" y="816330"/>
                </a:lnTo>
                <a:close/>
              </a:path>
              <a:path w="7714615" h="821690">
                <a:moveTo>
                  <a:pt x="7714183" y="9524"/>
                </a:moveTo>
                <a:lnTo>
                  <a:pt x="7709420" y="9524"/>
                </a:lnTo>
                <a:lnTo>
                  <a:pt x="7704658" y="4762"/>
                </a:lnTo>
                <a:lnTo>
                  <a:pt x="7714183" y="4762"/>
                </a:lnTo>
                <a:lnTo>
                  <a:pt x="7714183" y="9524"/>
                </a:lnTo>
                <a:close/>
              </a:path>
              <a:path w="7714615" h="821690">
                <a:moveTo>
                  <a:pt x="9525" y="816330"/>
                </a:moveTo>
                <a:lnTo>
                  <a:pt x="4762" y="811568"/>
                </a:lnTo>
                <a:lnTo>
                  <a:pt x="9525" y="811568"/>
                </a:lnTo>
                <a:lnTo>
                  <a:pt x="9525" y="816330"/>
                </a:lnTo>
                <a:close/>
              </a:path>
              <a:path w="7714615" h="821690">
                <a:moveTo>
                  <a:pt x="7704658" y="816330"/>
                </a:moveTo>
                <a:lnTo>
                  <a:pt x="9525" y="816330"/>
                </a:lnTo>
                <a:lnTo>
                  <a:pt x="9525" y="811568"/>
                </a:lnTo>
                <a:lnTo>
                  <a:pt x="7704658" y="811568"/>
                </a:lnTo>
                <a:lnTo>
                  <a:pt x="7704658" y="816330"/>
                </a:lnTo>
                <a:close/>
              </a:path>
              <a:path w="7714615" h="821690">
                <a:moveTo>
                  <a:pt x="7714183" y="816330"/>
                </a:moveTo>
                <a:lnTo>
                  <a:pt x="7704658" y="816330"/>
                </a:lnTo>
                <a:lnTo>
                  <a:pt x="7709420" y="811568"/>
                </a:lnTo>
                <a:lnTo>
                  <a:pt x="7714183" y="811568"/>
                </a:lnTo>
                <a:lnTo>
                  <a:pt x="7714183" y="816330"/>
                </a:lnTo>
                <a:close/>
              </a:path>
            </a:pathLst>
          </a:custGeom>
          <a:solidFill>
            <a:srgbClr val="ACD2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320338" y="269533"/>
            <a:ext cx="6342380" cy="634365"/>
          </a:xfrm>
          <a:prstGeom prst="rect">
            <a:avLst/>
          </a:prstGeom>
        </p:spPr>
        <p:txBody>
          <a:bodyPr vert="horz" wrap="square" lIns="0" tIns="12065" rIns="0" bIns="0" rtlCol="0" anchor="ctr">
            <a:spAutoFit/>
          </a:bodyPr>
          <a:lstStyle/>
          <a:p>
            <a:pPr marL="12700">
              <a:spcBef>
                <a:spcPts val="95"/>
              </a:spcBef>
            </a:pPr>
            <a:r>
              <a:rPr spc="-5" dirty="0"/>
              <a:t>LATE FEES &amp;</a:t>
            </a:r>
            <a:r>
              <a:rPr spc="-45" dirty="0"/>
              <a:t> </a:t>
            </a:r>
            <a:r>
              <a:rPr spc="-5" dirty="0"/>
              <a:t>PENALTY</a:t>
            </a:r>
            <a:endParaRPr/>
          </a:p>
        </p:txBody>
      </p:sp>
      <p:sp>
        <p:nvSpPr>
          <p:cNvPr id="6" name="object 6"/>
          <p:cNvSpPr/>
          <p:nvPr/>
        </p:nvSpPr>
        <p:spPr>
          <a:xfrm>
            <a:off x="2506980" y="1484376"/>
            <a:ext cx="7703820" cy="2150745"/>
          </a:xfrm>
          <a:custGeom>
            <a:avLst/>
            <a:gdLst/>
            <a:ahLst/>
            <a:cxnLst/>
            <a:rect l="l" t="t" r="r" b="b"/>
            <a:pathLst>
              <a:path w="7703820" h="2150745">
                <a:moveTo>
                  <a:pt x="7488936" y="2150364"/>
                </a:moveTo>
                <a:lnTo>
                  <a:pt x="214883" y="2150364"/>
                </a:lnTo>
                <a:lnTo>
                  <a:pt x="165511" y="2144504"/>
                </a:lnTo>
                <a:lnTo>
                  <a:pt x="120209" y="2128211"/>
                </a:lnTo>
                <a:lnTo>
                  <a:pt x="80271" y="2102777"/>
                </a:lnTo>
                <a:lnTo>
                  <a:pt x="46988" y="2069495"/>
                </a:lnTo>
                <a:lnTo>
                  <a:pt x="21654" y="2029656"/>
                </a:lnTo>
                <a:lnTo>
                  <a:pt x="5561" y="1984554"/>
                </a:lnTo>
                <a:lnTo>
                  <a:pt x="0" y="1935479"/>
                </a:lnTo>
                <a:lnTo>
                  <a:pt x="0" y="214884"/>
                </a:lnTo>
                <a:lnTo>
                  <a:pt x="5561" y="165604"/>
                </a:lnTo>
                <a:lnTo>
                  <a:pt x="21654" y="120364"/>
                </a:lnTo>
                <a:lnTo>
                  <a:pt x="46988" y="80457"/>
                </a:lnTo>
                <a:lnTo>
                  <a:pt x="80271" y="47175"/>
                </a:lnTo>
                <a:lnTo>
                  <a:pt x="120209" y="21810"/>
                </a:lnTo>
                <a:lnTo>
                  <a:pt x="165511" y="5654"/>
                </a:lnTo>
                <a:lnTo>
                  <a:pt x="214883" y="0"/>
                </a:lnTo>
                <a:lnTo>
                  <a:pt x="7488936" y="0"/>
                </a:lnTo>
                <a:lnTo>
                  <a:pt x="7538192" y="5654"/>
                </a:lnTo>
                <a:lnTo>
                  <a:pt x="7583416" y="21810"/>
                </a:lnTo>
                <a:lnTo>
                  <a:pt x="7623315" y="47175"/>
                </a:lnTo>
                <a:lnTo>
                  <a:pt x="7656597" y="80457"/>
                </a:lnTo>
                <a:lnTo>
                  <a:pt x="7681970" y="120364"/>
                </a:lnTo>
                <a:lnTo>
                  <a:pt x="7698142" y="165604"/>
                </a:lnTo>
                <a:lnTo>
                  <a:pt x="7703820" y="214884"/>
                </a:lnTo>
                <a:lnTo>
                  <a:pt x="7703820" y="1935479"/>
                </a:lnTo>
                <a:lnTo>
                  <a:pt x="7698142" y="1984554"/>
                </a:lnTo>
                <a:lnTo>
                  <a:pt x="7681970" y="2029656"/>
                </a:lnTo>
                <a:lnTo>
                  <a:pt x="7656597" y="2069495"/>
                </a:lnTo>
                <a:lnTo>
                  <a:pt x="7623315" y="2102777"/>
                </a:lnTo>
                <a:lnTo>
                  <a:pt x="7583416" y="2128211"/>
                </a:lnTo>
                <a:lnTo>
                  <a:pt x="7538192" y="2144504"/>
                </a:lnTo>
                <a:lnTo>
                  <a:pt x="7488936" y="2150364"/>
                </a:lnTo>
                <a:close/>
              </a:path>
            </a:pathLst>
          </a:custGeom>
          <a:solidFill>
            <a:srgbClr val="2FAC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498725" y="1476375"/>
            <a:ext cx="7720330" cy="2159000"/>
          </a:xfrm>
          <a:custGeom>
            <a:avLst/>
            <a:gdLst/>
            <a:ahLst/>
            <a:cxnLst/>
            <a:rect l="l" t="t" r="r" b="b"/>
            <a:pathLst>
              <a:path w="7720330" h="2159000">
                <a:moveTo>
                  <a:pt x="7573543" y="12700"/>
                </a:moveTo>
                <a:lnTo>
                  <a:pt x="146469" y="12700"/>
                </a:lnTo>
                <a:lnTo>
                  <a:pt x="156451" y="0"/>
                </a:lnTo>
                <a:lnTo>
                  <a:pt x="7563561" y="0"/>
                </a:lnTo>
                <a:lnTo>
                  <a:pt x="7573543" y="12700"/>
                </a:lnTo>
                <a:close/>
              </a:path>
              <a:path w="7720330" h="2159000">
                <a:moveTo>
                  <a:pt x="151549" y="25400"/>
                </a:moveTo>
                <a:lnTo>
                  <a:pt x="116497" y="25400"/>
                </a:lnTo>
                <a:lnTo>
                  <a:pt x="126098" y="12700"/>
                </a:lnTo>
                <a:lnTo>
                  <a:pt x="161544" y="12700"/>
                </a:lnTo>
                <a:lnTo>
                  <a:pt x="151549" y="25400"/>
                </a:lnTo>
                <a:close/>
              </a:path>
              <a:path w="7720330" h="2159000">
                <a:moveTo>
                  <a:pt x="7603515" y="25400"/>
                </a:moveTo>
                <a:lnTo>
                  <a:pt x="7568463" y="25400"/>
                </a:lnTo>
                <a:lnTo>
                  <a:pt x="7558468" y="12700"/>
                </a:lnTo>
                <a:lnTo>
                  <a:pt x="7593914" y="12700"/>
                </a:lnTo>
                <a:lnTo>
                  <a:pt x="7603515" y="25400"/>
                </a:lnTo>
                <a:close/>
              </a:path>
              <a:path w="7720330" h="2159000">
                <a:moveTo>
                  <a:pt x="124066" y="38100"/>
                </a:moveTo>
                <a:lnTo>
                  <a:pt x="89700" y="38100"/>
                </a:lnTo>
                <a:lnTo>
                  <a:pt x="98437" y="25400"/>
                </a:lnTo>
                <a:lnTo>
                  <a:pt x="133337" y="25400"/>
                </a:lnTo>
                <a:lnTo>
                  <a:pt x="124066" y="38100"/>
                </a:lnTo>
                <a:close/>
              </a:path>
              <a:path w="7720330" h="2159000">
                <a:moveTo>
                  <a:pt x="7621892" y="38100"/>
                </a:moveTo>
                <a:lnTo>
                  <a:pt x="7595946" y="38100"/>
                </a:lnTo>
                <a:lnTo>
                  <a:pt x="7586675" y="25400"/>
                </a:lnTo>
                <a:lnTo>
                  <a:pt x="7612849" y="25400"/>
                </a:lnTo>
                <a:lnTo>
                  <a:pt x="7621892" y="38100"/>
                </a:lnTo>
                <a:close/>
              </a:path>
              <a:path w="7720330" h="2159000">
                <a:moveTo>
                  <a:pt x="83565" y="63500"/>
                </a:moveTo>
                <a:lnTo>
                  <a:pt x="65430" y="63500"/>
                </a:lnTo>
                <a:lnTo>
                  <a:pt x="73177" y="50800"/>
                </a:lnTo>
                <a:lnTo>
                  <a:pt x="81267" y="38100"/>
                </a:lnTo>
                <a:lnTo>
                  <a:pt x="115735" y="38100"/>
                </a:lnTo>
                <a:lnTo>
                  <a:pt x="107010" y="50800"/>
                </a:lnTo>
                <a:lnTo>
                  <a:pt x="91376" y="50800"/>
                </a:lnTo>
                <a:lnTo>
                  <a:pt x="83565" y="63500"/>
                </a:lnTo>
                <a:close/>
              </a:path>
              <a:path w="7720330" h="2159000">
                <a:moveTo>
                  <a:pt x="7639037" y="50800"/>
                </a:moveTo>
                <a:lnTo>
                  <a:pt x="7613002" y="50800"/>
                </a:lnTo>
                <a:lnTo>
                  <a:pt x="7604277" y="38100"/>
                </a:lnTo>
                <a:lnTo>
                  <a:pt x="7630617" y="38100"/>
                </a:lnTo>
                <a:lnTo>
                  <a:pt x="7639037" y="50800"/>
                </a:lnTo>
                <a:close/>
              </a:path>
              <a:path w="7720330" h="2159000">
                <a:moveTo>
                  <a:pt x="7654848" y="63500"/>
                </a:moveTo>
                <a:lnTo>
                  <a:pt x="7636446" y="63500"/>
                </a:lnTo>
                <a:lnTo>
                  <a:pt x="7628635" y="50800"/>
                </a:lnTo>
                <a:lnTo>
                  <a:pt x="7647114" y="50800"/>
                </a:lnTo>
                <a:lnTo>
                  <a:pt x="7654848" y="63500"/>
                </a:lnTo>
                <a:close/>
              </a:path>
              <a:path w="7720330" h="2159000">
                <a:moveTo>
                  <a:pt x="63030" y="88900"/>
                </a:moveTo>
                <a:lnTo>
                  <a:pt x="44411" y="88900"/>
                </a:lnTo>
                <a:lnTo>
                  <a:pt x="51028" y="76200"/>
                </a:lnTo>
                <a:lnTo>
                  <a:pt x="58038" y="63500"/>
                </a:lnTo>
                <a:lnTo>
                  <a:pt x="83858" y="63500"/>
                </a:lnTo>
                <a:lnTo>
                  <a:pt x="76390" y="76200"/>
                </a:lnTo>
                <a:lnTo>
                  <a:pt x="69786" y="76200"/>
                </a:lnTo>
                <a:lnTo>
                  <a:pt x="63030" y="88900"/>
                </a:lnTo>
                <a:close/>
              </a:path>
              <a:path w="7720330" h="2159000">
                <a:moveTo>
                  <a:pt x="7675829" y="88900"/>
                </a:moveTo>
                <a:lnTo>
                  <a:pt x="7656982" y="88900"/>
                </a:lnTo>
                <a:lnTo>
                  <a:pt x="7650226" y="76200"/>
                </a:lnTo>
                <a:lnTo>
                  <a:pt x="7643622" y="76200"/>
                </a:lnTo>
                <a:lnTo>
                  <a:pt x="7636167" y="63500"/>
                </a:lnTo>
                <a:lnTo>
                  <a:pt x="7662227" y="63500"/>
                </a:lnTo>
                <a:lnTo>
                  <a:pt x="7669225" y="76200"/>
                </a:lnTo>
                <a:lnTo>
                  <a:pt x="7675829" y="88900"/>
                </a:lnTo>
                <a:close/>
              </a:path>
              <a:path w="7720330" h="2159000">
                <a:moveTo>
                  <a:pt x="45745" y="114300"/>
                </a:moveTo>
                <a:lnTo>
                  <a:pt x="27000" y="114300"/>
                </a:lnTo>
                <a:lnTo>
                  <a:pt x="32384" y="101600"/>
                </a:lnTo>
                <a:lnTo>
                  <a:pt x="38188" y="88900"/>
                </a:lnTo>
                <a:lnTo>
                  <a:pt x="57111" y="88900"/>
                </a:lnTo>
                <a:lnTo>
                  <a:pt x="51130" y="101600"/>
                </a:lnTo>
                <a:lnTo>
                  <a:pt x="51333" y="101600"/>
                </a:lnTo>
                <a:lnTo>
                  <a:pt x="45745" y="114300"/>
                </a:lnTo>
                <a:close/>
              </a:path>
              <a:path w="7720330" h="2159000">
                <a:moveTo>
                  <a:pt x="7693012" y="114300"/>
                </a:moveTo>
                <a:lnTo>
                  <a:pt x="7674267" y="114300"/>
                </a:lnTo>
                <a:lnTo>
                  <a:pt x="7668679" y="101600"/>
                </a:lnTo>
                <a:lnTo>
                  <a:pt x="7668882" y="101600"/>
                </a:lnTo>
                <a:lnTo>
                  <a:pt x="7662900" y="88900"/>
                </a:lnTo>
                <a:lnTo>
                  <a:pt x="7682039" y="88900"/>
                </a:lnTo>
                <a:lnTo>
                  <a:pt x="7687830" y="101600"/>
                </a:lnTo>
                <a:lnTo>
                  <a:pt x="7693012" y="114300"/>
                </a:lnTo>
                <a:close/>
              </a:path>
              <a:path w="7720330" h="2159000">
                <a:moveTo>
                  <a:pt x="20040" y="177800"/>
                </a:moveTo>
                <a:lnTo>
                  <a:pt x="4571" y="177800"/>
                </a:lnTo>
                <a:lnTo>
                  <a:pt x="6972" y="165100"/>
                </a:lnTo>
                <a:lnTo>
                  <a:pt x="10083" y="152400"/>
                </a:lnTo>
                <a:lnTo>
                  <a:pt x="13462" y="139700"/>
                </a:lnTo>
                <a:lnTo>
                  <a:pt x="17602" y="127000"/>
                </a:lnTo>
                <a:lnTo>
                  <a:pt x="22072" y="114300"/>
                </a:lnTo>
                <a:lnTo>
                  <a:pt x="40957" y="114300"/>
                </a:lnTo>
                <a:lnTo>
                  <a:pt x="36207" y="127000"/>
                </a:lnTo>
                <a:lnTo>
                  <a:pt x="36372" y="127000"/>
                </a:lnTo>
                <a:lnTo>
                  <a:pt x="32067" y="139700"/>
                </a:lnTo>
                <a:lnTo>
                  <a:pt x="28498" y="139700"/>
                </a:lnTo>
                <a:lnTo>
                  <a:pt x="25120" y="152400"/>
                </a:lnTo>
                <a:lnTo>
                  <a:pt x="22339" y="165100"/>
                </a:lnTo>
                <a:lnTo>
                  <a:pt x="20040" y="177800"/>
                </a:lnTo>
                <a:close/>
              </a:path>
              <a:path w="7720330" h="2159000">
                <a:moveTo>
                  <a:pt x="7715440" y="177800"/>
                </a:moveTo>
                <a:lnTo>
                  <a:pt x="7699971" y="177800"/>
                </a:lnTo>
                <a:lnTo>
                  <a:pt x="7697571" y="165100"/>
                </a:lnTo>
                <a:lnTo>
                  <a:pt x="7694777" y="152400"/>
                </a:lnTo>
                <a:lnTo>
                  <a:pt x="7691513" y="139700"/>
                </a:lnTo>
                <a:lnTo>
                  <a:pt x="7687945" y="139700"/>
                </a:lnTo>
                <a:lnTo>
                  <a:pt x="7683639" y="127000"/>
                </a:lnTo>
                <a:lnTo>
                  <a:pt x="7683804" y="127000"/>
                </a:lnTo>
                <a:lnTo>
                  <a:pt x="7679067" y="114300"/>
                </a:lnTo>
                <a:lnTo>
                  <a:pt x="7697939" y="114300"/>
                </a:lnTo>
                <a:lnTo>
                  <a:pt x="7702562" y="127000"/>
                </a:lnTo>
                <a:lnTo>
                  <a:pt x="7706550" y="139700"/>
                </a:lnTo>
                <a:lnTo>
                  <a:pt x="7709928" y="152400"/>
                </a:lnTo>
                <a:lnTo>
                  <a:pt x="7713040" y="165100"/>
                </a:lnTo>
                <a:lnTo>
                  <a:pt x="7715440" y="177800"/>
                </a:lnTo>
                <a:close/>
              </a:path>
              <a:path w="7720330" h="2159000">
                <a:moveTo>
                  <a:pt x="18224" y="190500"/>
                </a:moveTo>
                <a:lnTo>
                  <a:pt x="1803" y="190500"/>
                </a:lnTo>
                <a:lnTo>
                  <a:pt x="2603" y="177800"/>
                </a:lnTo>
                <a:lnTo>
                  <a:pt x="20116" y="177800"/>
                </a:lnTo>
                <a:lnTo>
                  <a:pt x="18224" y="190500"/>
                </a:lnTo>
                <a:close/>
              </a:path>
              <a:path w="7720330" h="2159000">
                <a:moveTo>
                  <a:pt x="7718234" y="190500"/>
                </a:moveTo>
                <a:lnTo>
                  <a:pt x="7701788" y="190500"/>
                </a:lnTo>
                <a:lnTo>
                  <a:pt x="7699895" y="177800"/>
                </a:lnTo>
                <a:lnTo>
                  <a:pt x="7717459" y="177800"/>
                </a:lnTo>
                <a:lnTo>
                  <a:pt x="7718234" y="190500"/>
                </a:lnTo>
                <a:close/>
              </a:path>
              <a:path w="7720330" h="2159000">
                <a:moveTo>
                  <a:pt x="16471" y="203200"/>
                </a:moveTo>
                <a:lnTo>
                  <a:pt x="660" y="203200"/>
                </a:lnTo>
                <a:lnTo>
                  <a:pt x="1155" y="190500"/>
                </a:lnTo>
                <a:lnTo>
                  <a:pt x="16954" y="190500"/>
                </a:lnTo>
                <a:lnTo>
                  <a:pt x="16471" y="203200"/>
                </a:lnTo>
                <a:close/>
              </a:path>
              <a:path w="7720330" h="2159000">
                <a:moveTo>
                  <a:pt x="7719364" y="203200"/>
                </a:moveTo>
                <a:lnTo>
                  <a:pt x="7703540" y="203200"/>
                </a:lnTo>
                <a:lnTo>
                  <a:pt x="7703058" y="190500"/>
                </a:lnTo>
                <a:lnTo>
                  <a:pt x="7718869" y="190500"/>
                </a:lnTo>
                <a:lnTo>
                  <a:pt x="7719364" y="203200"/>
                </a:lnTo>
                <a:close/>
              </a:path>
              <a:path w="7720330" h="2159000">
                <a:moveTo>
                  <a:pt x="15938" y="215900"/>
                </a:moveTo>
                <a:lnTo>
                  <a:pt x="76" y="215900"/>
                </a:lnTo>
                <a:lnTo>
                  <a:pt x="292" y="203200"/>
                </a:lnTo>
                <a:lnTo>
                  <a:pt x="16154" y="203200"/>
                </a:lnTo>
                <a:lnTo>
                  <a:pt x="15938" y="215900"/>
                </a:lnTo>
                <a:close/>
              </a:path>
              <a:path w="7720330" h="2159000">
                <a:moveTo>
                  <a:pt x="7719936" y="215900"/>
                </a:moveTo>
                <a:lnTo>
                  <a:pt x="7704074" y="215900"/>
                </a:lnTo>
                <a:lnTo>
                  <a:pt x="7703858" y="203200"/>
                </a:lnTo>
                <a:lnTo>
                  <a:pt x="7719720" y="203200"/>
                </a:lnTo>
                <a:lnTo>
                  <a:pt x="7719936" y="215900"/>
                </a:lnTo>
                <a:close/>
              </a:path>
              <a:path w="7720330" h="2159000">
                <a:moveTo>
                  <a:pt x="15951" y="1943100"/>
                </a:moveTo>
                <a:lnTo>
                  <a:pt x="76" y="1943100"/>
                </a:lnTo>
                <a:lnTo>
                  <a:pt x="0" y="215900"/>
                </a:lnTo>
                <a:lnTo>
                  <a:pt x="15875" y="215900"/>
                </a:lnTo>
                <a:lnTo>
                  <a:pt x="15951" y="1943100"/>
                </a:lnTo>
                <a:close/>
              </a:path>
              <a:path w="7720330" h="2159000">
                <a:moveTo>
                  <a:pt x="7719936" y="1943100"/>
                </a:moveTo>
                <a:lnTo>
                  <a:pt x="7704074" y="1943100"/>
                </a:lnTo>
                <a:lnTo>
                  <a:pt x="7704137" y="215900"/>
                </a:lnTo>
                <a:lnTo>
                  <a:pt x="7720012" y="215900"/>
                </a:lnTo>
                <a:lnTo>
                  <a:pt x="7719936" y="1943100"/>
                </a:lnTo>
                <a:close/>
              </a:path>
              <a:path w="7720330" h="2159000">
                <a:moveTo>
                  <a:pt x="16484" y="1955800"/>
                </a:moveTo>
                <a:lnTo>
                  <a:pt x="647" y="1955800"/>
                </a:lnTo>
                <a:lnTo>
                  <a:pt x="292" y="1943100"/>
                </a:lnTo>
                <a:lnTo>
                  <a:pt x="16141" y="1943100"/>
                </a:lnTo>
                <a:lnTo>
                  <a:pt x="16484" y="1955800"/>
                </a:lnTo>
                <a:close/>
              </a:path>
              <a:path w="7720330" h="2159000">
                <a:moveTo>
                  <a:pt x="7719352" y="1955800"/>
                </a:moveTo>
                <a:lnTo>
                  <a:pt x="7703527" y="1955800"/>
                </a:lnTo>
                <a:lnTo>
                  <a:pt x="7703870" y="1943100"/>
                </a:lnTo>
                <a:lnTo>
                  <a:pt x="7719720" y="1943100"/>
                </a:lnTo>
                <a:lnTo>
                  <a:pt x="7719352" y="1955800"/>
                </a:lnTo>
                <a:close/>
              </a:path>
              <a:path w="7720330" h="2159000">
                <a:moveTo>
                  <a:pt x="17551" y="1968500"/>
                </a:moveTo>
                <a:lnTo>
                  <a:pt x="1778" y="1968500"/>
                </a:lnTo>
                <a:lnTo>
                  <a:pt x="1143" y="1955800"/>
                </a:lnTo>
                <a:lnTo>
                  <a:pt x="16929" y="1955800"/>
                </a:lnTo>
                <a:lnTo>
                  <a:pt x="17551" y="1968500"/>
                </a:lnTo>
                <a:close/>
              </a:path>
              <a:path w="7720330" h="2159000">
                <a:moveTo>
                  <a:pt x="7718209" y="1968500"/>
                </a:moveTo>
                <a:lnTo>
                  <a:pt x="7702461" y="1968500"/>
                </a:lnTo>
                <a:lnTo>
                  <a:pt x="7703083" y="1955800"/>
                </a:lnTo>
                <a:lnTo>
                  <a:pt x="7718856" y="1955800"/>
                </a:lnTo>
                <a:lnTo>
                  <a:pt x="7718209" y="1968500"/>
                </a:lnTo>
                <a:close/>
              </a:path>
              <a:path w="7720330" h="2159000">
                <a:moveTo>
                  <a:pt x="32219" y="2019300"/>
                </a:moveTo>
                <a:lnTo>
                  <a:pt x="13462" y="2019300"/>
                </a:lnTo>
                <a:lnTo>
                  <a:pt x="10083" y="2006600"/>
                </a:lnTo>
                <a:lnTo>
                  <a:pt x="6972" y="1993900"/>
                </a:lnTo>
                <a:lnTo>
                  <a:pt x="4495" y="1981200"/>
                </a:lnTo>
                <a:lnTo>
                  <a:pt x="2552" y="1968500"/>
                </a:lnTo>
                <a:lnTo>
                  <a:pt x="18224" y="1968500"/>
                </a:lnTo>
                <a:lnTo>
                  <a:pt x="20116" y="1981200"/>
                </a:lnTo>
                <a:lnTo>
                  <a:pt x="22440" y="1993900"/>
                </a:lnTo>
                <a:lnTo>
                  <a:pt x="25120" y="1993900"/>
                </a:lnTo>
                <a:lnTo>
                  <a:pt x="28498" y="2006600"/>
                </a:lnTo>
                <a:lnTo>
                  <a:pt x="28371" y="2006600"/>
                </a:lnTo>
                <a:lnTo>
                  <a:pt x="32219" y="2019300"/>
                </a:lnTo>
                <a:close/>
              </a:path>
              <a:path w="7720330" h="2159000">
                <a:moveTo>
                  <a:pt x="7706550" y="2019300"/>
                </a:moveTo>
                <a:lnTo>
                  <a:pt x="7687792" y="2019300"/>
                </a:lnTo>
                <a:lnTo>
                  <a:pt x="7691640" y="2006600"/>
                </a:lnTo>
                <a:lnTo>
                  <a:pt x="7694891" y="1993900"/>
                </a:lnTo>
                <a:lnTo>
                  <a:pt x="7697571" y="1993900"/>
                </a:lnTo>
                <a:lnTo>
                  <a:pt x="7699971" y="1981200"/>
                </a:lnTo>
                <a:lnTo>
                  <a:pt x="7701788" y="1968500"/>
                </a:lnTo>
                <a:lnTo>
                  <a:pt x="7717408" y="1968500"/>
                </a:lnTo>
                <a:lnTo>
                  <a:pt x="7715440" y="1981200"/>
                </a:lnTo>
                <a:lnTo>
                  <a:pt x="7712938" y="1993900"/>
                </a:lnTo>
                <a:lnTo>
                  <a:pt x="7709928" y="2006600"/>
                </a:lnTo>
                <a:lnTo>
                  <a:pt x="7706550" y="2019300"/>
                </a:lnTo>
                <a:close/>
              </a:path>
              <a:path w="7720330" h="2159000">
                <a:moveTo>
                  <a:pt x="51333" y="2057400"/>
                </a:moveTo>
                <a:lnTo>
                  <a:pt x="32181" y="2057400"/>
                </a:lnTo>
                <a:lnTo>
                  <a:pt x="27000" y="2044700"/>
                </a:lnTo>
                <a:lnTo>
                  <a:pt x="21907" y="2032000"/>
                </a:lnTo>
                <a:lnTo>
                  <a:pt x="17449" y="2019300"/>
                </a:lnTo>
                <a:lnTo>
                  <a:pt x="32067" y="2019300"/>
                </a:lnTo>
                <a:lnTo>
                  <a:pt x="36372" y="2032000"/>
                </a:lnTo>
                <a:lnTo>
                  <a:pt x="40766" y="2032000"/>
                </a:lnTo>
                <a:lnTo>
                  <a:pt x="45948" y="2044700"/>
                </a:lnTo>
                <a:lnTo>
                  <a:pt x="45745" y="2044700"/>
                </a:lnTo>
                <a:lnTo>
                  <a:pt x="51333" y="2057400"/>
                </a:lnTo>
                <a:close/>
              </a:path>
              <a:path w="7720330" h="2159000">
                <a:moveTo>
                  <a:pt x="7687627" y="2057400"/>
                </a:moveTo>
                <a:lnTo>
                  <a:pt x="7668679" y="2057400"/>
                </a:lnTo>
                <a:lnTo>
                  <a:pt x="7674267" y="2044700"/>
                </a:lnTo>
                <a:lnTo>
                  <a:pt x="7674063" y="2044700"/>
                </a:lnTo>
                <a:lnTo>
                  <a:pt x="7679245" y="2032000"/>
                </a:lnTo>
                <a:lnTo>
                  <a:pt x="7683639" y="2032000"/>
                </a:lnTo>
                <a:lnTo>
                  <a:pt x="7687945" y="2019300"/>
                </a:lnTo>
                <a:lnTo>
                  <a:pt x="7702410" y="2019300"/>
                </a:lnTo>
                <a:lnTo>
                  <a:pt x="7697939" y="2032000"/>
                </a:lnTo>
                <a:lnTo>
                  <a:pt x="7693012" y="2044700"/>
                </a:lnTo>
                <a:lnTo>
                  <a:pt x="7687627" y="2057400"/>
                </a:lnTo>
                <a:close/>
              </a:path>
              <a:path w="7720330" h="2159000">
                <a:moveTo>
                  <a:pt x="76657" y="2082800"/>
                </a:moveTo>
                <a:lnTo>
                  <a:pt x="50787" y="2082800"/>
                </a:lnTo>
                <a:lnTo>
                  <a:pt x="44183" y="2070100"/>
                </a:lnTo>
                <a:lnTo>
                  <a:pt x="37972" y="2057400"/>
                </a:lnTo>
                <a:lnTo>
                  <a:pt x="56896" y="2057400"/>
                </a:lnTo>
                <a:lnTo>
                  <a:pt x="63271" y="2070100"/>
                </a:lnTo>
                <a:lnTo>
                  <a:pt x="69532" y="2070100"/>
                </a:lnTo>
                <a:lnTo>
                  <a:pt x="76657" y="2082800"/>
                </a:lnTo>
                <a:close/>
              </a:path>
              <a:path w="7720330" h="2159000">
                <a:moveTo>
                  <a:pt x="7668983" y="2082800"/>
                </a:moveTo>
                <a:lnTo>
                  <a:pt x="7643355" y="2082800"/>
                </a:lnTo>
                <a:lnTo>
                  <a:pt x="7650480" y="2070100"/>
                </a:lnTo>
                <a:lnTo>
                  <a:pt x="7656741" y="2070100"/>
                </a:lnTo>
                <a:lnTo>
                  <a:pt x="7663116" y="2057400"/>
                </a:lnTo>
                <a:lnTo>
                  <a:pt x="7681823" y="2057400"/>
                </a:lnTo>
                <a:lnTo>
                  <a:pt x="7675600" y="2070100"/>
                </a:lnTo>
                <a:lnTo>
                  <a:pt x="7668983" y="2082800"/>
                </a:lnTo>
                <a:close/>
              </a:path>
              <a:path w="7720330" h="2159000">
                <a:moveTo>
                  <a:pt x="83858" y="2095500"/>
                </a:moveTo>
                <a:lnTo>
                  <a:pt x="65163" y="2095500"/>
                </a:lnTo>
                <a:lnTo>
                  <a:pt x="57784" y="2082800"/>
                </a:lnTo>
                <a:lnTo>
                  <a:pt x="76390" y="2082800"/>
                </a:lnTo>
                <a:lnTo>
                  <a:pt x="83858" y="2095500"/>
                </a:lnTo>
                <a:close/>
              </a:path>
              <a:path w="7720330" h="2159000">
                <a:moveTo>
                  <a:pt x="7654582" y="2095500"/>
                </a:moveTo>
                <a:lnTo>
                  <a:pt x="7636167" y="2095500"/>
                </a:lnTo>
                <a:lnTo>
                  <a:pt x="7643622" y="2082800"/>
                </a:lnTo>
                <a:lnTo>
                  <a:pt x="7661973" y="2082800"/>
                </a:lnTo>
                <a:lnTo>
                  <a:pt x="7654582" y="2095500"/>
                </a:lnTo>
                <a:close/>
              </a:path>
              <a:path w="7720330" h="2159000">
                <a:moveTo>
                  <a:pt x="124409" y="2120900"/>
                </a:moveTo>
                <a:lnTo>
                  <a:pt x="89395" y="2120900"/>
                </a:lnTo>
                <a:lnTo>
                  <a:pt x="80975" y="2108200"/>
                </a:lnTo>
                <a:lnTo>
                  <a:pt x="72897" y="2095500"/>
                </a:lnTo>
                <a:lnTo>
                  <a:pt x="91084" y="2095500"/>
                </a:lnTo>
                <a:lnTo>
                  <a:pt x="99199" y="2108200"/>
                </a:lnTo>
                <a:lnTo>
                  <a:pt x="115404" y="2108200"/>
                </a:lnTo>
                <a:lnTo>
                  <a:pt x="124409" y="2120900"/>
                </a:lnTo>
                <a:close/>
              </a:path>
              <a:path w="7720330" h="2159000">
                <a:moveTo>
                  <a:pt x="7630312" y="2120900"/>
                </a:moveTo>
                <a:lnTo>
                  <a:pt x="7595603" y="2120900"/>
                </a:lnTo>
                <a:lnTo>
                  <a:pt x="7604607" y="2108200"/>
                </a:lnTo>
                <a:lnTo>
                  <a:pt x="7620812" y="2108200"/>
                </a:lnTo>
                <a:lnTo>
                  <a:pt x="7628928" y="2095500"/>
                </a:lnTo>
                <a:lnTo>
                  <a:pt x="7646835" y="2095500"/>
                </a:lnTo>
                <a:lnTo>
                  <a:pt x="7638745" y="2108200"/>
                </a:lnTo>
                <a:lnTo>
                  <a:pt x="7630312" y="2120900"/>
                </a:lnTo>
                <a:close/>
              </a:path>
              <a:path w="7720330" h="2159000">
                <a:moveTo>
                  <a:pt x="142519" y="2133600"/>
                </a:moveTo>
                <a:lnTo>
                  <a:pt x="116497" y="2133600"/>
                </a:lnTo>
                <a:lnTo>
                  <a:pt x="107162" y="2120900"/>
                </a:lnTo>
                <a:lnTo>
                  <a:pt x="132994" y="2120900"/>
                </a:lnTo>
                <a:lnTo>
                  <a:pt x="142519" y="2133600"/>
                </a:lnTo>
                <a:close/>
              </a:path>
              <a:path w="7720330" h="2159000">
                <a:moveTo>
                  <a:pt x="151917" y="2133600"/>
                </a:moveTo>
                <a:lnTo>
                  <a:pt x="142519" y="2133600"/>
                </a:lnTo>
                <a:lnTo>
                  <a:pt x="142151" y="2120900"/>
                </a:lnTo>
                <a:lnTo>
                  <a:pt x="151917" y="2133600"/>
                </a:lnTo>
                <a:close/>
              </a:path>
              <a:path w="7720330" h="2159000">
                <a:moveTo>
                  <a:pt x="7577493" y="2133600"/>
                </a:moveTo>
                <a:lnTo>
                  <a:pt x="7568095" y="2133600"/>
                </a:lnTo>
                <a:lnTo>
                  <a:pt x="7577861" y="2120900"/>
                </a:lnTo>
                <a:lnTo>
                  <a:pt x="7577493" y="2133600"/>
                </a:lnTo>
                <a:close/>
              </a:path>
              <a:path w="7720330" h="2159000">
                <a:moveTo>
                  <a:pt x="7612519" y="2133600"/>
                </a:moveTo>
                <a:lnTo>
                  <a:pt x="7577493" y="2133600"/>
                </a:lnTo>
                <a:lnTo>
                  <a:pt x="7587018" y="2120900"/>
                </a:lnTo>
                <a:lnTo>
                  <a:pt x="7621574" y="2120900"/>
                </a:lnTo>
                <a:lnTo>
                  <a:pt x="7612519" y="2133600"/>
                </a:lnTo>
                <a:close/>
              </a:path>
              <a:path w="7720330" h="2159000">
                <a:moveTo>
                  <a:pt x="191579" y="2146300"/>
                </a:moveTo>
                <a:lnTo>
                  <a:pt x="135978" y="2146300"/>
                </a:lnTo>
                <a:lnTo>
                  <a:pt x="126098" y="2133600"/>
                </a:lnTo>
                <a:lnTo>
                  <a:pt x="181000" y="2133600"/>
                </a:lnTo>
                <a:lnTo>
                  <a:pt x="191579" y="2146300"/>
                </a:lnTo>
                <a:close/>
              </a:path>
              <a:path w="7720330" h="2159000">
                <a:moveTo>
                  <a:pt x="7583678" y="2146300"/>
                </a:moveTo>
                <a:lnTo>
                  <a:pt x="7528433" y="2146300"/>
                </a:lnTo>
                <a:lnTo>
                  <a:pt x="7539012" y="2133600"/>
                </a:lnTo>
                <a:lnTo>
                  <a:pt x="7593914" y="2133600"/>
                </a:lnTo>
                <a:lnTo>
                  <a:pt x="7583678" y="2146300"/>
                </a:lnTo>
                <a:close/>
              </a:path>
              <a:path w="7720330" h="2159000">
                <a:moveTo>
                  <a:pt x="7542199" y="2159000"/>
                </a:moveTo>
                <a:lnTo>
                  <a:pt x="177812" y="2159000"/>
                </a:lnTo>
                <a:lnTo>
                  <a:pt x="167411" y="2146300"/>
                </a:lnTo>
                <a:lnTo>
                  <a:pt x="7552601" y="2146300"/>
                </a:lnTo>
                <a:lnTo>
                  <a:pt x="7542199" y="2159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721863" y="1699298"/>
            <a:ext cx="1540764" cy="17199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713723" y="1691373"/>
            <a:ext cx="1557020" cy="1727200"/>
          </a:xfrm>
          <a:custGeom>
            <a:avLst/>
            <a:gdLst/>
            <a:ahLst/>
            <a:cxnLst/>
            <a:rect l="l" t="t" r="r" b="b"/>
            <a:pathLst>
              <a:path w="1557020" h="1727200">
                <a:moveTo>
                  <a:pt x="1457921" y="12700"/>
                </a:moveTo>
                <a:lnTo>
                  <a:pt x="91947" y="12700"/>
                </a:lnTo>
                <a:lnTo>
                  <a:pt x="99123" y="0"/>
                </a:lnTo>
                <a:lnTo>
                  <a:pt x="1450568" y="0"/>
                </a:lnTo>
                <a:lnTo>
                  <a:pt x="1457921" y="12700"/>
                </a:lnTo>
                <a:close/>
              </a:path>
              <a:path w="1557020" h="1727200">
                <a:moveTo>
                  <a:pt x="104952" y="25400"/>
                </a:moveTo>
                <a:lnTo>
                  <a:pt x="71577" y="25400"/>
                </a:lnTo>
                <a:lnTo>
                  <a:pt x="78155" y="12700"/>
                </a:lnTo>
                <a:lnTo>
                  <a:pt x="111950" y="12700"/>
                </a:lnTo>
                <a:lnTo>
                  <a:pt x="104952" y="25400"/>
                </a:lnTo>
                <a:close/>
              </a:path>
              <a:path w="1557020" h="1727200">
                <a:moveTo>
                  <a:pt x="1485430" y="25400"/>
                </a:moveTo>
                <a:lnTo>
                  <a:pt x="1451737" y="25400"/>
                </a:lnTo>
                <a:lnTo>
                  <a:pt x="1444739" y="12700"/>
                </a:lnTo>
                <a:lnTo>
                  <a:pt x="1478864" y="12700"/>
                </a:lnTo>
                <a:lnTo>
                  <a:pt x="1485430" y="25400"/>
                </a:lnTo>
                <a:close/>
              </a:path>
              <a:path w="1557020" h="1727200">
                <a:moveTo>
                  <a:pt x="80149" y="38100"/>
                </a:moveTo>
                <a:lnTo>
                  <a:pt x="53212" y="38100"/>
                </a:lnTo>
                <a:lnTo>
                  <a:pt x="58800" y="25400"/>
                </a:lnTo>
                <a:lnTo>
                  <a:pt x="86398" y="25400"/>
                </a:lnTo>
                <a:lnTo>
                  <a:pt x="80149" y="38100"/>
                </a:lnTo>
                <a:close/>
              </a:path>
              <a:path w="1557020" h="1727200">
                <a:moveTo>
                  <a:pt x="1503756" y="38100"/>
                </a:moveTo>
                <a:lnTo>
                  <a:pt x="1476540" y="38100"/>
                </a:lnTo>
                <a:lnTo>
                  <a:pt x="1470291" y="25400"/>
                </a:lnTo>
                <a:lnTo>
                  <a:pt x="1497888" y="25400"/>
                </a:lnTo>
                <a:lnTo>
                  <a:pt x="1503756" y="38100"/>
                </a:lnTo>
                <a:close/>
              </a:path>
              <a:path w="1557020" h="1727200">
                <a:moveTo>
                  <a:pt x="63614" y="50800"/>
                </a:moveTo>
                <a:lnTo>
                  <a:pt x="42214" y="50800"/>
                </a:lnTo>
                <a:lnTo>
                  <a:pt x="47586" y="38100"/>
                </a:lnTo>
                <a:lnTo>
                  <a:pt x="69202" y="38100"/>
                </a:lnTo>
                <a:lnTo>
                  <a:pt x="63614" y="50800"/>
                </a:lnTo>
                <a:close/>
              </a:path>
              <a:path w="1557020" h="1727200">
                <a:moveTo>
                  <a:pt x="1514729" y="50800"/>
                </a:moveTo>
                <a:lnTo>
                  <a:pt x="1493088" y="50800"/>
                </a:lnTo>
                <a:lnTo>
                  <a:pt x="1487487" y="38100"/>
                </a:lnTo>
                <a:lnTo>
                  <a:pt x="1509369" y="38100"/>
                </a:lnTo>
                <a:lnTo>
                  <a:pt x="1514729" y="50800"/>
                </a:lnTo>
                <a:close/>
              </a:path>
              <a:path w="1557020" h="1727200">
                <a:moveTo>
                  <a:pt x="53708" y="63500"/>
                </a:moveTo>
                <a:lnTo>
                  <a:pt x="32296" y="63500"/>
                </a:lnTo>
                <a:lnTo>
                  <a:pt x="37122" y="50800"/>
                </a:lnTo>
                <a:lnTo>
                  <a:pt x="58800" y="50800"/>
                </a:lnTo>
                <a:lnTo>
                  <a:pt x="53708" y="63500"/>
                </a:lnTo>
                <a:close/>
              </a:path>
              <a:path w="1557020" h="1727200">
                <a:moveTo>
                  <a:pt x="1524622" y="63500"/>
                </a:moveTo>
                <a:lnTo>
                  <a:pt x="1502981" y="63500"/>
                </a:lnTo>
                <a:lnTo>
                  <a:pt x="1497888" y="50800"/>
                </a:lnTo>
                <a:lnTo>
                  <a:pt x="1519580" y="50800"/>
                </a:lnTo>
                <a:lnTo>
                  <a:pt x="1524622" y="63500"/>
                </a:lnTo>
                <a:close/>
              </a:path>
              <a:path w="1557020" h="1727200">
                <a:moveTo>
                  <a:pt x="40716" y="76200"/>
                </a:moveTo>
                <a:lnTo>
                  <a:pt x="23355" y="76200"/>
                </a:lnTo>
                <a:lnTo>
                  <a:pt x="27774" y="63500"/>
                </a:lnTo>
                <a:lnTo>
                  <a:pt x="45008" y="63500"/>
                </a:lnTo>
                <a:lnTo>
                  <a:pt x="40716" y="76200"/>
                </a:lnTo>
                <a:close/>
              </a:path>
              <a:path w="1557020" h="1727200">
                <a:moveTo>
                  <a:pt x="1533334" y="76200"/>
                </a:moveTo>
                <a:lnTo>
                  <a:pt x="1515973" y="76200"/>
                </a:lnTo>
                <a:lnTo>
                  <a:pt x="1511681" y="63500"/>
                </a:lnTo>
                <a:lnTo>
                  <a:pt x="1529130" y="63500"/>
                </a:lnTo>
                <a:lnTo>
                  <a:pt x="1533334" y="76200"/>
                </a:lnTo>
                <a:close/>
              </a:path>
              <a:path w="1557020" h="1727200">
                <a:moveTo>
                  <a:pt x="33413" y="88900"/>
                </a:moveTo>
                <a:lnTo>
                  <a:pt x="15887" y="88900"/>
                </a:lnTo>
                <a:lnTo>
                  <a:pt x="19646" y="76200"/>
                </a:lnTo>
                <a:lnTo>
                  <a:pt x="37122" y="76200"/>
                </a:lnTo>
                <a:lnTo>
                  <a:pt x="33413" y="88900"/>
                </a:lnTo>
                <a:close/>
              </a:path>
              <a:path w="1557020" h="1727200">
                <a:moveTo>
                  <a:pt x="1540802" y="88900"/>
                </a:moveTo>
                <a:lnTo>
                  <a:pt x="1523276" y="88900"/>
                </a:lnTo>
                <a:lnTo>
                  <a:pt x="1519567" y="76200"/>
                </a:lnTo>
                <a:lnTo>
                  <a:pt x="1537233" y="76200"/>
                </a:lnTo>
                <a:lnTo>
                  <a:pt x="1540802" y="88900"/>
                </a:lnTo>
                <a:close/>
              </a:path>
              <a:path w="1557020" h="1727200">
                <a:moveTo>
                  <a:pt x="27279" y="101600"/>
                </a:moveTo>
                <a:lnTo>
                  <a:pt x="9893" y="101600"/>
                </a:lnTo>
                <a:lnTo>
                  <a:pt x="12814" y="88900"/>
                </a:lnTo>
                <a:lnTo>
                  <a:pt x="30365" y="88900"/>
                </a:lnTo>
                <a:lnTo>
                  <a:pt x="27279" y="101600"/>
                </a:lnTo>
                <a:close/>
              </a:path>
              <a:path w="1557020" h="1727200">
                <a:moveTo>
                  <a:pt x="1546796" y="101600"/>
                </a:moveTo>
                <a:lnTo>
                  <a:pt x="1529422" y="101600"/>
                </a:lnTo>
                <a:lnTo>
                  <a:pt x="1526336" y="88900"/>
                </a:lnTo>
                <a:lnTo>
                  <a:pt x="1544040" y="88900"/>
                </a:lnTo>
                <a:lnTo>
                  <a:pt x="1546796" y="101600"/>
                </a:lnTo>
                <a:close/>
              </a:path>
              <a:path w="1557020" h="1727200">
                <a:moveTo>
                  <a:pt x="18796" y="127000"/>
                </a:moveTo>
                <a:lnTo>
                  <a:pt x="3327" y="127000"/>
                </a:lnTo>
                <a:lnTo>
                  <a:pt x="5143" y="114300"/>
                </a:lnTo>
                <a:lnTo>
                  <a:pt x="7340" y="101600"/>
                </a:lnTo>
                <a:lnTo>
                  <a:pt x="24803" y="101600"/>
                </a:lnTo>
                <a:lnTo>
                  <a:pt x="22377" y="114300"/>
                </a:lnTo>
                <a:lnTo>
                  <a:pt x="20523" y="114300"/>
                </a:lnTo>
                <a:lnTo>
                  <a:pt x="18796" y="127000"/>
                </a:lnTo>
                <a:close/>
              </a:path>
              <a:path w="1557020" h="1727200">
                <a:moveTo>
                  <a:pt x="1553362" y="127000"/>
                </a:moveTo>
                <a:lnTo>
                  <a:pt x="1537893" y="127000"/>
                </a:lnTo>
                <a:lnTo>
                  <a:pt x="1536179" y="114300"/>
                </a:lnTo>
                <a:lnTo>
                  <a:pt x="1534312" y="114300"/>
                </a:lnTo>
                <a:lnTo>
                  <a:pt x="1531886" y="101600"/>
                </a:lnTo>
                <a:lnTo>
                  <a:pt x="1549349" y="101600"/>
                </a:lnTo>
                <a:lnTo>
                  <a:pt x="1551647" y="114300"/>
                </a:lnTo>
                <a:lnTo>
                  <a:pt x="1553362" y="127000"/>
                </a:lnTo>
                <a:close/>
              </a:path>
              <a:path w="1557020" h="1727200">
                <a:moveTo>
                  <a:pt x="16052" y="152400"/>
                </a:moveTo>
                <a:lnTo>
                  <a:pt x="203" y="152400"/>
                </a:lnTo>
                <a:lnTo>
                  <a:pt x="850" y="139700"/>
                </a:lnTo>
                <a:lnTo>
                  <a:pt x="1828" y="127000"/>
                </a:lnTo>
                <a:lnTo>
                  <a:pt x="17576" y="127000"/>
                </a:lnTo>
                <a:lnTo>
                  <a:pt x="16598" y="139700"/>
                </a:lnTo>
                <a:lnTo>
                  <a:pt x="16052" y="152400"/>
                </a:lnTo>
                <a:close/>
              </a:path>
              <a:path w="1557020" h="1727200">
                <a:moveTo>
                  <a:pt x="17525" y="139700"/>
                </a:moveTo>
                <a:lnTo>
                  <a:pt x="17576" y="127000"/>
                </a:lnTo>
                <a:lnTo>
                  <a:pt x="18872" y="127000"/>
                </a:lnTo>
                <a:lnTo>
                  <a:pt x="17525" y="139700"/>
                </a:lnTo>
                <a:close/>
              </a:path>
              <a:path w="1557020" h="1727200">
                <a:moveTo>
                  <a:pt x="1539176" y="139700"/>
                </a:moveTo>
                <a:lnTo>
                  <a:pt x="1537817" y="127000"/>
                </a:lnTo>
                <a:lnTo>
                  <a:pt x="1539113" y="127000"/>
                </a:lnTo>
                <a:lnTo>
                  <a:pt x="1539176" y="139700"/>
                </a:lnTo>
                <a:close/>
              </a:path>
              <a:path w="1557020" h="1727200">
                <a:moveTo>
                  <a:pt x="1556499" y="152400"/>
                </a:moveTo>
                <a:lnTo>
                  <a:pt x="1540649" y="152400"/>
                </a:lnTo>
                <a:lnTo>
                  <a:pt x="1540052" y="139700"/>
                </a:lnTo>
                <a:lnTo>
                  <a:pt x="1539113" y="127000"/>
                </a:lnTo>
                <a:lnTo>
                  <a:pt x="1554861" y="127000"/>
                </a:lnTo>
                <a:lnTo>
                  <a:pt x="1555877" y="139700"/>
                </a:lnTo>
                <a:lnTo>
                  <a:pt x="1556499" y="152400"/>
                </a:lnTo>
                <a:close/>
              </a:path>
              <a:path w="1557020" h="1727200">
                <a:moveTo>
                  <a:pt x="16637" y="1587500"/>
                </a:moveTo>
                <a:lnTo>
                  <a:pt x="812" y="1587500"/>
                </a:lnTo>
                <a:lnTo>
                  <a:pt x="215" y="1574800"/>
                </a:lnTo>
                <a:lnTo>
                  <a:pt x="0" y="1562100"/>
                </a:lnTo>
                <a:lnTo>
                  <a:pt x="0" y="152400"/>
                </a:lnTo>
                <a:lnTo>
                  <a:pt x="15875" y="152400"/>
                </a:lnTo>
                <a:lnTo>
                  <a:pt x="15862" y="1562100"/>
                </a:lnTo>
                <a:lnTo>
                  <a:pt x="16065" y="1574800"/>
                </a:lnTo>
                <a:lnTo>
                  <a:pt x="16637" y="1587500"/>
                </a:lnTo>
                <a:close/>
              </a:path>
              <a:path w="1557020" h="1727200">
                <a:moveTo>
                  <a:pt x="1555838" y="1587500"/>
                </a:moveTo>
                <a:lnTo>
                  <a:pt x="1540052" y="1587500"/>
                </a:lnTo>
                <a:lnTo>
                  <a:pt x="1540649" y="1574800"/>
                </a:lnTo>
                <a:lnTo>
                  <a:pt x="1540827" y="1562100"/>
                </a:lnTo>
                <a:lnTo>
                  <a:pt x="1540827" y="152400"/>
                </a:lnTo>
                <a:lnTo>
                  <a:pt x="1556702" y="152400"/>
                </a:lnTo>
                <a:lnTo>
                  <a:pt x="1556689" y="1562100"/>
                </a:lnTo>
                <a:lnTo>
                  <a:pt x="1556499" y="1574800"/>
                </a:lnTo>
                <a:lnTo>
                  <a:pt x="1555838" y="1587500"/>
                </a:lnTo>
                <a:close/>
              </a:path>
              <a:path w="1557020" h="1727200">
                <a:moveTo>
                  <a:pt x="22491" y="1612900"/>
                </a:moveTo>
                <a:lnTo>
                  <a:pt x="5143" y="1612900"/>
                </a:lnTo>
                <a:lnTo>
                  <a:pt x="3251" y="1600200"/>
                </a:lnTo>
                <a:lnTo>
                  <a:pt x="1828" y="1587500"/>
                </a:lnTo>
                <a:lnTo>
                  <a:pt x="17525" y="1587500"/>
                </a:lnTo>
                <a:lnTo>
                  <a:pt x="18872" y="1600200"/>
                </a:lnTo>
                <a:lnTo>
                  <a:pt x="20421" y="1600200"/>
                </a:lnTo>
                <a:lnTo>
                  <a:pt x="22491" y="1612900"/>
                </a:lnTo>
                <a:close/>
              </a:path>
              <a:path w="1557020" h="1727200">
                <a:moveTo>
                  <a:pt x="1551647" y="1612900"/>
                </a:moveTo>
                <a:lnTo>
                  <a:pt x="1534198" y="1612900"/>
                </a:lnTo>
                <a:lnTo>
                  <a:pt x="1536268" y="1600200"/>
                </a:lnTo>
                <a:lnTo>
                  <a:pt x="1537817" y="1600200"/>
                </a:lnTo>
                <a:lnTo>
                  <a:pt x="1539176" y="1587500"/>
                </a:lnTo>
                <a:lnTo>
                  <a:pt x="1554861" y="1587500"/>
                </a:lnTo>
                <a:lnTo>
                  <a:pt x="1553362" y="1600200"/>
                </a:lnTo>
                <a:lnTo>
                  <a:pt x="1551647" y="1612900"/>
                </a:lnTo>
                <a:close/>
              </a:path>
              <a:path w="1557020" h="1727200">
                <a:moveTo>
                  <a:pt x="27419" y="1625600"/>
                </a:moveTo>
                <a:lnTo>
                  <a:pt x="9766" y="1625600"/>
                </a:lnTo>
                <a:lnTo>
                  <a:pt x="7340" y="1612900"/>
                </a:lnTo>
                <a:lnTo>
                  <a:pt x="24663" y="1612900"/>
                </a:lnTo>
                <a:lnTo>
                  <a:pt x="27419" y="1625600"/>
                </a:lnTo>
                <a:close/>
              </a:path>
              <a:path w="1557020" h="1727200">
                <a:moveTo>
                  <a:pt x="1546796" y="1625600"/>
                </a:moveTo>
                <a:lnTo>
                  <a:pt x="1529270" y="1625600"/>
                </a:lnTo>
                <a:lnTo>
                  <a:pt x="1532026" y="1612900"/>
                </a:lnTo>
                <a:lnTo>
                  <a:pt x="1549349" y="1612900"/>
                </a:lnTo>
                <a:lnTo>
                  <a:pt x="1546796" y="1625600"/>
                </a:lnTo>
                <a:close/>
              </a:path>
              <a:path w="1557020" h="1727200">
                <a:moveTo>
                  <a:pt x="33591" y="1638300"/>
                </a:moveTo>
                <a:lnTo>
                  <a:pt x="15887" y="1638300"/>
                </a:lnTo>
                <a:lnTo>
                  <a:pt x="12661" y="1625600"/>
                </a:lnTo>
                <a:lnTo>
                  <a:pt x="30187" y="1625600"/>
                </a:lnTo>
                <a:lnTo>
                  <a:pt x="33591" y="1638300"/>
                </a:lnTo>
                <a:close/>
              </a:path>
              <a:path w="1557020" h="1727200">
                <a:moveTo>
                  <a:pt x="1540802" y="1638300"/>
                </a:moveTo>
                <a:lnTo>
                  <a:pt x="1523098" y="1638300"/>
                </a:lnTo>
                <a:lnTo>
                  <a:pt x="1526501" y="1625600"/>
                </a:lnTo>
                <a:lnTo>
                  <a:pt x="1543888" y="1625600"/>
                </a:lnTo>
                <a:lnTo>
                  <a:pt x="1540802" y="1638300"/>
                </a:lnTo>
                <a:close/>
              </a:path>
              <a:path w="1557020" h="1727200">
                <a:moveTo>
                  <a:pt x="49352" y="1663700"/>
                </a:moveTo>
                <a:lnTo>
                  <a:pt x="27559" y="1663700"/>
                </a:lnTo>
                <a:lnTo>
                  <a:pt x="23355" y="1651000"/>
                </a:lnTo>
                <a:lnTo>
                  <a:pt x="19469" y="1638300"/>
                </a:lnTo>
                <a:lnTo>
                  <a:pt x="36918" y="1638300"/>
                </a:lnTo>
                <a:lnTo>
                  <a:pt x="40932" y="1651000"/>
                </a:lnTo>
                <a:lnTo>
                  <a:pt x="44780" y="1651000"/>
                </a:lnTo>
                <a:lnTo>
                  <a:pt x="49352" y="1663700"/>
                </a:lnTo>
                <a:close/>
              </a:path>
              <a:path w="1557020" h="1727200">
                <a:moveTo>
                  <a:pt x="1528914" y="1663700"/>
                </a:moveTo>
                <a:lnTo>
                  <a:pt x="1507337" y="1663700"/>
                </a:lnTo>
                <a:lnTo>
                  <a:pt x="1511909" y="1651000"/>
                </a:lnTo>
                <a:lnTo>
                  <a:pt x="1515757" y="1651000"/>
                </a:lnTo>
                <a:lnTo>
                  <a:pt x="1519770" y="1638300"/>
                </a:lnTo>
                <a:lnTo>
                  <a:pt x="1537233" y="1638300"/>
                </a:lnTo>
                <a:lnTo>
                  <a:pt x="1533131" y="1651000"/>
                </a:lnTo>
                <a:lnTo>
                  <a:pt x="1528914" y="1663700"/>
                </a:lnTo>
                <a:close/>
              </a:path>
              <a:path w="1557020" h="1727200">
                <a:moveTo>
                  <a:pt x="58800" y="1676400"/>
                </a:moveTo>
                <a:lnTo>
                  <a:pt x="36880" y="1676400"/>
                </a:lnTo>
                <a:lnTo>
                  <a:pt x="32296" y="1663700"/>
                </a:lnTo>
                <a:lnTo>
                  <a:pt x="53708" y="1663700"/>
                </a:lnTo>
                <a:lnTo>
                  <a:pt x="58800" y="1676400"/>
                </a:lnTo>
                <a:close/>
              </a:path>
              <a:path w="1557020" h="1727200">
                <a:moveTo>
                  <a:pt x="1519580" y="1676400"/>
                </a:moveTo>
                <a:lnTo>
                  <a:pt x="1497888" y="1676400"/>
                </a:lnTo>
                <a:lnTo>
                  <a:pt x="1502981" y="1663700"/>
                </a:lnTo>
                <a:lnTo>
                  <a:pt x="1524393" y="1663700"/>
                </a:lnTo>
                <a:lnTo>
                  <a:pt x="1519580" y="1676400"/>
                </a:lnTo>
                <a:close/>
              </a:path>
              <a:path w="1557020" h="1727200">
                <a:moveTo>
                  <a:pt x="74726" y="1689100"/>
                </a:moveTo>
                <a:lnTo>
                  <a:pt x="52933" y="1689100"/>
                </a:lnTo>
                <a:lnTo>
                  <a:pt x="47320" y="1676400"/>
                </a:lnTo>
                <a:lnTo>
                  <a:pt x="68910" y="1676400"/>
                </a:lnTo>
                <a:lnTo>
                  <a:pt x="74726" y="1689100"/>
                </a:lnTo>
                <a:close/>
              </a:path>
              <a:path w="1557020" h="1727200">
                <a:moveTo>
                  <a:pt x="1503476" y="1689100"/>
                </a:moveTo>
                <a:lnTo>
                  <a:pt x="1481963" y="1689100"/>
                </a:lnTo>
                <a:lnTo>
                  <a:pt x="1487779" y="1676400"/>
                </a:lnTo>
                <a:lnTo>
                  <a:pt x="1509102" y="1676400"/>
                </a:lnTo>
                <a:lnTo>
                  <a:pt x="1503476" y="1689100"/>
                </a:lnTo>
                <a:close/>
              </a:path>
              <a:path w="1557020" h="1727200">
                <a:moveTo>
                  <a:pt x="92532" y="1701800"/>
                </a:moveTo>
                <a:lnTo>
                  <a:pt x="64922" y="1701800"/>
                </a:lnTo>
                <a:lnTo>
                  <a:pt x="58800" y="1689100"/>
                </a:lnTo>
                <a:lnTo>
                  <a:pt x="86067" y="1689100"/>
                </a:lnTo>
                <a:lnTo>
                  <a:pt x="92532" y="1701800"/>
                </a:lnTo>
                <a:close/>
              </a:path>
              <a:path w="1557020" h="1727200">
                <a:moveTo>
                  <a:pt x="1491462" y="1701800"/>
                </a:moveTo>
                <a:lnTo>
                  <a:pt x="1464170" y="1701800"/>
                </a:lnTo>
                <a:lnTo>
                  <a:pt x="1470621" y="1689100"/>
                </a:lnTo>
                <a:lnTo>
                  <a:pt x="1497596" y="1689100"/>
                </a:lnTo>
                <a:lnTo>
                  <a:pt x="1491462" y="1701800"/>
                </a:lnTo>
                <a:close/>
              </a:path>
              <a:path w="1557020" h="1727200">
                <a:moveTo>
                  <a:pt x="125679" y="1714500"/>
                </a:moveTo>
                <a:lnTo>
                  <a:pt x="84607" y="1714500"/>
                </a:lnTo>
                <a:lnTo>
                  <a:pt x="78155" y="1701800"/>
                </a:lnTo>
                <a:lnTo>
                  <a:pt x="118363" y="1701800"/>
                </a:lnTo>
                <a:lnTo>
                  <a:pt x="125679" y="1714500"/>
                </a:lnTo>
                <a:close/>
              </a:path>
              <a:path w="1557020" h="1727200">
                <a:moveTo>
                  <a:pt x="1472082" y="1714500"/>
                </a:moveTo>
                <a:lnTo>
                  <a:pt x="1431010" y="1714500"/>
                </a:lnTo>
                <a:lnTo>
                  <a:pt x="1438325" y="1701800"/>
                </a:lnTo>
                <a:lnTo>
                  <a:pt x="1478533" y="1701800"/>
                </a:lnTo>
                <a:lnTo>
                  <a:pt x="1472082" y="1714500"/>
                </a:lnTo>
                <a:close/>
              </a:path>
              <a:path w="1557020" h="1727200">
                <a:moveTo>
                  <a:pt x="1442669" y="1727200"/>
                </a:moveTo>
                <a:lnTo>
                  <a:pt x="113652" y="1727200"/>
                </a:lnTo>
                <a:lnTo>
                  <a:pt x="106489" y="1714500"/>
                </a:lnTo>
                <a:lnTo>
                  <a:pt x="1450200" y="1714500"/>
                </a:lnTo>
                <a:lnTo>
                  <a:pt x="1442669" y="17272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506980" y="3849623"/>
            <a:ext cx="7703820" cy="2148840"/>
          </a:xfrm>
          <a:custGeom>
            <a:avLst/>
            <a:gdLst/>
            <a:ahLst/>
            <a:cxnLst/>
            <a:rect l="l" t="t" r="r" b="b"/>
            <a:pathLst>
              <a:path w="7703820" h="2148840">
                <a:moveTo>
                  <a:pt x="7488936" y="2148840"/>
                </a:moveTo>
                <a:lnTo>
                  <a:pt x="214883" y="2148840"/>
                </a:lnTo>
                <a:lnTo>
                  <a:pt x="165511" y="2143418"/>
                </a:lnTo>
                <a:lnTo>
                  <a:pt x="120209" y="2127418"/>
                </a:lnTo>
                <a:lnTo>
                  <a:pt x="80271" y="2102130"/>
                </a:lnTo>
                <a:lnTo>
                  <a:pt x="46988" y="2068848"/>
                </a:lnTo>
                <a:lnTo>
                  <a:pt x="21654" y="2028863"/>
                </a:lnTo>
                <a:lnTo>
                  <a:pt x="5561" y="1983468"/>
                </a:lnTo>
                <a:lnTo>
                  <a:pt x="0" y="1933955"/>
                </a:lnTo>
                <a:lnTo>
                  <a:pt x="0" y="214884"/>
                </a:lnTo>
                <a:lnTo>
                  <a:pt x="5561" y="165487"/>
                </a:lnTo>
                <a:lnTo>
                  <a:pt x="21654" y="120168"/>
                </a:lnTo>
                <a:lnTo>
                  <a:pt x="46988" y="80220"/>
                </a:lnTo>
                <a:lnTo>
                  <a:pt x="80271" y="46936"/>
                </a:lnTo>
                <a:lnTo>
                  <a:pt x="120209" y="21610"/>
                </a:lnTo>
                <a:lnTo>
                  <a:pt x="165511" y="5533"/>
                </a:lnTo>
                <a:lnTo>
                  <a:pt x="214883" y="0"/>
                </a:lnTo>
                <a:lnTo>
                  <a:pt x="7488936" y="0"/>
                </a:lnTo>
                <a:lnTo>
                  <a:pt x="7538192" y="5533"/>
                </a:lnTo>
                <a:lnTo>
                  <a:pt x="7583416" y="21610"/>
                </a:lnTo>
                <a:lnTo>
                  <a:pt x="7623315" y="46936"/>
                </a:lnTo>
                <a:lnTo>
                  <a:pt x="7656597" y="80220"/>
                </a:lnTo>
                <a:lnTo>
                  <a:pt x="7681970" y="120168"/>
                </a:lnTo>
                <a:lnTo>
                  <a:pt x="7698142" y="165487"/>
                </a:lnTo>
                <a:lnTo>
                  <a:pt x="7703820" y="214884"/>
                </a:lnTo>
                <a:lnTo>
                  <a:pt x="7703820" y="1933955"/>
                </a:lnTo>
                <a:lnTo>
                  <a:pt x="7698142" y="1983468"/>
                </a:lnTo>
                <a:lnTo>
                  <a:pt x="7681970" y="2028863"/>
                </a:lnTo>
                <a:lnTo>
                  <a:pt x="7656597" y="2068848"/>
                </a:lnTo>
                <a:lnTo>
                  <a:pt x="7623315" y="2102130"/>
                </a:lnTo>
                <a:lnTo>
                  <a:pt x="7583416" y="2127418"/>
                </a:lnTo>
                <a:lnTo>
                  <a:pt x="7538192" y="2143418"/>
                </a:lnTo>
                <a:lnTo>
                  <a:pt x="7488936" y="2148840"/>
                </a:lnTo>
                <a:close/>
              </a:path>
            </a:pathLst>
          </a:custGeom>
          <a:solidFill>
            <a:srgbClr val="2FAC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498725" y="3841292"/>
            <a:ext cx="7720330" cy="2159000"/>
          </a:xfrm>
          <a:custGeom>
            <a:avLst/>
            <a:gdLst/>
            <a:ahLst/>
            <a:cxnLst/>
            <a:rect l="l" t="t" r="r" b="b"/>
            <a:pathLst>
              <a:path w="7720330" h="2159000">
                <a:moveTo>
                  <a:pt x="7573911" y="12700"/>
                </a:moveTo>
                <a:lnTo>
                  <a:pt x="146100" y="12700"/>
                </a:lnTo>
                <a:lnTo>
                  <a:pt x="156451" y="0"/>
                </a:lnTo>
                <a:lnTo>
                  <a:pt x="7563561" y="0"/>
                </a:lnTo>
                <a:lnTo>
                  <a:pt x="7573911" y="12700"/>
                </a:lnTo>
                <a:close/>
              </a:path>
              <a:path w="7720330" h="2159000">
                <a:moveTo>
                  <a:pt x="151549" y="25400"/>
                </a:moveTo>
                <a:lnTo>
                  <a:pt x="116840" y="25400"/>
                </a:lnTo>
                <a:lnTo>
                  <a:pt x="126098" y="12700"/>
                </a:lnTo>
                <a:lnTo>
                  <a:pt x="161544" y="12700"/>
                </a:lnTo>
                <a:lnTo>
                  <a:pt x="151549" y="25400"/>
                </a:lnTo>
                <a:close/>
              </a:path>
              <a:path w="7720330" h="2159000">
                <a:moveTo>
                  <a:pt x="7603515" y="25400"/>
                </a:moveTo>
                <a:lnTo>
                  <a:pt x="7568463" y="25400"/>
                </a:lnTo>
                <a:lnTo>
                  <a:pt x="7558468" y="12700"/>
                </a:lnTo>
                <a:lnTo>
                  <a:pt x="7593914" y="12700"/>
                </a:lnTo>
                <a:lnTo>
                  <a:pt x="7603515" y="25400"/>
                </a:lnTo>
                <a:close/>
              </a:path>
              <a:path w="7720330" h="2159000">
                <a:moveTo>
                  <a:pt x="107010" y="50800"/>
                </a:moveTo>
                <a:lnTo>
                  <a:pt x="81267" y="50800"/>
                </a:lnTo>
                <a:lnTo>
                  <a:pt x="89700" y="38100"/>
                </a:lnTo>
                <a:lnTo>
                  <a:pt x="98437" y="25400"/>
                </a:lnTo>
                <a:lnTo>
                  <a:pt x="133337" y="25400"/>
                </a:lnTo>
                <a:lnTo>
                  <a:pt x="124066" y="38100"/>
                </a:lnTo>
                <a:lnTo>
                  <a:pt x="115735" y="38100"/>
                </a:lnTo>
                <a:lnTo>
                  <a:pt x="107010" y="50800"/>
                </a:lnTo>
                <a:close/>
              </a:path>
              <a:path w="7720330" h="2159000">
                <a:moveTo>
                  <a:pt x="7621892" y="38100"/>
                </a:moveTo>
                <a:lnTo>
                  <a:pt x="7595946" y="38100"/>
                </a:lnTo>
                <a:lnTo>
                  <a:pt x="7586675" y="25400"/>
                </a:lnTo>
                <a:lnTo>
                  <a:pt x="7612849" y="25400"/>
                </a:lnTo>
                <a:lnTo>
                  <a:pt x="7621892" y="38100"/>
                </a:lnTo>
                <a:close/>
              </a:path>
              <a:path w="7720330" h="2159000">
                <a:moveTo>
                  <a:pt x="7639037" y="50800"/>
                </a:moveTo>
                <a:lnTo>
                  <a:pt x="7613002" y="50800"/>
                </a:lnTo>
                <a:lnTo>
                  <a:pt x="7604277" y="38100"/>
                </a:lnTo>
                <a:lnTo>
                  <a:pt x="7630617" y="38100"/>
                </a:lnTo>
                <a:lnTo>
                  <a:pt x="7639037" y="50800"/>
                </a:lnTo>
                <a:close/>
              </a:path>
              <a:path w="7720330" h="2159000">
                <a:moveTo>
                  <a:pt x="83565" y="63500"/>
                </a:moveTo>
                <a:lnTo>
                  <a:pt x="65430" y="63500"/>
                </a:lnTo>
                <a:lnTo>
                  <a:pt x="73177" y="50800"/>
                </a:lnTo>
                <a:lnTo>
                  <a:pt x="91376" y="50800"/>
                </a:lnTo>
                <a:lnTo>
                  <a:pt x="83565" y="63500"/>
                </a:lnTo>
                <a:close/>
              </a:path>
              <a:path w="7720330" h="2159000">
                <a:moveTo>
                  <a:pt x="7654848" y="63500"/>
                </a:moveTo>
                <a:lnTo>
                  <a:pt x="7636446" y="63500"/>
                </a:lnTo>
                <a:lnTo>
                  <a:pt x="7628635" y="50800"/>
                </a:lnTo>
                <a:lnTo>
                  <a:pt x="7647114" y="50800"/>
                </a:lnTo>
                <a:lnTo>
                  <a:pt x="7654848" y="63500"/>
                </a:lnTo>
                <a:close/>
              </a:path>
              <a:path w="7720330" h="2159000">
                <a:moveTo>
                  <a:pt x="63030" y="88900"/>
                </a:moveTo>
                <a:lnTo>
                  <a:pt x="44411" y="88900"/>
                </a:lnTo>
                <a:lnTo>
                  <a:pt x="51028" y="76200"/>
                </a:lnTo>
                <a:lnTo>
                  <a:pt x="58038" y="63500"/>
                </a:lnTo>
                <a:lnTo>
                  <a:pt x="83858" y="63500"/>
                </a:lnTo>
                <a:lnTo>
                  <a:pt x="76390" y="76200"/>
                </a:lnTo>
                <a:lnTo>
                  <a:pt x="69786" y="76200"/>
                </a:lnTo>
                <a:lnTo>
                  <a:pt x="63030" y="88900"/>
                </a:lnTo>
                <a:close/>
              </a:path>
              <a:path w="7720330" h="2159000">
                <a:moveTo>
                  <a:pt x="7675829" y="88900"/>
                </a:moveTo>
                <a:lnTo>
                  <a:pt x="7656982" y="88900"/>
                </a:lnTo>
                <a:lnTo>
                  <a:pt x="7650226" y="76200"/>
                </a:lnTo>
                <a:lnTo>
                  <a:pt x="7643622" y="76200"/>
                </a:lnTo>
                <a:lnTo>
                  <a:pt x="7636167" y="63500"/>
                </a:lnTo>
                <a:lnTo>
                  <a:pt x="7662227" y="63500"/>
                </a:lnTo>
                <a:lnTo>
                  <a:pt x="7669225" y="76200"/>
                </a:lnTo>
                <a:lnTo>
                  <a:pt x="7675829" y="88900"/>
                </a:lnTo>
                <a:close/>
              </a:path>
              <a:path w="7720330" h="2159000">
                <a:moveTo>
                  <a:pt x="45745" y="114300"/>
                </a:moveTo>
                <a:lnTo>
                  <a:pt x="27000" y="114300"/>
                </a:lnTo>
                <a:lnTo>
                  <a:pt x="32384" y="101600"/>
                </a:lnTo>
                <a:lnTo>
                  <a:pt x="38188" y="88900"/>
                </a:lnTo>
                <a:lnTo>
                  <a:pt x="57111" y="88900"/>
                </a:lnTo>
                <a:lnTo>
                  <a:pt x="51130" y="101600"/>
                </a:lnTo>
                <a:lnTo>
                  <a:pt x="51333" y="101600"/>
                </a:lnTo>
                <a:lnTo>
                  <a:pt x="45745" y="114300"/>
                </a:lnTo>
                <a:close/>
              </a:path>
              <a:path w="7720330" h="2159000">
                <a:moveTo>
                  <a:pt x="7693012" y="114300"/>
                </a:moveTo>
                <a:lnTo>
                  <a:pt x="7674267" y="114300"/>
                </a:lnTo>
                <a:lnTo>
                  <a:pt x="7668679" y="101600"/>
                </a:lnTo>
                <a:lnTo>
                  <a:pt x="7668882" y="101600"/>
                </a:lnTo>
                <a:lnTo>
                  <a:pt x="7662900" y="88900"/>
                </a:lnTo>
                <a:lnTo>
                  <a:pt x="7682039" y="88900"/>
                </a:lnTo>
                <a:lnTo>
                  <a:pt x="7687830" y="101600"/>
                </a:lnTo>
                <a:lnTo>
                  <a:pt x="7693012" y="114300"/>
                </a:lnTo>
                <a:close/>
              </a:path>
              <a:path w="7720330" h="2159000">
                <a:moveTo>
                  <a:pt x="20040" y="177800"/>
                </a:moveTo>
                <a:lnTo>
                  <a:pt x="4571" y="177800"/>
                </a:lnTo>
                <a:lnTo>
                  <a:pt x="7073" y="165100"/>
                </a:lnTo>
                <a:lnTo>
                  <a:pt x="10083" y="152400"/>
                </a:lnTo>
                <a:lnTo>
                  <a:pt x="13462" y="139700"/>
                </a:lnTo>
                <a:lnTo>
                  <a:pt x="17602" y="127000"/>
                </a:lnTo>
                <a:lnTo>
                  <a:pt x="22072" y="114300"/>
                </a:lnTo>
                <a:lnTo>
                  <a:pt x="40957" y="114300"/>
                </a:lnTo>
                <a:lnTo>
                  <a:pt x="36207" y="127000"/>
                </a:lnTo>
                <a:lnTo>
                  <a:pt x="36372" y="127000"/>
                </a:lnTo>
                <a:lnTo>
                  <a:pt x="32067" y="139700"/>
                </a:lnTo>
                <a:lnTo>
                  <a:pt x="28498" y="139700"/>
                </a:lnTo>
                <a:lnTo>
                  <a:pt x="25120" y="152400"/>
                </a:lnTo>
                <a:lnTo>
                  <a:pt x="22339" y="165100"/>
                </a:lnTo>
                <a:lnTo>
                  <a:pt x="20040" y="177800"/>
                </a:lnTo>
                <a:close/>
              </a:path>
              <a:path w="7720330" h="2159000">
                <a:moveTo>
                  <a:pt x="7715516" y="177800"/>
                </a:moveTo>
                <a:lnTo>
                  <a:pt x="7699971" y="177800"/>
                </a:lnTo>
                <a:lnTo>
                  <a:pt x="7697571" y="165100"/>
                </a:lnTo>
                <a:lnTo>
                  <a:pt x="7694777" y="152400"/>
                </a:lnTo>
                <a:lnTo>
                  <a:pt x="7691513" y="139700"/>
                </a:lnTo>
                <a:lnTo>
                  <a:pt x="7687945" y="139700"/>
                </a:lnTo>
                <a:lnTo>
                  <a:pt x="7683639" y="127000"/>
                </a:lnTo>
                <a:lnTo>
                  <a:pt x="7683804" y="127000"/>
                </a:lnTo>
                <a:lnTo>
                  <a:pt x="7679067" y="114300"/>
                </a:lnTo>
                <a:lnTo>
                  <a:pt x="7698105" y="114300"/>
                </a:lnTo>
                <a:lnTo>
                  <a:pt x="7702562" y="127000"/>
                </a:lnTo>
                <a:lnTo>
                  <a:pt x="7706550" y="139700"/>
                </a:lnTo>
                <a:lnTo>
                  <a:pt x="7710043" y="152400"/>
                </a:lnTo>
                <a:lnTo>
                  <a:pt x="7713040" y="165100"/>
                </a:lnTo>
                <a:lnTo>
                  <a:pt x="7715516" y="177800"/>
                </a:lnTo>
                <a:close/>
              </a:path>
              <a:path w="7720330" h="2159000">
                <a:moveTo>
                  <a:pt x="18224" y="190500"/>
                </a:moveTo>
                <a:lnTo>
                  <a:pt x="1803" y="190500"/>
                </a:lnTo>
                <a:lnTo>
                  <a:pt x="2603" y="177800"/>
                </a:lnTo>
                <a:lnTo>
                  <a:pt x="20116" y="177800"/>
                </a:lnTo>
                <a:lnTo>
                  <a:pt x="18224" y="190500"/>
                </a:lnTo>
                <a:close/>
              </a:path>
              <a:path w="7720330" h="2159000">
                <a:moveTo>
                  <a:pt x="7718234" y="190500"/>
                </a:moveTo>
                <a:lnTo>
                  <a:pt x="7701788" y="190500"/>
                </a:lnTo>
                <a:lnTo>
                  <a:pt x="7699895" y="177800"/>
                </a:lnTo>
                <a:lnTo>
                  <a:pt x="7717459" y="177800"/>
                </a:lnTo>
                <a:lnTo>
                  <a:pt x="7718234" y="190500"/>
                </a:lnTo>
                <a:close/>
              </a:path>
              <a:path w="7720330" h="2159000">
                <a:moveTo>
                  <a:pt x="16471" y="203200"/>
                </a:moveTo>
                <a:lnTo>
                  <a:pt x="660" y="203200"/>
                </a:lnTo>
                <a:lnTo>
                  <a:pt x="1155" y="190500"/>
                </a:lnTo>
                <a:lnTo>
                  <a:pt x="16954" y="190500"/>
                </a:lnTo>
                <a:lnTo>
                  <a:pt x="16471" y="203200"/>
                </a:lnTo>
                <a:close/>
              </a:path>
              <a:path w="7720330" h="2159000">
                <a:moveTo>
                  <a:pt x="7719364" y="203200"/>
                </a:moveTo>
                <a:lnTo>
                  <a:pt x="7703540" y="203200"/>
                </a:lnTo>
                <a:lnTo>
                  <a:pt x="7703058" y="190500"/>
                </a:lnTo>
                <a:lnTo>
                  <a:pt x="7718869" y="190500"/>
                </a:lnTo>
                <a:lnTo>
                  <a:pt x="7719364" y="203200"/>
                </a:lnTo>
                <a:close/>
              </a:path>
              <a:path w="7720330" h="2159000">
                <a:moveTo>
                  <a:pt x="15938" y="215900"/>
                </a:moveTo>
                <a:lnTo>
                  <a:pt x="76" y="215900"/>
                </a:lnTo>
                <a:lnTo>
                  <a:pt x="292" y="203200"/>
                </a:lnTo>
                <a:lnTo>
                  <a:pt x="16154" y="203200"/>
                </a:lnTo>
                <a:lnTo>
                  <a:pt x="15938" y="215900"/>
                </a:lnTo>
                <a:close/>
              </a:path>
              <a:path w="7720330" h="2159000">
                <a:moveTo>
                  <a:pt x="7719936" y="215900"/>
                </a:moveTo>
                <a:lnTo>
                  <a:pt x="7704074" y="215900"/>
                </a:lnTo>
                <a:lnTo>
                  <a:pt x="7703858" y="203200"/>
                </a:lnTo>
                <a:lnTo>
                  <a:pt x="7719720" y="203200"/>
                </a:lnTo>
                <a:lnTo>
                  <a:pt x="7719936" y="215900"/>
                </a:lnTo>
                <a:close/>
              </a:path>
              <a:path w="7720330" h="2159000">
                <a:moveTo>
                  <a:pt x="15951" y="1943100"/>
                </a:moveTo>
                <a:lnTo>
                  <a:pt x="76" y="1943100"/>
                </a:lnTo>
                <a:lnTo>
                  <a:pt x="0" y="215900"/>
                </a:lnTo>
                <a:lnTo>
                  <a:pt x="15875" y="215900"/>
                </a:lnTo>
                <a:lnTo>
                  <a:pt x="15951" y="1943100"/>
                </a:lnTo>
                <a:close/>
              </a:path>
              <a:path w="7720330" h="2159000">
                <a:moveTo>
                  <a:pt x="7719936" y="1943100"/>
                </a:moveTo>
                <a:lnTo>
                  <a:pt x="7704074" y="1943100"/>
                </a:lnTo>
                <a:lnTo>
                  <a:pt x="7704137" y="215900"/>
                </a:lnTo>
                <a:lnTo>
                  <a:pt x="7720012" y="215900"/>
                </a:lnTo>
                <a:lnTo>
                  <a:pt x="7719936" y="1943100"/>
                </a:lnTo>
                <a:close/>
              </a:path>
              <a:path w="7720330" h="2159000">
                <a:moveTo>
                  <a:pt x="16484" y="1955800"/>
                </a:moveTo>
                <a:lnTo>
                  <a:pt x="647" y="1955800"/>
                </a:lnTo>
                <a:lnTo>
                  <a:pt x="292" y="1943100"/>
                </a:lnTo>
                <a:lnTo>
                  <a:pt x="16141" y="1943100"/>
                </a:lnTo>
                <a:lnTo>
                  <a:pt x="16484" y="1955800"/>
                </a:lnTo>
                <a:close/>
              </a:path>
              <a:path w="7720330" h="2159000">
                <a:moveTo>
                  <a:pt x="7719352" y="1955800"/>
                </a:moveTo>
                <a:lnTo>
                  <a:pt x="7703527" y="1955800"/>
                </a:lnTo>
                <a:lnTo>
                  <a:pt x="7703870" y="1943100"/>
                </a:lnTo>
                <a:lnTo>
                  <a:pt x="7719720" y="1943100"/>
                </a:lnTo>
                <a:lnTo>
                  <a:pt x="7719352" y="1955800"/>
                </a:lnTo>
                <a:close/>
              </a:path>
              <a:path w="7720330" h="2159000">
                <a:moveTo>
                  <a:pt x="17551" y="1968500"/>
                </a:moveTo>
                <a:lnTo>
                  <a:pt x="1778" y="1968500"/>
                </a:lnTo>
                <a:lnTo>
                  <a:pt x="1143" y="1955800"/>
                </a:lnTo>
                <a:lnTo>
                  <a:pt x="16929" y="1955800"/>
                </a:lnTo>
                <a:lnTo>
                  <a:pt x="17551" y="1968500"/>
                </a:lnTo>
                <a:close/>
              </a:path>
              <a:path w="7720330" h="2159000">
                <a:moveTo>
                  <a:pt x="7718209" y="1968500"/>
                </a:moveTo>
                <a:lnTo>
                  <a:pt x="7702461" y="1968500"/>
                </a:lnTo>
                <a:lnTo>
                  <a:pt x="7703083" y="1955800"/>
                </a:lnTo>
                <a:lnTo>
                  <a:pt x="7718856" y="1955800"/>
                </a:lnTo>
                <a:lnTo>
                  <a:pt x="7718209" y="1968500"/>
                </a:lnTo>
                <a:close/>
              </a:path>
              <a:path w="7720330" h="2159000">
                <a:moveTo>
                  <a:pt x="32219" y="2019300"/>
                </a:moveTo>
                <a:lnTo>
                  <a:pt x="13462" y="2019300"/>
                </a:lnTo>
                <a:lnTo>
                  <a:pt x="10083" y="2006600"/>
                </a:lnTo>
                <a:lnTo>
                  <a:pt x="6972" y="1993900"/>
                </a:lnTo>
                <a:lnTo>
                  <a:pt x="4571" y="1981200"/>
                </a:lnTo>
                <a:lnTo>
                  <a:pt x="2552" y="1968500"/>
                </a:lnTo>
                <a:lnTo>
                  <a:pt x="18224" y="1968500"/>
                </a:lnTo>
                <a:lnTo>
                  <a:pt x="20116" y="1981200"/>
                </a:lnTo>
                <a:lnTo>
                  <a:pt x="22440" y="1993900"/>
                </a:lnTo>
                <a:lnTo>
                  <a:pt x="25120" y="1993900"/>
                </a:lnTo>
                <a:lnTo>
                  <a:pt x="28498" y="2006600"/>
                </a:lnTo>
                <a:lnTo>
                  <a:pt x="28371" y="2006600"/>
                </a:lnTo>
                <a:lnTo>
                  <a:pt x="32219" y="2019300"/>
                </a:lnTo>
                <a:close/>
              </a:path>
              <a:path w="7720330" h="2159000">
                <a:moveTo>
                  <a:pt x="7706550" y="2019300"/>
                </a:moveTo>
                <a:lnTo>
                  <a:pt x="7687792" y="2019300"/>
                </a:lnTo>
                <a:lnTo>
                  <a:pt x="7691640" y="2006600"/>
                </a:lnTo>
                <a:lnTo>
                  <a:pt x="7694891" y="1993900"/>
                </a:lnTo>
                <a:lnTo>
                  <a:pt x="7697571" y="1993900"/>
                </a:lnTo>
                <a:lnTo>
                  <a:pt x="7699971" y="1981200"/>
                </a:lnTo>
                <a:lnTo>
                  <a:pt x="7701788" y="1968500"/>
                </a:lnTo>
                <a:lnTo>
                  <a:pt x="7717408" y="1968500"/>
                </a:lnTo>
                <a:lnTo>
                  <a:pt x="7715440" y="1981200"/>
                </a:lnTo>
                <a:lnTo>
                  <a:pt x="7713040" y="1993900"/>
                </a:lnTo>
                <a:lnTo>
                  <a:pt x="7709928" y="2006600"/>
                </a:lnTo>
                <a:lnTo>
                  <a:pt x="7706550" y="2019300"/>
                </a:lnTo>
                <a:close/>
              </a:path>
              <a:path w="7720330" h="2159000">
                <a:moveTo>
                  <a:pt x="51333" y="2057400"/>
                </a:moveTo>
                <a:lnTo>
                  <a:pt x="32181" y="2057400"/>
                </a:lnTo>
                <a:lnTo>
                  <a:pt x="26822" y="2044700"/>
                </a:lnTo>
                <a:lnTo>
                  <a:pt x="22072" y="2032000"/>
                </a:lnTo>
                <a:lnTo>
                  <a:pt x="17449" y="2019300"/>
                </a:lnTo>
                <a:lnTo>
                  <a:pt x="32067" y="2019300"/>
                </a:lnTo>
                <a:lnTo>
                  <a:pt x="36372" y="2032000"/>
                </a:lnTo>
                <a:lnTo>
                  <a:pt x="40766" y="2032000"/>
                </a:lnTo>
                <a:lnTo>
                  <a:pt x="45948" y="2044700"/>
                </a:lnTo>
                <a:lnTo>
                  <a:pt x="45745" y="2044700"/>
                </a:lnTo>
                <a:lnTo>
                  <a:pt x="51333" y="2057400"/>
                </a:lnTo>
                <a:close/>
              </a:path>
              <a:path w="7720330" h="2159000">
                <a:moveTo>
                  <a:pt x="7687627" y="2057400"/>
                </a:moveTo>
                <a:lnTo>
                  <a:pt x="7668679" y="2057400"/>
                </a:lnTo>
                <a:lnTo>
                  <a:pt x="7674267" y="2044700"/>
                </a:lnTo>
                <a:lnTo>
                  <a:pt x="7674063" y="2044700"/>
                </a:lnTo>
                <a:lnTo>
                  <a:pt x="7679245" y="2032000"/>
                </a:lnTo>
                <a:lnTo>
                  <a:pt x="7683639" y="2032000"/>
                </a:lnTo>
                <a:lnTo>
                  <a:pt x="7687945" y="2019300"/>
                </a:lnTo>
                <a:lnTo>
                  <a:pt x="7702410" y="2019300"/>
                </a:lnTo>
                <a:lnTo>
                  <a:pt x="7697939" y="2032000"/>
                </a:lnTo>
                <a:lnTo>
                  <a:pt x="7693012" y="2044700"/>
                </a:lnTo>
                <a:lnTo>
                  <a:pt x="7687627" y="2057400"/>
                </a:lnTo>
                <a:close/>
              </a:path>
              <a:path w="7720330" h="2159000">
                <a:moveTo>
                  <a:pt x="76657" y="2082800"/>
                </a:moveTo>
                <a:lnTo>
                  <a:pt x="50787" y="2082800"/>
                </a:lnTo>
                <a:lnTo>
                  <a:pt x="44183" y="2070100"/>
                </a:lnTo>
                <a:lnTo>
                  <a:pt x="37972" y="2057400"/>
                </a:lnTo>
                <a:lnTo>
                  <a:pt x="56896" y="2057400"/>
                </a:lnTo>
                <a:lnTo>
                  <a:pt x="63271" y="2070100"/>
                </a:lnTo>
                <a:lnTo>
                  <a:pt x="69532" y="2070100"/>
                </a:lnTo>
                <a:lnTo>
                  <a:pt x="76657" y="2082800"/>
                </a:lnTo>
                <a:close/>
              </a:path>
              <a:path w="7720330" h="2159000">
                <a:moveTo>
                  <a:pt x="7668983" y="2082800"/>
                </a:moveTo>
                <a:lnTo>
                  <a:pt x="7643355" y="2082800"/>
                </a:lnTo>
                <a:lnTo>
                  <a:pt x="7650480" y="2070100"/>
                </a:lnTo>
                <a:lnTo>
                  <a:pt x="7656741" y="2070100"/>
                </a:lnTo>
                <a:lnTo>
                  <a:pt x="7663116" y="2057400"/>
                </a:lnTo>
                <a:lnTo>
                  <a:pt x="7681823" y="2057400"/>
                </a:lnTo>
                <a:lnTo>
                  <a:pt x="7675600" y="2070100"/>
                </a:lnTo>
                <a:lnTo>
                  <a:pt x="7668983" y="2082800"/>
                </a:lnTo>
                <a:close/>
              </a:path>
              <a:path w="7720330" h="2159000">
                <a:moveTo>
                  <a:pt x="83858" y="2095500"/>
                </a:moveTo>
                <a:lnTo>
                  <a:pt x="65163" y="2095500"/>
                </a:lnTo>
                <a:lnTo>
                  <a:pt x="57784" y="2082800"/>
                </a:lnTo>
                <a:lnTo>
                  <a:pt x="76390" y="2082800"/>
                </a:lnTo>
                <a:lnTo>
                  <a:pt x="83858" y="2095500"/>
                </a:lnTo>
                <a:close/>
              </a:path>
              <a:path w="7720330" h="2159000">
                <a:moveTo>
                  <a:pt x="7654582" y="2095500"/>
                </a:moveTo>
                <a:lnTo>
                  <a:pt x="7636167" y="2095500"/>
                </a:lnTo>
                <a:lnTo>
                  <a:pt x="7643622" y="2082800"/>
                </a:lnTo>
                <a:lnTo>
                  <a:pt x="7661973" y="2082800"/>
                </a:lnTo>
                <a:lnTo>
                  <a:pt x="7654582" y="2095500"/>
                </a:lnTo>
                <a:close/>
              </a:path>
              <a:path w="7720330" h="2159000">
                <a:moveTo>
                  <a:pt x="124409" y="2120900"/>
                </a:moveTo>
                <a:lnTo>
                  <a:pt x="89395" y="2120900"/>
                </a:lnTo>
                <a:lnTo>
                  <a:pt x="80975" y="2108200"/>
                </a:lnTo>
                <a:lnTo>
                  <a:pt x="72897" y="2095500"/>
                </a:lnTo>
                <a:lnTo>
                  <a:pt x="91084" y="2095500"/>
                </a:lnTo>
                <a:lnTo>
                  <a:pt x="99199" y="2108200"/>
                </a:lnTo>
                <a:lnTo>
                  <a:pt x="115404" y="2108200"/>
                </a:lnTo>
                <a:lnTo>
                  <a:pt x="124409" y="2120900"/>
                </a:lnTo>
                <a:close/>
              </a:path>
              <a:path w="7720330" h="2159000">
                <a:moveTo>
                  <a:pt x="7630312" y="2120900"/>
                </a:moveTo>
                <a:lnTo>
                  <a:pt x="7595603" y="2120900"/>
                </a:lnTo>
                <a:lnTo>
                  <a:pt x="7604607" y="2108200"/>
                </a:lnTo>
                <a:lnTo>
                  <a:pt x="7620812" y="2108200"/>
                </a:lnTo>
                <a:lnTo>
                  <a:pt x="7628928" y="2095500"/>
                </a:lnTo>
                <a:lnTo>
                  <a:pt x="7646835" y="2095500"/>
                </a:lnTo>
                <a:lnTo>
                  <a:pt x="7638745" y="2108200"/>
                </a:lnTo>
                <a:lnTo>
                  <a:pt x="7630312" y="2120900"/>
                </a:lnTo>
                <a:close/>
              </a:path>
              <a:path w="7720330" h="2159000">
                <a:moveTo>
                  <a:pt x="142519" y="2133600"/>
                </a:moveTo>
                <a:lnTo>
                  <a:pt x="116497" y="2133600"/>
                </a:lnTo>
                <a:lnTo>
                  <a:pt x="107162" y="2120900"/>
                </a:lnTo>
                <a:lnTo>
                  <a:pt x="132994" y="2120900"/>
                </a:lnTo>
                <a:lnTo>
                  <a:pt x="142519" y="2133600"/>
                </a:lnTo>
                <a:close/>
              </a:path>
              <a:path w="7720330" h="2159000">
                <a:moveTo>
                  <a:pt x="151917" y="2133600"/>
                </a:moveTo>
                <a:lnTo>
                  <a:pt x="142519" y="2133600"/>
                </a:lnTo>
                <a:lnTo>
                  <a:pt x="142151" y="2120900"/>
                </a:lnTo>
                <a:lnTo>
                  <a:pt x="151917" y="2133600"/>
                </a:lnTo>
                <a:close/>
              </a:path>
              <a:path w="7720330" h="2159000">
                <a:moveTo>
                  <a:pt x="7577493" y="2133600"/>
                </a:moveTo>
                <a:lnTo>
                  <a:pt x="7568095" y="2133600"/>
                </a:lnTo>
                <a:lnTo>
                  <a:pt x="7577861" y="2120900"/>
                </a:lnTo>
                <a:lnTo>
                  <a:pt x="7577493" y="2133600"/>
                </a:lnTo>
                <a:close/>
              </a:path>
              <a:path w="7720330" h="2159000">
                <a:moveTo>
                  <a:pt x="7612519" y="2133600"/>
                </a:moveTo>
                <a:lnTo>
                  <a:pt x="7577493" y="2133600"/>
                </a:lnTo>
                <a:lnTo>
                  <a:pt x="7587018" y="2120900"/>
                </a:lnTo>
                <a:lnTo>
                  <a:pt x="7621574" y="2120900"/>
                </a:lnTo>
                <a:lnTo>
                  <a:pt x="7612519" y="2133600"/>
                </a:lnTo>
                <a:close/>
              </a:path>
              <a:path w="7720330" h="2159000">
                <a:moveTo>
                  <a:pt x="191579" y="2146300"/>
                </a:moveTo>
                <a:lnTo>
                  <a:pt x="135978" y="2146300"/>
                </a:lnTo>
                <a:lnTo>
                  <a:pt x="126098" y="2133600"/>
                </a:lnTo>
                <a:lnTo>
                  <a:pt x="181000" y="2133600"/>
                </a:lnTo>
                <a:lnTo>
                  <a:pt x="191579" y="2146300"/>
                </a:lnTo>
                <a:close/>
              </a:path>
              <a:path w="7720330" h="2159000">
                <a:moveTo>
                  <a:pt x="7583678" y="2146300"/>
                </a:moveTo>
                <a:lnTo>
                  <a:pt x="7528433" y="2146300"/>
                </a:lnTo>
                <a:lnTo>
                  <a:pt x="7539012" y="2133600"/>
                </a:lnTo>
                <a:lnTo>
                  <a:pt x="7593914" y="2133600"/>
                </a:lnTo>
                <a:lnTo>
                  <a:pt x="7583678" y="2146300"/>
                </a:lnTo>
                <a:close/>
              </a:path>
              <a:path w="7720330" h="2159000">
                <a:moveTo>
                  <a:pt x="7542199" y="2159000"/>
                </a:moveTo>
                <a:lnTo>
                  <a:pt x="177812" y="2159000"/>
                </a:lnTo>
                <a:lnTo>
                  <a:pt x="167411" y="2146300"/>
                </a:lnTo>
                <a:lnTo>
                  <a:pt x="7552601" y="2146300"/>
                </a:lnTo>
                <a:lnTo>
                  <a:pt x="7542199" y="2159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721863" y="4064509"/>
            <a:ext cx="1540764" cy="171907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713723" y="4056291"/>
            <a:ext cx="1557020" cy="1727200"/>
          </a:xfrm>
          <a:custGeom>
            <a:avLst/>
            <a:gdLst/>
            <a:ahLst/>
            <a:cxnLst/>
            <a:rect l="l" t="t" r="r" b="b"/>
            <a:pathLst>
              <a:path w="1557020" h="1727200">
                <a:moveTo>
                  <a:pt x="1457921" y="12700"/>
                </a:moveTo>
                <a:lnTo>
                  <a:pt x="91592" y="12700"/>
                </a:lnTo>
                <a:lnTo>
                  <a:pt x="99123" y="0"/>
                </a:lnTo>
                <a:lnTo>
                  <a:pt x="1450200" y="0"/>
                </a:lnTo>
                <a:lnTo>
                  <a:pt x="1457921" y="12700"/>
                </a:lnTo>
                <a:close/>
              </a:path>
              <a:path w="1557020" h="1727200">
                <a:moveTo>
                  <a:pt x="104952" y="25400"/>
                </a:moveTo>
                <a:lnTo>
                  <a:pt x="71577" y="25400"/>
                </a:lnTo>
                <a:lnTo>
                  <a:pt x="78155" y="12700"/>
                </a:lnTo>
                <a:lnTo>
                  <a:pt x="111950" y="12700"/>
                </a:lnTo>
                <a:lnTo>
                  <a:pt x="104952" y="25400"/>
                </a:lnTo>
                <a:close/>
              </a:path>
              <a:path w="1557020" h="1727200">
                <a:moveTo>
                  <a:pt x="1485430" y="25400"/>
                </a:moveTo>
                <a:lnTo>
                  <a:pt x="1451737" y="25400"/>
                </a:lnTo>
                <a:lnTo>
                  <a:pt x="1444739" y="12700"/>
                </a:lnTo>
                <a:lnTo>
                  <a:pt x="1478864" y="12700"/>
                </a:lnTo>
                <a:lnTo>
                  <a:pt x="1485430" y="25400"/>
                </a:lnTo>
                <a:close/>
              </a:path>
              <a:path w="1557020" h="1727200">
                <a:moveTo>
                  <a:pt x="80149" y="38100"/>
                </a:moveTo>
                <a:lnTo>
                  <a:pt x="53212" y="38100"/>
                </a:lnTo>
                <a:lnTo>
                  <a:pt x="58800" y="25400"/>
                </a:lnTo>
                <a:lnTo>
                  <a:pt x="86398" y="25400"/>
                </a:lnTo>
                <a:lnTo>
                  <a:pt x="80149" y="38100"/>
                </a:lnTo>
                <a:close/>
              </a:path>
              <a:path w="1557020" h="1727200">
                <a:moveTo>
                  <a:pt x="1503756" y="38100"/>
                </a:moveTo>
                <a:lnTo>
                  <a:pt x="1476540" y="38100"/>
                </a:lnTo>
                <a:lnTo>
                  <a:pt x="1470291" y="25400"/>
                </a:lnTo>
                <a:lnTo>
                  <a:pt x="1497888" y="25400"/>
                </a:lnTo>
                <a:lnTo>
                  <a:pt x="1503756" y="38100"/>
                </a:lnTo>
                <a:close/>
              </a:path>
              <a:path w="1557020" h="1727200">
                <a:moveTo>
                  <a:pt x="63614" y="50800"/>
                </a:moveTo>
                <a:lnTo>
                  <a:pt x="42214" y="50800"/>
                </a:lnTo>
                <a:lnTo>
                  <a:pt x="47586" y="38100"/>
                </a:lnTo>
                <a:lnTo>
                  <a:pt x="69202" y="38100"/>
                </a:lnTo>
                <a:lnTo>
                  <a:pt x="63614" y="50800"/>
                </a:lnTo>
                <a:close/>
              </a:path>
              <a:path w="1557020" h="1727200">
                <a:moveTo>
                  <a:pt x="1514729" y="50800"/>
                </a:moveTo>
                <a:lnTo>
                  <a:pt x="1493088" y="50800"/>
                </a:lnTo>
                <a:lnTo>
                  <a:pt x="1487487" y="38100"/>
                </a:lnTo>
                <a:lnTo>
                  <a:pt x="1509369" y="38100"/>
                </a:lnTo>
                <a:lnTo>
                  <a:pt x="1514729" y="50800"/>
                </a:lnTo>
                <a:close/>
              </a:path>
              <a:path w="1557020" h="1727200">
                <a:moveTo>
                  <a:pt x="53708" y="63500"/>
                </a:moveTo>
                <a:lnTo>
                  <a:pt x="32296" y="63500"/>
                </a:lnTo>
                <a:lnTo>
                  <a:pt x="37122" y="50800"/>
                </a:lnTo>
                <a:lnTo>
                  <a:pt x="58800" y="50800"/>
                </a:lnTo>
                <a:lnTo>
                  <a:pt x="53708" y="63500"/>
                </a:lnTo>
                <a:close/>
              </a:path>
              <a:path w="1557020" h="1727200">
                <a:moveTo>
                  <a:pt x="1524622" y="63500"/>
                </a:moveTo>
                <a:lnTo>
                  <a:pt x="1502981" y="63500"/>
                </a:lnTo>
                <a:lnTo>
                  <a:pt x="1497888" y="50800"/>
                </a:lnTo>
                <a:lnTo>
                  <a:pt x="1519821" y="50800"/>
                </a:lnTo>
                <a:lnTo>
                  <a:pt x="1524622" y="63500"/>
                </a:lnTo>
                <a:close/>
              </a:path>
              <a:path w="1557020" h="1727200">
                <a:moveTo>
                  <a:pt x="40716" y="76200"/>
                </a:moveTo>
                <a:lnTo>
                  <a:pt x="23558" y="76200"/>
                </a:lnTo>
                <a:lnTo>
                  <a:pt x="27774" y="63500"/>
                </a:lnTo>
                <a:lnTo>
                  <a:pt x="45008" y="63500"/>
                </a:lnTo>
                <a:lnTo>
                  <a:pt x="40716" y="76200"/>
                </a:lnTo>
                <a:close/>
              </a:path>
              <a:path w="1557020" h="1727200">
                <a:moveTo>
                  <a:pt x="1533334" y="76200"/>
                </a:moveTo>
                <a:lnTo>
                  <a:pt x="1515973" y="76200"/>
                </a:lnTo>
                <a:lnTo>
                  <a:pt x="1511681" y="63500"/>
                </a:lnTo>
                <a:lnTo>
                  <a:pt x="1529130" y="63500"/>
                </a:lnTo>
                <a:lnTo>
                  <a:pt x="1533334" y="76200"/>
                </a:lnTo>
                <a:close/>
              </a:path>
              <a:path w="1557020" h="1727200">
                <a:moveTo>
                  <a:pt x="33413" y="88900"/>
                </a:moveTo>
                <a:lnTo>
                  <a:pt x="15887" y="88900"/>
                </a:lnTo>
                <a:lnTo>
                  <a:pt x="19646" y="76200"/>
                </a:lnTo>
                <a:lnTo>
                  <a:pt x="37122" y="76200"/>
                </a:lnTo>
                <a:lnTo>
                  <a:pt x="33413" y="88900"/>
                </a:lnTo>
                <a:close/>
              </a:path>
              <a:path w="1557020" h="1727200">
                <a:moveTo>
                  <a:pt x="1540802" y="88900"/>
                </a:moveTo>
                <a:lnTo>
                  <a:pt x="1523276" y="88900"/>
                </a:lnTo>
                <a:lnTo>
                  <a:pt x="1519567" y="76200"/>
                </a:lnTo>
                <a:lnTo>
                  <a:pt x="1537233" y="76200"/>
                </a:lnTo>
                <a:lnTo>
                  <a:pt x="1540802" y="88900"/>
                </a:lnTo>
                <a:close/>
              </a:path>
              <a:path w="1557020" h="1727200">
                <a:moveTo>
                  <a:pt x="27279" y="101600"/>
                </a:moveTo>
                <a:lnTo>
                  <a:pt x="9893" y="101600"/>
                </a:lnTo>
                <a:lnTo>
                  <a:pt x="12814" y="88900"/>
                </a:lnTo>
                <a:lnTo>
                  <a:pt x="30365" y="88900"/>
                </a:lnTo>
                <a:lnTo>
                  <a:pt x="27279" y="101600"/>
                </a:lnTo>
                <a:close/>
              </a:path>
              <a:path w="1557020" h="1727200">
                <a:moveTo>
                  <a:pt x="1546796" y="101600"/>
                </a:moveTo>
                <a:lnTo>
                  <a:pt x="1529422" y="101600"/>
                </a:lnTo>
                <a:lnTo>
                  <a:pt x="1526336" y="88900"/>
                </a:lnTo>
                <a:lnTo>
                  <a:pt x="1544040" y="88900"/>
                </a:lnTo>
                <a:lnTo>
                  <a:pt x="1546796" y="101600"/>
                </a:lnTo>
                <a:close/>
              </a:path>
              <a:path w="1557020" h="1727200">
                <a:moveTo>
                  <a:pt x="18796" y="127000"/>
                </a:moveTo>
                <a:lnTo>
                  <a:pt x="3327" y="127000"/>
                </a:lnTo>
                <a:lnTo>
                  <a:pt x="5143" y="114300"/>
                </a:lnTo>
                <a:lnTo>
                  <a:pt x="7340" y="101600"/>
                </a:lnTo>
                <a:lnTo>
                  <a:pt x="24803" y="101600"/>
                </a:lnTo>
                <a:lnTo>
                  <a:pt x="22377" y="114300"/>
                </a:lnTo>
                <a:lnTo>
                  <a:pt x="20523" y="114300"/>
                </a:lnTo>
                <a:lnTo>
                  <a:pt x="18796" y="127000"/>
                </a:lnTo>
                <a:close/>
              </a:path>
              <a:path w="1557020" h="1727200">
                <a:moveTo>
                  <a:pt x="1553438" y="127000"/>
                </a:moveTo>
                <a:lnTo>
                  <a:pt x="1537893" y="127000"/>
                </a:lnTo>
                <a:lnTo>
                  <a:pt x="1536179" y="114300"/>
                </a:lnTo>
                <a:lnTo>
                  <a:pt x="1534312" y="114300"/>
                </a:lnTo>
                <a:lnTo>
                  <a:pt x="1531886" y="101600"/>
                </a:lnTo>
                <a:lnTo>
                  <a:pt x="1549349" y="101600"/>
                </a:lnTo>
                <a:lnTo>
                  <a:pt x="1551647" y="114300"/>
                </a:lnTo>
                <a:lnTo>
                  <a:pt x="1553438" y="127000"/>
                </a:lnTo>
                <a:close/>
              </a:path>
              <a:path w="1557020" h="1727200">
                <a:moveTo>
                  <a:pt x="16052" y="152400"/>
                </a:moveTo>
                <a:lnTo>
                  <a:pt x="203" y="152400"/>
                </a:lnTo>
                <a:lnTo>
                  <a:pt x="850" y="139700"/>
                </a:lnTo>
                <a:lnTo>
                  <a:pt x="1828" y="127000"/>
                </a:lnTo>
                <a:lnTo>
                  <a:pt x="17576" y="127000"/>
                </a:lnTo>
                <a:lnTo>
                  <a:pt x="16598" y="139700"/>
                </a:lnTo>
                <a:lnTo>
                  <a:pt x="16052" y="152400"/>
                </a:lnTo>
                <a:close/>
              </a:path>
              <a:path w="1557020" h="1727200">
                <a:moveTo>
                  <a:pt x="17525" y="139700"/>
                </a:moveTo>
                <a:lnTo>
                  <a:pt x="17576" y="127000"/>
                </a:lnTo>
                <a:lnTo>
                  <a:pt x="18872" y="127000"/>
                </a:lnTo>
                <a:lnTo>
                  <a:pt x="17525" y="139700"/>
                </a:lnTo>
                <a:close/>
              </a:path>
              <a:path w="1557020" h="1727200">
                <a:moveTo>
                  <a:pt x="1539176" y="139700"/>
                </a:moveTo>
                <a:lnTo>
                  <a:pt x="1537817" y="127000"/>
                </a:lnTo>
                <a:lnTo>
                  <a:pt x="1539113" y="127000"/>
                </a:lnTo>
                <a:lnTo>
                  <a:pt x="1539176" y="139700"/>
                </a:lnTo>
                <a:close/>
              </a:path>
              <a:path w="1557020" h="1727200">
                <a:moveTo>
                  <a:pt x="1556499" y="152400"/>
                </a:moveTo>
                <a:lnTo>
                  <a:pt x="1540649" y="152400"/>
                </a:lnTo>
                <a:lnTo>
                  <a:pt x="1540052" y="139700"/>
                </a:lnTo>
                <a:lnTo>
                  <a:pt x="1539113" y="127000"/>
                </a:lnTo>
                <a:lnTo>
                  <a:pt x="1554861" y="127000"/>
                </a:lnTo>
                <a:lnTo>
                  <a:pt x="1555877" y="139700"/>
                </a:lnTo>
                <a:lnTo>
                  <a:pt x="1556499" y="152400"/>
                </a:lnTo>
                <a:close/>
              </a:path>
              <a:path w="1557020" h="1727200">
                <a:moveTo>
                  <a:pt x="16637" y="1587500"/>
                </a:moveTo>
                <a:lnTo>
                  <a:pt x="812" y="1587500"/>
                </a:lnTo>
                <a:lnTo>
                  <a:pt x="215" y="1574800"/>
                </a:lnTo>
                <a:lnTo>
                  <a:pt x="0" y="1562100"/>
                </a:lnTo>
                <a:lnTo>
                  <a:pt x="0" y="152400"/>
                </a:lnTo>
                <a:lnTo>
                  <a:pt x="15875" y="152400"/>
                </a:lnTo>
                <a:lnTo>
                  <a:pt x="15862" y="1562100"/>
                </a:lnTo>
                <a:lnTo>
                  <a:pt x="16065" y="1574800"/>
                </a:lnTo>
                <a:lnTo>
                  <a:pt x="16637" y="1587500"/>
                </a:lnTo>
                <a:close/>
              </a:path>
              <a:path w="1557020" h="1727200">
                <a:moveTo>
                  <a:pt x="1555838" y="1587500"/>
                </a:moveTo>
                <a:lnTo>
                  <a:pt x="1540052" y="1587500"/>
                </a:lnTo>
                <a:lnTo>
                  <a:pt x="1540649" y="1574800"/>
                </a:lnTo>
                <a:lnTo>
                  <a:pt x="1540827" y="1562100"/>
                </a:lnTo>
                <a:lnTo>
                  <a:pt x="1540827" y="152400"/>
                </a:lnTo>
                <a:lnTo>
                  <a:pt x="1556702" y="152400"/>
                </a:lnTo>
                <a:lnTo>
                  <a:pt x="1556689" y="1562100"/>
                </a:lnTo>
                <a:lnTo>
                  <a:pt x="1556499" y="1574800"/>
                </a:lnTo>
                <a:lnTo>
                  <a:pt x="1555838" y="1587500"/>
                </a:lnTo>
                <a:close/>
              </a:path>
              <a:path w="1557020" h="1727200">
                <a:moveTo>
                  <a:pt x="22491" y="1612900"/>
                </a:moveTo>
                <a:lnTo>
                  <a:pt x="5143" y="1612900"/>
                </a:lnTo>
                <a:lnTo>
                  <a:pt x="3327" y="1600200"/>
                </a:lnTo>
                <a:lnTo>
                  <a:pt x="1828" y="1587500"/>
                </a:lnTo>
                <a:lnTo>
                  <a:pt x="17525" y="1587500"/>
                </a:lnTo>
                <a:lnTo>
                  <a:pt x="18872" y="1600200"/>
                </a:lnTo>
                <a:lnTo>
                  <a:pt x="20421" y="1600200"/>
                </a:lnTo>
                <a:lnTo>
                  <a:pt x="22491" y="1612900"/>
                </a:lnTo>
                <a:close/>
              </a:path>
              <a:path w="1557020" h="1727200">
                <a:moveTo>
                  <a:pt x="1551647" y="1612900"/>
                </a:moveTo>
                <a:lnTo>
                  <a:pt x="1534198" y="1612900"/>
                </a:lnTo>
                <a:lnTo>
                  <a:pt x="1536268" y="1600200"/>
                </a:lnTo>
                <a:lnTo>
                  <a:pt x="1537817" y="1600200"/>
                </a:lnTo>
                <a:lnTo>
                  <a:pt x="1539176" y="1587500"/>
                </a:lnTo>
                <a:lnTo>
                  <a:pt x="1554797" y="1587500"/>
                </a:lnTo>
                <a:lnTo>
                  <a:pt x="1553362" y="1600200"/>
                </a:lnTo>
                <a:lnTo>
                  <a:pt x="1551647" y="1612900"/>
                </a:lnTo>
                <a:close/>
              </a:path>
              <a:path w="1557020" h="1727200">
                <a:moveTo>
                  <a:pt x="27419" y="1625600"/>
                </a:moveTo>
                <a:lnTo>
                  <a:pt x="9893" y="1625600"/>
                </a:lnTo>
                <a:lnTo>
                  <a:pt x="7226" y="1612900"/>
                </a:lnTo>
                <a:lnTo>
                  <a:pt x="24663" y="1612900"/>
                </a:lnTo>
                <a:lnTo>
                  <a:pt x="27419" y="1625600"/>
                </a:lnTo>
                <a:close/>
              </a:path>
              <a:path w="1557020" h="1727200">
                <a:moveTo>
                  <a:pt x="1546796" y="1625600"/>
                </a:moveTo>
                <a:lnTo>
                  <a:pt x="1529270" y="1625600"/>
                </a:lnTo>
                <a:lnTo>
                  <a:pt x="1532026" y="1612900"/>
                </a:lnTo>
                <a:lnTo>
                  <a:pt x="1549349" y="1612900"/>
                </a:lnTo>
                <a:lnTo>
                  <a:pt x="1546796" y="1625600"/>
                </a:lnTo>
                <a:close/>
              </a:path>
              <a:path w="1557020" h="1727200">
                <a:moveTo>
                  <a:pt x="40932" y="1651000"/>
                </a:moveTo>
                <a:lnTo>
                  <a:pt x="19646" y="1651000"/>
                </a:lnTo>
                <a:lnTo>
                  <a:pt x="15887" y="1638300"/>
                </a:lnTo>
                <a:lnTo>
                  <a:pt x="12661" y="1625600"/>
                </a:lnTo>
                <a:lnTo>
                  <a:pt x="30187" y="1625600"/>
                </a:lnTo>
                <a:lnTo>
                  <a:pt x="33591" y="1638300"/>
                </a:lnTo>
                <a:lnTo>
                  <a:pt x="36918" y="1638300"/>
                </a:lnTo>
                <a:lnTo>
                  <a:pt x="40932" y="1651000"/>
                </a:lnTo>
                <a:close/>
              </a:path>
              <a:path w="1557020" h="1727200">
                <a:moveTo>
                  <a:pt x="1540802" y="1638300"/>
                </a:moveTo>
                <a:lnTo>
                  <a:pt x="1523098" y="1638300"/>
                </a:lnTo>
                <a:lnTo>
                  <a:pt x="1526501" y="1625600"/>
                </a:lnTo>
                <a:lnTo>
                  <a:pt x="1543888" y="1625600"/>
                </a:lnTo>
                <a:lnTo>
                  <a:pt x="1540802" y="1638300"/>
                </a:lnTo>
                <a:close/>
              </a:path>
              <a:path w="1557020" h="1727200">
                <a:moveTo>
                  <a:pt x="1528914" y="1663700"/>
                </a:moveTo>
                <a:lnTo>
                  <a:pt x="1507337" y="1663700"/>
                </a:lnTo>
                <a:lnTo>
                  <a:pt x="1511909" y="1651000"/>
                </a:lnTo>
                <a:lnTo>
                  <a:pt x="1515757" y="1651000"/>
                </a:lnTo>
                <a:lnTo>
                  <a:pt x="1519770" y="1638300"/>
                </a:lnTo>
                <a:lnTo>
                  <a:pt x="1537233" y="1638300"/>
                </a:lnTo>
                <a:lnTo>
                  <a:pt x="1533334" y="1651000"/>
                </a:lnTo>
                <a:lnTo>
                  <a:pt x="1528914" y="1663700"/>
                </a:lnTo>
                <a:close/>
              </a:path>
              <a:path w="1557020" h="1727200">
                <a:moveTo>
                  <a:pt x="49352" y="1663700"/>
                </a:moveTo>
                <a:lnTo>
                  <a:pt x="27559" y="1663700"/>
                </a:lnTo>
                <a:lnTo>
                  <a:pt x="23355" y="1651000"/>
                </a:lnTo>
                <a:lnTo>
                  <a:pt x="44780" y="1651000"/>
                </a:lnTo>
                <a:lnTo>
                  <a:pt x="49352" y="1663700"/>
                </a:lnTo>
                <a:close/>
              </a:path>
              <a:path w="1557020" h="1727200">
                <a:moveTo>
                  <a:pt x="58800" y="1676400"/>
                </a:moveTo>
                <a:lnTo>
                  <a:pt x="36880" y="1676400"/>
                </a:lnTo>
                <a:lnTo>
                  <a:pt x="32296" y="1663700"/>
                </a:lnTo>
                <a:lnTo>
                  <a:pt x="53708" y="1663700"/>
                </a:lnTo>
                <a:lnTo>
                  <a:pt x="58800" y="1676400"/>
                </a:lnTo>
                <a:close/>
              </a:path>
              <a:path w="1557020" h="1727200">
                <a:moveTo>
                  <a:pt x="1519580" y="1676400"/>
                </a:moveTo>
                <a:lnTo>
                  <a:pt x="1497888" y="1676400"/>
                </a:lnTo>
                <a:lnTo>
                  <a:pt x="1502981" y="1663700"/>
                </a:lnTo>
                <a:lnTo>
                  <a:pt x="1524393" y="1663700"/>
                </a:lnTo>
                <a:lnTo>
                  <a:pt x="1519580" y="1676400"/>
                </a:lnTo>
                <a:close/>
              </a:path>
              <a:path w="1557020" h="1727200">
                <a:moveTo>
                  <a:pt x="74726" y="1689100"/>
                </a:moveTo>
                <a:lnTo>
                  <a:pt x="52933" y="1689100"/>
                </a:lnTo>
                <a:lnTo>
                  <a:pt x="47320" y="1676400"/>
                </a:lnTo>
                <a:lnTo>
                  <a:pt x="68910" y="1676400"/>
                </a:lnTo>
                <a:lnTo>
                  <a:pt x="74726" y="1689100"/>
                </a:lnTo>
                <a:close/>
              </a:path>
              <a:path w="1557020" h="1727200">
                <a:moveTo>
                  <a:pt x="1503476" y="1689100"/>
                </a:moveTo>
                <a:lnTo>
                  <a:pt x="1481963" y="1689100"/>
                </a:lnTo>
                <a:lnTo>
                  <a:pt x="1487779" y="1676400"/>
                </a:lnTo>
                <a:lnTo>
                  <a:pt x="1509102" y="1676400"/>
                </a:lnTo>
                <a:lnTo>
                  <a:pt x="1503476" y="1689100"/>
                </a:lnTo>
                <a:close/>
              </a:path>
              <a:path w="1557020" h="1727200">
                <a:moveTo>
                  <a:pt x="92532" y="1701800"/>
                </a:moveTo>
                <a:lnTo>
                  <a:pt x="64922" y="1701800"/>
                </a:lnTo>
                <a:lnTo>
                  <a:pt x="58800" y="1689100"/>
                </a:lnTo>
                <a:lnTo>
                  <a:pt x="86067" y="1689100"/>
                </a:lnTo>
                <a:lnTo>
                  <a:pt x="92532" y="1701800"/>
                </a:lnTo>
                <a:close/>
              </a:path>
              <a:path w="1557020" h="1727200">
                <a:moveTo>
                  <a:pt x="1491462" y="1701800"/>
                </a:moveTo>
                <a:lnTo>
                  <a:pt x="1464170" y="1701800"/>
                </a:lnTo>
                <a:lnTo>
                  <a:pt x="1470621" y="1689100"/>
                </a:lnTo>
                <a:lnTo>
                  <a:pt x="1497596" y="1689100"/>
                </a:lnTo>
                <a:lnTo>
                  <a:pt x="1491462" y="1701800"/>
                </a:lnTo>
                <a:close/>
              </a:path>
              <a:path w="1557020" h="1727200">
                <a:moveTo>
                  <a:pt x="125679" y="1714500"/>
                </a:moveTo>
                <a:lnTo>
                  <a:pt x="84607" y="1714500"/>
                </a:lnTo>
                <a:lnTo>
                  <a:pt x="78155" y="1701800"/>
                </a:lnTo>
                <a:lnTo>
                  <a:pt x="118363" y="1701800"/>
                </a:lnTo>
                <a:lnTo>
                  <a:pt x="125679" y="1714500"/>
                </a:lnTo>
                <a:close/>
              </a:path>
              <a:path w="1557020" h="1727200">
                <a:moveTo>
                  <a:pt x="1472082" y="1714500"/>
                </a:moveTo>
                <a:lnTo>
                  <a:pt x="1431010" y="1714500"/>
                </a:lnTo>
                <a:lnTo>
                  <a:pt x="1438325" y="1701800"/>
                </a:lnTo>
                <a:lnTo>
                  <a:pt x="1478533" y="1701800"/>
                </a:lnTo>
                <a:lnTo>
                  <a:pt x="1472082" y="1714500"/>
                </a:lnTo>
                <a:close/>
              </a:path>
              <a:path w="1557020" h="1727200">
                <a:moveTo>
                  <a:pt x="1442669" y="1727200"/>
                </a:moveTo>
                <a:lnTo>
                  <a:pt x="113652" y="1727200"/>
                </a:lnTo>
                <a:lnTo>
                  <a:pt x="106121" y="1714500"/>
                </a:lnTo>
                <a:lnTo>
                  <a:pt x="1450568" y="1714500"/>
                </a:lnTo>
                <a:lnTo>
                  <a:pt x="1442669" y="17272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4371709" y="1310083"/>
            <a:ext cx="5351145" cy="4553170"/>
          </a:xfrm>
          <a:prstGeom prst="rect">
            <a:avLst/>
          </a:prstGeom>
        </p:spPr>
        <p:txBody>
          <a:bodyPr vert="horz" wrap="square" lIns="0" tIns="274955" rIns="0" bIns="0" rtlCol="0">
            <a:spAutoFit/>
          </a:bodyPr>
          <a:lstStyle/>
          <a:p>
            <a:pPr marL="12700">
              <a:spcBef>
                <a:spcPts val="2165"/>
              </a:spcBef>
            </a:pPr>
            <a:r>
              <a:rPr sz="3200" spc="-5" dirty="0">
                <a:latin typeface="Arial"/>
                <a:cs typeface="Arial"/>
              </a:rPr>
              <a:t>CGST </a:t>
            </a:r>
            <a:r>
              <a:rPr sz="3200" dirty="0">
                <a:latin typeface="Arial"/>
                <a:cs typeface="Arial"/>
              </a:rPr>
              <a:t>+</a:t>
            </a:r>
            <a:r>
              <a:rPr sz="3200" spc="-10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SGST</a:t>
            </a:r>
            <a:endParaRPr sz="3200" dirty="0">
              <a:latin typeface="Arial"/>
              <a:cs typeface="Arial"/>
            </a:endParaRPr>
          </a:p>
          <a:p>
            <a:pPr marL="241300" indent="-228600">
              <a:spcBef>
                <a:spcPts val="1545"/>
              </a:spcBef>
              <a:buChar char="•"/>
              <a:tabLst>
                <a:tab pos="241300" algn="l"/>
              </a:tabLst>
            </a:pPr>
            <a:r>
              <a:rPr sz="2400" dirty="0">
                <a:latin typeface="Arial"/>
                <a:cs typeface="Arial"/>
              </a:rPr>
              <a:t>Rs. 100 </a:t>
            </a:r>
            <a:r>
              <a:rPr sz="2400" spc="-5" dirty="0">
                <a:latin typeface="Arial"/>
                <a:cs typeface="Arial"/>
              </a:rPr>
              <a:t>for </a:t>
            </a:r>
            <a:r>
              <a:rPr sz="2400" dirty="0">
                <a:latin typeface="Arial"/>
                <a:cs typeface="Arial"/>
              </a:rPr>
              <a:t>each</a:t>
            </a:r>
            <a:r>
              <a:rPr sz="2400" spc="-2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Act</a:t>
            </a:r>
            <a:endParaRPr sz="2400" dirty="0">
              <a:latin typeface="Arial"/>
              <a:cs typeface="Arial"/>
            </a:endParaRPr>
          </a:p>
          <a:p>
            <a:pPr marL="241300" indent="-228600">
              <a:spcBef>
                <a:spcPts val="480"/>
              </a:spcBef>
              <a:buChar char="•"/>
              <a:tabLst>
                <a:tab pos="241300" algn="l"/>
              </a:tabLst>
            </a:pPr>
            <a:r>
              <a:rPr sz="2400" spc="-5" dirty="0">
                <a:latin typeface="Arial"/>
                <a:cs typeface="Arial"/>
              </a:rPr>
              <a:t>0.25% </a:t>
            </a:r>
            <a:r>
              <a:rPr sz="2400" dirty="0">
                <a:latin typeface="Arial"/>
                <a:cs typeface="Arial"/>
              </a:rPr>
              <a:t>of </a:t>
            </a:r>
            <a:r>
              <a:rPr sz="2400" spc="-5" dirty="0">
                <a:latin typeface="Arial"/>
                <a:cs typeface="Arial"/>
              </a:rPr>
              <a:t>T/O </a:t>
            </a:r>
            <a:r>
              <a:rPr sz="2400" dirty="0">
                <a:latin typeface="Arial"/>
                <a:cs typeface="Arial"/>
              </a:rPr>
              <a:t>in </a:t>
            </a:r>
            <a:r>
              <a:rPr sz="2400" spc="-5" dirty="0">
                <a:latin typeface="Arial"/>
                <a:cs typeface="Arial"/>
              </a:rPr>
              <a:t>the State for </a:t>
            </a:r>
            <a:r>
              <a:rPr sz="2400" dirty="0">
                <a:latin typeface="Arial"/>
                <a:cs typeface="Arial"/>
              </a:rPr>
              <a:t>each</a:t>
            </a:r>
            <a:r>
              <a:rPr sz="2400" spc="-6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act</a:t>
            </a:r>
          </a:p>
          <a:p>
            <a:pPr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endParaRPr sz="2700" dirty="0">
              <a:latin typeface="Times New Roman"/>
              <a:cs typeface="Times New Roman"/>
            </a:endParaRPr>
          </a:p>
          <a:p>
            <a:pPr>
              <a:spcBef>
                <a:spcPts val="40"/>
              </a:spcBef>
              <a:buClr>
                <a:srgbClr val="FFFFFF"/>
              </a:buClr>
              <a:buFont typeface="Arial"/>
              <a:buChar char="•"/>
            </a:pPr>
            <a:endParaRPr sz="3350" dirty="0">
              <a:latin typeface="Times New Roman"/>
              <a:cs typeface="Times New Roman"/>
            </a:endParaRPr>
          </a:p>
          <a:p>
            <a:pPr marL="12700"/>
            <a:r>
              <a:rPr sz="3200" spc="-5" dirty="0">
                <a:latin typeface="Arial"/>
                <a:cs typeface="Arial"/>
              </a:rPr>
              <a:t>CGST </a:t>
            </a:r>
            <a:r>
              <a:rPr sz="3200" dirty="0">
                <a:latin typeface="Arial"/>
                <a:cs typeface="Arial"/>
              </a:rPr>
              <a:t>+</a:t>
            </a:r>
            <a:r>
              <a:rPr sz="3200" spc="-10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SGST</a:t>
            </a:r>
            <a:endParaRPr sz="3200" dirty="0">
              <a:latin typeface="Arial"/>
              <a:cs typeface="Arial"/>
            </a:endParaRPr>
          </a:p>
          <a:p>
            <a:pPr marL="241300" marR="647065" indent="-228600">
              <a:spcBef>
                <a:spcPts val="1545"/>
              </a:spcBef>
              <a:buChar char="•"/>
              <a:tabLst>
                <a:tab pos="241300" algn="l"/>
              </a:tabLst>
            </a:pPr>
            <a:r>
              <a:rPr sz="2400" dirty="0">
                <a:latin typeface="Arial"/>
                <a:cs typeface="Arial"/>
              </a:rPr>
              <a:t>Rs. </a:t>
            </a:r>
            <a:r>
              <a:rPr sz="2400" spc="-5" dirty="0">
                <a:latin typeface="Arial"/>
                <a:cs typeface="Arial"/>
              </a:rPr>
              <a:t>25,000 for </a:t>
            </a:r>
            <a:r>
              <a:rPr sz="2400" dirty="0">
                <a:latin typeface="Arial"/>
                <a:cs typeface="Arial"/>
              </a:rPr>
              <a:t>each </a:t>
            </a:r>
            <a:r>
              <a:rPr sz="2400" spc="-5" dirty="0">
                <a:latin typeface="Arial"/>
                <a:cs typeface="Arial"/>
              </a:rPr>
              <a:t>Act (General  Penalty)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+</a:t>
            </a:r>
          </a:p>
          <a:p>
            <a:pPr marL="241300" indent="-228600">
              <a:spcBef>
                <a:spcPts val="480"/>
              </a:spcBef>
              <a:buChar char="•"/>
              <a:tabLst>
                <a:tab pos="241300" algn="l"/>
              </a:tabLst>
            </a:pPr>
            <a:r>
              <a:rPr sz="2400" dirty="0">
                <a:latin typeface="Arial"/>
                <a:cs typeface="Arial"/>
              </a:rPr>
              <a:t>Rs. </a:t>
            </a:r>
            <a:r>
              <a:rPr sz="2400" spc="-5" dirty="0">
                <a:latin typeface="Arial"/>
                <a:cs typeface="Arial"/>
              </a:rPr>
              <a:t>50,000 for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IGST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524761" y="761"/>
            <a:ext cx="9142730" cy="6856730"/>
          </a:xfrm>
          <a:custGeom>
            <a:avLst/>
            <a:gdLst/>
            <a:ahLst/>
            <a:cxnLst/>
            <a:rect l="l" t="t" r="r" b="b"/>
            <a:pathLst>
              <a:path w="9142730" h="6856730">
                <a:moveTo>
                  <a:pt x="0" y="0"/>
                </a:moveTo>
                <a:lnTo>
                  <a:pt x="9142476" y="0"/>
                </a:lnTo>
                <a:lnTo>
                  <a:pt x="9142476" y="6856476"/>
                </a:lnTo>
                <a:lnTo>
                  <a:pt x="0" y="6856476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7DDA1CD1-4B3F-4483-90ED-48C220DB8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3100755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2700" algn="r"/>
            <a:r>
              <a:rPr lang="en-US" kern="1200" spc="-1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Statutory </a:t>
            </a:r>
            <a:r>
              <a:rPr lang="en-US" kern="1200" spc="-5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Provisions…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bject 11"/>
          <p:cNvSpPr txBox="1"/>
          <p:nvPr/>
        </p:nvSpPr>
        <p:spPr>
          <a:xfrm>
            <a:off x="4976031" y="963877"/>
            <a:ext cx="6377769" cy="49302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76200" indent="-228600">
              <a:lnSpc>
                <a:spcPct val="9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2000" b="1" spc="-5"/>
              <a:t>Section </a:t>
            </a:r>
            <a:r>
              <a:rPr lang="en-US" sz="2000" b="1"/>
              <a:t>44(1) of </a:t>
            </a:r>
            <a:r>
              <a:rPr lang="en-US" sz="2000" b="1" spc="-5"/>
              <a:t>CGST Act,</a:t>
            </a:r>
            <a:r>
              <a:rPr lang="en-US" sz="2000" b="1" spc="-160"/>
              <a:t> </a:t>
            </a:r>
            <a:r>
              <a:rPr lang="en-US" sz="2000" b="1" spc="-25"/>
              <a:t>2017:</a:t>
            </a:r>
            <a:endParaRPr lang="en-US" sz="2000"/>
          </a:p>
          <a:p>
            <a:pPr indent="-228600">
              <a:lnSpc>
                <a:spcPct val="90000"/>
              </a:lnSpc>
              <a:spcBef>
                <a:spcPts val="5"/>
              </a:spcBef>
              <a:buFont typeface="Arial" panose="020B0604020202020204" pitchFamily="34" charset="0"/>
              <a:buChar char="•"/>
            </a:pPr>
            <a:endParaRPr lang="en-US" sz="2000"/>
          </a:p>
          <a:p>
            <a:pPr marL="7620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spc="-5"/>
              <a:t>Every </a:t>
            </a:r>
            <a:r>
              <a:rPr lang="en-US" sz="2000"/>
              <a:t>registered person, </a:t>
            </a:r>
            <a:r>
              <a:rPr lang="en-US" sz="2000" spc="-5"/>
              <a:t>other</a:t>
            </a:r>
            <a:r>
              <a:rPr lang="en-US" sz="2000" spc="-20"/>
              <a:t> </a:t>
            </a:r>
            <a:r>
              <a:rPr lang="en-US" sz="2000" spc="-5"/>
              <a:t>than</a:t>
            </a:r>
            <a:endParaRPr lang="en-US" sz="2000"/>
          </a:p>
          <a:p>
            <a:pPr marL="419100" indent="-228600">
              <a:lnSpc>
                <a:spcPct val="90000"/>
              </a:lnSpc>
              <a:buFont typeface="Arial" panose="020B0604020202020204" pitchFamily="34" charset="0"/>
              <a:buChar char="•"/>
              <a:tabLst>
                <a:tab pos="419100" algn="l"/>
                <a:tab pos="419734" algn="l"/>
              </a:tabLst>
            </a:pPr>
            <a:r>
              <a:rPr lang="en-US" sz="2000" spc="-5"/>
              <a:t>Input Service</a:t>
            </a:r>
            <a:r>
              <a:rPr lang="en-US" sz="2000" spc="-50"/>
              <a:t> </a:t>
            </a:r>
            <a:r>
              <a:rPr lang="en-US" sz="2000" spc="-5"/>
              <a:t>Distributor</a:t>
            </a:r>
            <a:endParaRPr lang="en-US" sz="2000"/>
          </a:p>
          <a:p>
            <a:pPr marL="419100" indent="-228600">
              <a:lnSpc>
                <a:spcPct val="90000"/>
              </a:lnSpc>
              <a:buFont typeface="Arial" panose="020B0604020202020204" pitchFamily="34" charset="0"/>
              <a:buChar char="•"/>
              <a:tabLst>
                <a:tab pos="419100" algn="l"/>
                <a:tab pos="419734" algn="l"/>
              </a:tabLst>
            </a:pPr>
            <a:r>
              <a:rPr lang="en-US" sz="2000" spc="-20"/>
              <a:t>Person </a:t>
            </a:r>
            <a:r>
              <a:rPr lang="en-US" sz="2000" spc="-5"/>
              <a:t>paying tax </a:t>
            </a:r>
            <a:r>
              <a:rPr lang="en-US" sz="2000"/>
              <a:t>u/s. 51 </a:t>
            </a:r>
            <a:r>
              <a:rPr lang="en-US" sz="2000" spc="-5"/>
              <a:t>or </a:t>
            </a:r>
            <a:r>
              <a:rPr lang="en-US" sz="2000"/>
              <a:t>52 (TDS &amp; </a:t>
            </a:r>
            <a:r>
              <a:rPr lang="en-US" sz="2000" spc="-25"/>
              <a:t>TCS</a:t>
            </a:r>
            <a:r>
              <a:rPr lang="en-US" sz="2000" spc="-200"/>
              <a:t> </a:t>
            </a:r>
            <a:r>
              <a:rPr lang="en-US" sz="2000" spc="-5"/>
              <a:t>provisions)</a:t>
            </a:r>
            <a:endParaRPr lang="en-US" sz="2000"/>
          </a:p>
          <a:p>
            <a:pPr marL="419100" indent="-228600">
              <a:lnSpc>
                <a:spcPct val="90000"/>
              </a:lnSpc>
              <a:buFont typeface="Arial" panose="020B0604020202020204" pitchFamily="34" charset="0"/>
              <a:buChar char="•"/>
              <a:tabLst>
                <a:tab pos="419100" algn="l"/>
                <a:tab pos="419734" algn="l"/>
              </a:tabLst>
            </a:pPr>
            <a:r>
              <a:rPr lang="en-US" sz="2000" spc="-5"/>
              <a:t>Casual </a:t>
            </a:r>
            <a:r>
              <a:rPr lang="en-US" sz="2000" spc="-30"/>
              <a:t>Taxable</a:t>
            </a:r>
            <a:r>
              <a:rPr lang="en-US" sz="2000" spc="-165"/>
              <a:t> </a:t>
            </a:r>
            <a:r>
              <a:rPr lang="en-US" sz="2000" spc="-20"/>
              <a:t>Person</a:t>
            </a:r>
            <a:endParaRPr lang="en-US" sz="2000"/>
          </a:p>
          <a:p>
            <a:pPr marL="419100" indent="-228600">
              <a:lnSpc>
                <a:spcPct val="9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419100" algn="l"/>
                <a:tab pos="419734" algn="l"/>
              </a:tabLst>
            </a:pPr>
            <a:r>
              <a:rPr lang="en-US" sz="2000" spc="-5"/>
              <a:t>Non-resident </a:t>
            </a:r>
            <a:r>
              <a:rPr lang="en-US" sz="2000" spc="-30"/>
              <a:t>Taxable</a:t>
            </a:r>
            <a:r>
              <a:rPr lang="en-US" sz="2000" spc="-135"/>
              <a:t> </a:t>
            </a:r>
            <a:r>
              <a:rPr lang="en-US" sz="2000" spc="-20"/>
              <a:t>Person</a:t>
            </a:r>
            <a:endParaRPr lang="en-US" sz="2000"/>
          </a:p>
          <a:p>
            <a:pPr indent="-228600">
              <a:lnSpc>
                <a:spcPct val="90000"/>
              </a:lnSpc>
              <a:spcBef>
                <a:spcPts val="5"/>
              </a:spcBef>
              <a:buFont typeface="Arial" panose="020B0604020202020204" pitchFamily="34" charset="0"/>
              <a:buChar char="•"/>
            </a:pPr>
            <a:endParaRPr lang="en-US" sz="2000"/>
          </a:p>
          <a:p>
            <a:pPr marL="7620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b="1" i="1" spc="-50"/>
              <a:t>To </a:t>
            </a:r>
            <a:r>
              <a:rPr lang="en-US" sz="2000" b="1" i="1" spc="-5"/>
              <a:t>be </a:t>
            </a:r>
            <a:r>
              <a:rPr lang="en-US" sz="2000" b="1" i="1"/>
              <a:t>furnished </a:t>
            </a:r>
            <a:r>
              <a:rPr lang="en-US" sz="2000" b="1" i="1" spc="-5"/>
              <a:t>by 31</a:t>
            </a:r>
            <a:r>
              <a:rPr lang="en-US" sz="2000" b="1" i="1" spc="-7" baseline="24305"/>
              <a:t>st </a:t>
            </a:r>
            <a:r>
              <a:rPr lang="en-US" sz="2000" b="1" i="1" spc="-5"/>
              <a:t>December of </a:t>
            </a:r>
            <a:r>
              <a:rPr lang="en-US" sz="2000" b="1" i="1"/>
              <a:t>the next </a:t>
            </a:r>
            <a:r>
              <a:rPr lang="en-US" sz="2000" b="1" i="1" spc="-5"/>
              <a:t>Financial</a:t>
            </a:r>
            <a:r>
              <a:rPr lang="en-US" sz="2000" b="1" i="1" spc="-330"/>
              <a:t> </a:t>
            </a:r>
            <a:r>
              <a:rPr lang="en-US" sz="2000" b="1" i="1" spc="-30"/>
              <a:t>Year</a:t>
            </a:r>
            <a:endParaRPr lang="en-US" sz="2000"/>
          </a:p>
          <a:p>
            <a:pPr indent="-228600">
              <a:lnSpc>
                <a:spcPct val="90000"/>
              </a:lnSpc>
              <a:spcBef>
                <a:spcPts val="5"/>
              </a:spcBef>
              <a:buFont typeface="Arial" panose="020B0604020202020204" pitchFamily="34" charset="0"/>
              <a:buChar char="•"/>
            </a:pPr>
            <a:endParaRPr lang="en-US" sz="2000"/>
          </a:p>
          <a:p>
            <a:pPr marL="7620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b="1" spc="-10"/>
              <a:t>Rule </a:t>
            </a:r>
            <a:r>
              <a:rPr lang="en-US" sz="2000" b="1" spc="-5"/>
              <a:t>80(1)</a:t>
            </a:r>
            <a:r>
              <a:rPr lang="en-US" sz="2000" spc="-5"/>
              <a:t>- Annual </a:t>
            </a:r>
            <a:r>
              <a:rPr lang="en-US" sz="2000" spc="-10"/>
              <a:t>Return </a:t>
            </a:r>
            <a:r>
              <a:rPr lang="en-US" sz="2000" spc="-5"/>
              <a:t>to </a:t>
            </a:r>
            <a:r>
              <a:rPr lang="en-US" sz="2000"/>
              <a:t>be </a:t>
            </a:r>
            <a:r>
              <a:rPr lang="en-US" sz="2000" spc="-5"/>
              <a:t>furnished </a:t>
            </a:r>
            <a:r>
              <a:rPr lang="en-US" sz="2000"/>
              <a:t>in </a:t>
            </a:r>
            <a:r>
              <a:rPr lang="en-US" sz="2000" spc="-5"/>
              <a:t>Form </a:t>
            </a:r>
            <a:r>
              <a:rPr lang="en-US" sz="2000"/>
              <a:t>GSTR</a:t>
            </a:r>
            <a:r>
              <a:rPr lang="en-US" sz="2000" spc="-190"/>
              <a:t> </a:t>
            </a:r>
            <a:r>
              <a:rPr lang="en-US" sz="2000"/>
              <a:t>9</a:t>
            </a:r>
          </a:p>
          <a:p>
            <a:pPr indent="-228600">
              <a:lnSpc>
                <a:spcPct val="90000"/>
              </a:lnSpc>
              <a:spcBef>
                <a:spcPts val="5"/>
              </a:spcBef>
              <a:buFont typeface="Arial" panose="020B0604020202020204" pitchFamily="34" charset="0"/>
              <a:buChar char="•"/>
            </a:pPr>
            <a:endParaRPr lang="en-US" sz="2000"/>
          </a:p>
          <a:p>
            <a:pPr marL="7620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b="1" spc="-10"/>
              <a:t>Rule </a:t>
            </a:r>
            <a:r>
              <a:rPr lang="en-US" sz="2000" b="1"/>
              <a:t>80(1) </a:t>
            </a:r>
            <a:r>
              <a:rPr lang="en-US" sz="2000" b="1" spc="-5"/>
              <a:t>Proviso</a:t>
            </a:r>
            <a:r>
              <a:rPr lang="en-US" sz="2000" spc="-5"/>
              <a:t>- Annual </a:t>
            </a:r>
            <a:r>
              <a:rPr lang="en-US" sz="2000" spc="-10"/>
              <a:t>Return </a:t>
            </a:r>
            <a:r>
              <a:rPr lang="en-US" sz="2000"/>
              <a:t>in </a:t>
            </a:r>
            <a:r>
              <a:rPr lang="en-US" sz="2000" spc="-5"/>
              <a:t>Form </a:t>
            </a:r>
            <a:r>
              <a:rPr lang="en-US" sz="2000"/>
              <a:t>GSTR </a:t>
            </a:r>
            <a:r>
              <a:rPr lang="en-US" sz="2000" spc="-5"/>
              <a:t>9A </a:t>
            </a:r>
            <a:r>
              <a:rPr lang="en-US" sz="2000"/>
              <a:t>for </a:t>
            </a:r>
            <a:r>
              <a:rPr lang="en-US" sz="2000" spc="-5"/>
              <a:t>composition</a:t>
            </a:r>
            <a:r>
              <a:rPr lang="en-US" sz="2000" spc="-160"/>
              <a:t> </a:t>
            </a:r>
            <a:r>
              <a:rPr lang="en-US" sz="2000" spc="-5"/>
              <a:t>dealers</a:t>
            </a:r>
            <a:endParaRPr lang="en-US" sz="200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2236CE-F92E-457B-A5E0-160D64160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3196745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D65E08-2664-4E33-B756-12E4750C333F}"/>
              </a:ext>
            </a:extLst>
          </p:cNvPr>
          <p:cNvSpPr/>
          <p:nvPr/>
        </p:nvSpPr>
        <p:spPr>
          <a:xfrm>
            <a:off x="787940" y="729973"/>
            <a:ext cx="964983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6000" dirty="0"/>
              <a:t>Thank you!</a:t>
            </a:r>
            <a:br>
              <a:rPr lang="en-IN" sz="3600" dirty="0"/>
            </a:br>
            <a:endParaRPr lang="en-IN" sz="3600" dirty="0"/>
          </a:p>
          <a:p>
            <a:pPr algn="r"/>
            <a:br>
              <a:rPr lang="en-IN" sz="3600" dirty="0"/>
            </a:br>
            <a:r>
              <a:rPr lang="en-IN" sz="3600" dirty="0"/>
              <a:t>CA </a:t>
            </a:r>
            <a:r>
              <a:rPr lang="en-IN" sz="3600" dirty="0" err="1"/>
              <a:t>Dhara</a:t>
            </a:r>
            <a:r>
              <a:rPr lang="en-IN" sz="3600" dirty="0"/>
              <a:t> Gandhi</a:t>
            </a:r>
          </a:p>
          <a:p>
            <a:pPr algn="ctr"/>
            <a:endParaRPr lang="en-IN" sz="3600" dirty="0"/>
          </a:p>
          <a:p>
            <a:pPr algn="r"/>
            <a:r>
              <a:rPr lang="en-IN" sz="3600" dirty="0" err="1"/>
              <a:t>Dhara</a:t>
            </a:r>
            <a:r>
              <a:rPr lang="en-IN" sz="3600" dirty="0"/>
              <a:t> Gandhi &amp; Associates</a:t>
            </a:r>
          </a:p>
          <a:p>
            <a:pPr algn="r"/>
            <a:r>
              <a:rPr lang="en-IN" sz="3600" dirty="0"/>
              <a:t>Email: </a:t>
            </a:r>
            <a:r>
              <a:rPr lang="en-IN" sz="3600" dirty="0">
                <a:hlinkClick r:id="rId3"/>
              </a:rPr>
              <a:t>cadhara.gandhi2018@gmail.com</a:t>
            </a:r>
            <a:endParaRPr lang="en-IN" sz="3600" dirty="0"/>
          </a:p>
          <a:p>
            <a:pPr algn="r"/>
            <a:r>
              <a:rPr lang="en-IN" sz="3600" dirty="0"/>
              <a:t>Follow Facebook page for Updates: </a:t>
            </a:r>
          </a:p>
          <a:p>
            <a:pPr algn="r"/>
            <a:r>
              <a:rPr lang="en-IN" sz="3600" dirty="0"/>
              <a:t>CA </a:t>
            </a:r>
            <a:r>
              <a:rPr lang="en-IN" sz="3600" dirty="0" err="1"/>
              <a:t>Dhara</a:t>
            </a:r>
            <a:r>
              <a:rPr lang="en-IN" sz="3600" dirty="0"/>
              <a:t> Gandhi</a:t>
            </a:r>
          </a:p>
          <a:p>
            <a:pPr algn="r"/>
            <a:r>
              <a:rPr lang="en-IN" sz="3600" dirty="0"/>
              <a:t>@</a:t>
            </a:r>
            <a:r>
              <a:rPr lang="en-IN" sz="3600" dirty="0" err="1"/>
              <a:t>cacsupdate</a:t>
            </a:r>
            <a:endParaRPr lang="en-IN" sz="36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0F45C-C4E3-478F-98F3-6E45A92BD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228473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203ED-E3FB-4015-AD6D-D19B260BD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b="1" dirty="0"/>
              <a:t>Relaxation to Small Taxpayers- Notification No. 47/2019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27E100-B9BE-44F4-AF58-4EEF4BA428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In exercise of the powers conferred by section 148 of the </a:t>
            </a:r>
            <a:r>
              <a:rPr lang="en-US" b="1" dirty="0">
                <a:hlinkClick r:id="rId3"/>
              </a:rPr>
              <a:t>Central Goods and Services Tax Act, 2017</a:t>
            </a:r>
            <a:r>
              <a:rPr lang="en-US" dirty="0"/>
              <a:t> (12 of 2017) (hereinafter referred to as the said Act), the Central Government, on the recommendations of the Council, hereby notifies those registered persons whose aggregate turnover in a financial year does not exceed two crore rupees and who have not furnished the annual return under sub-section (1) of section 44 of the said Act read with  </a:t>
            </a:r>
            <a:r>
              <a:rPr lang="en-US" dirty="0" err="1"/>
              <a:t>ll</a:t>
            </a:r>
            <a:r>
              <a:rPr lang="en-US" dirty="0"/>
              <a:t> be deemed to be furnished on the due date if it has not been furnished before the due date.</a:t>
            </a:r>
            <a:endParaRPr lang="en-IN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4CC420D-3663-4A19-A2AD-3A3C989AA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845542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601216" y="304578"/>
            <a:ext cx="7648801" cy="68929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5" dirty="0"/>
              <a:t>Annual </a:t>
            </a:r>
            <a:r>
              <a:rPr spc="-15" dirty="0"/>
              <a:t>Return-Form</a:t>
            </a:r>
            <a:r>
              <a:rPr spc="15" dirty="0"/>
              <a:t> </a:t>
            </a:r>
            <a:r>
              <a:rPr spc="-5" dirty="0"/>
              <a:t>Design</a:t>
            </a:r>
          </a:p>
        </p:txBody>
      </p:sp>
      <p:sp>
        <p:nvSpPr>
          <p:cNvPr id="11" name="object 11"/>
          <p:cNvSpPr/>
          <p:nvPr/>
        </p:nvSpPr>
        <p:spPr>
          <a:xfrm>
            <a:off x="10248900" y="4160520"/>
            <a:ext cx="205104" cy="762000"/>
          </a:xfrm>
          <a:custGeom>
            <a:avLst/>
            <a:gdLst/>
            <a:ahLst/>
            <a:cxnLst/>
            <a:rect l="l" t="t" r="r" b="b"/>
            <a:pathLst>
              <a:path w="205104" h="762000">
                <a:moveTo>
                  <a:pt x="0" y="0"/>
                </a:moveTo>
                <a:lnTo>
                  <a:pt x="0" y="761618"/>
                </a:lnTo>
                <a:lnTo>
                  <a:pt x="204850" y="761618"/>
                </a:lnTo>
              </a:path>
            </a:pathLst>
          </a:custGeom>
          <a:ln w="152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345935" y="2955035"/>
            <a:ext cx="4449445" cy="266065"/>
          </a:xfrm>
          <a:custGeom>
            <a:avLst/>
            <a:gdLst/>
            <a:ahLst/>
            <a:cxnLst/>
            <a:rect l="l" t="t" r="r" b="b"/>
            <a:pathLst>
              <a:path w="4449445" h="266064">
                <a:moveTo>
                  <a:pt x="0" y="0"/>
                </a:moveTo>
                <a:lnTo>
                  <a:pt x="0" y="132968"/>
                </a:lnTo>
                <a:lnTo>
                  <a:pt x="4448937" y="132968"/>
                </a:lnTo>
                <a:lnTo>
                  <a:pt x="4448937" y="265938"/>
                </a:lnTo>
              </a:path>
            </a:pathLst>
          </a:custGeom>
          <a:ln w="152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404859" y="4134611"/>
            <a:ext cx="213360" cy="762000"/>
          </a:xfrm>
          <a:custGeom>
            <a:avLst/>
            <a:gdLst/>
            <a:ahLst/>
            <a:cxnLst/>
            <a:rect l="l" t="t" r="r" b="b"/>
            <a:pathLst>
              <a:path w="213359" h="762000">
                <a:moveTo>
                  <a:pt x="0" y="0"/>
                </a:moveTo>
                <a:lnTo>
                  <a:pt x="0" y="761619"/>
                </a:lnTo>
                <a:lnTo>
                  <a:pt x="213360" y="761619"/>
                </a:lnTo>
              </a:path>
            </a:pathLst>
          </a:custGeom>
          <a:ln w="152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345935" y="2955035"/>
            <a:ext cx="2626995" cy="266065"/>
          </a:xfrm>
          <a:custGeom>
            <a:avLst/>
            <a:gdLst/>
            <a:ahLst/>
            <a:cxnLst/>
            <a:rect l="l" t="t" r="r" b="b"/>
            <a:pathLst>
              <a:path w="2626995" h="266064">
                <a:moveTo>
                  <a:pt x="0" y="0"/>
                </a:moveTo>
                <a:lnTo>
                  <a:pt x="0" y="132968"/>
                </a:lnTo>
                <a:lnTo>
                  <a:pt x="2626867" y="132968"/>
                </a:lnTo>
                <a:lnTo>
                  <a:pt x="2626867" y="265938"/>
                </a:lnTo>
              </a:path>
            </a:pathLst>
          </a:custGeom>
          <a:ln w="152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568440" y="4134611"/>
            <a:ext cx="213360" cy="762000"/>
          </a:xfrm>
          <a:custGeom>
            <a:avLst/>
            <a:gdLst/>
            <a:ahLst/>
            <a:cxnLst/>
            <a:rect l="l" t="t" r="r" b="b"/>
            <a:pathLst>
              <a:path w="213359" h="762000">
                <a:moveTo>
                  <a:pt x="0" y="0"/>
                </a:moveTo>
                <a:lnTo>
                  <a:pt x="0" y="761619"/>
                </a:lnTo>
                <a:lnTo>
                  <a:pt x="213359" y="761619"/>
                </a:lnTo>
              </a:path>
            </a:pathLst>
          </a:custGeom>
          <a:ln w="152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345935" y="2955035"/>
            <a:ext cx="791210" cy="266065"/>
          </a:xfrm>
          <a:custGeom>
            <a:avLst/>
            <a:gdLst/>
            <a:ahLst/>
            <a:cxnLst/>
            <a:rect l="l" t="t" r="r" b="b"/>
            <a:pathLst>
              <a:path w="791209" h="266064">
                <a:moveTo>
                  <a:pt x="0" y="0"/>
                </a:moveTo>
                <a:lnTo>
                  <a:pt x="0" y="132968"/>
                </a:lnTo>
                <a:lnTo>
                  <a:pt x="790956" y="132968"/>
                </a:lnTo>
                <a:lnTo>
                  <a:pt x="790956" y="265938"/>
                </a:lnTo>
              </a:path>
            </a:pathLst>
          </a:custGeom>
          <a:ln w="152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789932" y="4134611"/>
            <a:ext cx="213360" cy="749935"/>
          </a:xfrm>
          <a:custGeom>
            <a:avLst/>
            <a:gdLst/>
            <a:ahLst/>
            <a:cxnLst/>
            <a:rect l="l" t="t" r="r" b="b"/>
            <a:pathLst>
              <a:path w="213360" h="749935">
                <a:moveTo>
                  <a:pt x="0" y="0"/>
                </a:moveTo>
                <a:lnTo>
                  <a:pt x="0" y="749681"/>
                </a:lnTo>
                <a:lnTo>
                  <a:pt x="213359" y="749681"/>
                </a:lnTo>
              </a:path>
            </a:pathLst>
          </a:custGeom>
          <a:ln w="152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358384" y="2955035"/>
            <a:ext cx="987425" cy="266065"/>
          </a:xfrm>
          <a:custGeom>
            <a:avLst/>
            <a:gdLst/>
            <a:ahLst/>
            <a:cxnLst/>
            <a:rect l="l" t="t" r="r" b="b"/>
            <a:pathLst>
              <a:path w="987425" h="266064">
                <a:moveTo>
                  <a:pt x="987170" y="0"/>
                </a:moveTo>
                <a:lnTo>
                  <a:pt x="987170" y="132968"/>
                </a:lnTo>
                <a:lnTo>
                  <a:pt x="0" y="132968"/>
                </a:lnTo>
                <a:lnTo>
                  <a:pt x="0" y="265938"/>
                </a:lnTo>
              </a:path>
            </a:pathLst>
          </a:custGeom>
          <a:ln w="15240">
            <a:solidFill>
              <a:srgbClr val="2387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44951" y="4134611"/>
            <a:ext cx="213360" cy="738505"/>
          </a:xfrm>
          <a:custGeom>
            <a:avLst/>
            <a:gdLst/>
            <a:ahLst/>
            <a:cxnLst/>
            <a:rect l="l" t="t" r="r" b="b"/>
            <a:pathLst>
              <a:path w="213360" h="738504">
                <a:moveTo>
                  <a:pt x="0" y="0"/>
                </a:moveTo>
                <a:lnTo>
                  <a:pt x="0" y="738505"/>
                </a:lnTo>
                <a:lnTo>
                  <a:pt x="213360" y="738505"/>
                </a:lnTo>
              </a:path>
            </a:pathLst>
          </a:custGeom>
          <a:ln w="152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13403" y="2955035"/>
            <a:ext cx="2733040" cy="266065"/>
          </a:xfrm>
          <a:custGeom>
            <a:avLst/>
            <a:gdLst/>
            <a:ahLst/>
            <a:cxnLst/>
            <a:rect l="l" t="t" r="r" b="b"/>
            <a:pathLst>
              <a:path w="2733040" h="266064">
                <a:moveTo>
                  <a:pt x="2733040" y="0"/>
                </a:moveTo>
                <a:lnTo>
                  <a:pt x="2733040" y="132968"/>
                </a:lnTo>
                <a:lnTo>
                  <a:pt x="0" y="132968"/>
                </a:lnTo>
                <a:lnTo>
                  <a:pt x="0" y="265938"/>
                </a:lnTo>
              </a:path>
            </a:pathLst>
          </a:custGeom>
          <a:ln w="152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356360" y="4134611"/>
            <a:ext cx="213360" cy="749935"/>
          </a:xfrm>
          <a:custGeom>
            <a:avLst/>
            <a:gdLst/>
            <a:ahLst/>
            <a:cxnLst/>
            <a:rect l="l" t="t" r="r" b="b"/>
            <a:pathLst>
              <a:path w="213359" h="749935">
                <a:moveTo>
                  <a:pt x="0" y="0"/>
                </a:moveTo>
                <a:lnTo>
                  <a:pt x="0" y="749681"/>
                </a:lnTo>
                <a:lnTo>
                  <a:pt x="213359" y="749681"/>
                </a:lnTo>
              </a:path>
            </a:pathLst>
          </a:custGeom>
          <a:ln w="152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924811" y="2955035"/>
            <a:ext cx="4420870" cy="266065"/>
          </a:xfrm>
          <a:custGeom>
            <a:avLst/>
            <a:gdLst/>
            <a:ahLst/>
            <a:cxnLst/>
            <a:rect l="l" t="t" r="r" b="b"/>
            <a:pathLst>
              <a:path w="4420870" h="266064">
                <a:moveTo>
                  <a:pt x="4420870" y="0"/>
                </a:moveTo>
                <a:lnTo>
                  <a:pt x="4420870" y="132968"/>
                </a:lnTo>
                <a:lnTo>
                  <a:pt x="0" y="132968"/>
                </a:lnTo>
                <a:lnTo>
                  <a:pt x="0" y="265938"/>
                </a:lnTo>
              </a:path>
            </a:pathLst>
          </a:custGeom>
          <a:ln w="152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5635752" y="2042160"/>
            <a:ext cx="1422400" cy="913130"/>
          </a:xfrm>
          <a:prstGeom prst="rect">
            <a:avLst/>
          </a:prstGeom>
          <a:solidFill>
            <a:srgbClr val="2FACEB"/>
          </a:solidFill>
          <a:ln w="15240">
            <a:solidFill>
              <a:srgbClr val="000000"/>
            </a:solidFill>
          </a:ln>
        </p:spPr>
        <p:txBody>
          <a:bodyPr vert="horz" wrap="square" lIns="0" tIns="118745" rIns="0" bIns="0" rtlCol="0">
            <a:spAutoFit/>
          </a:bodyPr>
          <a:lstStyle/>
          <a:p>
            <a:pPr marL="319405">
              <a:lnSpc>
                <a:spcPts val="2420"/>
              </a:lnSpc>
              <a:spcBef>
                <a:spcPts val="935"/>
              </a:spcBef>
            </a:pPr>
            <a:r>
              <a:rPr sz="2100" spc="-5" dirty="0">
                <a:solidFill>
                  <a:srgbClr val="FFFFFF"/>
                </a:solidFill>
                <a:latin typeface="Corbel"/>
                <a:cs typeface="Corbel"/>
              </a:rPr>
              <a:t>Annual</a:t>
            </a:r>
            <a:endParaRPr sz="2100">
              <a:latin typeface="Corbel"/>
              <a:cs typeface="Corbel"/>
            </a:endParaRPr>
          </a:p>
          <a:p>
            <a:pPr marL="336550">
              <a:lnSpc>
                <a:spcPts val="2420"/>
              </a:lnSpc>
            </a:pPr>
            <a:r>
              <a:rPr sz="2100" spc="-5" dirty="0">
                <a:solidFill>
                  <a:srgbClr val="FFFFFF"/>
                </a:solidFill>
                <a:latin typeface="Corbel"/>
                <a:cs typeface="Corbel"/>
              </a:rPr>
              <a:t>Return</a:t>
            </a:r>
            <a:endParaRPr sz="2100">
              <a:latin typeface="Corbel"/>
              <a:cs typeface="Corbe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1214627" y="3221735"/>
            <a:ext cx="1422400" cy="913130"/>
          </a:xfrm>
          <a:custGeom>
            <a:avLst/>
            <a:gdLst/>
            <a:ahLst/>
            <a:cxnLst/>
            <a:rect l="l" t="t" r="r" b="b"/>
            <a:pathLst>
              <a:path w="1422400" h="913129">
                <a:moveTo>
                  <a:pt x="0" y="912876"/>
                </a:moveTo>
                <a:lnTo>
                  <a:pt x="1421892" y="912876"/>
                </a:lnTo>
                <a:lnTo>
                  <a:pt x="1421892" y="0"/>
                </a:lnTo>
                <a:lnTo>
                  <a:pt x="0" y="0"/>
                </a:lnTo>
                <a:lnTo>
                  <a:pt x="0" y="912876"/>
                </a:lnTo>
                <a:close/>
              </a:path>
            </a:pathLst>
          </a:custGeom>
          <a:solidFill>
            <a:srgbClr val="2FAC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1214627" y="3221735"/>
            <a:ext cx="1422400" cy="913130"/>
          </a:xfrm>
          <a:prstGeom prst="rect">
            <a:avLst/>
          </a:prstGeom>
          <a:ln w="15239">
            <a:solidFill>
              <a:srgbClr val="000000"/>
            </a:solidFill>
          </a:ln>
        </p:spPr>
        <p:txBody>
          <a:bodyPr vert="horz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1800">
              <a:latin typeface="Times New Roman"/>
              <a:cs typeface="Times New Roman"/>
            </a:endParaRPr>
          </a:p>
          <a:p>
            <a:pPr marL="418465">
              <a:lnSpc>
                <a:spcPct val="100000"/>
              </a:lnSpc>
            </a:pPr>
            <a:r>
              <a:rPr sz="2100" spc="-5" dirty="0">
                <a:solidFill>
                  <a:srgbClr val="FFFFFF"/>
                </a:solidFill>
                <a:latin typeface="Corbel"/>
                <a:cs typeface="Corbel"/>
              </a:rPr>
              <a:t>Part</a:t>
            </a:r>
            <a:r>
              <a:rPr sz="2100" spc="-20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2100" dirty="0">
                <a:solidFill>
                  <a:srgbClr val="FFFFFF"/>
                </a:solidFill>
                <a:latin typeface="Corbel"/>
                <a:cs typeface="Corbel"/>
              </a:rPr>
              <a:t>I</a:t>
            </a:r>
            <a:endParaRPr sz="2100">
              <a:latin typeface="Corbel"/>
              <a:cs typeface="Corbe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569719" y="4401311"/>
            <a:ext cx="1422400" cy="967740"/>
          </a:xfrm>
          <a:custGeom>
            <a:avLst/>
            <a:gdLst/>
            <a:ahLst/>
            <a:cxnLst/>
            <a:rect l="l" t="t" r="r" b="b"/>
            <a:pathLst>
              <a:path w="1422400" h="967739">
                <a:moveTo>
                  <a:pt x="0" y="967740"/>
                </a:moveTo>
                <a:lnTo>
                  <a:pt x="1421892" y="967740"/>
                </a:lnTo>
                <a:lnTo>
                  <a:pt x="1421892" y="0"/>
                </a:lnTo>
                <a:lnTo>
                  <a:pt x="0" y="0"/>
                </a:lnTo>
                <a:lnTo>
                  <a:pt x="0" y="967740"/>
                </a:lnTo>
                <a:close/>
              </a:path>
            </a:pathLst>
          </a:custGeom>
          <a:solidFill>
            <a:srgbClr val="2FAC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69719" y="4401311"/>
            <a:ext cx="1422400" cy="967740"/>
          </a:xfrm>
          <a:custGeom>
            <a:avLst/>
            <a:gdLst/>
            <a:ahLst/>
            <a:cxnLst/>
            <a:rect l="l" t="t" r="r" b="b"/>
            <a:pathLst>
              <a:path w="1422400" h="967739">
                <a:moveTo>
                  <a:pt x="0" y="967740"/>
                </a:moveTo>
                <a:lnTo>
                  <a:pt x="1421892" y="967740"/>
                </a:lnTo>
                <a:lnTo>
                  <a:pt x="1421892" y="0"/>
                </a:lnTo>
                <a:lnTo>
                  <a:pt x="0" y="0"/>
                </a:lnTo>
                <a:lnTo>
                  <a:pt x="0" y="967740"/>
                </a:lnTo>
                <a:close/>
              </a:path>
            </a:pathLst>
          </a:custGeom>
          <a:ln w="152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1577339" y="4387722"/>
            <a:ext cx="1433830" cy="932815"/>
          </a:xfrm>
          <a:prstGeom prst="rect">
            <a:avLst/>
          </a:prstGeom>
        </p:spPr>
        <p:txBody>
          <a:bodyPr vert="horz" wrap="square" lIns="0" tIns="39369" rIns="0" bIns="0" rtlCol="0">
            <a:spAutoFit/>
          </a:bodyPr>
          <a:lstStyle/>
          <a:p>
            <a:pPr marL="22225" marR="41910" algn="ctr">
              <a:lnSpc>
                <a:spcPct val="91700"/>
              </a:lnSpc>
              <a:spcBef>
                <a:spcPts val="309"/>
              </a:spcBef>
            </a:pPr>
            <a:r>
              <a:rPr sz="2100" spc="-5" dirty="0">
                <a:solidFill>
                  <a:srgbClr val="FFFFFF"/>
                </a:solidFill>
                <a:latin typeface="Corbel"/>
                <a:cs typeface="Corbel"/>
              </a:rPr>
              <a:t>Basic</a:t>
            </a:r>
            <a:r>
              <a:rPr sz="2100" spc="-85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2100" dirty="0">
                <a:solidFill>
                  <a:srgbClr val="FFFFFF"/>
                </a:solidFill>
                <a:latin typeface="Corbel"/>
                <a:cs typeface="Corbel"/>
              </a:rPr>
              <a:t>details  </a:t>
            </a:r>
            <a:r>
              <a:rPr sz="2100" spc="-5" dirty="0">
                <a:solidFill>
                  <a:srgbClr val="FFFFFF"/>
                </a:solidFill>
                <a:latin typeface="Corbel"/>
                <a:cs typeface="Corbel"/>
              </a:rPr>
              <a:t>of the  </a:t>
            </a:r>
            <a:r>
              <a:rPr sz="2100" dirty="0">
                <a:solidFill>
                  <a:srgbClr val="FFFFFF"/>
                </a:solidFill>
                <a:latin typeface="Corbel"/>
                <a:cs typeface="Corbel"/>
              </a:rPr>
              <a:t>taxpayer</a:t>
            </a:r>
            <a:endParaRPr sz="2100">
              <a:latin typeface="Corbel"/>
              <a:cs typeface="Corbe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901695" y="3221735"/>
            <a:ext cx="1422400" cy="913130"/>
          </a:xfrm>
          <a:prstGeom prst="rect">
            <a:avLst/>
          </a:prstGeom>
          <a:solidFill>
            <a:srgbClr val="2FACEB"/>
          </a:solidFill>
          <a:ln w="15240">
            <a:solidFill>
              <a:srgbClr val="000000"/>
            </a:solidFill>
          </a:ln>
        </p:spPr>
        <p:txBody>
          <a:bodyPr vert="horz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1800">
              <a:latin typeface="Times New Roman"/>
              <a:cs typeface="Times New Roman"/>
            </a:endParaRPr>
          </a:p>
          <a:p>
            <a:pPr marL="387350">
              <a:lnSpc>
                <a:spcPct val="100000"/>
              </a:lnSpc>
            </a:pPr>
            <a:r>
              <a:rPr sz="2100" spc="-5" dirty="0">
                <a:solidFill>
                  <a:srgbClr val="FFFFFF"/>
                </a:solidFill>
                <a:latin typeface="Corbel"/>
                <a:cs typeface="Corbel"/>
              </a:rPr>
              <a:t>Part</a:t>
            </a:r>
            <a:r>
              <a:rPr sz="2100" spc="-25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2100" dirty="0">
                <a:solidFill>
                  <a:srgbClr val="FFFFFF"/>
                </a:solidFill>
                <a:latin typeface="Corbel"/>
                <a:cs typeface="Corbel"/>
              </a:rPr>
              <a:t>II</a:t>
            </a:r>
            <a:endParaRPr sz="2100">
              <a:latin typeface="Corbel"/>
              <a:cs typeface="Corbel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3258311" y="4401311"/>
            <a:ext cx="1480185" cy="944880"/>
          </a:xfrm>
          <a:custGeom>
            <a:avLst/>
            <a:gdLst/>
            <a:ahLst/>
            <a:cxnLst/>
            <a:rect l="l" t="t" r="r" b="b"/>
            <a:pathLst>
              <a:path w="1480185" h="944879">
                <a:moveTo>
                  <a:pt x="0" y="944879"/>
                </a:moveTo>
                <a:lnTo>
                  <a:pt x="1479803" y="944879"/>
                </a:lnTo>
                <a:lnTo>
                  <a:pt x="1479803" y="0"/>
                </a:lnTo>
                <a:lnTo>
                  <a:pt x="0" y="0"/>
                </a:lnTo>
                <a:lnTo>
                  <a:pt x="0" y="944879"/>
                </a:lnTo>
                <a:close/>
              </a:path>
            </a:pathLst>
          </a:custGeom>
          <a:ln w="152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3265932" y="4408932"/>
            <a:ext cx="1490980" cy="961390"/>
          </a:xfrm>
          <a:prstGeom prst="rect">
            <a:avLst/>
          </a:prstGeom>
          <a:solidFill>
            <a:srgbClr val="2FACEB"/>
          </a:solidFill>
        </p:spPr>
        <p:txBody>
          <a:bodyPr vert="horz" wrap="square" lIns="0" tIns="126364" rIns="0" bIns="0" rtlCol="0">
            <a:spAutoFit/>
          </a:bodyPr>
          <a:lstStyle/>
          <a:p>
            <a:pPr marR="20320" algn="ctr">
              <a:lnSpc>
                <a:spcPts val="2420"/>
              </a:lnSpc>
              <a:spcBef>
                <a:spcPts val="994"/>
              </a:spcBef>
            </a:pPr>
            <a:r>
              <a:rPr sz="2100" spc="-20" dirty="0">
                <a:solidFill>
                  <a:srgbClr val="FFFFFF"/>
                </a:solidFill>
                <a:latin typeface="Corbel"/>
                <a:cs typeface="Corbel"/>
              </a:rPr>
              <a:t>Turnover</a:t>
            </a:r>
            <a:r>
              <a:rPr sz="2100" spc="-45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2100" dirty="0">
                <a:solidFill>
                  <a:srgbClr val="FFFFFF"/>
                </a:solidFill>
                <a:latin typeface="Corbel"/>
                <a:cs typeface="Corbel"/>
              </a:rPr>
              <a:t>&amp;</a:t>
            </a:r>
            <a:endParaRPr sz="2100">
              <a:latin typeface="Corbel"/>
              <a:cs typeface="Corbel"/>
            </a:endParaRPr>
          </a:p>
          <a:p>
            <a:pPr marR="18415" algn="ctr">
              <a:lnSpc>
                <a:spcPts val="2420"/>
              </a:lnSpc>
            </a:pPr>
            <a:r>
              <a:rPr sz="2100" dirty="0">
                <a:solidFill>
                  <a:srgbClr val="FFFFFF"/>
                </a:solidFill>
                <a:latin typeface="Corbel"/>
                <a:cs typeface="Corbel"/>
              </a:rPr>
              <a:t>Liability</a:t>
            </a:r>
            <a:endParaRPr sz="2100">
              <a:latin typeface="Corbel"/>
              <a:cs typeface="Corbe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648200" y="3221735"/>
            <a:ext cx="1422400" cy="913130"/>
          </a:xfrm>
          <a:prstGeom prst="rect">
            <a:avLst/>
          </a:prstGeom>
          <a:solidFill>
            <a:srgbClr val="2FACEB"/>
          </a:solidFill>
          <a:ln w="15240">
            <a:solidFill>
              <a:srgbClr val="000000"/>
            </a:solidFill>
          </a:ln>
        </p:spPr>
        <p:txBody>
          <a:bodyPr vert="horz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1800">
              <a:latin typeface="Times New Roman"/>
              <a:cs typeface="Times New Roman"/>
            </a:endParaRPr>
          </a:p>
          <a:p>
            <a:pPr marL="353060">
              <a:lnSpc>
                <a:spcPct val="100000"/>
              </a:lnSpc>
            </a:pPr>
            <a:r>
              <a:rPr sz="2100" spc="-5" dirty="0">
                <a:solidFill>
                  <a:srgbClr val="FFFFFF"/>
                </a:solidFill>
                <a:latin typeface="Corbel"/>
                <a:cs typeface="Corbel"/>
              </a:rPr>
              <a:t>Part</a:t>
            </a:r>
            <a:r>
              <a:rPr sz="2100" spc="-25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2100" dirty="0">
                <a:solidFill>
                  <a:srgbClr val="FFFFFF"/>
                </a:solidFill>
                <a:latin typeface="Corbel"/>
                <a:cs typeface="Corbel"/>
              </a:rPr>
              <a:t>III</a:t>
            </a:r>
            <a:endParaRPr sz="2100">
              <a:latin typeface="Corbel"/>
              <a:cs typeface="Corbel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5003291" y="4401311"/>
            <a:ext cx="1511935" cy="967740"/>
          </a:xfrm>
          <a:custGeom>
            <a:avLst/>
            <a:gdLst/>
            <a:ahLst/>
            <a:cxnLst/>
            <a:rect l="l" t="t" r="r" b="b"/>
            <a:pathLst>
              <a:path w="1511934" h="967739">
                <a:moveTo>
                  <a:pt x="0" y="967740"/>
                </a:moveTo>
                <a:lnTo>
                  <a:pt x="1511808" y="967740"/>
                </a:lnTo>
                <a:lnTo>
                  <a:pt x="1511808" y="0"/>
                </a:lnTo>
                <a:lnTo>
                  <a:pt x="0" y="0"/>
                </a:lnTo>
                <a:lnTo>
                  <a:pt x="0" y="967740"/>
                </a:lnTo>
                <a:close/>
              </a:path>
            </a:pathLst>
          </a:custGeom>
          <a:ln w="152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5010911" y="4408932"/>
            <a:ext cx="1523365" cy="961390"/>
          </a:xfrm>
          <a:prstGeom prst="rect">
            <a:avLst/>
          </a:prstGeom>
          <a:solidFill>
            <a:srgbClr val="2FACEB"/>
          </a:solidFill>
        </p:spPr>
        <p:txBody>
          <a:bodyPr vert="horz" wrap="square" lIns="0" tIns="168910" rIns="0" bIns="0" rtlCol="0">
            <a:spAutoFit/>
          </a:bodyPr>
          <a:lstStyle/>
          <a:p>
            <a:pPr marL="410209" marR="268605" indent="-158750">
              <a:lnSpc>
                <a:spcPts val="2320"/>
              </a:lnSpc>
              <a:spcBef>
                <a:spcPts val="1330"/>
              </a:spcBef>
            </a:pPr>
            <a:r>
              <a:rPr sz="2100" dirty="0">
                <a:solidFill>
                  <a:srgbClr val="FFFFFF"/>
                </a:solidFill>
                <a:latin typeface="Corbel"/>
                <a:cs typeface="Corbel"/>
              </a:rPr>
              <a:t>Input</a:t>
            </a:r>
            <a:r>
              <a:rPr sz="2100" spc="-229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2100" spc="-55" dirty="0">
                <a:solidFill>
                  <a:srgbClr val="FFFFFF"/>
                </a:solidFill>
                <a:latin typeface="Corbel"/>
                <a:cs typeface="Corbel"/>
              </a:rPr>
              <a:t>Tax  </a:t>
            </a:r>
            <a:r>
              <a:rPr sz="2100" spc="-5" dirty="0">
                <a:solidFill>
                  <a:srgbClr val="FFFFFF"/>
                </a:solidFill>
                <a:latin typeface="Corbel"/>
                <a:cs typeface="Corbel"/>
              </a:rPr>
              <a:t>Credit</a:t>
            </a:r>
            <a:endParaRPr sz="2100">
              <a:latin typeface="Corbel"/>
              <a:cs typeface="Corbe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6426708" y="3221735"/>
            <a:ext cx="1422400" cy="913130"/>
          </a:xfrm>
          <a:prstGeom prst="rect">
            <a:avLst/>
          </a:prstGeom>
          <a:solidFill>
            <a:srgbClr val="2FACEB"/>
          </a:solidFill>
          <a:ln w="15240">
            <a:solidFill>
              <a:srgbClr val="000000"/>
            </a:solidFill>
          </a:ln>
        </p:spPr>
        <p:txBody>
          <a:bodyPr vert="horz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1800">
              <a:latin typeface="Times New Roman"/>
              <a:cs typeface="Times New Roman"/>
            </a:endParaRPr>
          </a:p>
          <a:p>
            <a:pPr marL="337820">
              <a:lnSpc>
                <a:spcPct val="100000"/>
              </a:lnSpc>
            </a:pPr>
            <a:r>
              <a:rPr sz="2100" spc="-5" dirty="0">
                <a:solidFill>
                  <a:srgbClr val="FFFFFF"/>
                </a:solidFill>
                <a:latin typeface="Corbel"/>
                <a:cs typeface="Corbel"/>
              </a:rPr>
              <a:t>Part</a:t>
            </a:r>
            <a:r>
              <a:rPr sz="2100" spc="-25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2100" dirty="0">
                <a:solidFill>
                  <a:srgbClr val="FFFFFF"/>
                </a:solidFill>
                <a:latin typeface="Corbel"/>
                <a:cs typeface="Corbel"/>
              </a:rPr>
              <a:t>IV</a:t>
            </a:r>
            <a:endParaRPr sz="2100">
              <a:latin typeface="Corbel"/>
              <a:cs typeface="Corbel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6781800" y="4401311"/>
            <a:ext cx="1569720" cy="990600"/>
          </a:xfrm>
          <a:custGeom>
            <a:avLst/>
            <a:gdLst/>
            <a:ahLst/>
            <a:cxnLst/>
            <a:rect l="l" t="t" r="r" b="b"/>
            <a:pathLst>
              <a:path w="1569720" h="990600">
                <a:moveTo>
                  <a:pt x="0" y="990600"/>
                </a:moveTo>
                <a:lnTo>
                  <a:pt x="1569720" y="990600"/>
                </a:lnTo>
                <a:lnTo>
                  <a:pt x="1569720" y="0"/>
                </a:lnTo>
                <a:lnTo>
                  <a:pt x="0" y="0"/>
                </a:lnTo>
                <a:lnTo>
                  <a:pt x="0" y="990600"/>
                </a:lnTo>
                <a:close/>
              </a:path>
            </a:pathLst>
          </a:custGeom>
          <a:ln w="152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6789419" y="4408932"/>
            <a:ext cx="1581150" cy="961390"/>
          </a:xfrm>
          <a:prstGeom prst="rect">
            <a:avLst/>
          </a:prstGeom>
          <a:solidFill>
            <a:srgbClr val="2FACEB"/>
          </a:solidFill>
        </p:spPr>
        <p:txBody>
          <a:bodyPr vert="horz" wrap="square" lIns="0" tIns="180975" rIns="0" bIns="0" rtlCol="0">
            <a:spAutoFit/>
          </a:bodyPr>
          <a:lstStyle/>
          <a:p>
            <a:pPr marL="533400" marR="66040" indent="-488315">
              <a:lnSpc>
                <a:spcPts val="2320"/>
              </a:lnSpc>
              <a:spcBef>
                <a:spcPts val="1425"/>
              </a:spcBef>
            </a:pPr>
            <a:r>
              <a:rPr sz="2100" dirty="0">
                <a:solidFill>
                  <a:srgbClr val="FFFFFF"/>
                </a:solidFill>
                <a:latin typeface="Corbel"/>
                <a:cs typeface="Corbel"/>
              </a:rPr>
              <a:t>Details </a:t>
            </a:r>
            <a:r>
              <a:rPr sz="2100" spc="-5" dirty="0">
                <a:solidFill>
                  <a:srgbClr val="FFFFFF"/>
                </a:solidFill>
                <a:latin typeface="Corbel"/>
                <a:cs typeface="Corbel"/>
              </a:rPr>
              <a:t>of</a:t>
            </a:r>
            <a:r>
              <a:rPr sz="2100" spc="-245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2100" spc="-55" dirty="0">
                <a:solidFill>
                  <a:srgbClr val="FFFFFF"/>
                </a:solidFill>
                <a:latin typeface="Corbel"/>
                <a:cs typeface="Corbel"/>
              </a:rPr>
              <a:t>Tax  </a:t>
            </a:r>
            <a:r>
              <a:rPr sz="2100" spc="-5" dirty="0">
                <a:solidFill>
                  <a:srgbClr val="FFFFFF"/>
                </a:solidFill>
                <a:latin typeface="Corbel"/>
                <a:cs typeface="Corbel"/>
              </a:rPr>
              <a:t>Paid</a:t>
            </a:r>
            <a:endParaRPr sz="2100">
              <a:latin typeface="Corbel"/>
              <a:cs typeface="Corbe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8261604" y="3221735"/>
            <a:ext cx="1422400" cy="913130"/>
          </a:xfrm>
          <a:prstGeom prst="rect">
            <a:avLst/>
          </a:prstGeom>
          <a:solidFill>
            <a:srgbClr val="2FACEB"/>
          </a:solidFill>
          <a:ln w="15240">
            <a:solidFill>
              <a:srgbClr val="000000"/>
            </a:solidFill>
          </a:ln>
        </p:spPr>
        <p:txBody>
          <a:bodyPr vert="horz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1800">
              <a:latin typeface="Times New Roman"/>
              <a:cs typeface="Times New Roman"/>
            </a:endParaRPr>
          </a:p>
          <a:p>
            <a:pPr marL="381635">
              <a:lnSpc>
                <a:spcPct val="100000"/>
              </a:lnSpc>
            </a:pPr>
            <a:r>
              <a:rPr sz="2100" spc="-5" dirty="0">
                <a:solidFill>
                  <a:srgbClr val="FFFFFF"/>
                </a:solidFill>
                <a:latin typeface="Corbel"/>
                <a:cs typeface="Corbel"/>
              </a:rPr>
              <a:t>Part</a:t>
            </a:r>
            <a:r>
              <a:rPr sz="2100" spc="-165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2100" dirty="0">
                <a:solidFill>
                  <a:srgbClr val="FFFFFF"/>
                </a:solidFill>
                <a:latin typeface="Corbel"/>
                <a:cs typeface="Corbel"/>
              </a:rPr>
              <a:t>V</a:t>
            </a:r>
            <a:endParaRPr sz="2100">
              <a:latin typeface="Corbel"/>
              <a:cs typeface="Corbe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8618219" y="4401311"/>
            <a:ext cx="1569720" cy="976630"/>
          </a:xfrm>
          <a:prstGeom prst="rect">
            <a:avLst/>
          </a:prstGeom>
          <a:solidFill>
            <a:srgbClr val="2FACEB"/>
          </a:solidFill>
          <a:ln w="15240">
            <a:solidFill>
              <a:srgbClr val="000000"/>
            </a:solidFill>
          </a:ln>
        </p:spPr>
        <p:txBody>
          <a:bodyPr vert="horz" wrap="square" lIns="0" tIns="188595" rIns="0" bIns="0" rtlCol="0">
            <a:spAutoFit/>
          </a:bodyPr>
          <a:lstStyle/>
          <a:p>
            <a:pPr marL="78740" marR="73025" indent="55880">
              <a:lnSpc>
                <a:spcPts val="2320"/>
              </a:lnSpc>
              <a:spcBef>
                <a:spcPts val="1485"/>
              </a:spcBef>
            </a:pPr>
            <a:r>
              <a:rPr sz="2100" dirty="0">
                <a:solidFill>
                  <a:srgbClr val="FFFFFF"/>
                </a:solidFill>
                <a:latin typeface="Corbel"/>
                <a:cs typeface="Corbel"/>
              </a:rPr>
              <a:t>Prior </a:t>
            </a:r>
            <a:r>
              <a:rPr sz="2100" spc="-20" dirty="0">
                <a:solidFill>
                  <a:srgbClr val="FFFFFF"/>
                </a:solidFill>
                <a:latin typeface="Corbel"/>
                <a:cs typeface="Corbel"/>
              </a:rPr>
              <a:t>Period  </a:t>
            </a:r>
            <a:r>
              <a:rPr sz="2100" spc="-5" dirty="0">
                <a:solidFill>
                  <a:srgbClr val="FFFFFF"/>
                </a:solidFill>
                <a:latin typeface="Corbel"/>
                <a:cs typeface="Corbel"/>
              </a:rPr>
              <a:t>Adju</a:t>
            </a:r>
            <a:r>
              <a:rPr sz="2100" dirty="0">
                <a:solidFill>
                  <a:srgbClr val="FFFFFF"/>
                </a:solidFill>
                <a:latin typeface="Corbel"/>
                <a:cs typeface="Corbel"/>
              </a:rPr>
              <a:t>s</a:t>
            </a:r>
            <a:r>
              <a:rPr sz="2100" spc="-5" dirty="0">
                <a:solidFill>
                  <a:srgbClr val="FFFFFF"/>
                </a:solidFill>
                <a:latin typeface="Corbel"/>
                <a:cs typeface="Corbel"/>
              </a:rPr>
              <a:t>tments</a:t>
            </a:r>
            <a:endParaRPr sz="2100">
              <a:latin typeface="Corbel"/>
              <a:cs typeface="Corbe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0111740" y="3221735"/>
            <a:ext cx="1367155" cy="913130"/>
          </a:xfrm>
          <a:prstGeom prst="rect">
            <a:avLst/>
          </a:prstGeom>
          <a:solidFill>
            <a:srgbClr val="2FACEB"/>
          </a:solidFill>
          <a:ln w="15240">
            <a:solidFill>
              <a:srgbClr val="000000"/>
            </a:solidFill>
          </a:ln>
        </p:spPr>
        <p:txBody>
          <a:bodyPr vert="horz" wrap="square" lIns="0" tIns="6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1900">
              <a:latin typeface="Times New Roman"/>
              <a:cs typeface="Times New Roman"/>
            </a:endParaRPr>
          </a:p>
          <a:p>
            <a:pPr marL="320675">
              <a:lnSpc>
                <a:spcPct val="100000"/>
              </a:lnSpc>
            </a:pPr>
            <a:r>
              <a:rPr sz="2100" spc="-5" dirty="0">
                <a:solidFill>
                  <a:srgbClr val="FFFFFF"/>
                </a:solidFill>
                <a:latin typeface="Corbel"/>
                <a:cs typeface="Corbel"/>
              </a:rPr>
              <a:t>Part</a:t>
            </a:r>
            <a:r>
              <a:rPr sz="2100" spc="-165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2100" dirty="0">
                <a:solidFill>
                  <a:srgbClr val="FFFFFF"/>
                </a:solidFill>
                <a:latin typeface="Corbel"/>
                <a:cs typeface="Corbel"/>
              </a:rPr>
              <a:t>VI</a:t>
            </a:r>
            <a:endParaRPr sz="2100">
              <a:latin typeface="Corbel"/>
              <a:cs typeface="Corbe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10453116" y="4401311"/>
            <a:ext cx="1569720" cy="976630"/>
          </a:xfrm>
          <a:prstGeom prst="rect">
            <a:avLst/>
          </a:prstGeom>
          <a:solidFill>
            <a:srgbClr val="2FACEB"/>
          </a:solidFill>
          <a:ln w="15240">
            <a:solidFill>
              <a:srgbClr val="000000"/>
            </a:solidFill>
          </a:ln>
        </p:spPr>
        <p:txBody>
          <a:bodyPr vert="horz" wrap="square" lIns="0" tIns="12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2250">
              <a:latin typeface="Times New Roman"/>
              <a:cs typeface="Times New Roman"/>
            </a:endParaRPr>
          </a:p>
          <a:p>
            <a:pPr marL="217170">
              <a:lnSpc>
                <a:spcPct val="100000"/>
              </a:lnSpc>
              <a:spcBef>
                <a:spcPts val="5"/>
              </a:spcBef>
            </a:pPr>
            <a:r>
              <a:rPr sz="2100" spc="-5" dirty="0">
                <a:solidFill>
                  <a:srgbClr val="FFFFFF"/>
                </a:solidFill>
                <a:latin typeface="Corbel"/>
                <a:cs typeface="Corbel"/>
              </a:rPr>
              <a:t>Other</a:t>
            </a:r>
            <a:r>
              <a:rPr sz="2100" spc="-35" dirty="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sz="2100" dirty="0">
                <a:solidFill>
                  <a:srgbClr val="FFFFFF"/>
                </a:solidFill>
                <a:latin typeface="Corbel"/>
                <a:cs typeface="Corbel"/>
              </a:rPr>
              <a:t>Info</a:t>
            </a:r>
            <a:endParaRPr sz="2100">
              <a:latin typeface="Corbel"/>
              <a:cs typeface="Corbe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B39E6B-A934-4417-BB7B-C450DE409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4152497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5083448" y="1019151"/>
            <a:ext cx="5160645" cy="12824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</a:pPr>
            <a:endParaRPr lang="en-US" sz="2850" dirty="0">
              <a:latin typeface="Times New Roman"/>
              <a:cs typeface="Times New Roman"/>
            </a:endParaRPr>
          </a:p>
          <a:p>
            <a:pPr marL="184150" marR="5080" indent="-171450" algn="just">
              <a:buChar char="•"/>
              <a:tabLst>
                <a:tab pos="184150" algn="l"/>
              </a:tabLst>
            </a:pPr>
            <a:r>
              <a:rPr spc="30" dirty="0">
                <a:latin typeface="Segoe Print"/>
                <a:cs typeface="Segoe Print"/>
              </a:rPr>
              <a:t>It </a:t>
            </a:r>
            <a:r>
              <a:rPr spc="40" dirty="0">
                <a:solidFill>
                  <a:srgbClr val="FF0000"/>
                </a:solidFill>
                <a:latin typeface="Segoe Print"/>
                <a:cs typeface="Segoe Print"/>
              </a:rPr>
              <a:t>may </a:t>
            </a:r>
            <a:r>
              <a:rPr spc="30" dirty="0">
                <a:latin typeface="Segoe Print"/>
                <a:cs typeface="Segoe Print"/>
              </a:rPr>
              <a:t>be </a:t>
            </a:r>
            <a:r>
              <a:rPr spc="50" dirty="0">
                <a:latin typeface="Segoe Print"/>
                <a:cs typeface="Segoe Print"/>
              </a:rPr>
              <a:t>noted </a:t>
            </a:r>
            <a:r>
              <a:rPr spc="45" dirty="0">
                <a:latin typeface="Segoe Print"/>
                <a:cs typeface="Segoe Print"/>
              </a:rPr>
              <a:t>that </a:t>
            </a:r>
            <a:r>
              <a:rPr spc="55" dirty="0">
                <a:latin typeface="Segoe Print"/>
                <a:cs typeface="Segoe Print"/>
              </a:rPr>
              <a:t>additional liability  </a:t>
            </a:r>
            <a:r>
              <a:rPr spc="105" dirty="0">
                <a:latin typeface="Segoe Print"/>
                <a:cs typeface="Segoe Print"/>
              </a:rPr>
              <a:t>for the </a:t>
            </a:r>
            <a:r>
              <a:rPr spc="80" dirty="0">
                <a:latin typeface="Segoe Print"/>
                <a:cs typeface="Segoe Print"/>
              </a:rPr>
              <a:t>FY </a:t>
            </a:r>
            <a:r>
              <a:rPr spc="120" dirty="0">
                <a:latin typeface="Segoe Print"/>
                <a:cs typeface="Segoe Print"/>
              </a:rPr>
              <a:t>2017 </a:t>
            </a:r>
            <a:r>
              <a:rPr dirty="0">
                <a:latin typeface="Segoe Print"/>
                <a:cs typeface="Segoe Print"/>
              </a:rPr>
              <a:t>- </a:t>
            </a:r>
            <a:r>
              <a:rPr spc="80" dirty="0">
                <a:latin typeface="Segoe Print"/>
                <a:cs typeface="Segoe Print"/>
              </a:rPr>
              <a:t>18 </a:t>
            </a:r>
            <a:r>
              <a:rPr spc="110" dirty="0">
                <a:solidFill>
                  <a:srgbClr val="FF0000"/>
                </a:solidFill>
                <a:latin typeface="Segoe Print"/>
                <a:cs typeface="Segoe Print"/>
              </a:rPr>
              <a:t>not </a:t>
            </a:r>
            <a:r>
              <a:rPr spc="145" dirty="0">
                <a:solidFill>
                  <a:srgbClr val="FF0000"/>
                </a:solidFill>
                <a:latin typeface="Segoe Print"/>
                <a:cs typeface="Segoe Print"/>
              </a:rPr>
              <a:t>declared </a:t>
            </a:r>
            <a:r>
              <a:rPr spc="80" dirty="0">
                <a:solidFill>
                  <a:srgbClr val="FF0000"/>
                </a:solidFill>
                <a:latin typeface="Segoe Print"/>
                <a:cs typeface="Segoe Print"/>
              </a:rPr>
              <a:t>in  </a:t>
            </a:r>
            <a:r>
              <a:rPr spc="40" dirty="0">
                <a:solidFill>
                  <a:srgbClr val="FF0000"/>
                </a:solidFill>
                <a:latin typeface="Segoe Print"/>
                <a:cs typeface="Segoe Print"/>
              </a:rPr>
              <a:t>Form </a:t>
            </a:r>
            <a:r>
              <a:rPr spc="50" dirty="0">
                <a:solidFill>
                  <a:srgbClr val="FF0000"/>
                </a:solidFill>
                <a:latin typeface="Segoe Print"/>
                <a:cs typeface="Segoe Print"/>
              </a:rPr>
              <a:t>GSTR-1 </a:t>
            </a:r>
            <a:r>
              <a:rPr spc="40" dirty="0">
                <a:solidFill>
                  <a:srgbClr val="FF0000"/>
                </a:solidFill>
                <a:latin typeface="Segoe Print"/>
                <a:cs typeface="Segoe Print"/>
              </a:rPr>
              <a:t>and </a:t>
            </a:r>
            <a:r>
              <a:rPr spc="45" dirty="0">
                <a:solidFill>
                  <a:srgbClr val="FF0000"/>
                </a:solidFill>
                <a:latin typeface="Segoe Print"/>
                <a:cs typeface="Segoe Print"/>
              </a:rPr>
              <a:t>Form </a:t>
            </a:r>
            <a:r>
              <a:rPr spc="50" dirty="0">
                <a:solidFill>
                  <a:srgbClr val="FF0000"/>
                </a:solidFill>
                <a:latin typeface="Segoe Print"/>
                <a:cs typeface="Segoe Print"/>
              </a:rPr>
              <a:t>GSTR-3B</a:t>
            </a:r>
            <a:r>
              <a:rPr spc="415" dirty="0">
                <a:solidFill>
                  <a:srgbClr val="FF0000"/>
                </a:solidFill>
                <a:latin typeface="Segoe Print"/>
                <a:cs typeface="Segoe Print"/>
              </a:rPr>
              <a:t> </a:t>
            </a:r>
            <a:r>
              <a:rPr spc="40" dirty="0">
                <a:solidFill>
                  <a:srgbClr val="FF0000"/>
                </a:solidFill>
                <a:latin typeface="Segoe Print"/>
                <a:cs typeface="Segoe Print"/>
              </a:rPr>
              <a:t>may</a:t>
            </a:r>
            <a:endParaRPr dirty="0">
              <a:latin typeface="Segoe Print"/>
              <a:cs typeface="Segoe Prin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45265" y="2300478"/>
            <a:ext cx="305308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>
                <a:latin typeface="Segoe Print"/>
                <a:cs typeface="Segoe Print"/>
              </a:rPr>
              <a:t>be </a:t>
            </a:r>
            <a:r>
              <a:rPr spc="-5" dirty="0">
                <a:latin typeface="Segoe Print"/>
                <a:cs typeface="Segoe Print"/>
              </a:rPr>
              <a:t>declared in this</a:t>
            </a:r>
            <a:r>
              <a:rPr spc="-45" dirty="0">
                <a:latin typeface="Segoe Print"/>
                <a:cs typeface="Segoe Print"/>
              </a:rPr>
              <a:t> </a:t>
            </a:r>
            <a:r>
              <a:rPr spc="-5" dirty="0">
                <a:latin typeface="Segoe Print"/>
                <a:cs typeface="Segoe Print"/>
              </a:rPr>
              <a:t>return.</a:t>
            </a:r>
            <a:endParaRPr dirty="0">
              <a:latin typeface="Segoe Print"/>
              <a:cs typeface="Segoe Prin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073815" y="2991358"/>
            <a:ext cx="51600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0" indent="-171450">
              <a:spcBef>
                <a:spcPts val="100"/>
              </a:spcBef>
              <a:buChar char="•"/>
              <a:tabLst>
                <a:tab pos="184150" algn="l"/>
              </a:tabLst>
            </a:pPr>
            <a:r>
              <a:rPr spc="114" dirty="0">
                <a:latin typeface="Segoe Print"/>
                <a:cs typeface="Segoe Print"/>
              </a:rPr>
              <a:t>However, </a:t>
            </a:r>
            <a:r>
              <a:rPr spc="125" dirty="0">
                <a:latin typeface="Segoe Print"/>
                <a:cs typeface="Segoe Print"/>
              </a:rPr>
              <a:t>taxpayers </a:t>
            </a:r>
            <a:r>
              <a:rPr spc="114" dirty="0">
                <a:solidFill>
                  <a:srgbClr val="FF0000"/>
                </a:solidFill>
                <a:latin typeface="Segoe Print"/>
                <a:cs typeface="Segoe Print"/>
              </a:rPr>
              <a:t>cannot </a:t>
            </a:r>
            <a:r>
              <a:rPr spc="110" dirty="0">
                <a:solidFill>
                  <a:srgbClr val="FF0000"/>
                </a:solidFill>
                <a:latin typeface="Segoe Print"/>
                <a:cs typeface="Segoe Print"/>
              </a:rPr>
              <a:t>claim</a:t>
            </a:r>
            <a:r>
              <a:rPr spc="775" dirty="0">
                <a:solidFill>
                  <a:srgbClr val="FF0000"/>
                </a:solidFill>
                <a:latin typeface="Segoe Print"/>
                <a:cs typeface="Segoe Print"/>
              </a:rPr>
              <a:t> </a:t>
            </a:r>
            <a:r>
              <a:rPr spc="95" dirty="0">
                <a:solidFill>
                  <a:srgbClr val="FF0000"/>
                </a:solidFill>
                <a:latin typeface="Segoe Print"/>
                <a:cs typeface="Segoe Print"/>
              </a:rPr>
              <a:t>ITC</a:t>
            </a:r>
            <a:endParaRPr dirty="0">
              <a:latin typeface="Segoe Print"/>
              <a:cs typeface="Segoe Prin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245266" y="3265678"/>
            <a:ext cx="4988559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55" dirty="0">
                <a:solidFill>
                  <a:srgbClr val="FF0000"/>
                </a:solidFill>
                <a:latin typeface="Segoe Print"/>
                <a:cs typeface="Segoe Print"/>
              </a:rPr>
              <a:t>unclaimed </a:t>
            </a:r>
            <a:r>
              <a:rPr spc="55" dirty="0">
                <a:latin typeface="Segoe Print"/>
                <a:cs typeface="Segoe Print"/>
              </a:rPr>
              <a:t>during </a:t>
            </a:r>
            <a:r>
              <a:rPr spc="35" dirty="0">
                <a:latin typeface="Segoe Print"/>
                <a:cs typeface="Segoe Print"/>
              </a:rPr>
              <a:t>FY </a:t>
            </a:r>
            <a:r>
              <a:rPr spc="60" dirty="0">
                <a:latin typeface="Segoe Print"/>
                <a:cs typeface="Segoe Print"/>
              </a:rPr>
              <a:t>2017-18</a:t>
            </a:r>
            <a:r>
              <a:rPr spc="455" dirty="0">
                <a:latin typeface="Segoe Print"/>
                <a:cs typeface="Segoe Print"/>
              </a:rPr>
              <a:t> </a:t>
            </a:r>
            <a:r>
              <a:rPr spc="60" dirty="0">
                <a:latin typeface="Segoe Print"/>
                <a:cs typeface="Segoe Print"/>
              </a:rPr>
              <a:t>through</a:t>
            </a:r>
            <a:r>
              <a:rPr lang="en-US" spc="60" dirty="0">
                <a:latin typeface="Segoe Print"/>
                <a:cs typeface="Segoe Print"/>
              </a:rPr>
              <a:t> GSTR 9</a:t>
            </a:r>
            <a:endParaRPr dirty="0">
              <a:latin typeface="Segoe Print"/>
              <a:cs typeface="Segoe Print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900428" y="376428"/>
            <a:ext cx="3118485" cy="6221095"/>
          </a:xfrm>
          <a:custGeom>
            <a:avLst/>
            <a:gdLst/>
            <a:ahLst/>
            <a:cxnLst/>
            <a:rect l="l" t="t" r="r" b="b"/>
            <a:pathLst>
              <a:path w="3118485" h="6221095">
                <a:moveTo>
                  <a:pt x="2598420" y="6220968"/>
                </a:moveTo>
                <a:lnTo>
                  <a:pt x="519684" y="6220968"/>
                </a:lnTo>
                <a:lnTo>
                  <a:pt x="472347" y="6218838"/>
                </a:lnTo>
                <a:lnTo>
                  <a:pt x="426205" y="6212584"/>
                </a:lnTo>
                <a:lnTo>
                  <a:pt x="381440" y="6202389"/>
                </a:lnTo>
                <a:lnTo>
                  <a:pt x="338237" y="6188437"/>
                </a:lnTo>
                <a:lnTo>
                  <a:pt x="296779" y="6170911"/>
                </a:lnTo>
                <a:lnTo>
                  <a:pt x="257248" y="6149994"/>
                </a:lnTo>
                <a:lnTo>
                  <a:pt x="219828" y="6125870"/>
                </a:lnTo>
                <a:lnTo>
                  <a:pt x="184703" y="6098722"/>
                </a:lnTo>
                <a:lnTo>
                  <a:pt x="152057" y="6068734"/>
                </a:lnTo>
                <a:lnTo>
                  <a:pt x="122071" y="6036089"/>
                </a:lnTo>
                <a:lnTo>
                  <a:pt x="94930" y="6000970"/>
                </a:lnTo>
                <a:lnTo>
                  <a:pt x="70818" y="5963561"/>
                </a:lnTo>
                <a:lnTo>
                  <a:pt x="49916" y="5924045"/>
                </a:lnTo>
                <a:lnTo>
                  <a:pt x="32410" y="5882606"/>
                </a:lnTo>
                <a:lnTo>
                  <a:pt x="18482" y="5839427"/>
                </a:lnTo>
                <a:lnTo>
                  <a:pt x="8315" y="5794691"/>
                </a:lnTo>
                <a:lnTo>
                  <a:pt x="2093" y="5748582"/>
                </a:lnTo>
                <a:lnTo>
                  <a:pt x="0" y="5701284"/>
                </a:lnTo>
                <a:lnTo>
                  <a:pt x="0" y="519684"/>
                </a:lnTo>
                <a:lnTo>
                  <a:pt x="2093" y="472437"/>
                </a:lnTo>
                <a:lnTo>
                  <a:pt x="8315" y="426374"/>
                </a:lnTo>
                <a:lnTo>
                  <a:pt x="18482" y="381679"/>
                </a:lnTo>
                <a:lnTo>
                  <a:pt x="32410" y="338534"/>
                </a:lnTo>
                <a:lnTo>
                  <a:pt x="49916" y="297123"/>
                </a:lnTo>
                <a:lnTo>
                  <a:pt x="70818" y="257629"/>
                </a:lnTo>
                <a:lnTo>
                  <a:pt x="94930" y="220236"/>
                </a:lnTo>
                <a:lnTo>
                  <a:pt x="122071" y="185127"/>
                </a:lnTo>
                <a:lnTo>
                  <a:pt x="152057" y="152485"/>
                </a:lnTo>
                <a:lnTo>
                  <a:pt x="184703" y="122494"/>
                </a:lnTo>
                <a:lnTo>
                  <a:pt x="219828" y="95338"/>
                </a:lnTo>
                <a:lnTo>
                  <a:pt x="257248" y="71199"/>
                </a:lnTo>
                <a:lnTo>
                  <a:pt x="296779" y="50260"/>
                </a:lnTo>
                <a:lnTo>
                  <a:pt x="338237" y="32706"/>
                </a:lnTo>
                <a:lnTo>
                  <a:pt x="381440" y="18720"/>
                </a:lnTo>
                <a:lnTo>
                  <a:pt x="426205" y="8484"/>
                </a:lnTo>
                <a:lnTo>
                  <a:pt x="472347" y="2183"/>
                </a:lnTo>
                <a:lnTo>
                  <a:pt x="519684" y="0"/>
                </a:lnTo>
                <a:lnTo>
                  <a:pt x="2598420" y="0"/>
                </a:lnTo>
                <a:lnTo>
                  <a:pt x="2645630" y="2183"/>
                </a:lnTo>
                <a:lnTo>
                  <a:pt x="2691662" y="8484"/>
                </a:lnTo>
                <a:lnTo>
                  <a:pt x="2736330" y="18720"/>
                </a:lnTo>
                <a:lnTo>
                  <a:pt x="2779452" y="32706"/>
                </a:lnTo>
                <a:lnTo>
                  <a:pt x="2820845" y="50260"/>
                </a:lnTo>
                <a:lnTo>
                  <a:pt x="2860325" y="71199"/>
                </a:lnTo>
                <a:lnTo>
                  <a:pt x="2897708" y="95338"/>
                </a:lnTo>
                <a:lnTo>
                  <a:pt x="2932811" y="122494"/>
                </a:lnTo>
                <a:lnTo>
                  <a:pt x="2965451" y="152485"/>
                </a:lnTo>
                <a:lnTo>
                  <a:pt x="2995444" y="185127"/>
                </a:lnTo>
                <a:lnTo>
                  <a:pt x="3022608" y="220236"/>
                </a:lnTo>
                <a:lnTo>
                  <a:pt x="3046758" y="257629"/>
                </a:lnTo>
                <a:lnTo>
                  <a:pt x="3067711" y="297123"/>
                </a:lnTo>
                <a:lnTo>
                  <a:pt x="3085283" y="338534"/>
                </a:lnTo>
                <a:lnTo>
                  <a:pt x="3099293" y="381679"/>
                </a:lnTo>
                <a:lnTo>
                  <a:pt x="3109554" y="426374"/>
                </a:lnTo>
                <a:lnTo>
                  <a:pt x="3115886" y="472437"/>
                </a:lnTo>
                <a:lnTo>
                  <a:pt x="3118104" y="519684"/>
                </a:lnTo>
                <a:lnTo>
                  <a:pt x="3118104" y="5701284"/>
                </a:lnTo>
                <a:lnTo>
                  <a:pt x="3115886" y="5748582"/>
                </a:lnTo>
                <a:lnTo>
                  <a:pt x="3109554" y="5794691"/>
                </a:lnTo>
                <a:lnTo>
                  <a:pt x="3099293" y="5839427"/>
                </a:lnTo>
                <a:lnTo>
                  <a:pt x="3085283" y="5882606"/>
                </a:lnTo>
                <a:lnTo>
                  <a:pt x="3067711" y="5924045"/>
                </a:lnTo>
                <a:lnTo>
                  <a:pt x="3046758" y="5963561"/>
                </a:lnTo>
                <a:lnTo>
                  <a:pt x="3022608" y="6000970"/>
                </a:lnTo>
                <a:lnTo>
                  <a:pt x="2995444" y="6036089"/>
                </a:lnTo>
                <a:lnTo>
                  <a:pt x="2965451" y="6068734"/>
                </a:lnTo>
                <a:lnTo>
                  <a:pt x="2932811" y="6098722"/>
                </a:lnTo>
                <a:lnTo>
                  <a:pt x="2897708" y="6125870"/>
                </a:lnTo>
                <a:lnTo>
                  <a:pt x="2860325" y="6149994"/>
                </a:lnTo>
                <a:lnTo>
                  <a:pt x="2820845" y="6170911"/>
                </a:lnTo>
                <a:lnTo>
                  <a:pt x="2779452" y="6188437"/>
                </a:lnTo>
                <a:lnTo>
                  <a:pt x="2736330" y="6202389"/>
                </a:lnTo>
                <a:lnTo>
                  <a:pt x="2691662" y="6212584"/>
                </a:lnTo>
                <a:lnTo>
                  <a:pt x="2645630" y="6218838"/>
                </a:lnTo>
                <a:lnTo>
                  <a:pt x="2598420" y="6220968"/>
                </a:lnTo>
                <a:close/>
              </a:path>
            </a:pathLst>
          </a:custGeom>
          <a:solidFill>
            <a:srgbClr val="83CD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892301" y="368871"/>
            <a:ext cx="3133725" cy="6235700"/>
          </a:xfrm>
          <a:custGeom>
            <a:avLst/>
            <a:gdLst/>
            <a:ahLst/>
            <a:cxnLst/>
            <a:rect l="l" t="t" r="r" b="b"/>
            <a:pathLst>
              <a:path w="3133725" h="6235700">
                <a:moveTo>
                  <a:pt x="2725242" y="12699"/>
                </a:moveTo>
                <a:lnTo>
                  <a:pt x="408520" y="12699"/>
                </a:lnTo>
                <a:lnTo>
                  <a:pt x="421347" y="0"/>
                </a:lnTo>
                <a:lnTo>
                  <a:pt x="2712415" y="0"/>
                </a:lnTo>
                <a:lnTo>
                  <a:pt x="2725242" y="12699"/>
                </a:lnTo>
                <a:close/>
              </a:path>
              <a:path w="3133725" h="6235700">
                <a:moveTo>
                  <a:pt x="424332" y="25399"/>
                </a:moveTo>
                <a:lnTo>
                  <a:pt x="358457" y="25399"/>
                </a:lnTo>
                <a:lnTo>
                  <a:pt x="370776" y="12699"/>
                </a:lnTo>
                <a:lnTo>
                  <a:pt x="437070" y="12699"/>
                </a:lnTo>
                <a:lnTo>
                  <a:pt x="424332" y="25399"/>
                </a:lnTo>
                <a:close/>
              </a:path>
              <a:path w="3133725" h="6235700">
                <a:moveTo>
                  <a:pt x="2775305" y="25399"/>
                </a:moveTo>
                <a:lnTo>
                  <a:pt x="2709227" y="25399"/>
                </a:lnTo>
                <a:lnTo>
                  <a:pt x="2696489" y="12699"/>
                </a:lnTo>
                <a:lnTo>
                  <a:pt x="2762973" y="12699"/>
                </a:lnTo>
                <a:lnTo>
                  <a:pt x="2775305" y="25399"/>
                </a:lnTo>
                <a:close/>
              </a:path>
              <a:path w="3133725" h="6235700">
                <a:moveTo>
                  <a:pt x="375310" y="38099"/>
                </a:moveTo>
                <a:lnTo>
                  <a:pt x="322300" y="38099"/>
                </a:lnTo>
                <a:lnTo>
                  <a:pt x="334022" y="25399"/>
                </a:lnTo>
                <a:lnTo>
                  <a:pt x="387565" y="25399"/>
                </a:lnTo>
                <a:lnTo>
                  <a:pt x="375310" y="38099"/>
                </a:lnTo>
                <a:close/>
              </a:path>
              <a:path w="3133725" h="6235700">
                <a:moveTo>
                  <a:pt x="2811449" y="38099"/>
                </a:moveTo>
                <a:lnTo>
                  <a:pt x="2758262" y="38099"/>
                </a:lnTo>
                <a:lnTo>
                  <a:pt x="2745994" y="25399"/>
                </a:lnTo>
                <a:lnTo>
                  <a:pt x="2799537" y="25399"/>
                </a:lnTo>
                <a:lnTo>
                  <a:pt x="2811449" y="38099"/>
                </a:lnTo>
                <a:close/>
              </a:path>
              <a:path w="3133725" h="6235700">
                <a:moveTo>
                  <a:pt x="339852" y="50799"/>
                </a:moveTo>
                <a:lnTo>
                  <a:pt x="298919" y="50799"/>
                </a:lnTo>
                <a:lnTo>
                  <a:pt x="310540" y="38099"/>
                </a:lnTo>
                <a:lnTo>
                  <a:pt x="351713" y="38099"/>
                </a:lnTo>
                <a:lnTo>
                  <a:pt x="339852" y="50799"/>
                </a:lnTo>
                <a:close/>
              </a:path>
              <a:path w="3133725" h="6235700">
                <a:moveTo>
                  <a:pt x="2834817" y="50799"/>
                </a:moveTo>
                <a:lnTo>
                  <a:pt x="2793720" y="50799"/>
                </a:lnTo>
                <a:lnTo>
                  <a:pt x="2781846" y="38099"/>
                </a:lnTo>
                <a:lnTo>
                  <a:pt x="2823210" y="38099"/>
                </a:lnTo>
                <a:lnTo>
                  <a:pt x="2834817" y="50799"/>
                </a:lnTo>
                <a:close/>
              </a:path>
              <a:path w="3133725" h="6235700">
                <a:moveTo>
                  <a:pt x="305638" y="63499"/>
                </a:moveTo>
                <a:lnTo>
                  <a:pt x="276174" y="63499"/>
                </a:lnTo>
                <a:lnTo>
                  <a:pt x="287464" y="50799"/>
                </a:lnTo>
                <a:lnTo>
                  <a:pt x="317080" y="50799"/>
                </a:lnTo>
                <a:lnTo>
                  <a:pt x="305638" y="63499"/>
                </a:lnTo>
                <a:close/>
              </a:path>
              <a:path w="3133725" h="6235700">
                <a:moveTo>
                  <a:pt x="2857563" y="63499"/>
                </a:moveTo>
                <a:lnTo>
                  <a:pt x="2827921" y="63499"/>
                </a:lnTo>
                <a:lnTo>
                  <a:pt x="2816491" y="50799"/>
                </a:lnTo>
                <a:lnTo>
                  <a:pt x="2846273" y="50799"/>
                </a:lnTo>
                <a:lnTo>
                  <a:pt x="2857563" y="63499"/>
                </a:lnTo>
                <a:close/>
              </a:path>
              <a:path w="3133725" h="6235700">
                <a:moveTo>
                  <a:pt x="283578" y="76199"/>
                </a:moveTo>
                <a:lnTo>
                  <a:pt x="254076" y="76199"/>
                </a:lnTo>
                <a:lnTo>
                  <a:pt x="265036" y="63499"/>
                </a:lnTo>
                <a:lnTo>
                  <a:pt x="294703" y="63499"/>
                </a:lnTo>
                <a:lnTo>
                  <a:pt x="283578" y="76199"/>
                </a:lnTo>
                <a:close/>
              </a:path>
              <a:path w="3133725" h="6235700">
                <a:moveTo>
                  <a:pt x="2879648" y="76199"/>
                </a:moveTo>
                <a:lnTo>
                  <a:pt x="2849981" y="76199"/>
                </a:lnTo>
                <a:lnTo>
                  <a:pt x="2838856" y="63499"/>
                </a:lnTo>
                <a:lnTo>
                  <a:pt x="2868688" y="63499"/>
                </a:lnTo>
                <a:lnTo>
                  <a:pt x="2879648" y="76199"/>
                </a:lnTo>
                <a:close/>
              </a:path>
              <a:path w="3133725" h="6235700">
                <a:moveTo>
                  <a:pt x="262153" y="88899"/>
                </a:moveTo>
                <a:lnTo>
                  <a:pt x="232676" y="88899"/>
                </a:lnTo>
                <a:lnTo>
                  <a:pt x="243281" y="76199"/>
                </a:lnTo>
                <a:lnTo>
                  <a:pt x="272961" y="76199"/>
                </a:lnTo>
                <a:lnTo>
                  <a:pt x="262153" y="88899"/>
                </a:lnTo>
                <a:close/>
              </a:path>
              <a:path w="3133725" h="6235700">
                <a:moveTo>
                  <a:pt x="2901048" y="88899"/>
                </a:moveTo>
                <a:lnTo>
                  <a:pt x="2871406" y="88899"/>
                </a:lnTo>
                <a:lnTo>
                  <a:pt x="2860611" y="76199"/>
                </a:lnTo>
                <a:lnTo>
                  <a:pt x="2890443" y="76199"/>
                </a:lnTo>
                <a:lnTo>
                  <a:pt x="2901048" y="88899"/>
                </a:lnTo>
                <a:close/>
              </a:path>
              <a:path w="3133725" h="6235700">
                <a:moveTo>
                  <a:pt x="241401" y="101599"/>
                </a:moveTo>
                <a:lnTo>
                  <a:pt x="211988" y="101599"/>
                </a:lnTo>
                <a:lnTo>
                  <a:pt x="222237" y="88899"/>
                </a:lnTo>
                <a:lnTo>
                  <a:pt x="251853" y="88899"/>
                </a:lnTo>
                <a:lnTo>
                  <a:pt x="241401" y="101599"/>
                </a:lnTo>
                <a:close/>
              </a:path>
              <a:path w="3133725" h="6235700">
                <a:moveTo>
                  <a:pt x="2921736" y="101599"/>
                </a:moveTo>
                <a:lnTo>
                  <a:pt x="2892171" y="101599"/>
                </a:lnTo>
                <a:lnTo>
                  <a:pt x="2881718" y="88899"/>
                </a:lnTo>
                <a:lnTo>
                  <a:pt x="2911487" y="88899"/>
                </a:lnTo>
                <a:lnTo>
                  <a:pt x="2921736" y="101599"/>
                </a:lnTo>
                <a:close/>
              </a:path>
              <a:path w="3133725" h="6235700">
                <a:moveTo>
                  <a:pt x="202006" y="126999"/>
                </a:moveTo>
                <a:lnTo>
                  <a:pt x="182384" y="126999"/>
                </a:lnTo>
                <a:lnTo>
                  <a:pt x="192049" y="114299"/>
                </a:lnTo>
                <a:lnTo>
                  <a:pt x="201917" y="101599"/>
                </a:lnTo>
                <a:lnTo>
                  <a:pt x="231432" y="101599"/>
                </a:lnTo>
                <a:lnTo>
                  <a:pt x="221335" y="114299"/>
                </a:lnTo>
                <a:lnTo>
                  <a:pt x="211734" y="114299"/>
                </a:lnTo>
                <a:lnTo>
                  <a:pt x="202006" y="126999"/>
                </a:lnTo>
                <a:close/>
              </a:path>
              <a:path w="3133725" h="6235700">
                <a:moveTo>
                  <a:pt x="2951327" y="126999"/>
                </a:moveTo>
                <a:lnTo>
                  <a:pt x="2931553" y="126999"/>
                </a:lnTo>
                <a:lnTo>
                  <a:pt x="2921838" y="114299"/>
                </a:lnTo>
                <a:lnTo>
                  <a:pt x="2912224" y="114299"/>
                </a:lnTo>
                <a:lnTo>
                  <a:pt x="2902127" y="101599"/>
                </a:lnTo>
                <a:lnTo>
                  <a:pt x="2931795" y="101599"/>
                </a:lnTo>
                <a:lnTo>
                  <a:pt x="2941662" y="114299"/>
                </a:lnTo>
                <a:lnTo>
                  <a:pt x="2951327" y="126999"/>
                </a:lnTo>
                <a:close/>
              </a:path>
              <a:path w="3133725" h="6235700">
                <a:moveTo>
                  <a:pt x="174459" y="152399"/>
                </a:moveTo>
                <a:lnTo>
                  <a:pt x="154584" y="152399"/>
                </a:lnTo>
                <a:lnTo>
                  <a:pt x="163639" y="139699"/>
                </a:lnTo>
                <a:lnTo>
                  <a:pt x="172910" y="126999"/>
                </a:lnTo>
                <a:lnTo>
                  <a:pt x="202158" y="126999"/>
                </a:lnTo>
                <a:lnTo>
                  <a:pt x="192633" y="139699"/>
                </a:lnTo>
                <a:lnTo>
                  <a:pt x="183591" y="139699"/>
                </a:lnTo>
                <a:lnTo>
                  <a:pt x="174459" y="152399"/>
                </a:lnTo>
                <a:close/>
              </a:path>
              <a:path w="3133725" h="6235700">
                <a:moveTo>
                  <a:pt x="2979115" y="152399"/>
                </a:moveTo>
                <a:lnTo>
                  <a:pt x="2959112" y="152399"/>
                </a:lnTo>
                <a:lnTo>
                  <a:pt x="2949981" y="139699"/>
                </a:lnTo>
                <a:lnTo>
                  <a:pt x="2940939" y="139699"/>
                </a:lnTo>
                <a:lnTo>
                  <a:pt x="2931414" y="126999"/>
                </a:lnTo>
                <a:lnTo>
                  <a:pt x="2960801" y="126999"/>
                </a:lnTo>
                <a:lnTo>
                  <a:pt x="2970060" y="139699"/>
                </a:lnTo>
                <a:lnTo>
                  <a:pt x="2979115" y="152399"/>
                </a:lnTo>
                <a:close/>
              </a:path>
              <a:path w="3133725" h="6235700">
                <a:moveTo>
                  <a:pt x="140589" y="190499"/>
                </a:moveTo>
                <a:lnTo>
                  <a:pt x="120535" y="190499"/>
                </a:lnTo>
                <a:lnTo>
                  <a:pt x="128714" y="177799"/>
                </a:lnTo>
                <a:lnTo>
                  <a:pt x="137121" y="165099"/>
                </a:lnTo>
                <a:lnTo>
                  <a:pt x="145745" y="152399"/>
                </a:lnTo>
                <a:lnTo>
                  <a:pt x="174599" y="152399"/>
                </a:lnTo>
                <a:lnTo>
                  <a:pt x="165671" y="165099"/>
                </a:lnTo>
                <a:lnTo>
                  <a:pt x="157226" y="165099"/>
                </a:lnTo>
                <a:lnTo>
                  <a:pt x="148742" y="177799"/>
                </a:lnTo>
                <a:lnTo>
                  <a:pt x="140589" y="190499"/>
                </a:lnTo>
                <a:close/>
              </a:path>
              <a:path w="3133725" h="6235700">
                <a:moveTo>
                  <a:pt x="3013151" y="190499"/>
                </a:moveTo>
                <a:lnTo>
                  <a:pt x="2992983" y="190499"/>
                </a:lnTo>
                <a:lnTo>
                  <a:pt x="2984703" y="177799"/>
                </a:lnTo>
                <a:lnTo>
                  <a:pt x="2976333" y="165099"/>
                </a:lnTo>
                <a:lnTo>
                  <a:pt x="2967888" y="165099"/>
                </a:lnTo>
                <a:lnTo>
                  <a:pt x="2958973" y="152399"/>
                </a:lnTo>
                <a:lnTo>
                  <a:pt x="2987954" y="152399"/>
                </a:lnTo>
                <a:lnTo>
                  <a:pt x="2996577" y="165099"/>
                </a:lnTo>
                <a:lnTo>
                  <a:pt x="3004985" y="177799"/>
                </a:lnTo>
                <a:lnTo>
                  <a:pt x="3013151" y="190499"/>
                </a:lnTo>
                <a:close/>
              </a:path>
              <a:path w="3133725" h="6235700">
                <a:moveTo>
                  <a:pt x="103200" y="241299"/>
                </a:moveTo>
                <a:lnTo>
                  <a:pt x="83172" y="241299"/>
                </a:lnTo>
                <a:lnTo>
                  <a:pt x="90157" y="228599"/>
                </a:lnTo>
                <a:lnTo>
                  <a:pt x="97396" y="215899"/>
                </a:lnTo>
                <a:lnTo>
                  <a:pt x="104863" y="203199"/>
                </a:lnTo>
                <a:lnTo>
                  <a:pt x="112585" y="190499"/>
                </a:lnTo>
                <a:lnTo>
                  <a:pt x="132778" y="190499"/>
                </a:lnTo>
                <a:lnTo>
                  <a:pt x="124942" y="203199"/>
                </a:lnTo>
                <a:lnTo>
                  <a:pt x="117462" y="215899"/>
                </a:lnTo>
                <a:lnTo>
                  <a:pt x="110223" y="228599"/>
                </a:lnTo>
                <a:lnTo>
                  <a:pt x="103200" y="241299"/>
                </a:lnTo>
                <a:close/>
              </a:path>
              <a:path w="3133725" h="6235700">
                <a:moveTo>
                  <a:pt x="3057232" y="253999"/>
                </a:moveTo>
                <a:lnTo>
                  <a:pt x="3043669" y="253999"/>
                </a:lnTo>
                <a:lnTo>
                  <a:pt x="3037039" y="241299"/>
                </a:lnTo>
                <a:lnTo>
                  <a:pt x="3030359" y="241299"/>
                </a:lnTo>
                <a:lnTo>
                  <a:pt x="3023235" y="228599"/>
                </a:lnTo>
                <a:lnTo>
                  <a:pt x="3015983" y="215899"/>
                </a:lnTo>
                <a:lnTo>
                  <a:pt x="3008503" y="203199"/>
                </a:lnTo>
                <a:lnTo>
                  <a:pt x="3000794" y="190499"/>
                </a:lnTo>
                <a:lnTo>
                  <a:pt x="3021101" y="190499"/>
                </a:lnTo>
                <a:lnTo>
                  <a:pt x="3028810" y="203199"/>
                </a:lnTo>
                <a:lnTo>
                  <a:pt x="3036290" y="215899"/>
                </a:lnTo>
                <a:lnTo>
                  <a:pt x="3043516" y="228599"/>
                </a:lnTo>
                <a:lnTo>
                  <a:pt x="3050501" y="241299"/>
                </a:lnTo>
                <a:lnTo>
                  <a:pt x="3057232" y="253999"/>
                </a:lnTo>
                <a:close/>
              </a:path>
              <a:path w="3133725" h="6235700">
                <a:moveTo>
                  <a:pt x="96532" y="5981700"/>
                </a:moveTo>
                <a:lnTo>
                  <a:pt x="76326" y="5981700"/>
                </a:lnTo>
                <a:lnTo>
                  <a:pt x="69850" y="5969000"/>
                </a:lnTo>
                <a:lnTo>
                  <a:pt x="51981" y="5930900"/>
                </a:lnTo>
                <a:lnTo>
                  <a:pt x="36563" y="5892800"/>
                </a:lnTo>
                <a:lnTo>
                  <a:pt x="23685" y="5854700"/>
                </a:lnTo>
                <a:lnTo>
                  <a:pt x="13487" y="5816600"/>
                </a:lnTo>
                <a:lnTo>
                  <a:pt x="6057" y="5778500"/>
                </a:lnTo>
                <a:lnTo>
                  <a:pt x="1536" y="5740400"/>
                </a:lnTo>
                <a:lnTo>
                  <a:pt x="0" y="5702300"/>
                </a:lnTo>
                <a:lnTo>
                  <a:pt x="0" y="520699"/>
                </a:lnTo>
                <a:lnTo>
                  <a:pt x="1549" y="482599"/>
                </a:lnTo>
                <a:lnTo>
                  <a:pt x="6096" y="444499"/>
                </a:lnTo>
                <a:lnTo>
                  <a:pt x="13525" y="406399"/>
                </a:lnTo>
                <a:lnTo>
                  <a:pt x="23749" y="368299"/>
                </a:lnTo>
                <a:lnTo>
                  <a:pt x="36626" y="330199"/>
                </a:lnTo>
                <a:lnTo>
                  <a:pt x="52070" y="292099"/>
                </a:lnTo>
                <a:lnTo>
                  <a:pt x="69951" y="253999"/>
                </a:lnTo>
                <a:lnTo>
                  <a:pt x="76428" y="241299"/>
                </a:lnTo>
                <a:lnTo>
                  <a:pt x="96532" y="241299"/>
                </a:lnTo>
                <a:lnTo>
                  <a:pt x="89903" y="253999"/>
                </a:lnTo>
                <a:lnTo>
                  <a:pt x="83616" y="266699"/>
                </a:lnTo>
                <a:lnTo>
                  <a:pt x="77584" y="279399"/>
                </a:lnTo>
                <a:lnTo>
                  <a:pt x="71805" y="292099"/>
                </a:lnTo>
                <a:lnTo>
                  <a:pt x="66281" y="304799"/>
                </a:lnTo>
                <a:lnTo>
                  <a:pt x="61112" y="304799"/>
                </a:lnTo>
                <a:lnTo>
                  <a:pt x="56045" y="317499"/>
                </a:lnTo>
                <a:lnTo>
                  <a:pt x="51333" y="330199"/>
                </a:lnTo>
                <a:lnTo>
                  <a:pt x="46888" y="342899"/>
                </a:lnTo>
                <a:lnTo>
                  <a:pt x="42722" y="355599"/>
                </a:lnTo>
                <a:lnTo>
                  <a:pt x="38849" y="368299"/>
                </a:lnTo>
                <a:lnTo>
                  <a:pt x="35255" y="380999"/>
                </a:lnTo>
                <a:lnTo>
                  <a:pt x="31953" y="393699"/>
                </a:lnTo>
                <a:lnTo>
                  <a:pt x="28956" y="406399"/>
                </a:lnTo>
                <a:lnTo>
                  <a:pt x="26250" y="419099"/>
                </a:lnTo>
                <a:lnTo>
                  <a:pt x="23850" y="431799"/>
                </a:lnTo>
                <a:lnTo>
                  <a:pt x="21755" y="444499"/>
                </a:lnTo>
                <a:lnTo>
                  <a:pt x="19977" y="457199"/>
                </a:lnTo>
                <a:lnTo>
                  <a:pt x="18503" y="469899"/>
                </a:lnTo>
                <a:lnTo>
                  <a:pt x="17360" y="482599"/>
                </a:lnTo>
                <a:lnTo>
                  <a:pt x="16535" y="495299"/>
                </a:lnTo>
                <a:lnTo>
                  <a:pt x="16040" y="507999"/>
                </a:lnTo>
                <a:lnTo>
                  <a:pt x="15875" y="520699"/>
                </a:lnTo>
                <a:lnTo>
                  <a:pt x="15875" y="5702300"/>
                </a:lnTo>
                <a:lnTo>
                  <a:pt x="16040" y="5715000"/>
                </a:lnTo>
                <a:lnTo>
                  <a:pt x="16548" y="5727700"/>
                </a:lnTo>
                <a:lnTo>
                  <a:pt x="17373" y="5740400"/>
                </a:lnTo>
                <a:lnTo>
                  <a:pt x="18529" y="5753100"/>
                </a:lnTo>
                <a:lnTo>
                  <a:pt x="20002" y="5765800"/>
                </a:lnTo>
                <a:lnTo>
                  <a:pt x="21780" y="5778500"/>
                </a:lnTo>
                <a:lnTo>
                  <a:pt x="23888" y="5791200"/>
                </a:lnTo>
                <a:lnTo>
                  <a:pt x="26289" y="5803900"/>
                </a:lnTo>
                <a:lnTo>
                  <a:pt x="28994" y="5816600"/>
                </a:lnTo>
                <a:lnTo>
                  <a:pt x="32003" y="5829300"/>
                </a:lnTo>
                <a:lnTo>
                  <a:pt x="35306" y="5842000"/>
                </a:lnTo>
                <a:lnTo>
                  <a:pt x="38900" y="5854700"/>
                </a:lnTo>
                <a:lnTo>
                  <a:pt x="42786" y="5867400"/>
                </a:lnTo>
                <a:lnTo>
                  <a:pt x="46951" y="5880100"/>
                </a:lnTo>
                <a:lnTo>
                  <a:pt x="51396" y="5892800"/>
                </a:lnTo>
                <a:lnTo>
                  <a:pt x="56121" y="5905500"/>
                </a:lnTo>
                <a:lnTo>
                  <a:pt x="61112" y="5918200"/>
                </a:lnTo>
                <a:lnTo>
                  <a:pt x="66281" y="5918200"/>
                </a:lnTo>
                <a:lnTo>
                  <a:pt x="71894" y="5930900"/>
                </a:lnTo>
                <a:lnTo>
                  <a:pt x="77673" y="5943600"/>
                </a:lnTo>
                <a:lnTo>
                  <a:pt x="83705" y="5956300"/>
                </a:lnTo>
                <a:lnTo>
                  <a:pt x="89992" y="5969000"/>
                </a:lnTo>
                <a:lnTo>
                  <a:pt x="96532" y="5981700"/>
                </a:lnTo>
                <a:close/>
              </a:path>
              <a:path w="3133725" h="6235700">
                <a:moveTo>
                  <a:pt x="3057131" y="5981700"/>
                </a:moveTo>
                <a:lnTo>
                  <a:pt x="3037039" y="5981700"/>
                </a:lnTo>
                <a:lnTo>
                  <a:pt x="3043669" y="5969000"/>
                </a:lnTo>
                <a:lnTo>
                  <a:pt x="3049955" y="5956300"/>
                </a:lnTo>
                <a:lnTo>
                  <a:pt x="3055988" y="5943600"/>
                </a:lnTo>
                <a:lnTo>
                  <a:pt x="3061766" y="5930900"/>
                </a:lnTo>
                <a:lnTo>
                  <a:pt x="3067278" y="5918200"/>
                </a:lnTo>
                <a:lnTo>
                  <a:pt x="3072460" y="5918200"/>
                </a:lnTo>
                <a:lnTo>
                  <a:pt x="3077527" y="5905500"/>
                </a:lnTo>
                <a:lnTo>
                  <a:pt x="3082239" y="5892800"/>
                </a:lnTo>
                <a:lnTo>
                  <a:pt x="3086684" y="5880100"/>
                </a:lnTo>
                <a:lnTo>
                  <a:pt x="3090837" y="5867400"/>
                </a:lnTo>
                <a:lnTo>
                  <a:pt x="3094723" y="5854700"/>
                </a:lnTo>
                <a:lnTo>
                  <a:pt x="3098304" y="5842000"/>
                </a:lnTo>
                <a:lnTo>
                  <a:pt x="3101606" y="5829300"/>
                </a:lnTo>
                <a:lnTo>
                  <a:pt x="3104616" y="5816600"/>
                </a:lnTo>
                <a:lnTo>
                  <a:pt x="3107321" y="5803900"/>
                </a:lnTo>
                <a:lnTo>
                  <a:pt x="3109722" y="5791200"/>
                </a:lnTo>
                <a:lnTo>
                  <a:pt x="3111817" y="5778500"/>
                </a:lnTo>
                <a:lnTo>
                  <a:pt x="3113595" y="5765800"/>
                </a:lnTo>
                <a:lnTo>
                  <a:pt x="3115055" y="5753100"/>
                </a:lnTo>
                <a:lnTo>
                  <a:pt x="3116211" y="5740400"/>
                </a:lnTo>
                <a:lnTo>
                  <a:pt x="3117037" y="5727700"/>
                </a:lnTo>
                <a:lnTo>
                  <a:pt x="3117532" y="5715000"/>
                </a:lnTo>
                <a:lnTo>
                  <a:pt x="3117697" y="5702300"/>
                </a:lnTo>
                <a:lnTo>
                  <a:pt x="3117697" y="520699"/>
                </a:lnTo>
                <a:lnTo>
                  <a:pt x="3117519" y="507999"/>
                </a:lnTo>
                <a:lnTo>
                  <a:pt x="3117024" y="495299"/>
                </a:lnTo>
                <a:lnTo>
                  <a:pt x="3116199" y="482599"/>
                </a:lnTo>
                <a:lnTo>
                  <a:pt x="3115043" y="469899"/>
                </a:lnTo>
                <a:lnTo>
                  <a:pt x="3113570" y="457199"/>
                </a:lnTo>
                <a:lnTo>
                  <a:pt x="3111779" y="444499"/>
                </a:lnTo>
                <a:lnTo>
                  <a:pt x="3109683" y="431799"/>
                </a:lnTo>
                <a:lnTo>
                  <a:pt x="3107283" y="419099"/>
                </a:lnTo>
                <a:lnTo>
                  <a:pt x="3104565" y="406399"/>
                </a:lnTo>
                <a:lnTo>
                  <a:pt x="3101555" y="393699"/>
                </a:lnTo>
                <a:lnTo>
                  <a:pt x="3098253" y="380999"/>
                </a:lnTo>
                <a:lnTo>
                  <a:pt x="3094659" y="368299"/>
                </a:lnTo>
                <a:lnTo>
                  <a:pt x="3090773" y="355599"/>
                </a:lnTo>
                <a:lnTo>
                  <a:pt x="3086608" y="342899"/>
                </a:lnTo>
                <a:lnTo>
                  <a:pt x="3082163" y="330199"/>
                </a:lnTo>
                <a:lnTo>
                  <a:pt x="3077451" y="317499"/>
                </a:lnTo>
                <a:lnTo>
                  <a:pt x="3072460" y="304799"/>
                </a:lnTo>
                <a:lnTo>
                  <a:pt x="3067278" y="304799"/>
                </a:lnTo>
                <a:lnTo>
                  <a:pt x="3061677" y="292099"/>
                </a:lnTo>
                <a:lnTo>
                  <a:pt x="3055899" y="279399"/>
                </a:lnTo>
                <a:lnTo>
                  <a:pt x="3049854" y="266699"/>
                </a:lnTo>
                <a:lnTo>
                  <a:pt x="3043567" y="253999"/>
                </a:lnTo>
                <a:lnTo>
                  <a:pt x="3063709" y="253999"/>
                </a:lnTo>
                <a:lnTo>
                  <a:pt x="3081578" y="292099"/>
                </a:lnTo>
                <a:lnTo>
                  <a:pt x="3097009" y="330199"/>
                </a:lnTo>
                <a:lnTo>
                  <a:pt x="3109874" y="368299"/>
                </a:lnTo>
                <a:lnTo>
                  <a:pt x="3120085" y="406399"/>
                </a:lnTo>
                <a:lnTo>
                  <a:pt x="3127502" y="444499"/>
                </a:lnTo>
                <a:lnTo>
                  <a:pt x="3132035" y="482599"/>
                </a:lnTo>
                <a:lnTo>
                  <a:pt x="3133572" y="520699"/>
                </a:lnTo>
                <a:lnTo>
                  <a:pt x="3133572" y="5702300"/>
                </a:lnTo>
                <a:lnTo>
                  <a:pt x="3132023" y="5740400"/>
                </a:lnTo>
                <a:lnTo>
                  <a:pt x="3127476" y="5778500"/>
                </a:lnTo>
                <a:lnTo>
                  <a:pt x="3120034" y="5816600"/>
                </a:lnTo>
                <a:lnTo>
                  <a:pt x="3109823" y="5854700"/>
                </a:lnTo>
                <a:lnTo>
                  <a:pt x="3096933" y="5892800"/>
                </a:lnTo>
                <a:lnTo>
                  <a:pt x="3081502" y="5930900"/>
                </a:lnTo>
                <a:lnTo>
                  <a:pt x="3063621" y="5969000"/>
                </a:lnTo>
                <a:lnTo>
                  <a:pt x="3057131" y="5981700"/>
                </a:lnTo>
                <a:close/>
              </a:path>
              <a:path w="3133725" h="6235700">
                <a:moveTo>
                  <a:pt x="132778" y="6032500"/>
                </a:moveTo>
                <a:lnTo>
                  <a:pt x="112471" y="6032500"/>
                </a:lnTo>
                <a:lnTo>
                  <a:pt x="104749" y="6019800"/>
                </a:lnTo>
                <a:lnTo>
                  <a:pt x="97281" y="6007100"/>
                </a:lnTo>
                <a:lnTo>
                  <a:pt x="90055" y="5994400"/>
                </a:lnTo>
                <a:lnTo>
                  <a:pt x="83070" y="5981700"/>
                </a:lnTo>
                <a:lnTo>
                  <a:pt x="96431" y="5981700"/>
                </a:lnTo>
                <a:lnTo>
                  <a:pt x="103314" y="5994400"/>
                </a:lnTo>
                <a:lnTo>
                  <a:pt x="110223" y="5994400"/>
                </a:lnTo>
                <a:lnTo>
                  <a:pt x="117576" y="6007100"/>
                </a:lnTo>
                <a:lnTo>
                  <a:pt x="125069" y="6019800"/>
                </a:lnTo>
                <a:lnTo>
                  <a:pt x="132778" y="6032500"/>
                </a:lnTo>
                <a:close/>
              </a:path>
              <a:path w="3133725" h="6235700">
                <a:moveTo>
                  <a:pt x="3020987" y="6032500"/>
                </a:moveTo>
                <a:lnTo>
                  <a:pt x="3000794" y="6032500"/>
                </a:lnTo>
                <a:lnTo>
                  <a:pt x="3008617" y="6019800"/>
                </a:lnTo>
                <a:lnTo>
                  <a:pt x="3016097" y="6007100"/>
                </a:lnTo>
                <a:lnTo>
                  <a:pt x="3023349" y="5994400"/>
                </a:lnTo>
                <a:lnTo>
                  <a:pt x="3030258" y="5994400"/>
                </a:lnTo>
                <a:lnTo>
                  <a:pt x="3037141" y="5981700"/>
                </a:lnTo>
                <a:lnTo>
                  <a:pt x="3050400" y="5981700"/>
                </a:lnTo>
                <a:lnTo>
                  <a:pt x="3043415" y="5994400"/>
                </a:lnTo>
                <a:lnTo>
                  <a:pt x="3036176" y="6007100"/>
                </a:lnTo>
                <a:lnTo>
                  <a:pt x="3028696" y="6019800"/>
                </a:lnTo>
                <a:lnTo>
                  <a:pt x="3020987" y="6032500"/>
                </a:lnTo>
                <a:close/>
              </a:path>
              <a:path w="3133725" h="6235700">
                <a:moveTo>
                  <a:pt x="165811" y="6070600"/>
                </a:moveTo>
                <a:lnTo>
                  <a:pt x="145618" y="6070600"/>
                </a:lnTo>
                <a:lnTo>
                  <a:pt x="136994" y="6057900"/>
                </a:lnTo>
                <a:lnTo>
                  <a:pt x="128587" y="6045200"/>
                </a:lnTo>
                <a:lnTo>
                  <a:pt x="120408" y="6032500"/>
                </a:lnTo>
                <a:lnTo>
                  <a:pt x="140589" y="6032500"/>
                </a:lnTo>
                <a:lnTo>
                  <a:pt x="148869" y="6045200"/>
                </a:lnTo>
                <a:lnTo>
                  <a:pt x="157226" y="6057900"/>
                </a:lnTo>
                <a:lnTo>
                  <a:pt x="157098" y="6057900"/>
                </a:lnTo>
                <a:lnTo>
                  <a:pt x="165811" y="6070600"/>
                </a:lnTo>
                <a:close/>
              </a:path>
              <a:path w="3133725" h="6235700">
                <a:moveTo>
                  <a:pt x="2987827" y="6070600"/>
                </a:moveTo>
                <a:lnTo>
                  <a:pt x="2967761" y="6070600"/>
                </a:lnTo>
                <a:lnTo>
                  <a:pt x="2976460" y="6057900"/>
                </a:lnTo>
                <a:lnTo>
                  <a:pt x="2984830" y="6045200"/>
                </a:lnTo>
                <a:lnTo>
                  <a:pt x="2992983" y="6032500"/>
                </a:lnTo>
                <a:lnTo>
                  <a:pt x="3013036" y="6032500"/>
                </a:lnTo>
                <a:lnTo>
                  <a:pt x="3004858" y="6045200"/>
                </a:lnTo>
                <a:lnTo>
                  <a:pt x="2996450" y="6057900"/>
                </a:lnTo>
                <a:lnTo>
                  <a:pt x="2987827" y="6070600"/>
                </a:lnTo>
                <a:close/>
              </a:path>
              <a:path w="3133725" h="6235700">
                <a:moveTo>
                  <a:pt x="202158" y="6096000"/>
                </a:moveTo>
                <a:lnTo>
                  <a:pt x="172770" y="6096000"/>
                </a:lnTo>
                <a:lnTo>
                  <a:pt x="163512" y="6083300"/>
                </a:lnTo>
                <a:lnTo>
                  <a:pt x="154457" y="6070600"/>
                </a:lnTo>
                <a:lnTo>
                  <a:pt x="174459" y="6070600"/>
                </a:lnTo>
                <a:lnTo>
                  <a:pt x="183591" y="6083300"/>
                </a:lnTo>
                <a:lnTo>
                  <a:pt x="192633" y="6083300"/>
                </a:lnTo>
                <a:lnTo>
                  <a:pt x="202158" y="6096000"/>
                </a:lnTo>
                <a:close/>
              </a:path>
              <a:path w="3133725" h="6235700">
                <a:moveTo>
                  <a:pt x="2960662" y="6096000"/>
                </a:moveTo>
                <a:lnTo>
                  <a:pt x="2931414" y="6096000"/>
                </a:lnTo>
                <a:lnTo>
                  <a:pt x="2940939" y="6083300"/>
                </a:lnTo>
                <a:lnTo>
                  <a:pt x="2949981" y="6083300"/>
                </a:lnTo>
                <a:lnTo>
                  <a:pt x="2959112" y="6070600"/>
                </a:lnTo>
                <a:lnTo>
                  <a:pt x="2978975" y="6070600"/>
                </a:lnTo>
                <a:lnTo>
                  <a:pt x="2969920" y="6083300"/>
                </a:lnTo>
                <a:lnTo>
                  <a:pt x="2960662" y="6096000"/>
                </a:lnTo>
                <a:close/>
              </a:path>
              <a:path w="3133725" h="6235700">
                <a:moveTo>
                  <a:pt x="231432" y="6121400"/>
                </a:moveTo>
                <a:lnTo>
                  <a:pt x="201777" y="6121400"/>
                </a:lnTo>
                <a:lnTo>
                  <a:pt x="191909" y="6108700"/>
                </a:lnTo>
                <a:lnTo>
                  <a:pt x="182232" y="6096000"/>
                </a:lnTo>
                <a:lnTo>
                  <a:pt x="202006" y="6096000"/>
                </a:lnTo>
                <a:lnTo>
                  <a:pt x="211734" y="6108700"/>
                </a:lnTo>
                <a:lnTo>
                  <a:pt x="221335" y="6108700"/>
                </a:lnTo>
                <a:lnTo>
                  <a:pt x="231432" y="6121400"/>
                </a:lnTo>
                <a:close/>
              </a:path>
              <a:path w="3133725" h="6235700">
                <a:moveTo>
                  <a:pt x="2931642" y="6121400"/>
                </a:moveTo>
                <a:lnTo>
                  <a:pt x="2902127" y="6121400"/>
                </a:lnTo>
                <a:lnTo>
                  <a:pt x="2912224" y="6108700"/>
                </a:lnTo>
                <a:lnTo>
                  <a:pt x="2921838" y="6108700"/>
                </a:lnTo>
                <a:lnTo>
                  <a:pt x="2931553" y="6096000"/>
                </a:lnTo>
                <a:lnTo>
                  <a:pt x="2951187" y="6096000"/>
                </a:lnTo>
                <a:lnTo>
                  <a:pt x="2941510" y="6108700"/>
                </a:lnTo>
                <a:lnTo>
                  <a:pt x="2931642" y="6121400"/>
                </a:lnTo>
                <a:close/>
              </a:path>
              <a:path w="3133725" h="6235700">
                <a:moveTo>
                  <a:pt x="251853" y="6134099"/>
                </a:moveTo>
                <a:lnTo>
                  <a:pt x="222084" y="6134099"/>
                </a:lnTo>
                <a:lnTo>
                  <a:pt x="211836" y="6121400"/>
                </a:lnTo>
                <a:lnTo>
                  <a:pt x="241401" y="6121400"/>
                </a:lnTo>
                <a:lnTo>
                  <a:pt x="251853" y="6134099"/>
                </a:lnTo>
                <a:close/>
              </a:path>
              <a:path w="3133725" h="6235700">
                <a:moveTo>
                  <a:pt x="2911335" y="6134099"/>
                </a:moveTo>
                <a:lnTo>
                  <a:pt x="2881718" y="6134099"/>
                </a:lnTo>
                <a:lnTo>
                  <a:pt x="2892171" y="6121400"/>
                </a:lnTo>
                <a:lnTo>
                  <a:pt x="2921584" y="6121400"/>
                </a:lnTo>
                <a:lnTo>
                  <a:pt x="2911335" y="6134099"/>
                </a:lnTo>
                <a:close/>
              </a:path>
              <a:path w="3133725" h="6235700">
                <a:moveTo>
                  <a:pt x="294703" y="6159499"/>
                </a:moveTo>
                <a:lnTo>
                  <a:pt x="253911" y="6159499"/>
                </a:lnTo>
                <a:lnTo>
                  <a:pt x="243128" y="6146799"/>
                </a:lnTo>
                <a:lnTo>
                  <a:pt x="232511" y="6134099"/>
                </a:lnTo>
                <a:lnTo>
                  <a:pt x="262153" y="6134099"/>
                </a:lnTo>
                <a:lnTo>
                  <a:pt x="272961" y="6146799"/>
                </a:lnTo>
                <a:lnTo>
                  <a:pt x="283578" y="6146799"/>
                </a:lnTo>
                <a:lnTo>
                  <a:pt x="294703" y="6159499"/>
                </a:lnTo>
                <a:close/>
              </a:path>
              <a:path w="3133725" h="6235700">
                <a:moveTo>
                  <a:pt x="2879483" y="6159499"/>
                </a:moveTo>
                <a:lnTo>
                  <a:pt x="2838856" y="6159499"/>
                </a:lnTo>
                <a:lnTo>
                  <a:pt x="2849981" y="6146799"/>
                </a:lnTo>
                <a:lnTo>
                  <a:pt x="2860611" y="6146799"/>
                </a:lnTo>
                <a:lnTo>
                  <a:pt x="2871406" y="6134099"/>
                </a:lnTo>
                <a:lnTo>
                  <a:pt x="2900895" y="6134099"/>
                </a:lnTo>
                <a:lnTo>
                  <a:pt x="2890278" y="6146799"/>
                </a:lnTo>
                <a:lnTo>
                  <a:pt x="2879483" y="6159499"/>
                </a:lnTo>
                <a:close/>
              </a:path>
              <a:path w="3133725" h="6235700">
                <a:moveTo>
                  <a:pt x="317080" y="6172199"/>
                </a:moveTo>
                <a:lnTo>
                  <a:pt x="276009" y="6172199"/>
                </a:lnTo>
                <a:lnTo>
                  <a:pt x="264871" y="6159499"/>
                </a:lnTo>
                <a:lnTo>
                  <a:pt x="305638" y="6159499"/>
                </a:lnTo>
                <a:lnTo>
                  <a:pt x="317080" y="6172199"/>
                </a:lnTo>
                <a:close/>
              </a:path>
              <a:path w="3133725" h="6235700">
                <a:moveTo>
                  <a:pt x="2857398" y="6172199"/>
                </a:moveTo>
                <a:lnTo>
                  <a:pt x="2816491" y="6172199"/>
                </a:lnTo>
                <a:lnTo>
                  <a:pt x="2827921" y="6159499"/>
                </a:lnTo>
                <a:lnTo>
                  <a:pt x="2868523" y="6159499"/>
                </a:lnTo>
                <a:lnTo>
                  <a:pt x="2857398" y="6172199"/>
                </a:lnTo>
                <a:close/>
              </a:path>
              <a:path w="3133725" h="6235700">
                <a:moveTo>
                  <a:pt x="340029" y="6184899"/>
                </a:moveTo>
                <a:lnTo>
                  <a:pt x="310362" y="6184899"/>
                </a:lnTo>
                <a:lnTo>
                  <a:pt x="298754" y="6172199"/>
                </a:lnTo>
                <a:lnTo>
                  <a:pt x="328307" y="6172199"/>
                </a:lnTo>
                <a:lnTo>
                  <a:pt x="340029" y="6184899"/>
                </a:lnTo>
                <a:close/>
              </a:path>
              <a:path w="3133725" h="6235700">
                <a:moveTo>
                  <a:pt x="2823032" y="6184899"/>
                </a:moveTo>
                <a:lnTo>
                  <a:pt x="2793530" y="6184899"/>
                </a:lnTo>
                <a:lnTo>
                  <a:pt x="2805264" y="6172199"/>
                </a:lnTo>
                <a:lnTo>
                  <a:pt x="2834640" y="6172199"/>
                </a:lnTo>
                <a:lnTo>
                  <a:pt x="2823032" y="6184899"/>
                </a:lnTo>
                <a:close/>
              </a:path>
              <a:path w="3133725" h="6235700">
                <a:moveTo>
                  <a:pt x="387565" y="6197599"/>
                </a:moveTo>
                <a:lnTo>
                  <a:pt x="334022" y="6197599"/>
                </a:lnTo>
                <a:lnTo>
                  <a:pt x="322122" y="6184899"/>
                </a:lnTo>
                <a:lnTo>
                  <a:pt x="375310" y="6184899"/>
                </a:lnTo>
                <a:lnTo>
                  <a:pt x="387565" y="6197599"/>
                </a:lnTo>
                <a:close/>
              </a:path>
              <a:path w="3133725" h="6235700">
                <a:moveTo>
                  <a:pt x="2799359" y="6197599"/>
                </a:moveTo>
                <a:lnTo>
                  <a:pt x="2745994" y="6197599"/>
                </a:lnTo>
                <a:lnTo>
                  <a:pt x="2758262" y="6184899"/>
                </a:lnTo>
                <a:lnTo>
                  <a:pt x="2811272" y="6184899"/>
                </a:lnTo>
                <a:lnTo>
                  <a:pt x="2799359" y="6197599"/>
                </a:lnTo>
                <a:close/>
              </a:path>
              <a:path w="3133725" h="6235700">
                <a:moveTo>
                  <a:pt x="437070" y="6210299"/>
                </a:moveTo>
                <a:lnTo>
                  <a:pt x="370586" y="6210299"/>
                </a:lnTo>
                <a:lnTo>
                  <a:pt x="358267" y="6197599"/>
                </a:lnTo>
                <a:lnTo>
                  <a:pt x="424332" y="6197599"/>
                </a:lnTo>
                <a:lnTo>
                  <a:pt x="437070" y="6210299"/>
                </a:lnTo>
                <a:close/>
              </a:path>
              <a:path w="3133725" h="6235700">
                <a:moveTo>
                  <a:pt x="2762783" y="6210299"/>
                </a:moveTo>
                <a:lnTo>
                  <a:pt x="2696489" y="6210299"/>
                </a:lnTo>
                <a:lnTo>
                  <a:pt x="2709227" y="6197599"/>
                </a:lnTo>
                <a:lnTo>
                  <a:pt x="2775115" y="6197599"/>
                </a:lnTo>
                <a:lnTo>
                  <a:pt x="2762783" y="6210299"/>
                </a:lnTo>
                <a:close/>
              </a:path>
              <a:path w="3133725" h="6235700">
                <a:moveTo>
                  <a:pt x="2712224" y="6222999"/>
                </a:moveTo>
                <a:lnTo>
                  <a:pt x="421157" y="6222999"/>
                </a:lnTo>
                <a:lnTo>
                  <a:pt x="408330" y="6210299"/>
                </a:lnTo>
                <a:lnTo>
                  <a:pt x="2725039" y="6210299"/>
                </a:lnTo>
                <a:lnTo>
                  <a:pt x="2712224" y="6222999"/>
                </a:lnTo>
                <a:close/>
              </a:path>
              <a:path w="3133725" h="6235700">
                <a:moveTo>
                  <a:pt x="2633040" y="6235699"/>
                </a:moveTo>
                <a:lnTo>
                  <a:pt x="500316" y="6235699"/>
                </a:lnTo>
                <a:lnTo>
                  <a:pt x="486879" y="6222999"/>
                </a:lnTo>
                <a:lnTo>
                  <a:pt x="2646489" y="6222999"/>
                </a:lnTo>
                <a:lnTo>
                  <a:pt x="2633040" y="62356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2264525" y="2327948"/>
            <a:ext cx="23895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spc="-5" dirty="0">
                <a:latin typeface="Segoe Print"/>
                <a:cs typeface="Segoe Print"/>
              </a:rPr>
              <a:t>Instructions</a:t>
            </a:r>
            <a:r>
              <a:rPr sz="2400" spc="-55" dirty="0">
                <a:latin typeface="Segoe Print"/>
                <a:cs typeface="Segoe Print"/>
              </a:rPr>
              <a:t> </a:t>
            </a:r>
            <a:r>
              <a:rPr sz="2400" spc="-5" dirty="0">
                <a:latin typeface="Segoe Print"/>
                <a:cs typeface="Segoe Print"/>
              </a:rPr>
              <a:t>for</a:t>
            </a:r>
            <a:endParaRPr sz="2400" dirty="0">
              <a:latin typeface="Segoe Print"/>
              <a:cs typeface="Segoe Prin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140700" y="2693708"/>
            <a:ext cx="26358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spc="-5" dirty="0">
                <a:latin typeface="Segoe Print"/>
                <a:cs typeface="Segoe Print"/>
              </a:rPr>
              <a:t>filing form</a:t>
            </a:r>
            <a:r>
              <a:rPr sz="2400" spc="-55" dirty="0">
                <a:latin typeface="Segoe Print"/>
                <a:cs typeface="Segoe Print"/>
              </a:rPr>
              <a:t> </a:t>
            </a:r>
            <a:r>
              <a:rPr sz="2400" spc="-5" dirty="0">
                <a:latin typeface="Segoe Print"/>
                <a:cs typeface="Segoe Print"/>
              </a:rPr>
              <a:t>GSTR</a:t>
            </a:r>
            <a:endParaRPr sz="2400" dirty="0">
              <a:latin typeface="Segoe Print"/>
              <a:cs typeface="Segoe Prin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803004" y="3059468"/>
            <a:ext cx="131191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dirty="0">
                <a:latin typeface="Segoe Print"/>
                <a:cs typeface="Segoe Print"/>
              </a:rPr>
              <a:t>9 as</a:t>
            </a:r>
            <a:r>
              <a:rPr sz="2400" spc="-85" dirty="0">
                <a:latin typeface="Segoe Print"/>
                <a:cs typeface="Segoe Print"/>
              </a:rPr>
              <a:t> </a:t>
            </a:r>
            <a:r>
              <a:rPr sz="2400" spc="-5" dirty="0">
                <a:latin typeface="Segoe Print"/>
                <a:cs typeface="Segoe Print"/>
              </a:rPr>
              <a:t>per</a:t>
            </a:r>
            <a:endParaRPr sz="2400" dirty="0">
              <a:latin typeface="Segoe Print"/>
              <a:cs typeface="Segoe Prin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217535" y="3425229"/>
            <a:ext cx="2482215" cy="111442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marR="5080" indent="635" algn="ctr">
              <a:lnSpc>
                <a:spcPct val="98900"/>
              </a:lnSpc>
              <a:spcBef>
                <a:spcPts val="130"/>
              </a:spcBef>
            </a:pPr>
            <a:r>
              <a:rPr sz="2400" spc="-5" dirty="0">
                <a:latin typeface="Segoe Print"/>
                <a:cs typeface="Segoe Print"/>
              </a:rPr>
              <a:t>Notification No.  </a:t>
            </a:r>
            <a:r>
              <a:rPr sz="2400" spc="-5" dirty="0">
                <a:latin typeface="Arial"/>
                <a:cs typeface="Arial"/>
              </a:rPr>
              <a:t>74/2018-CT</a:t>
            </a:r>
            <a:r>
              <a:rPr sz="2400" spc="-4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dated  31.12.2018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524761" y="761"/>
            <a:ext cx="9142730" cy="6856730"/>
          </a:xfrm>
          <a:custGeom>
            <a:avLst/>
            <a:gdLst/>
            <a:ahLst/>
            <a:cxnLst/>
            <a:rect l="l" t="t" r="r" b="b"/>
            <a:pathLst>
              <a:path w="9142730" h="6856730">
                <a:moveTo>
                  <a:pt x="0" y="0"/>
                </a:moveTo>
                <a:lnTo>
                  <a:pt x="9142476" y="0"/>
                </a:lnTo>
                <a:lnTo>
                  <a:pt x="9142476" y="6856476"/>
                </a:lnTo>
                <a:lnTo>
                  <a:pt x="0" y="6856476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15425DC-7809-47DC-8E23-CBD4DA121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2506129" y="260643"/>
            <a:ext cx="7704670" cy="8115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501367" y="255879"/>
            <a:ext cx="7714615" cy="821690"/>
          </a:xfrm>
          <a:custGeom>
            <a:avLst/>
            <a:gdLst/>
            <a:ahLst/>
            <a:cxnLst/>
            <a:rect l="l" t="t" r="r" b="b"/>
            <a:pathLst>
              <a:path w="7714615" h="821690">
                <a:moveTo>
                  <a:pt x="7709433" y="821093"/>
                </a:moveTo>
                <a:lnTo>
                  <a:pt x="4762" y="821093"/>
                </a:lnTo>
                <a:lnTo>
                  <a:pt x="3289" y="820851"/>
                </a:lnTo>
                <a:lnTo>
                  <a:pt x="1968" y="820178"/>
                </a:lnTo>
                <a:lnTo>
                  <a:pt x="914" y="819124"/>
                </a:lnTo>
                <a:lnTo>
                  <a:pt x="241" y="817803"/>
                </a:lnTo>
                <a:lnTo>
                  <a:pt x="0" y="816330"/>
                </a:lnTo>
                <a:lnTo>
                  <a:pt x="0" y="4762"/>
                </a:lnTo>
                <a:lnTo>
                  <a:pt x="4762" y="0"/>
                </a:lnTo>
                <a:lnTo>
                  <a:pt x="7709433" y="0"/>
                </a:lnTo>
                <a:lnTo>
                  <a:pt x="7714195" y="4762"/>
                </a:lnTo>
                <a:lnTo>
                  <a:pt x="9525" y="4762"/>
                </a:lnTo>
                <a:lnTo>
                  <a:pt x="4762" y="9524"/>
                </a:lnTo>
                <a:lnTo>
                  <a:pt x="9525" y="9524"/>
                </a:lnTo>
                <a:lnTo>
                  <a:pt x="9525" y="811568"/>
                </a:lnTo>
                <a:lnTo>
                  <a:pt x="4762" y="811568"/>
                </a:lnTo>
                <a:lnTo>
                  <a:pt x="9525" y="816330"/>
                </a:lnTo>
                <a:lnTo>
                  <a:pt x="7714195" y="816330"/>
                </a:lnTo>
                <a:lnTo>
                  <a:pt x="7713967" y="817803"/>
                </a:lnTo>
                <a:lnTo>
                  <a:pt x="7713281" y="819124"/>
                </a:lnTo>
                <a:lnTo>
                  <a:pt x="7712227" y="820178"/>
                </a:lnTo>
                <a:lnTo>
                  <a:pt x="7710906" y="820851"/>
                </a:lnTo>
                <a:lnTo>
                  <a:pt x="7709433" y="821093"/>
                </a:lnTo>
                <a:close/>
              </a:path>
              <a:path w="7714615" h="821690">
                <a:moveTo>
                  <a:pt x="9525" y="9524"/>
                </a:moveTo>
                <a:lnTo>
                  <a:pt x="4762" y="9524"/>
                </a:lnTo>
                <a:lnTo>
                  <a:pt x="9525" y="4762"/>
                </a:lnTo>
                <a:lnTo>
                  <a:pt x="9525" y="9524"/>
                </a:lnTo>
                <a:close/>
              </a:path>
              <a:path w="7714615" h="821690">
                <a:moveTo>
                  <a:pt x="7704670" y="9524"/>
                </a:moveTo>
                <a:lnTo>
                  <a:pt x="9525" y="9524"/>
                </a:lnTo>
                <a:lnTo>
                  <a:pt x="9525" y="4762"/>
                </a:lnTo>
                <a:lnTo>
                  <a:pt x="7704670" y="4762"/>
                </a:lnTo>
                <a:lnTo>
                  <a:pt x="7704670" y="9524"/>
                </a:lnTo>
                <a:close/>
              </a:path>
              <a:path w="7714615" h="821690">
                <a:moveTo>
                  <a:pt x="7704670" y="816330"/>
                </a:moveTo>
                <a:lnTo>
                  <a:pt x="7704670" y="4762"/>
                </a:lnTo>
                <a:lnTo>
                  <a:pt x="7709433" y="9524"/>
                </a:lnTo>
                <a:lnTo>
                  <a:pt x="7714195" y="9524"/>
                </a:lnTo>
                <a:lnTo>
                  <a:pt x="7714195" y="811568"/>
                </a:lnTo>
                <a:lnTo>
                  <a:pt x="7709433" y="811568"/>
                </a:lnTo>
                <a:lnTo>
                  <a:pt x="7704670" y="816330"/>
                </a:lnTo>
                <a:close/>
              </a:path>
              <a:path w="7714615" h="821690">
                <a:moveTo>
                  <a:pt x="7714195" y="9524"/>
                </a:moveTo>
                <a:lnTo>
                  <a:pt x="7709433" y="9524"/>
                </a:lnTo>
                <a:lnTo>
                  <a:pt x="7704670" y="4762"/>
                </a:lnTo>
                <a:lnTo>
                  <a:pt x="7714195" y="4762"/>
                </a:lnTo>
                <a:lnTo>
                  <a:pt x="7714195" y="9524"/>
                </a:lnTo>
                <a:close/>
              </a:path>
              <a:path w="7714615" h="821690">
                <a:moveTo>
                  <a:pt x="9525" y="816330"/>
                </a:moveTo>
                <a:lnTo>
                  <a:pt x="4762" y="811568"/>
                </a:lnTo>
                <a:lnTo>
                  <a:pt x="9525" y="811568"/>
                </a:lnTo>
                <a:lnTo>
                  <a:pt x="9525" y="816330"/>
                </a:lnTo>
                <a:close/>
              </a:path>
              <a:path w="7714615" h="821690">
                <a:moveTo>
                  <a:pt x="7704670" y="816330"/>
                </a:moveTo>
                <a:lnTo>
                  <a:pt x="9525" y="816330"/>
                </a:lnTo>
                <a:lnTo>
                  <a:pt x="9525" y="811568"/>
                </a:lnTo>
                <a:lnTo>
                  <a:pt x="7704670" y="811568"/>
                </a:lnTo>
                <a:lnTo>
                  <a:pt x="7704670" y="816330"/>
                </a:lnTo>
                <a:close/>
              </a:path>
              <a:path w="7714615" h="821690">
                <a:moveTo>
                  <a:pt x="7714195" y="816330"/>
                </a:moveTo>
                <a:lnTo>
                  <a:pt x="7704670" y="816330"/>
                </a:lnTo>
                <a:lnTo>
                  <a:pt x="7709433" y="811568"/>
                </a:lnTo>
                <a:lnTo>
                  <a:pt x="7714195" y="811568"/>
                </a:lnTo>
                <a:lnTo>
                  <a:pt x="7714195" y="816330"/>
                </a:lnTo>
                <a:close/>
              </a:path>
            </a:pathLst>
          </a:custGeom>
          <a:solidFill>
            <a:srgbClr val="ACD2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430304" y="269533"/>
            <a:ext cx="1855470" cy="634365"/>
          </a:xfrm>
          <a:prstGeom prst="rect">
            <a:avLst/>
          </a:prstGeom>
        </p:spPr>
        <p:txBody>
          <a:bodyPr vert="horz" wrap="square" lIns="0" tIns="12065" rIns="0" bIns="0" rtlCol="0" anchor="ctr">
            <a:spAutoFit/>
          </a:bodyPr>
          <a:lstStyle/>
          <a:p>
            <a:pPr marL="12700">
              <a:spcBef>
                <a:spcPts val="95"/>
              </a:spcBef>
            </a:pPr>
            <a:r>
              <a:rPr spc="-5" dirty="0"/>
              <a:t>PART</a:t>
            </a:r>
            <a:r>
              <a:rPr spc="-80" dirty="0"/>
              <a:t> </a:t>
            </a:r>
            <a:r>
              <a:rPr spc="-5" dirty="0"/>
              <a:t>I</a:t>
            </a:r>
            <a:endParaRPr/>
          </a:p>
        </p:txBody>
      </p:sp>
      <p:sp>
        <p:nvSpPr>
          <p:cNvPr id="6" name="object 6"/>
          <p:cNvSpPr/>
          <p:nvPr/>
        </p:nvSpPr>
        <p:spPr>
          <a:xfrm>
            <a:off x="2499360" y="1412747"/>
            <a:ext cx="8053070" cy="0"/>
          </a:xfrm>
          <a:custGeom>
            <a:avLst/>
            <a:gdLst/>
            <a:ahLst/>
            <a:cxnLst/>
            <a:rect l="l" t="t" r="r" b="b"/>
            <a:pathLst>
              <a:path w="8053070">
                <a:moveTo>
                  <a:pt x="0" y="0"/>
                </a:moveTo>
                <a:lnTo>
                  <a:pt x="8052816" y="0"/>
                </a:lnTo>
              </a:path>
            </a:pathLst>
          </a:custGeom>
          <a:ln w="3175">
            <a:solidFill>
              <a:srgbClr val="2FAC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490978" y="1412773"/>
            <a:ext cx="8070215" cy="0"/>
          </a:xfrm>
          <a:custGeom>
            <a:avLst/>
            <a:gdLst/>
            <a:ahLst/>
            <a:cxnLst/>
            <a:rect l="l" t="t" r="r" b="b"/>
            <a:pathLst>
              <a:path w="8070215">
                <a:moveTo>
                  <a:pt x="0" y="0"/>
                </a:moveTo>
                <a:lnTo>
                  <a:pt x="8069707" y="0"/>
                </a:lnTo>
              </a:path>
            </a:pathLst>
          </a:custGeom>
          <a:ln w="15875">
            <a:solidFill>
              <a:srgbClr val="2FAC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4324465" y="1537893"/>
            <a:ext cx="2568575" cy="4514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800" spc="-5" dirty="0">
                <a:latin typeface="Segoe Print"/>
                <a:cs typeface="Segoe Print"/>
              </a:rPr>
              <a:t>Financial</a:t>
            </a:r>
            <a:r>
              <a:rPr sz="2800" spc="-65" dirty="0">
                <a:latin typeface="Segoe Print"/>
                <a:cs typeface="Segoe Print"/>
              </a:rPr>
              <a:t> </a:t>
            </a:r>
            <a:r>
              <a:rPr sz="2800" spc="-5" dirty="0">
                <a:latin typeface="Segoe Print"/>
                <a:cs typeface="Segoe Print"/>
              </a:rPr>
              <a:t>Year</a:t>
            </a:r>
            <a:endParaRPr sz="2800">
              <a:latin typeface="Segoe Print"/>
              <a:cs typeface="Segoe Print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110228" y="2212848"/>
            <a:ext cx="6442075" cy="0"/>
          </a:xfrm>
          <a:custGeom>
            <a:avLst/>
            <a:gdLst/>
            <a:ahLst/>
            <a:cxnLst/>
            <a:rect l="l" t="t" r="r" b="b"/>
            <a:pathLst>
              <a:path w="6442075">
                <a:moveTo>
                  <a:pt x="0" y="0"/>
                </a:moveTo>
                <a:lnTo>
                  <a:pt x="6441948" y="0"/>
                </a:lnTo>
              </a:path>
            </a:pathLst>
          </a:custGeom>
          <a:ln w="3175">
            <a:solidFill>
              <a:srgbClr val="2FAC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105493" y="2206625"/>
            <a:ext cx="6451600" cy="0"/>
          </a:xfrm>
          <a:custGeom>
            <a:avLst/>
            <a:gdLst/>
            <a:ahLst/>
            <a:cxnLst/>
            <a:rect l="l" t="t" r="r" b="b"/>
            <a:pathLst>
              <a:path w="6451600">
                <a:moveTo>
                  <a:pt x="0" y="0"/>
                </a:moveTo>
                <a:lnTo>
                  <a:pt x="6451430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103455" y="2208529"/>
            <a:ext cx="6456045" cy="0"/>
          </a:xfrm>
          <a:custGeom>
            <a:avLst/>
            <a:gdLst/>
            <a:ahLst/>
            <a:cxnLst/>
            <a:rect l="l" t="t" r="r" b="b"/>
            <a:pathLst>
              <a:path w="6456045">
                <a:moveTo>
                  <a:pt x="0" y="0"/>
                </a:moveTo>
                <a:lnTo>
                  <a:pt x="6455520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102366" y="2210435"/>
            <a:ext cx="6457950" cy="0"/>
          </a:xfrm>
          <a:custGeom>
            <a:avLst/>
            <a:gdLst/>
            <a:ahLst/>
            <a:cxnLst/>
            <a:rect l="l" t="t" r="r" b="b"/>
            <a:pathLst>
              <a:path w="6457950">
                <a:moveTo>
                  <a:pt x="0" y="0"/>
                </a:moveTo>
                <a:lnTo>
                  <a:pt x="6457697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101873" y="2212339"/>
            <a:ext cx="6459220" cy="0"/>
          </a:xfrm>
          <a:custGeom>
            <a:avLst/>
            <a:gdLst/>
            <a:ahLst/>
            <a:cxnLst/>
            <a:rect l="l" t="t" r="r" b="b"/>
            <a:pathLst>
              <a:path w="6459220">
                <a:moveTo>
                  <a:pt x="0" y="0"/>
                </a:moveTo>
                <a:lnTo>
                  <a:pt x="6458682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101862" y="2214245"/>
            <a:ext cx="6459220" cy="0"/>
          </a:xfrm>
          <a:custGeom>
            <a:avLst/>
            <a:gdLst/>
            <a:ahLst/>
            <a:cxnLst/>
            <a:rect l="l" t="t" r="r" b="b"/>
            <a:pathLst>
              <a:path w="6459220">
                <a:moveTo>
                  <a:pt x="0" y="0"/>
                </a:moveTo>
                <a:lnTo>
                  <a:pt x="6458703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102329" y="2216150"/>
            <a:ext cx="6457950" cy="0"/>
          </a:xfrm>
          <a:custGeom>
            <a:avLst/>
            <a:gdLst/>
            <a:ahLst/>
            <a:cxnLst/>
            <a:rect l="l" t="t" r="r" b="b"/>
            <a:pathLst>
              <a:path w="6457950">
                <a:moveTo>
                  <a:pt x="0" y="0"/>
                </a:moveTo>
                <a:lnTo>
                  <a:pt x="6457771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103387" y="2218054"/>
            <a:ext cx="6456045" cy="0"/>
          </a:xfrm>
          <a:custGeom>
            <a:avLst/>
            <a:gdLst/>
            <a:ahLst/>
            <a:cxnLst/>
            <a:rect l="l" t="t" r="r" b="b"/>
            <a:pathLst>
              <a:path w="6456045">
                <a:moveTo>
                  <a:pt x="0" y="0"/>
                </a:moveTo>
                <a:lnTo>
                  <a:pt x="6455656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104560" y="2219325"/>
            <a:ext cx="6453505" cy="0"/>
          </a:xfrm>
          <a:custGeom>
            <a:avLst/>
            <a:gdLst/>
            <a:ahLst/>
            <a:cxnLst/>
            <a:rect l="l" t="t" r="r" b="b"/>
            <a:pathLst>
              <a:path w="6453505">
                <a:moveTo>
                  <a:pt x="0" y="0"/>
                </a:moveTo>
                <a:lnTo>
                  <a:pt x="6453305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106635" y="2220595"/>
            <a:ext cx="6449695" cy="0"/>
          </a:xfrm>
          <a:custGeom>
            <a:avLst/>
            <a:gdLst/>
            <a:ahLst/>
            <a:cxnLst/>
            <a:rect l="l" t="t" r="r" b="b"/>
            <a:pathLst>
              <a:path w="6449695">
                <a:moveTo>
                  <a:pt x="0" y="0"/>
                </a:moveTo>
                <a:lnTo>
                  <a:pt x="6449153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4324465" y="2338450"/>
            <a:ext cx="1166495" cy="4514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800" spc="-5" dirty="0">
                <a:latin typeface="Segoe Print"/>
                <a:cs typeface="Segoe Print"/>
              </a:rPr>
              <a:t>GST</a:t>
            </a:r>
            <a:r>
              <a:rPr sz="2800" spc="-10" dirty="0">
                <a:latin typeface="Segoe Print"/>
                <a:cs typeface="Segoe Print"/>
              </a:rPr>
              <a:t>I</a:t>
            </a:r>
            <a:r>
              <a:rPr sz="2800" spc="-5" dirty="0">
                <a:latin typeface="Segoe Print"/>
                <a:cs typeface="Segoe Print"/>
              </a:rPr>
              <a:t>N</a:t>
            </a:r>
            <a:endParaRPr sz="2800">
              <a:latin typeface="Segoe Print"/>
              <a:cs typeface="Segoe Print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4110228" y="3014472"/>
            <a:ext cx="6442075" cy="0"/>
          </a:xfrm>
          <a:custGeom>
            <a:avLst/>
            <a:gdLst/>
            <a:ahLst/>
            <a:cxnLst/>
            <a:rect l="l" t="t" r="r" b="b"/>
            <a:pathLst>
              <a:path w="6442075">
                <a:moveTo>
                  <a:pt x="0" y="0"/>
                </a:moveTo>
                <a:lnTo>
                  <a:pt x="6441948" y="0"/>
                </a:lnTo>
              </a:path>
            </a:pathLst>
          </a:custGeom>
          <a:ln w="3175">
            <a:solidFill>
              <a:srgbClr val="2FAC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106419" y="3006725"/>
            <a:ext cx="6449695" cy="0"/>
          </a:xfrm>
          <a:custGeom>
            <a:avLst/>
            <a:gdLst/>
            <a:ahLst/>
            <a:cxnLst/>
            <a:rect l="l" t="t" r="r" b="b"/>
            <a:pathLst>
              <a:path w="6449695">
                <a:moveTo>
                  <a:pt x="0" y="0"/>
                </a:moveTo>
                <a:lnTo>
                  <a:pt x="6449585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104445" y="3007995"/>
            <a:ext cx="6454140" cy="0"/>
          </a:xfrm>
          <a:custGeom>
            <a:avLst/>
            <a:gdLst/>
            <a:ahLst/>
            <a:cxnLst/>
            <a:rect l="l" t="t" r="r" b="b"/>
            <a:pathLst>
              <a:path w="6454140">
                <a:moveTo>
                  <a:pt x="0" y="0"/>
                </a:moveTo>
                <a:lnTo>
                  <a:pt x="6453535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103318" y="3009264"/>
            <a:ext cx="6456045" cy="0"/>
          </a:xfrm>
          <a:custGeom>
            <a:avLst/>
            <a:gdLst/>
            <a:ahLst/>
            <a:cxnLst/>
            <a:rect l="l" t="t" r="r" b="b"/>
            <a:pathLst>
              <a:path w="6456045">
                <a:moveTo>
                  <a:pt x="0" y="0"/>
                </a:moveTo>
                <a:lnTo>
                  <a:pt x="6455793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102291" y="3011170"/>
            <a:ext cx="6457950" cy="0"/>
          </a:xfrm>
          <a:custGeom>
            <a:avLst/>
            <a:gdLst/>
            <a:ahLst/>
            <a:cxnLst/>
            <a:rect l="l" t="t" r="r" b="b"/>
            <a:pathLst>
              <a:path w="6457950">
                <a:moveTo>
                  <a:pt x="0" y="0"/>
                </a:moveTo>
                <a:lnTo>
                  <a:pt x="6457845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101851" y="3013075"/>
            <a:ext cx="6459220" cy="0"/>
          </a:xfrm>
          <a:custGeom>
            <a:avLst/>
            <a:gdLst/>
            <a:ahLst/>
            <a:cxnLst/>
            <a:rect l="l" t="t" r="r" b="b"/>
            <a:pathLst>
              <a:path w="6459220">
                <a:moveTo>
                  <a:pt x="0" y="0"/>
                </a:moveTo>
                <a:lnTo>
                  <a:pt x="6458726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101885" y="3014979"/>
            <a:ext cx="6459220" cy="0"/>
          </a:xfrm>
          <a:custGeom>
            <a:avLst/>
            <a:gdLst/>
            <a:ahLst/>
            <a:cxnLst/>
            <a:rect l="l" t="t" r="r" b="b"/>
            <a:pathLst>
              <a:path w="6459220">
                <a:moveTo>
                  <a:pt x="0" y="0"/>
                </a:moveTo>
                <a:lnTo>
                  <a:pt x="6458658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102403" y="3016885"/>
            <a:ext cx="6457950" cy="0"/>
          </a:xfrm>
          <a:custGeom>
            <a:avLst/>
            <a:gdLst/>
            <a:ahLst/>
            <a:cxnLst/>
            <a:rect l="l" t="t" r="r" b="b"/>
            <a:pathLst>
              <a:path w="6457950">
                <a:moveTo>
                  <a:pt x="0" y="0"/>
                </a:moveTo>
                <a:lnTo>
                  <a:pt x="6457622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103517" y="3018789"/>
            <a:ext cx="6455410" cy="0"/>
          </a:xfrm>
          <a:custGeom>
            <a:avLst/>
            <a:gdLst/>
            <a:ahLst/>
            <a:cxnLst/>
            <a:rect l="l" t="t" r="r" b="b"/>
            <a:pathLst>
              <a:path w="6455409">
                <a:moveTo>
                  <a:pt x="0" y="0"/>
                </a:moveTo>
                <a:lnTo>
                  <a:pt x="6455394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105607" y="3020695"/>
            <a:ext cx="6451600" cy="0"/>
          </a:xfrm>
          <a:custGeom>
            <a:avLst/>
            <a:gdLst/>
            <a:ahLst/>
            <a:cxnLst/>
            <a:rect l="l" t="t" r="r" b="b"/>
            <a:pathLst>
              <a:path w="6451600">
                <a:moveTo>
                  <a:pt x="0" y="0"/>
                </a:moveTo>
                <a:lnTo>
                  <a:pt x="6451202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110228" y="3814571"/>
            <a:ext cx="6442075" cy="0"/>
          </a:xfrm>
          <a:custGeom>
            <a:avLst/>
            <a:gdLst/>
            <a:ahLst/>
            <a:cxnLst/>
            <a:rect l="l" t="t" r="r" b="b"/>
            <a:pathLst>
              <a:path w="6442075">
                <a:moveTo>
                  <a:pt x="0" y="0"/>
                </a:moveTo>
                <a:lnTo>
                  <a:pt x="6441948" y="0"/>
                </a:lnTo>
              </a:path>
            </a:pathLst>
          </a:custGeom>
          <a:ln w="3175">
            <a:solidFill>
              <a:srgbClr val="2FAC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107533" y="3806825"/>
            <a:ext cx="6447790" cy="0"/>
          </a:xfrm>
          <a:custGeom>
            <a:avLst/>
            <a:gdLst/>
            <a:ahLst/>
            <a:cxnLst/>
            <a:rect l="l" t="t" r="r" b="b"/>
            <a:pathLst>
              <a:path w="6447790">
                <a:moveTo>
                  <a:pt x="0" y="0"/>
                </a:moveTo>
                <a:lnTo>
                  <a:pt x="6447362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105044" y="3808095"/>
            <a:ext cx="6452870" cy="0"/>
          </a:xfrm>
          <a:custGeom>
            <a:avLst/>
            <a:gdLst/>
            <a:ahLst/>
            <a:cxnLst/>
            <a:rect l="l" t="t" r="r" b="b"/>
            <a:pathLst>
              <a:path w="6452870">
                <a:moveTo>
                  <a:pt x="0" y="0"/>
                </a:moveTo>
                <a:lnTo>
                  <a:pt x="6452332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103668" y="3809365"/>
            <a:ext cx="6455410" cy="0"/>
          </a:xfrm>
          <a:custGeom>
            <a:avLst/>
            <a:gdLst/>
            <a:ahLst/>
            <a:cxnLst/>
            <a:rect l="l" t="t" r="r" b="b"/>
            <a:pathLst>
              <a:path w="6455409">
                <a:moveTo>
                  <a:pt x="0" y="0"/>
                </a:moveTo>
                <a:lnTo>
                  <a:pt x="6455091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102482" y="3811270"/>
            <a:ext cx="6457950" cy="0"/>
          </a:xfrm>
          <a:custGeom>
            <a:avLst/>
            <a:gdLst/>
            <a:ahLst/>
            <a:cxnLst/>
            <a:rect l="l" t="t" r="r" b="b"/>
            <a:pathLst>
              <a:path w="6457950">
                <a:moveTo>
                  <a:pt x="0" y="0"/>
                </a:moveTo>
                <a:lnTo>
                  <a:pt x="6457464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101828" y="3813809"/>
            <a:ext cx="6459220" cy="0"/>
          </a:xfrm>
          <a:custGeom>
            <a:avLst/>
            <a:gdLst/>
            <a:ahLst/>
            <a:cxnLst/>
            <a:rect l="l" t="t" r="r" b="b"/>
            <a:pathLst>
              <a:path w="6459220">
                <a:moveTo>
                  <a:pt x="0" y="0"/>
                </a:moveTo>
                <a:lnTo>
                  <a:pt x="6458772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4101907" y="3815715"/>
            <a:ext cx="6459220" cy="0"/>
          </a:xfrm>
          <a:custGeom>
            <a:avLst/>
            <a:gdLst/>
            <a:ahLst/>
            <a:cxnLst/>
            <a:rect l="l" t="t" r="r" b="b"/>
            <a:pathLst>
              <a:path w="6459220">
                <a:moveTo>
                  <a:pt x="0" y="0"/>
                </a:moveTo>
                <a:lnTo>
                  <a:pt x="6458614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102475" y="3817620"/>
            <a:ext cx="6457950" cy="0"/>
          </a:xfrm>
          <a:custGeom>
            <a:avLst/>
            <a:gdLst/>
            <a:ahLst/>
            <a:cxnLst/>
            <a:rect l="l" t="t" r="r" b="b"/>
            <a:pathLst>
              <a:path w="6457950">
                <a:moveTo>
                  <a:pt x="0" y="0"/>
                </a:moveTo>
                <a:lnTo>
                  <a:pt x="6457479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103652" y="3819525"/>
            <a:ext cx="6455410" cy="0"/>
          </a:xfrm>
          <a:custGeom>
            <a:avLst/>
            <a:gdLst/>
            <a:ahLst/>
            <a:cxnLst/>
            <a:rect l="l" t="t" r="r" b="b"/>
            <a:pathLst>
              <a:path w="6455409">
                <a:moveTo>
                  <a:pt x="0" y="0"/>
                </a:moveTo>
                <a:lnTo>
                  <a:pt x="6455124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105011" y="3820795"/>
            <a:ext cx="6452870" cy="0"/>
          </a:xfrm>
          <a:custGeom>
            <a:avLst/>
            <a:gdLst/>
            <a:ahLst/>
            <a:cxnLst/>
            <a:rect l="l" t="t" r="r" b="b"/>
            <a:pathLst>
              <a:path w="6452870">
                <a:moveTo>
                  <a:pt x="0" y="0"/>
                </a:moveTo>
                <a:lnTo>
                  <a:pt x="6452398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107500" y="3822065"/>
            <a:ext cx="6447790" cy="0"/>
          </a:xfrm>
          <a:custGeom>
            <a:avLst/>
            <a:gdLst/>
            <a:ahLst/>
            <a:cxnLst/>
            <a:rect l="l" t="t" r="r" b="b"/>
            <a:pathLst>
              <a:path w="6447790">
                <a:moveTo>
                  <a:pt x="0" y="0"/>
                </a:moveTo>
                <a:lnTo>
                  <a:pt x="6447427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110228" y="4614671"/>
            <a:ext cx="6442075" cy="0"/>
          </a:xfrm>
          <a:custGeom>
            <a:avLst/>
            <a:gdLst/>
            <a:ahLst/>
            <a:cxnLst/>
            <a:rect l="l" t="t" r="r" b="b"/>
            <a:pathLst>
              <a:path w="6442075">
                <a:moveTo>
                  <a:pt x="0" y="0"/>
                </a:moveTo>
                <a:lnTo>
                  <a:pt x="6441948" y="0"/>
                </a:lnTo>
              </a:path>
            </a:pathLst>
          </a:custGeom>
          <a:ln w="3175">
            <a:solidFill>
              <a:srgbClr val="2FAC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105640" y="4608195"/>
            <a:ext cx="6451600" cy="0"/>
          </a:xfrm>
          <a:custGeom>
            <a:avLst/>
            <a:gdLst/>
            <a:ahLst/>
            <a:cxnLst/>
            <a:rect l="l" t="t" r="r" b="b"/>
            <a:pathLst>
              <a:path w="6451600">
                <a:moveTo>
                  <a:pt x="0" y="0"/>
                </a:moveTo>
                <a:lnTo>
                  <a:pt x="6451136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103532" y="4610100"/>
            <a:ext cx="6455410" cy="0"/>
          </a:xfrm>
          <a:custGeom>
            <a:avLst/>
            <a:gdLst/>
            <a:ahLst/>
            <a:cxnLst/>
            <a:rect l="l" t="t" r="r" b="b"/>
            <a:pathLst>
              <a:path w="6455409">
                <a:moveTo>
                  <a:pt x="0" y="0"/>
                </a:moveTo>
                <a:lnTo>
                  <a:pt x="6455364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4102408" y="4612004"/>
            <a:ext cx="6457950" cy="0"/>
          </a:xfrm>
          <a:custGeom>
            <a:avLst/>
            <a:gdLst/>
            <a:ahLst/>
            <a:cxnLst/>
            <a:rect l="l" t="t" r="r" b="b"/>
            <a:pathLst>
              <a:path w="6457950">
                <a:moveTo>
                  <a:pt x="0" y="0"/>
                </a:moveTo>
                <a:lnTo>
                  <a:pt x="6457612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4101887" y="4613909"/>
            <a:ext cx="6459220" cy="0"/>
          </a:xfrm>
          <a:custGeom>
            <a:avLst/>
            <a:gdLst/>
            <a:ahLst/>
            <a:cxnLst/>
            <a:rect l="l" t="t" r="r" b="b"/>
            <a:pathLst>
              <a:path w="6459220">
                <a:moveTo>
                  <a:pt x="0" y="0"/>
                </a:moveTo>
                <a:lnTo>
                  <a:pt x="6458654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4101848" y="4615815"/>
            <a:ext cx="6459220" cy="0"/>
          </a:xfrm>
          <a:custGeom>
            <a:avLst/>
            <a:gdLst/>
            <a:ahLst/>
            <a:cxnLst/>
            <a:rect l="l" t="t" r="r" b="b"/>
            <a:pathLst>
              <a:path w="6459220">
                <a:moveTo>
                  <a:pt x="0" y="0"/>
                </a:moveTo>
                <a:lnTo>
                  <a:pt x="6458733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4102283" y="4617720"/>
            <a:ext cx="6457950" cy="0"/>
          </a:xfrm>
          <a:custGeom>
            <a:avLst/>
            <a:gdLst/>
            <a:ahLst/>
            <a:cxnLst/>
            <a:rect l="l" t="t" r="r" b="b"/>
            <a:pathLst>
              <a:path w="6457950">
                <a:moveTo>
                  <a:pt x="0" y="0"/>
                </a:moveTo>
                <a:lnTo>
                  <a:pt x="6457863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103305" y="4619625"/>
            <a:ext cx="6456045" cy="0"/>
          </a:xfrm>
          <a:custGeom>
            <a:avLst/>
            <a:gdLst/>
            <a:ahLst/>
            <a:cxnLst/>
            <a:rect l="l" t="t" r="r" b="b"/>
            <a:pathLst>
              <a:path w="6456045">
                <a:moveTo>
                  <a:pt x="0" y="0"/>
                </a:moveTo>
                <a:lnTo>
                  <a:pt x="6455820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104415" y="4620895"/>
            <a:ext cx="6454140" cy="0"/>
          </a:xfrm>
          <a:custGeom>
            <a:avLst/>
            <a:gdLst/>
            <a:ahLst/>
            <a:cxnLst/>
            <a:rect l="l" t="t" r="r" b="b"/>
            <a:pathLst>
              <a:path w="6454140">
                <a:moveTo>
                  <a:pt x="0" y="0"/>
                </a:moveTo>
                <a:lnTo>
                  <a:pt x="6453594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4106377" y="4622165"/>
            <a:ext cx="6449695" cy="0"/>
          </a:xfrm>
          <a:custGeom>
            <a:avLst/>
            <a:gdLst/>
            <a:ahLst/>
            <a:cxnLst/>
            <a:rect l="l" t="t" r="r" b="b"/>
            <a:pathLst>
              <a:path w="6449695">
                <a:moveTo>
                  <a:pt x="0" y="0"/>
                </a:moveTo>
                <a:lnTo>
                  <a:pt x="6449668" y="0"/>
                </a:lnTo>
              </a:path>
            </a:pathLst>
          </a:custGeom>
          <a:ln w="3175">
            <a:solidFill>
              <a:srgbClr val="BDDBF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2574341" y="3139008"/>
            <a:ext cx="7390765" cy="236923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62760">
              <a:spcBef>
                <a:spcPts val="95"/>
              </a:spcBef>
            </a:pPr>
            <a:r>
              <a:rPr sz="2800" spc="-5" dirty="0">
                <a:latin typeface="Segoe Print"/>
                <a:cs typeface="Segoe Print"/>
              </a:rPr>
              <a:t>Legal Name</a:t>
            </a:r>
            <a:endParaRPr sz="2800" dirty="0">
              <a:latin typeface="Segoe Print"/>
              <a:cs typeface="Segoe Print"/>
            </a:endParaRPr>
          </a:p>
          <a:p>
            <a:pPr marL="1762760">
              <a:spcBef>
                <a:spcPts val="2940"/>
              </a:spcBef>
            </a:pPr>
            <a:r>
              <a:rPr sz="2800" spc="-5" dirty="0">
                <a:latin typeface="Segoe Print"/>
                <a:cs typeface="Segoe Print"/>
              </a:rPr>
              <a:t>Trade Name</a:t>
            </a:r>
            <a:endParaRPr sz="2800" dirty="0">
              <a:latin typeface="Segoe Print"/>
              <a:cs typeface="Segoe Print"/>
            </a:endParaRPr>
          </a:p>
          <a:p>
            <a:pPr>
              <a:spcBef>
                <a:spcPts val="10"/>
              </a:spcBef>
            </a:pPr>
            <a:endParaRPr sz="5100" dirty="0">
              <a:latin typeface="Times New Roman"/>
              <a:cs typeface="Times New Roman"/>
            </a:endParaRPr>
          </a:p>
          <a:p>
            <a:pPr marL="308610" indent="-286385">
              <a:spcBef>
                <a:spcPts val="5"/>
              </a:spcBef>
              <a:buClr>
                <a:srgbClr val="1286C3"/>
              </a:buClr>
              <a:buSzPct val="145454"/>
              <a:buFont typeface="Arial"/>
              <a:buChar char="•"/>
              <a:tabLst>
                <a:tab pos="309245" algn="l"/>
              </a:tabLst>
            </a:pPr>
            <a:r>
              <a:rPr sz="2200" spc="-5" dirty="0">
                <a:latin typeface="Segoe Print"/>
                <a:cs typeface="Segoe Print"/>
              </a:rPr>
              <a:t>Details will be auto filled on login to the</a:t>
            </a:r>
            <a:r>
              <a:rPr sz="2200" spc="60" dirty="0">
                <a:latin typeface="Segoe Print"/>
                <a:cs typeface="Segoe Print"/>
              </a:rPr>
              <a:t> </a:t>
            </a:r>
            <a:r>
              <a:rPr sz="2200" spc="-5" dirty="0">
                <a:latin typeface="Segoe Print"/>
                <a:cs typeface="Segoe Print"/>
              </a:rPr>
              <a:t>accounts.</a:t>
            </a:r>
            <a:endParaRPr sz="2200" dirty="0">
              <a:latin typeface="Segoe Print"/>
              <a:cs typeface="Segoe Print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0" y="761"/>
            <a:ext cx="10667491" cy="6856730"/>
          </a:xfrm>
          <a:custGeom>
            <a:avLst/>
            <a:gdLst/>
            <a:ahLst/>
            <a:cxnLst/>
            <a:rect l="l" t="t" r="r" b="b"/>
            <a:pathLst>
              <a:path w="9142730" h="6856730">
                <a:moveTo>
                  <a:pt x="0" y="0"/>
                </a:moveTo>
                <a:lnTo>
                  <a:pt x="9142476" y="0"/>
                </a:lnTo>
                <a:lnTo>
                  <a:pt x="9142476" y="6856476"/>
                </a:lnTo>
                <a:lnTo>
                  <a:pt x="0" y="6856476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8F4144C-52C7-4859-B855-E09C35A51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4000" y="5357813"/>
            <a:ext cx="1377950" cy="1500505"/>
          </a:xfrm>
          <a:custGeom>
            <a:avLst/>
            <a:gdLst/>
            <a:ahLst/>
            <a:cxnLst/>
            <a:rect l="l" t="t" r="r" b="b"/>
            <a:pathLst>
              <a:path w="1377950" h="1500504">
                <a:moveTo>
                  <a:pt x="1377950" y="1500187"/>
                </a:moveTo>
                <a:lnTo>
                  <a:pt x="906462" y="1500187"/>
                </a:lnTo>
                <a:lnTo>
                  <a:pt x="0" y="304800"/>
                </a:lnTo>
                <a:lnTo>
                  <a:pt x="0" y="0"/>
                </a:lnTo>
                <a:lnTo>
                  <a:pt x="1377950" y="1500187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506129" y="1124750"/>
            <a:ext cx="7705090" cy="792480"/>
          </a:xfrm>
          <a:custGeom>
            <a:avLst/>
            <a:gdLst/>
            <a:ahLst/>
            <a:cxnLst/>
            <a:rect l="l" t="t" r="r" b="b"/>
            <a:pathLst>
              <a:path w="7705090" h="792480">
                <a:moveTo>
                  <a:pt x="0" y="0"/>
                </a:moveTo>
                <a:lnTo>
                  <a:pt x="7704670" y="0"/>
                </a:lnTo>
                <a:lnTo>
                  <a:pt x="7704670" y="792086"/>
                </a:lnTo>
                <a:lnTo>
                  <a:pt x="0" y="79208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98192" y="1116813"/>
            <a:ext cx="7720965" cy="808355"/>
          </a:xfrm>
          <a:custGeom>
            <a:avLst/>
            <a:gdLst/>
            <a:ahLst/>
            <a:cxnLst/>
            <a:rect l="l" t="t" r="r" b="b"/>
            <a:pathLst>
              <a:path w="7720965" h="808355">
                <a:moveTo>
                  <a:pt x="7712608" y="807961"/>
                </a:moveTo>
                <a:lnTo>
                  <a:pt x="7937" y="807961"/>
                </a:lnTo>
                <a:lnTo>
                  <a:pt x="5892" y="807681"/>
                </a:lnTo>
                <a:lnTo>
                  <a:pt x="0" y="800023"/>
                </a:lnTo>
                <a:lnTo>
                  <a:pt x="0" y="7937"/>
                </a:lnTo>
                <a:lnTo>
                  <a:pt x="7937" y="0"/>
                </a:lnTo>
                <a:lnTo>
                  <a:pt x="7712608" y="0"/>
                </a:lnTo>
                <a:lnTo>
                  <a:pt x="7720545" y="7937"/>
                </a:lnTo>
                <a:lnTo>
                  <a:pt x="15875" y="7937"/>
                </a:lnTo>
                <a:lnTo>
                  <a:pt x="7937" y="15875"/>
                </a:lnTo>
                <a:lnTo>
                  <a:pt x="15875" y="15875"/>
                </a:lnTo>
                <a:lnTo>
                  <a:pt x="15875" y="792086"/>
                </a:lnTo>
                <a:lnTo>
                  <a:pt x="7937" y="792086"/>
                </a:lnTo>
                <a:lnTo>
                  <a:pt x="15875" y="800023"/>
                </a:lnTo>
                <a:lnTo>
                  <a:pt x="7720545" y="800023"/>
                </a:lnTo>
                <a:lnTo>
                  <a:pt x="7720279" y="802068"/>
                </a:lnTo>
                <a:lnTo>
                  <a:pt x="7719479" y="803986"/>
                </a:lnTo>
                <a:lnTo>
                  <a:pt x="7718221" y="805637"/>
                </a:lnTo>
                <a:lnTo>
                  <a:pt x="7716570" y="806894"/>
                </a:lnTo>
                <a:lnTo>
                  <a:pt x="7714665" y="807681"/>
                </a:lnTo>
                <a:lnTo>
                  <a:pt x="7712608" y="807961"/>
                </a:lnTo>
                <a:close/>
              </a:path>
              <a:path w="7720965" h="808355">
                <a:moveTo>
                  <a:pt x="15875" y="15875"/>
                </a:moveTo>
                <a:lnTo>
                  <a:pt x="7937" y="15875"/>
                </a:lnTo>
                <a:lnTo>
                  <a:pt x="15875" y="7937"/>
                </a:lnTo>
                <a:lnTo>
                  <a:pt x="15875" y="15875"/>
                </a:lnTo>
                <a:close/>
              </a:path>
              <a:path w="7720965" h="808355">
                <a:moveTo>
                  <a:pt x="7704670" y="15875"/>
                </a:moveTo>
                <a:lnTo>
                  <a:pt x="15875" y="15875"/>
                </a:lnTo>
                <a:lnTo>
                  <a:pt x="15875" y="7937"/>
                </a:lnTo>
                <a:lnTo>
                  <a:pt x="7704670" y="7937"/>
                </a:lnTo>
                <a:lnTo>
                  <a:pt x="7704670" y="15875"/>
                </a:lnTo>
                <a:close/>
              </a:path>
              <a:path w="7720965" h="808355">
                <a:moveTo>
                  <a:pt x="7704670" y="800023"/>
                </a:moveTo>
                <a:lnTo>
                  <a:pt x="7704670" y="7937"/>
                </a:lnTo>
                <a:lnTo>
                  <a:pt x="7712608" y="15875"/>
                </a:lnTo>
                <a:lnTo>
                  <a:pt x="7720545" y="15875"/>
                </a:lnTo>
                <a:lnTo>
                  <a:pt x="7720545" y="792086"/>
                </a:lnTo>
                <a:lnTo>
                  <a:pt x="7712608" y="792086"/>
                </a:lnTo>
                <a:lnTo>
                  <a:pt x="7704670" y="800023"/>
                </a:lnTo>
                <a:close/>
              </a:path>
              <a:path w="7720965" h="808355">
                <a:moveTo>
                  <a:pt x="7720545" y="15875"/>
                </a:moveTo>
                <a:lnTo>
                  <a:pt x="7712608" y="15875"/>
                </a:lnTo>
                <a:lnTo>
                  <a:pt x="7704670" y="7937"/>
                </a:lnTo>
                <a:lnTo>
                  <a:pt x="7720545" y="7937"/>
                </a:lnTo>
                <a:lnTo>
                  <a:pt x="7720545" y="15875"/>
                </a:lnTo>
                <a:close/>
              </a:path>
              <a:path w="7720965" h="808355">
                <a:moveTo>
                  <a:pt x="15875" y="800023"/>
                </a:moveTo>
                <a:lnTo>
                  <a:pt x="7937" y="792086"/>
                </a:lnTo>
                <a:lnTo>
                  <a:pt x="15875" y="792086"/>
                </a:lnTo>
                <a:lnTo>
                  <a:pt x="15875" y="800023"/>
                </a:lnTo>
                <a:close/>
              </a:path>
              <a:path w="7720965" h="808355">
                <a:moveTo>
                  <a:pt x="7704670" y="800023"/>
                </a:moveTo>
                <a:lnTo>
                  <a:pt x="15875" y="800023"/>
                </a:lnTo>
                <a:lnTo>
                  <a:pt x="15875" y="792086"/>
                </a:lnTo>
                <a:lnTo>
                  <a:pt x="7704670" y="792086"/>
                </a:lnTo>
                <a:lnTo>
                  <a:pt x="7704670" y="800023"/>
                </a:lnTo>
                <a:close/>
              </a:path>
              <a:path w="7720965" h="808355">
                <a:moveTo>
                  <a:pt x="7720545" y="800023"/>
                </a:moveTo>
                <a:lnTo>
                  <a:pt x="7704670" y="800023"/>
                </a:lnTo>
                <a:lnTo>
                  <a:pt x="7712608" y="792086"/>
                </a:lnTo>
                <a:lnTo>
                  <a:pt x="7720545" y="792086"/>
                </a:lnTo>
                <a:lnTo>
                  <a:pt x="7720545" y="8000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06980" y="2205227"/>
            <a:ext cx="3712464" cy="44637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169069" y="3591421"/>
            <a:ext cx="2387600" cy="3600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200" spc="-5" dirty="0">
                <a:latin typeface="Segoe Print"/>
                <a:cs typeface="Segoe Print"/>
              </a:rPr>
              <a:t>Taxable</a:t>
            </a:r>
            <a:r>
              <a:rPr sz="2200" spc="-55" dirty="0">
                <a:latin typeface="Segoe Print"/>
                <a:cs typeface="Segoe Print"/>
              </a:rPr>
              <a:t> </a:t>
            </a:r>
            <a:r>
              <a:rPr sz="2200" spc="-5" dirty="0">
                <a:latin typeface="Segoe Print"/>
                <a:cs typeface="Segoe Print"/>
              </a:rPr>
              <a:t>outward</a:t>
            </a:r>
            <a:endParaRPr sz="2200">
              <a:latin typeface="Segoe Print"/>
              <a:cs typeface="Segoe Prin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812959" y="3926701"/>
            <a:ext cx="1099820" cy="3600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200" spc="-5" dirty="0">
                <a:latin typeface="Segoe Print"/>
                <a:cs typeface="Segoe Print"/>
              </a:rPr>
              <a:t>supplies</a:t>
            </a:r>
            <a:endParaRPr sz="2200" dirty="0">
              <a:latin typeface="Segoe Print"/>
              <a:cs typeface="Segoe Prin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039530" y="4603649"/>
            <a:ext cx="2646045" cy="3600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200" spc="-5" dirty="0">
                <a:latin typeface="Segoe Print"/>
                <a:cs typeface="Segoe Print"/>
              </a:rPr>
              <a:t>Advances</a:t>
            </a:r>
            <a:r>
              <a:rPr sz="2200" spc="-60" dirty="0">
                <a:latin typeface="Segoe Print"/>
                <a:cs typeface="Segoe Print"/>
              </a:rPr>
              <a:t> </a:t>
            </a:r>
            <a:r>
              <a:rPr sz="2200" spc="-5" dirty="0">
                <a:latin typeface="Segoe Print"/>
                <a:cs typeface="Segoe Print"/>
              </a:rPr>
              <a:t>Received</a:t>
            </a:r>
            <a:endParaRPr sz="2200">
              <a:latin typeface="Segoe Print"/>
              <a:cs typeface="Segoe Prin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90329" y="4938929"/>
            <a:ext cx="2545080" cy="3600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200" spc="-5" dirty="0">
                <a:latin typeface="Segoe Print"/>
                <a:cs typeface="Segoe Print"/>
              </a:rPr>
              <a:t>for taxable</a:t>
            </a:r>
            <a:r>
              <a:rPr sz="2200" spc="-55" dirty="0">
                <a:latin typeface="Segoe Print"/>
                <a:cs typeface="Segoe Print"/>
              </a:rPr>
              <a:t> </a:t>
            </a:r>
            <a:r>
              <a:rPr sz="2200" spc="-5" dirty="0">
                <a:latin typeface="Segoe Print"/>
                <a:cs typeface="Segoe Print"/>
              </a:rPr>
              <a:t>supply</a:t>
            </a:r>
            <a:endParaRPr sz="2200">
              <a:latin typeface="Segoe Print"/>
              <a:cs typeface="Segoe Prin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83979" y="5448250"/>
            <a:ext cx="2557780" cy="3600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200" spc="-5" dirty="0">
                <a:latin typeface="Segoe Print"/>
                <a:cs typeface="Segoe Print"/>
              </a:rPr>
              <a:t>Inward Supply</a:t>
            </a:r>
            <a:r>
              <a:rPr sz="2200" spc="-65" dirty="0">
                <a:latin typeface="Segoe Print"/>
                <a:cs typeface="Segoe Print"/>
              </a:rPr>
              <a:t> </a:t>
            </a:r>
            <a:r>
              <a:rPr sz="2200" spc="-5" dirty="0">
                <a:latin typeface="Segoe Print"/>
                <a:cs typeface="Segoe Print"/>
              </a:rPr>
              <a:t>on</a:t>
            </a:r>
            <a:endParaRPr sz="2200">
              <a:latin typeface="Segoe Print"/>
              <a:cs typeface="Segoe Prin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076359" y="5783530"/>
            <a:ext cx="2573020" cy="3600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200" spc="-5" dirty="0">
                <a:latin typeface="Segoe Print"/>
                <a:cs typeface="Segoe Print"/>
              </a:rPr>
              <a:t>which tax</a:t>
            </a:r>
            <a:r>
              <a:rPr sz="2200" spc="-55" dirty="0">
                <a:latin typeface="Segoe Print"/>
                <a:cs typeface="Segoe Print"/>
              </a:rPr>
              <a:t> </a:t>
            </a:r>
            <a:r>
              <a:rPr sz="2200" spc="-5" dirty="0">
                <a:latin typeface="Segoe Print"/>
                <a:cs typeface="Segoe Print"/>
              </a:rPr>
              <a:t>payable</a:t>
            </a:r>
            <a:endParaRPr sz="2200" dirty="0">
              <a:latin typeface="Segoe Print"/>
              <a:cs typeface="Segoe Prin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548165" y="6118810"/>
            <a:ext cx="1628775" cy="3600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200" spc="-5" dirty="0">
                <a:latin typeface="Segoe Print"/>
                <a:cs typeface="Segoe Print"/>
              </a:rPr>
              <a:t>under</a:t>
            </a:r>
            <a:r>
              <a:rPr sz="2200" spc="-75" dirty="0">
                <a:latin typeface="Segoe Print"/>
                <a:cs typeface="Segoe Print"/>
              </a:rPr>
              <a:t> </a:t>
            </a:r>
            <a:r>
              <a:rPr sz="2200" spc="-5" dirty="0">
                <a:latin typeface="Segoe Print"/>
                <a:cs typeface="Segoe Print"/>
              </a:rPr>
              <a:t>RCM</a:t>
            </a:r>
            <a:endParaRPr sz="2200">
              <a:latin typeface="Segoe Print"/>
              <a:cs typeface="Segoe Print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498335" y="2231731"/>
            <a:ext cx="3712464" cy="44637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7171804" y="4436009"/>
            <a:ext cx="2364740" cy="3600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200" spc="-5" dirty="0">
                <a:latin typeface="Segoe Print"/>
                <a:cs typeface="Segoe Print"/>
              </a:rPr>
              <a:t>Supply on</a:t>
            </a:r>
            <a:r>
              <a:rPr sz="2200" spc="-60" dirty="0">
                <a:latin typeface="Segoe Print"/>
                <a:cs typeface="Segoe Print"/>
              </a:rPr>
              <a:t> </a:t>
            </a:r>
            <a:r>
              <a:rPr sz="2200" spc="-5" dirty="0">
                <a:latin typeface="Segoe Print"/>
                <a:cs typeface="Segoe Print"/>
              </a:rPr>
              <a:t>which</a:t>
            </a:r>
            <a:endParaRPr sz="2200" dirty="0">
              <a:latin typeface="Segoe Print"/>
              <a:cs typeface="Segoe Prin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018770" y="4771289"/>
            <a:ext cx="2670175" cy="3600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200" spc="-5" dirty="0">
                <a:latin typeface="Segoe Print"/>
                <a:cs typeface="Segoe Print"/>
              </a:rPr>
              <a:t>RCM to be paid</a:t>
            </a:r>
            <a:r>
              <a:rPr sz="2200" spc="-55" dirty="0">
                <a:latin typeface="Segoe Print"/>
                <a:cs typeface="Segoe Print"/>
              </a:rPr>
              <a:t> </a:t>
            </a:r>
            <a:r>
              <a:rPr sz="2200" spc="-5" dirty="0">
                <a:latin typeface="Segoe Print"/>
                <a:cs typeface="Segoe Print"/>
              </a:rPr>
              <a:t>by</a:t>
            </a:r>
            <a:endParaRPr sz="2200">
              <a:latin typeface="Segoe Print"/>
              <a:cs typeface="Segoe Prin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724890" y="5106569"/>
            <a:ext cx="1257935" cy="3600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200" spc="-5" dirty="0">
                <a:latin typeface="Segoe Print"/>
                <a:cs typeface="Segoe Print"/>
              </a:rPr>
              <a:t>recipient</a:t>
            </a:r>
            <a:endParaRPr sz="2200">
              <a:latin typeface="Segoe Print"/>
              <a:cs typeface="Segoe Prin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248005" y="5615890"/>
            <a:ext cx="2211705" cy="3600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200" spc="-5" dirty="0">
                <a:latin typeface="Segoe Print"/>
                <a:cs typeface="Segoe Print"/>
              </a:rPr>
              <a:t>Exempted /</a:t>
            </a:r>
            <a:r>
              <a:rPr sz="2200" spc="-65" dirty="0">
                <a:latin typeface="Segoe Print"/>
                <a:cs typeface="Segoe Print"/>
              </a:rPr>
              <a:t> </a:t>
            </a:r>
            <a:r>
              <a:rPr sz="2200" spc="-5" dirty="0">
                <a:latin typeface="Segoe Print"/>
                <a:cs typeface="Segoe Print"/>
              </a:rPr>
              <a:t>Nil</a:t>
            </a:r>
            <a:endParaRPr sz="2200">
              <a:latin typeface="Segoe Print"/>
              <a:cs typeface="Segoe Prin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133705" y="5951170"/>
            <a:ext cx="2440305" cy="3600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200" spc="-5" dirty="0">
                <a:latin typeface="Segoe Print"/>
                <a:cs typeface="Segoe Print"/>
              </a:rPr>
              <a:t>rated / Non</a:t>
            </a:r>
            <a:r>
              <a:rPr sz="2200" spc="-60" dirty="0">
                <a:latin typeface="Segoe Print"/>
                <a:cs typeface="Segoe Print"/>
              </a:rPr>
              <a:t> </a:t>
            </a:r>
            <a:r>
              <a:rPr sz="2200" spc="-5" dirty="0">
                <a:latin typeface="Segoe Print"/>
                <a:cs typeface="Segoe Print"/>
              </a:rPr>
              <a:t>GST</a:t>
            </a:r>
            <a:endParaRPr sz="2200">
              <a:latin typeface="Segoe Print"/>
              <a:cs typeface="Segoe Prin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039530" y="3107829"/>
            <a:ext cx="305647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US" sz="2400" spc="-5" dirty="0">
                <a:latin typeface="Segoe Print"/>
                <a:cs typeface="Segoe Print"/>
              </a:rPr>
              <a:t>Is </a:t>
            </a:r>
            <a:r>
              <a:rPr sz="2400" spc="-5" dirty="0">
                <a:latin typeface="Segoe Print"/>
                <a:cs typeface="Segoe Print"/>
              </a:rPr>
              <a:t>p</a:t>
            </a:r>
            <a:r>
              <a:rPr sz="2400" dirty="0">
                <a:latin typeface="Segoe Print"/>
                <a:cs typeface="Segoe Print"/>
              </a:rPr>
              <a:t>a</a:t>
            </a:r>
            <a:r>
              <a:rPr lang="en-US" sz="2400" dirty="0">
                <a:latin typeface="Segoe Print"/>
                <a:cs typeface="Segoe Print"/>
              </a:rPr>
              <a:t>yable</a:t>
            </a:r>
            <a:endParaRPr sz="2400" dirty="0">
              <a:latin typeface="Segoe Print"/>
              <a:cs typeface="Segoe Prin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671762" y="1077760"/>
            <a:ext cx="7373620" cy="20554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3335" marR="5715" algn="ctr">
              <a:spcBef>
                <a:spcPts val="95"/>
              </a:spcBef>
            </a:pPr>
            <a:r>
              <a:rPr sz="2500" spc="-5" dirty="0">
                <a:latin typeface="Segoe Print"/>
                <a:cs typeface="Segoe Print"/>
              </a:rPr>
              <a:t>Details of outward and inward supplies made  during the financial</a:t>
            </a:r>
            <a:r>
              <a:rPr sz="2500" spc="5" dirty="0">
                <a:latin typeface="Segoe Print"/>
                <a:cs typeface="Segoe Print"/>
              </a:rPr>
              <a:t> </a:t>
            </a:r>
            <a:r>
              <a:rPr sz="2500" spc="-5" dirty="0">
                <a:latin typeface="Segoe Print"/>
                <a:cs typeface="Segoe Print"/>
              </a:rPr>
              <a:t>year.</a:t>
            </a:r>
            <a:endParaRPr sz="2500" dirty="0">
              <a:latin typeface="Segoe Print"/>
              <a:cs typeface="Segoe Print"/>
            </a:endParaRPr>
          </a:p>
          <a:p>
            <a:pPr algn="ctr">
              <a:spcBef>
                <a:spcPts val="2475"/>
              </a:spcBef>
              <a:tabLst>
                <a:tab pos="3990975" algn="l"/>
              </a:tabLst>
            </a:pPr>
            <a:r>
              <a:rPr sz="2400" dirty="0">
                <a:latin typeface="Segoe Print"/>
                <a:cs typeface="Segoe Print"/>
              </a:rPr>
              <a:t>4.	5.</a:t>
            </a:r>
          </a:p>
          <a:p>
            <a:pPr algn="ctr">
              <a:spcBef>
                <a:spcPts val="1755"/>
              </a:spcBef>
              <a:tabLst>
                <a:tab pos="3990975" algn="l"/>
              </a:tabLst>
            </a:pPr>
            <a:r>
              <a:rPr sz="2400" spc="-5" dirty="0">
                <a:latin typeface="Segoe Print"/>
                <a:cs typeface="Segoe Print"/>
              </a:rPr>
              <a:t>Supplies on</a:t>
            </a:r>
            <a:r>
              <a:rPr sz="2400" spc="15" dirty="0">
                <a:latin typeface="Segoe Print"/>
                <a:cs typeface="Segoe Print"/>
              </a:rPr>
              <a:t> </a:t>
            </a:r>
            <a:r>
              <a:rPr sz="2400" spc="-5" dirty="0">
                <a:latin typeface="Segoe Print"/>
                <a:cs typeface="Segoe Print"/>
              </a:rPr>
              <a:t>which</a:t>
            </a:r>
            <a:r>
              <a:rPr sz="2400" dirty="0">
                <a:latin typeface="Segoe Print"/>
                <a:cs typeface="Segoe Print"/>
              </a:rPr>
              <a:t> tax</a:t>
            </a:r>
            <a:r>
              <a:rPr lang="en-US" sz="2400" dirty="0">
                <a:latin typeface="Segoe Print"/>
                <a:cs typeface="Segoe Print"/>
              </a:rPr>
              <a:t> </a:t>
            </a:r>
            <a:r>
              <a:rPr sz="2400" dirty="0">
                <a:latin typeface="Segoe Print"/>
                <a:cs typeface="Segoe Print"/>
              </a:rPr>
              <a:t>	</a:t>
            </a:r>
            <a:r>
              <a:rPr sz="2400" spc="-5" dirty="0">
                <a:latin typeface="Segoe Print"/>
                <a:cs typeface="Segoe Print"/>
              </a:rPr>
              <a:t>Supplies on which</a:t>
            </a:r>
            <a:r>
              <a:rPr sz="2400" spc="-55" dirty="0">
                <a:latin typeface="Segoe Print"/>
                <a:cs typeface="Segoe Print"/>
              </a:rPr>
              <a:t> </a:t>
            </a:r>
            <a:r>
              <a:rPr sz="2400" dirty="0">
                <a:latin typeface="Segoe Print"/>
                <a:cs typeface="Segoe Print"/>
              </a:rPr>
              <a:t>tax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7037820" y="3107830"/>
            <a:ext cx="2632075" cy="10109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" algn="ctr">
              <a:spcBef>
                <a:spcPts val="100"/>
              </a:spcBef>
            </a:pPr>
            <a:r>
              <a:rPr lang="en-US" sz="2400" spc="-5" dirty="0">
                <a:latin typeface="Segoe Print"/>
                <a:cs typeface="Segoe Print"/>
              </a:rPr>
              <a:t>Is </a:t>
            </a:r>
            <a:r>
              <a:rPr sz="2400" spc="-5" dirty="0">
                <a:latin typeface="Segoe Print"/>
                <a:cs typeface="Segoe Print"/>
              </a:rPr>
              <a:t>not</a:t>
            </a:r>
            <a:r>
              <a:rPr sz="2400" spc="-15" dirty="0">
                <a:latin typeface="Segoe Print"/>
                <a:cs typeface="Segoe Print"/>
              </a:rPr>
              <a:t> </a:t>
            </a:r>
            <a:r>
              <a:rPr sz="2400" spc="-5" dirty="0">
                <a:latin typeface="Segoe Print"/>
                <a:cs typeface="Segoe Print"/>
              </a:rPr>
              <a:t>pa</a:t>
            </a:r>
            <a:r>
              <a:rPr lang="en-US" sz="2400" spc="-5" dirty="0">
                <a:latin typeface="Segoe Print"/>
                <a:cs typeface="Segoe Print"/>
              </a:rPr>
              <a:t>yable</a:t>
            </a:r>
            <a:endParaRPr sz="2400" dirty="0">
              <a:latin typeface="Segoe Print"/>
              <a:cs typeface="Segoe Print"/>
            </a:endParaRPr>
          </a:p>
          <a:p>
            <a:pPr algn="ctr">
              <a:spcBef>
                <a:spcPts val="2235"/>
              </a:spcBef>
            </a:pPr>
            <a:r>
              <a:rPr sz="2200" spc="-5" dirty="0">
                <a:latin typeface="Segoe Print"/>
                <a:cs typeface="Segoe Print"/>
              </a:rPr>
              <a:t>Zero Rated</a:t>
            </a:r>
            <a:r>
              <a:rPr sz="2200" spc="-60" dirty="0">
                <a:latin typeface="Segoe Print"/>
                <a:cs typeface="Segoe Print"/>
              </a:rPr>
              <a:t> </a:t>
            </a:r>
            <a:r>
              <a:rPr sz="2200" spc="-5" dirty="0">
                <a:latin typeface="Segoe Print"/>
                <a:cs typeface="Segoe Print"/>
              </a:rPr>
              <a:t>supply</a:t>
            </a:r>
            <a:endParaRPr sz="2200" dirty="0">
              <a:latin typeface="Segoe Print"/>
              <a:cs typeface="Segoe Print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2567939" y="44197"/>
            <a:ext cx="7703820" cy="8839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562848" y="39865"/>
            <a:ext cx="7714615" cy="893444"/>
          </a:xfrm>
          <a:custGeom>
            <a:avLst/>
            <a:gdLst/>
            <a:ahLst/>
            <a:cxnLst/>
            <a:rect l="l" t="t" r="r" b="b"/>
            <a:pathLst>
              <a:path w="7714615" h="893444">
                <a:moveTo>
                  <a:pt x="7709433" y="893089"/>
                </a:moveTo>
                <a:lnTo>
                  <a:pt x="4762" y="893089"/>
                </a:lnTo>
                <a:lnTo>
                  <a:pt x="3289" y="892860"/>
                </a:lnTo>
                <a:lnTo>
                  <a:pt x="1955" y="892174"/>
                </a:lnTo>
                <a:lnTo>
                  <a:pt x="901" y="891120"/>
                </a:lnTo>
                <a:lnTo>
                  <a:pt x="228" y="889800"/>
                </a:lnTo>
                <a:lnTo>
                  <a:pt x="0" y="888326"/>
                </a:lnTo>
                <a:lnTo>
                  <a:pt x="0" y="4762"/>
                </a:lnTo>
                <a:lnTo>
                  <a:pt x="4762" y="0"/>
                </a:lnTo>
                <a:lnTo>
                  <a:pt x="7709433" y="0"/>
                </a:lnTo>
                <a:lnTo>
                  <a:pt x="7714195" y="4762"/>
                </a:lnTo>
                <a:lnTo>
                  <a:pt x="9525" y="4762"/>
                </a:lnTo>
                <a:lnTo>
                  <a:pt x="4762" y="9524"/>
                </a:lnTo>
                <a:lnTo>
                  <a:pt x="9525" y="9524"/>
                </a:lnTo>
                <a:lnTo>
                  <a:pt x="9525" y="883564"/>
                </a:lnTo>
                <a:lnTo>
                  <a:pt x="4762" y="883564"/>
                </a:lnTo>
                <a:lnTo>
                  <a:pt x="9525" y="888326"/>
                </a:lnTo>
                <a:lnTo>
                  <a:pt x="7714195" y="888326"/>
                </a:lnTo>
                <a:lnTo>
                  <a:pt x="7713954" y="889800"/>
                </a:lnTo>
                <a:lnTo>
                  <a:pt x="7713281" y="891120"/>
                </a:lnTo>
                <a:lnTo>
                  <a:pt x="7712227" y="892174"/>
                </a:lnTo>
                <a:lnTo>
                  <a:pt x="7710893" y="892860"/>
                </a:lnTo>
                <a:lnTo>
                  <a:pt x="7709433" y="893089"/>
                </a:lnTo>
                <a:close/>
              </a:path>
              <a:path w="7714615" h="893444">
                <a:moveTo>
                  <a:pt x="9525" y="9524"/>
                </a:moveTo>
                <a:lnTo>
                  <a:pt x="4762" y="9524"/>
                </a:lnTo>
                <a:lnTo>
                  <a:pt x="9525" y="4762"/>
                </a:lnTo>
                <a:lnTo>
                  <a:pt x="9525" y="9524"/>
                </a:lnTo>
                <a:close/>
              </a:path>
              <a:path w="7714615" h="893444">
                <a:moveTo>
                  <a:pt x="7704670" y="9524"/>
                </a:moveTo>
                <a:lnTo>
                  <a:pt x="9525" y="9524"/>
                </a:lnTo>
                <a:lnTo>
                  <a:pt x="9525" y="4762"/>
                </a:lnTo>
                <a:lnTo>
                  <a:pt x="7704670" y="4762"/>
                </a:lnTo>
                <a:lnTo>
                  <a:pt x="7704670" y="9524"/>
                </a:lnTo>
                <a:close/>
              </a:path>
              <a:path w="7714615" h="893444">
                <a:moveTo>
                  <a:pt x="7704670" y="888326"/>
                </a:moveTo>
                <a:lnTo>
                  <a:pt x="7704670" y="4762"/>
                </a:lnTo>
                <a:lnTo>
                  <a:pt x="7709433" y="9524"/>
                </a:lnTo>
                <a:lnTo>
                  <a:pt x="7714195" y="9524"/>
                </a:lnTo>
                <a:lnTo>
                  <a:pt x="7714195" y="883564"/>
                </a:lnTo>
                <a:lnTo>
                  <a:pt x="7709433" y="883564"/>
                </a:lnTo>
                <a:lnTo>
                  <a:pt x="7704670" y="888326"/>
                </a:lnTo>
                <a:close/>
              </a:path>
              <a:path w="7714615" h="893444">
                <a:moveTo>
                  <a:pt x="7714195" y="9524"/>
                </a:moveTo>
                <a:lnTo>
                  <a:pt x="7709433" y="9524"/>
                </a:lnTo>
                <a:lnTo>
                  <a:pt x="7704670" y="4762"/>
                </a:lnTo>
                <a:lnTo>
                  <a:pt x="7714195" y="4762"/>
                </a:lnTo>
                <a:lnTo>
                  <a:pt x="7714195" y="9524"/>
                </a:lnTo>
                <a:close/>
              </a:path>
              <a:path w="7714615" h="893444">
                <a:moveTo>
                  <a:pt x="9525" y="888326"/>
                </a:moveTo>
                <a:lnTo>
                  <a:pt x="4762" y="883564"/>
                </a:lnTo>
                <a:lnTo>
                  <a:pt x="9525" y="883564"/>
                </a:lnTo>
                <a:lnTo>
                  <a:pt x="9525" y="888326"/>
                </a:lnTo>
                <a:close/>
              </a:path>
              <a:path w="7714615" h="893444">
                <a:moveTo>
                  <a:pt x="7704670" y="888326"/>
                </a:moveTo>
                <a:lnTo>
                  <a:pt x="9525" y="888326"/>
                </a:lnTo>
                <a:lnTo>
                  <a:pt x="9525" y="883564"/>
                </a:lnTo>
                <a:lnTo>
                  <a:pt x="7704670" y="883564"/>
                </a:lnTo>
                <a:lnTo>
                  <a:pt x="7704670" y="888326"/>
                </a:lnTo>
                <a:close/>
              </a:path>
              <a:path w="7714615" h="893444">
                <a:moveTo>
                  <a:pt x="7714195" y="888326"/>
                </a:moveTo>
                <a:lnTo>
                  <a:pt x="7704670" y="888326"/>
                </a:lnTo>
                <a:lnTo>
                  <a:pt x="7709433" y="883564"/>
                </a:lnTo>
                <a:lnTo>
                  <a:pt x="7714195" y="883564"/>
                </a:lnTo>
                <a:lnTo>
                  <a:pt x="7714195" y="888326"/>
                </a:lnTo>
                <a:close/>
              </a:path>
            </a:pathLst>
          </a:custGeom>
          <a:solidFill>
            <a:srgbClr val="ACD2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xfrm>
            <a:off x="5146980" y="89078"/>
            <a:ext cx="2545715" cy="634365"/>
          </a:xfrm>
          <a:prstGeom prst="rect">
            <a:avLst/>
          </a:prstGeom>
        </p:spPr>
        <p:txBody>
          <a:bodyPr vert="horz" wrap="square" lIns="0" tIns="12065" rIns="0" bIns="0" rtlCol="0" anchor="ctr">
            <a:spAutoFit/>
          </a:bodyPr>
          <a:lstStyle/>
          <a:p>
            <a:pPr marL="12700">
              <a:spcBef>
                <a:spcPts val="95"/>
              </a:spcBef>
            </a:pPr>
            <a:r>
              <a:rPr spc="-5" dirty="0"/>
              <a:t>PART -</a:t>
            </a:r>
            <a:r>
              <a:rPr spc="-75" dirty="0"/>
              <a:t> </a:t>
            </a:r>
            <a:r>
              <a:rPr spc="-5" dirty="0"/>
              <a:t>II</a:t>
            </a:r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524761" y="761"/>
            <a:ext cx="9142730" cy="6856730"/>
          </a:xfrm>
          <a:custGeom>
            <a:avLst/>
            <a:gdLst/>
            <a:ahLst/>
            <a:cxnLst/>
            <a:rect l="l" t="t" r="r" b="b"/>
            <a:pathLst>
              <a:path w="9142730" h="6856730">
                <a:moveTo>
                  <a:pt x="0" y="0"/>
                </a:moveTo>
                <a:lnTo>
                  <a:pt x="9142476" y="0"/>
                </a:lnTo>
                <a:lnTo>
                  <a:pt x="9142476" y="6856476"/>
                </a:lnTo>
                <a:lnTo>
                  <a:pt x="0" y="6856476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Footer Placeholder 28">
            <a:extLst>
              <a:ext uri="{FF2B5EF4-FFF2-40B4-BE49-F238E27FC236}">
                <a16:creationId xmlns:a16="http://schemas.microsoft.com/office/drawing/2014/main" id="{05C63764-5585-4743-AD84-205E39ED5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CF568CF-A2B4-4BE3-91D8-B983F0A4EB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730" y="541538"/>
            <a:ext cx="9303798" cy="5575177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478622C-B35B-444A-A8C0-9DD202218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CA Dhara Gandhi</a:t>
            </a:r>
          </a:p>
        </p:txBody>
      </p:sp>
    </p:spTree>
    <p:extLst>
      <p:ext uri="{BB962C8B-B14F-4D97-AF65-F5344CB8AC3E}">
        <p14:creationId xmlns:p14="http://schemas.microsoft.com/office/powerpoint/2010/main" val="1299763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1543</Words>
  <Application>Microsoft Office PowerPoint</Application>
  <PresentationFormat>Widescreen</PresentationFormat>
  <Paragraphs>364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Calibri Light</vt:lpstr>
      <vt:lpstr>Century Schoolbook</vt:lpstr>
      <vt:lpstr>Corbel</vt:lpstr>
      <vt:lpstr>Segoe Print</vt:lpstr>
      <vt:lpstr>Times New Roman</vt:lpstr>
      <vt:lpstr>Wingdings</vt:lpstr>
      <vt:lpstr>Wingdings 2</vt:lpstr>
      <vt:lpstr>Office Theme</vt:lpstr>
      <vt:lpstr>View</vt:lpstr>
      <vt:lpstr>WESTERN INDIA REGIONAL COUNCIL THE INSTITUTE OF CHARTERED ACCOUNTANTS OF INDIA </vt:lpstr>
      <vt:lpstr>PowerPoint Presentation</vt:lpstr>
      <vt:lpstr>Statutory Provisions…</vt:lpstr>
      <vt:lpstr>Relaxation to Small Taxpayers- Notification No. 47/2019 </vt:lpstr>
      <vt:lpstr>Annual Return-Form Design</vt:lpstr>
      <vt:lpstr>PowerPoint Presentation</vt:lpstr>
      <vt:lpstr>PART I</vt:lpstr>
      <vt:lpstr>PART - II</vt:lpstr>
      <vt:lpstr>PowerPoint Presentation</vt:lpstr>
      <vt:lpstr>PowerPoint Presentation</vt:lpstr>
      <vt:lpstr>PART - III</vt:lpstr>
      <vt:lpstr>AVAILED- Table 6</vt:lpstr>
      <vt:lpstr>PowerPoint Presentation</vt:lpstr>
      <vt:lpstr>AVAILED- Table 6</vt:lpstr>
      <vt:lpstr>Table -7</vt:lpstr>
      <vt:lpstr>INFORMATION</vt:lpstr>
      <vt:lpstr>INFORMATION</vt:lpstr>
      <vt:lpstr>PART</vt:lpstr>
      <vt:lpstr>PowerPoint Presentation</vt:lpstr>
      <vt:lpstr>PART</vt:lpstr>
      <vt:lpstr>PowerPoint Presentation</vt:lpstr>
      <vt:lpstr>PowerPoint Presentation</vt:lpstr>
      <vt:lpstr>15.Particulars of Demands &amp; Refunds.</vt:lpstr>
      <vt:lpstr>Total Refund</vt:lpstr>
      <vt:lpstr>16. Details of Composition, Job work &amp;</vt:lpstr>
      <vt:lpstr>PowerPoint Presentation</vt:lpstr>
      <vt:lpstr>PowerPoint Presentation</vt:lpstr>
      <vt:lpstr>Additional Liability</vt:lpstr>
      <vt:lpstr>LATE FEES &amp; PENALTY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WESTERN INDIA REGIONAL COUNCIL THE INSTITUTE OF CHARTERED ACCOUNTANTS OF INDIA</dc:title>
  <dc:creator>Candour Brand Promotions Design 1</dc:creator>
  <cp:lastModifiedBy>Pratik</cp:lastModifiedBy>
  <cp:revision>18</cp:revision>
  <cp:lastPrinted>2020-01-18T05:45:01Z</cp:lastPrinted>
  <dcterms:created xsi:type="dcterms:W3CDTF">2019-12-18T08:47:26Z</dcterms:created>
  <dcterms:modified xsi:type="dcterms:W3CDTF">2020-01-18T05:46:12Z</dcterms:modified>
</cp:coreProperties>
</file>