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3" r:id="rId1"/>
  </p:sldMasterIdLst>
  <p:notesMasterIdLst>
    <p:notesMasterId r:id="rId56"/>
  </p:notesMasterIdLst>
  <p:handoutMasterIdLst>
    <p:handoutMasterId r:id="rId57"/>
  </p:handoutMasterIdLst>
  <p:sldIdLst>
    <p:sldId id="329" r:id="rId2"/>
    <p:sldId id="257" r:id="rId3"/>
    <p:sldId id="258" r:id="rId4"/>
    <p:sldId id="259" r:id="rId5"/>
    <p:sldId id="366" r:id="rId6"/>
    <p:sldId id="280" r:id="rId7"/>
    <p:sldId id="262" r:id="rId8"/>
    <p:sldId id="264" r:id="rId9"/>
    <p:sldId id="272" r:id="rId10"/>
    <p:sldId id="265" r:id="rId11"/>
    <p:sldId id="273" r:id="rId12"/>
    <p:sldId id="363" r:id="rId13"/>
    <p:sldId id="331" r:id="rId14"/>
    <p:sldId id="328" r:id="rId15"/>
    <p:sldId id="332" r:id="rId16"/>
    <p:sldId id="333" r:id="rId17"/>
    <p:sldId id="285" r:id="rId18"/>
    <p:sldId id="286" r:id="rId19"/>
    <p:sldId id="334" r:id="rId20"/>
    <p:sldId id="344" r:id="rId21"/>
    <p:sldId id="335" r:id="rId22"/>
    <p:sldId id="336" r:id="rId23"/>
    <p:sldId id="337" r:id="rId24"/>
    <p:sldId id="338" r:id="rId25"/>
    <p:sldId id="345" r:id="rId26"/>
    <p:sldId id="339" r:id="rId27"/>
    <p:sldId id="341" r:id="rId28"/>
    <p:sldId id="342" r:id="rId29"/>
    <p:sldId id="343" r:id="rId30"/>
    <p:sldId id="346" r:id="rId31"/>
    <p:sldId id="347" r:id="rId32"/>
    <p:sldId id="348" r:id="rId33"/>
    <p:sldId id="349" r:id="rId34"/>
    <p:sldId id="350" r:id="rId35"/>
    <p:sldId id="351" r:id="rId36"/>
    <p:sldId id="352" r:id="rId37"/>
    <p:sldId id="353" r:id="rId38"/>
    <p:sldId id="355" r:id="rId39"/>
    <p:sldId id="356" r:id="rId40"/>
    <p:sldId id="357" r:id="rId41"/>
    <p:sldId id="358" r:id="rId42"/>
    <p:sldId id="322" r:id="rId43"/>
    <p:sldId id="323" r:id="rId44"/>
    <p:sldId id="359" r:id="rId45"/>
    <p:sldId id="360" r:id="rId46"/>
    <p:sldId id="361" r:id="rId47"/>
    <p:sldId id="362" r:id="rId48"/>
    <p:sldId id="367" r:id="rId49"/>
    <p:sldId id="365" r:id="rId50"/>
    <p:sldId id="319" r:id="rId51"/>
    <p:sldId id="364" r:id="rId52"/>
    <p:sldId id="266" r:id="rId53"/>
    <p:sldId id="268" r:id="rId54"/>
    <p:sldId id="327" r:id="rId5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801" autoAdjust="0"/>
    <p:restoredTop sz="94660"/>
  </p:normalViewPr>
  <p:slideViewPr>
    <p:cSldViewPr snapToGrid="0">
      <p:cViewPr varScale="1">
        <p:scale>
          <a:sx n="86" d="100"/>
          <a:sy n="86" d="100"/>
        </p:scale>
        <p:origin x="341" y="4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diagrams/_rels/data1.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svg"/><Relationship Id="rId1" Type="http://schemas.openxmlformats.org/officeDocument/2006/relationships/image" Target="../media/image1.png"/><Relationship Id="rId6" Type="http://schemas.openxmlformats.org/officeDocument/2006/relationships/image" Target="../media/image6.svg"/><Relationship Id="rId5" Type="http://schemas.openxmlformats.org/officeDocument/2006/relationships/image" Target="../media/image5.png"/><Relationship Id="rId10" Type="http://schemas.openxmlformats.org/officeDocument/2006/relationships/image" Target="../media/image10.svg"/><Relationship Id="rId4" Type="http://schemas.openxmlformats.org/officeDocument/2006/relationships/image" Target="../media/image4.svg"/><Relationship Id="rId9" Type="http://schemas.openxmlformats.org/officeDocument/2006/relationships/image" Target="../media/image9.png"/></Relationships>
</file>

<file path=ppt/diagrams/_rels/data2.xml.rels><?xml version="1.0" encoding="UTF-8" standalone="yes"?>
<Relationships xmlns="http://schemas.openxmlformats.org/package/2006/relationships"><Relationship Id="rId8" Type="http://schemas.openxmlformats.org/officeDocument/2006/relationships/image" Target="../media/image18.svg"/><Relationship Id="rId13" Type="http://schemas.openxmlformats.org/officeDocument/2006/relationships/image" Target="../media/image23.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svg"/><Relationship Id="rId2" Type="http://schemas.openxmlformats.org/officeDocument/2006/relationships/image" Target="../media/image12.svg"/><Relationship Id="rId16" Type="http://schemas.openxmlformats.org/officeDocument/2006/relationships/image" Target="../media/image26.svg"/><Relationship Id="rId1" Type="http://schemas.openxmlformats.org/officeDocument/2006/relationships/image" Target="../media/image11.png"/><Relationship Id="rId6" Type="http://schemas.openxmlformats.org/officeDocument/2006/relationships/image" Target="../media/image16.svg"/><Relationship Id="rId11" Type="http://schemas.openxmlformats.org/officeDocument/2006/relationships/image" Target="../media/image21.png"/><Relationship Id="rId5" Type="http://schemas.openxmlformats.org/officeDocument/2006/relationships/image" Target="../media/image15.png"/><Relationship Id="rId15" Type="http://schemas.openxmlformats.org/officeDocument/2006/relationships/image" Target="../media/image25.png"/><Relationship Id="rId10" Type="http://schemas.openxmlformats.org/officeDocument/2006/relationships/image" Target="../media/image20.svg"/><Relationship Id="rId4" Type="http://schemas.openxmlformats.org/officeDocument/2006/relationships/image" Target="../media/image14.svg"/><Relationship Id="rId9" Type="http://schemas.openxmlformats.org/officeDocument/2006/relationships/image" Target="../media/image19.png"/><Relationship Id="rId14" Type="http://schemas.openxmlformats.org/officeDocument/2006/relationships/image" Target="../media/image24.svg"/></Relationships>
</file>

<file path=ppt/diagrams/_rels/data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svg"/><Relationship Id="rId1" Type="http://schemas.openxmlformats.org/officeDocument/2006/relationships/image" Target="../media/image30.png"/><Relationship Id="rId4" Type="http://schemas.openxmlformats.org/officeDocument/2006/relationships/image" Target="../media/image33.svg"/></Relationships>
</file>

<file path=ppt/diagrams/_rels/drawing1.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svg"/><Relationship Id="rId1" Type="http://schemas.openxmlformats.org/officeDocument/2006/relationships/image" Target="../media/image1.png"/><Relationship Id="rId6" Type="http://schemas.openxmlformats.org/officeDocument/2006/relationships/image" Target="../media/image6.svg"/><Relationship Id="rId5" Type="http://schemas.openxmlformats.org/officeDocument/2006/relationships/image" Target="../media/image5.png"/><Relationship Id="rId10" Type="http://schemas.openxmlformats.org/officeDocument/2006/relationships/image" Target="../media/image10.svg"/><Relationship Id="rId4" Type="http://schemas.openxmlformats.org/officeDocument/2006/relationships/image" Target="../media/image4.svg"/><Relationship Id="rId9" Type="http://schemas.openxmlformats.org/officeDocument/2006/relationships/image" Target="../media/image9.png"/></Relationships>
</file>

<file path=ppt/diagrams/_rels/drawing2.xml.rels><?xml version="1.0" encoding="UTF-8" standalone="yes"?>
<Relationships xmlns="http://schemas.openxmlformats.org/package/2006/relationships"><Relationship Id="rId8" Type="http://schemas.openxmlformats.org/officeDocument/2006/relationships/image" Target="../media/image18.svg"/><Relationship Id="rId13" Type="http://schemas.openxmlformats.org/officeDocument/2006/relationships/image" Target="../media/image23.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svg"/><Relationship Id="rId2" Type="http://schemas.openxmlformats.org/officeDocument/2006/relationships/image" Target="../media/image12.svg"/><Relationship Id="rId16" Type="http://schemas.openxmlformats.org/officeDocument/2006/relationships/image" Target="../media/image26.svg"/><Relationship Id="rId1" Type="http://schemas.openxmlformats.org/officeDocument/2006/relationships/image" Target="../media/image11.png"/><Relationship Id="rId6" Type="http://schemas.openxmlformats.org/officeDocument/2006/relationships/image" Target="../media/image16.svg"/><Relationship Id="rId11" Type="http://schemas.openxmlformats.org/officeDocument/2006/relationships/image" Target="../media/image21.png"/><Relationship Id="rId5" Type="http://schemas.openxmlformats.org/officeDocument/2006/relationships/image" Target="../media/image15.png"/><Relationship Id="rId15" Type="http://schemas.openxmlformats.org/officeDocument/2006/relationships/image" Target="../media/image25.png"/><Relationship Id="rId10" Type="http://schemas.openxmlformats.org/officeDocument/2006/relationships/image" Target="../media/image20.svg"/><Relationship Id="rId4" Type="http://schemas.openxmlformats.org/officeDocument/2006/relationships/image" Target="../media/image14.svg"/><Relationship Id="rId9" Type="http://schemas.openxmlformats.org/officeDocument/2006/relationships/image" Target="../media/image19.png"/><Relationship Id="rId14" Type="http://schemas.openxmlformats.org/officeDocument/2006/relationships/image" Target="../media/image24.svg"/></Relationships>
</file>

<file path=ppt/diagrams/_rels/drawing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svg"/><Relationship Id="rId1" Type="http://schemas.openxmlformats.org/officeDocument/2006/relationships/image" Target="../media/image30.png"/><Relationship Id="rId4" Type="http://schemas.openxmlformats.org/officeDocument/2006/relationships/image" Target="../media/image33.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79AF14-2052-40E3-8EDA-97B57E5B7A19}" type="doc">
      <dgm:prSet loTypeId="urn:microsoft.com/office/officeart/2018/2/layout/IconVerticalSolidList" loCatId="icon" qsTypeId="urn:microsoft.com/office/officeart/2005/8/quickstyle/simple1" qsCatId="simple" csTypeId="urn:microsoft.com/office/officeart/2018/5/colors/Iconchunking_neutralbg_colorful2" csCatId="colorful" phldr="1"/>
      <dgm:spPr/>
      <dgm:t>
        <a:bodyPr/>
        <a:lstStyle/>
        <a:p>
          <a:endParaRPr lang="en-US"/>
        </a:p>
      </dgm:t>
    </dgm:pt>
    <dgm:pt modelId="{2C00F4A8-8820-4BFA-82C8-291CF208EB2C}">
      <dgm:prSet/>
      <dgm:spPr/>
      <dgm:t>
        <a:bodyPr/>
        <a:lstStyle/>
        <a:p>
          <a:pPr>
            <a:lnSpc>
              <a:spcPct val="100000"/>
            </a:lnSpc>
          </a:pPr>
          <a:r>
            <a:rPr lang="en-IN"/>
            <a:t>Audit Planning </a:t>
          </a:r>
          <a:endParaRPr lang="en-US"/>
        </a:p>
      </dgm:t>
    </dgm:pt>
    <dgm:pt modelId="{B0808253-8DC4-4A71-9FD1-240C4ED6F787}" type="parTrans" cxnId="{4C66E9C1-A797-4B8D-9E73-D0A963228B1B}">
      <dgm:prSet/>
      <dgm:spPr/>
      <dgm:t>
        <a:bodyPr/>
        <a:lstStyle/>
        <a:p>
          <a:endParaRPr lang="en-US"/>
        </a:p>
      </dgm:t>
    </dgm:pt>
    <dgm:pt modelId="{B662CA14-CA82-46CE-8C2D-B2E1CE557555}" type="sibTrans" cxnId="{4C66E9C1-A797-4B8D-9E73-D0A963228B1B}">
      <dgm:prSet/>
      <dgm:spPr/>
      <dgm:t>
        <a:bodyPr/>
        <a:lstStyle/>
        <a:p>
          <a:endParaRPr lang="en-US"/>
        </a:p>
      </dgm:t>
    </dgm:pt>
    <dgm:pt modelId="{D0DEB1DF-F62E-4191-9A9E-1863674C11EB}">
      <dgm:prSet/>
      <dgm:spPr/>
      <dgm:t>
        <a:bodyPr/>
        <a:lstStyle/>
        <a:p>
          <a:pPr>
            <a:lnSpc>
              <a:spcPct val="100000"/>
            </a:lnSpc>
          </a:pPr>
          <a:r>
            <a:rPr lang="en-IN"/>
            <a:t>Details &amp; Documentation </a:t>
          </a:r>
          <a:endParaRPr lang="en-US"/>
        </a:p>
      </dgm:t>
    </dgm:pt>
    <dgm:pt modelId="{27FED3A1-01CB-41D1-BE3B-C2CAC31BE65E}" type="parTrans" cxnId="{4EE4D7DF-E364-4006-AC69-9FAB2FA77365}">
      <dgm:prSet/>
      <dgm:spPr/>
      <dgm:t>
        <a:bodyPr/>
        <a:lstStyle/>
        <a:p>
          <a:endParaRPr lang="en-US"/>
        </a:p>
      </dgm:t>
    </dgm:pt>
    <dgm:pt modelId="{476D1601-6CF6-4A5A-A62D-02E4C9A70B47}" type="sibTrans" cxnId="{4EE4D7DF-E364-4006-AC69-9FAB2FA77365}">
      <dgm:prSet/>
      <dgm:spPr/>
      <dgm:t>
        <a:bodyPr/>
        <a:lstStyle/>
        <a:p>
          <a:endParaRPr lang="en-US"/>
        </a:p>
      </dgm:t>
    </dgm:pt>
    <dgm:pt modelId="{74C7A785-D077-4556-9269-7C8BFB5C02CF}">
      <dgm:prSet/>
      <dgm:spPr/>
      <dgm:t>
        <a:bodyPr/>
        <a:lstStyle/>
        <a:p>
          <a:pPr>
            <a:lnSpc>
              <a:spcPct val="100000"/>
            </a:lnSpc>
          </a:pPr>
          <a:r>
            <a:rPr lang="en-IN"/>
            <a:t>Maintenance of Accounting Records </a:t>
          </a:r>
          <a:endParaRPr lang="en-US"/>
        </a:p>
      </dgm:t>
    </dgm:pt>
    <dgm:pt modelId="{38A042B0-844A-4E2C-A7F2-DAB67FF963D9}" type="parTrans" cxnId="{129AD276-D671-42E7-9549-A161CD2D64FD}">
      <dgm:prSet/>
      <dgm:spPr/>
      <dgm:t>
        <a:bodyPr/>
        <a:lstStyle/>
        <a:p>
          <a:endParaRPr lang="en-US"/>
        </a:p>
      </dgm:t>
    </dgm:pt>
    <dgm:pt modelId="{486E8BFD-4399-4E53-9CAF-BB5434043352}" type="sibTrans" cxnId="{129AD276-D671-42E7-9549-A161CD2D64FD}">
      <dgm:prSet/>
      <dgm:spPr/>
      <dgm:t>
        <a:bodyPr/>
        <a:lstStyle/>
        <a:p>
          <a:endParaRPr lang="en-US"/>
        </a:p>
      </dgm:t>
    </dgm:pt>
    <dgm:pt modelId="{3FE5C549-68F0-43FD-A6A2-A04C345422C4}">
      <dgm:prSet/>
      <dgm:spPr/>
      <dgm:t>
        <a:bodyPr/>
        <a:lstStyle/>
        <a:p>
          <a:pPr>
            <a:lnSpc>
              <a:spcPct val="100000"/>
            </a:lnSpc>
          </a:pPr>
          <a:r>
            <a:rPr lang="en-US"/>
            <a:t>Execution of Audit Assignment &amp; Verifications </a:t>
          </a:r>
        </a:p>
      </dgm:t>
    </dgm:pt>
    <dgm:pt modelId="{038E9F44-46CE-4E60-A832-C37F5613239C}" type="parTrans" cxnId="{AE74C310-891C-4523-A876-287D8D2B3E8C}">
      <dgm:prSet/>
      <dgm:spPr/>
      <dgm:t>
        <a:bodyPr/>
        <a:lstStyle/>
        <a:p>
          <a:endParaRPr lang="en-US"/>
        </a:p>
      </dgm:t>
    </dgm:pt>
    <dgm:pt modelId="{F993CECC-B1CD-43E4-99E0-C5D487640D9E}" type="sibTrans" cxnId="{AE74C310-891C-4523-A876-287D8D2B3E8C}">
      <dgm:prSet/>
      <dgm:spPr/>
      <dgm:t>
        <a:bodyPr/>
        <a:lstStyle/>
        <a:p>
          <a:endParaRPr lang="en-US"/>
        </a:p>
      </dgm:t>
    </dgm:pt>
    <dgm:pt modelId="{0FA8A481-7F38-4B17-9EA3-E12983798DC8}">
      <dgm:prSet/>
      <dgm:spPr/>
      <dgm:t>
        <a:bodyPr/>
        <a:lstStyle/>
        <a:p>
          <a:pPr>
            <a:lnSpc>
              <a:spcPct val="100000"/>
            </a:lnSpc>
          </a:pPr>
          <a:r>
            <a:rPr lang="en-IN"/>
            <a:t>Reporting and Sign off </a:t>
          </a:r>
          <a:endParaRPr lang="en-US"/>
        </a:p>
      </dgm:t>
    </dgm:pt>
    <dgm:pt modelId="{70E1DA01-3733-466D-BD0F-342BC8C1C282}" type="parTrans" cxnId="{AF1BB6CB-8FE8-4DED-B45A-C05F7049E83E}">
      <dgm:prSet/>
      <dgm:spPr/>
      <dgm:t>
        <a:bodyPr/>
        <a:lstStyle/>
        <a:p>
          <a:endParaRPr lang="en-US"/>
        </a:p>
      </dgm:t>
    </dgm:pt>
    <dgm:pt modelId="{8C37ECCA-4CEB-4025-8314-3F213EDE7044}" type="sibTrans" cxnId="{AF1BB6CB-8FE8-4DED-B45A-C05F7049E83E}">
      <dgm:prSet/>
      <dgm:spPr/>
      <dgm:t>
        <a:bodyPr/>
        <a:lstStyle/>
        <a:p>
          <a:endParaRPr lang="en-US"/>
        </a:p>
      </dgm:t>
    </dgm:pt>
    <dgm:pt modelId="{0EE4F371-1258-459B-9678-9B3B28506529}" type="pres">
      <dgm:prSet presAssocID="{C079AF14-2052-40E3-8EDA-97B57E5B7A19}" presName="root" presStyleCnt="0">
        <dgm:presLayoutVars>
          <dgm:dir/>
          <dgm:resizeHandles val="exact"/>
        </dgm:presLayoutVars>
      </dgm:prSet>
      <dgm:spPr/>
    </dgm:pt>
    <dgm:pt modelId="{7508E7DC-3707-4949-85FE-D097CF726AF8}" type="pres">
      <dgm:prSet presAssocID="{2C00F4A8-8820-4BFA-82C8-291CF208EB2C}" presName="compNode" presStyleCnt="0"/>
      <dgm:spPr/>
    </dgm:pt>
    <dgm:pt modelId="{1715B1FD-EA58-43A0-9D9B-A993DED971EA}" type="pres">
      <dgm:prSet presAssocID="{2C00F4A8-8820-4BFA-82C8-291CF208EB2C}" presName="bgRect" presStyleLbl="bgShp" presStyleIdx="0" presStyleCnt="5"/>
      <dgm:spPr/>
    </dgm:pt>
    <dgm:pt modelId="{AE0C91B7-864C-4529-9CE1-721578583FAD}" type="pres">
      <dgm:prSet presAssocID="{2C00F4A8-8820-4BFA-82C8-291CF208EB2C}"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ReportAdd"/>
        </a:ext>
      </dgm:extLst>
    </dgm:pt>
    <dgm:pt modelId="{2B077CA7-BE10-440A-8134-BF8F5147E3A2}" type="pres">
      <dgm:prSet presAssocID="{2C00F4A8-8820-4BFA-82C8-291CF208EB2C}" presName="spaceRect" presStyleCnt="0"/>
      <dgm:spPr/>
    </dgm:pt>
    <dgm:pt modelId="{79D27B53-1035-4BA8-87DD-B8DB5FBE4F91}" type="pres">
      <dgm:prSet presAssocID="{2C00F4A8-8820-4BFA-82C8-291CF208EB2C}" presName="parTx" presStyleLbl="revTx" presStyleIdx="0" presStyleCnt="5">
        <dgm:presLayoutVars>
          <dgm:chMax val="0"/>
          <dgm:chPref val="0"/>
        </dgm:presLayoutVars>
      </dgm:prSet>
      <dgm:spPr/>
    </dgm:pt>
    <dgm:pt modelId="{D062DA78-8D32-4232-B3C8-DC9FCC56D47F}" type="pres">
      <dgm:prSet presAssocID="{B662CA14-CA82-46CE-8C2D-B2E1CE557555}" presName="sibTrans" presStyleCnt="0"/>
      <dgm:spPr/>
    </dgm:pt>
    <dgm:pt modelId="{BFB9D717-F25B-4526-82D6-0640A5AD6D1E}" type="pres">
      <dgm:prSet presAssocID="{D0DEB1DF-F62E-4191-9A9E-1863674C11EB}" presName="compNode" presStyleCnt="0"/>
      <dgm:spPr/>
    </dgm:pt>
    <dgm:pt modelId="{41A9A3D0-3F8F-4A19-8911-868F08F5DDD6}" type="pres">
      <dgm:prSet presAssocID="{D0DEB1DF-F62E-4191-9A9E-1863674C11EB}" presName="bgRect" presStyleLbl="bgShp" presStyleIdx="1" presStyleCnt="5"/>
      <dgm:spPr/>
    </dgm:pt>
    <dgm:pt modelId="{FFB56289-AF3E-4B0D-8E83-54BB08210D7B}" type="pres">
      <dgm:prSet presAssocID="{D0DEB1DF-F62E-4191-9A9E-1863674C11EB}"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List"/>
        </a:ext>
      </dgm:extLst>
    </dgm:pt>
    <dgm:pt modelId="{63F9D792-8B1E-448C-A02A-E864205F8DDF}" type="pres">
      <dgm:prSet presAssocID="{D0DEB1DF-F62E-4191-9A9E-1863674C11EB}" presName="spaceRect" presStyleCnt="0"/>
      <dgm:spPr/>
    </dgm:pt>
    <dgm:pt modelId="{25EF25A0-0E19-4A7D-937C-A0D6E3A475F6}" type="pres">
      <dgm:prSet presAssocID="{D0DEB1DF-F62E-4191-9A9E-1863674C11EB}" presName="parTx" presStyleLbl="revTx" presStyleIdx="1" presStyleCnt="5">
        <dgm:presLayoutVars>
          <dgm:chMax val="0"/>
          <dgm:chPref val="0"/>
        </dgm:presLayoutVars>
      </dgm:prSet>
      <dgm:spPr/>
    </dgm:pt>
    <dgm:pt modelId="{C0DD8F92-E711-40F1-9C1F-C14424CC94F7}" type="pres">
      <dgm:prSet presAssocID="{476D1601-6CF6-4A5A-A62D-02E4C9A70B47}" presName="sibTrans" presStyleCnt="0"/>
      <dgm:spPr/>
    </dgm:pt>
    <dgm:pt modelId="{21AB9AAD-A9E9-49B0-9862-99218DC4D506}" type="pres">
      <dgm:prSet presAssocID="{74C7A785-D077-4556-9269-7C8BFB5C02CF}" presName="compNode" presStyleCnt="0"/>
      <dgm:spPr/>
    </dgm:pt>
    <dgm:pt modelId="{A3D2CEE4-5C75-467C-B460-3F36DD255DE9}" type="pres">
      <dgm:prSet presAssocID="{74C7A785-D077-4556-9269-7C8BFB5C02CF}" presName="bgRect" presStyleLbl="bgShp" presStyleIdx="2" presStyleCnt="5"/>
      <dgm:spPr/>
    </dgm:pt>
    <dgm:pt modelId="{7E3C46C9-7120-4992-A73D-629EA64C6DBA}" type="pres">
      <dgm:prSet presAssocID="{74C7A785-D077-4556-9269-7C8BFB5C02CF}"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Repair"/>
        </a:ext>
      </dgm:extLst>
    </dgm:pt>
    <dgm:pt modelId="{FAC44A99-ACBF-4586-A7B9-885DF3D24CED}" type="pres">
      <dgm:prSet presAssocID="{74C7A785-D077-4556-9269-7C8BFB5C02CF}" presName="spaceRect" presStyleCnt="0"/>
      <dgm:spPr/>
    </dgm:pt>
    <dgm:pt modelId="{AE635F2F-626E-43AE-A34B-8C4E08609D3C}" type="pres">
      <dgm:prSet presAssocID="{74C7A785-D077-4556-9269-7C8BFB5C02CF}" presName="parTx" presStyleLbl="revTx" presStyleIdx="2" presStyleCnt="5">
        <dgm:presLayoutVars>
          <dgm:chMax val="0"/>
          <dgm:chPref val="0"/>
        </dgm:presLayoutVars>
      </dgm:prSet>
      <dgm:spPr/>
    </dgm:pt>
    <dgm:pt modelId="{54135D2F-BC0C-4732-BFDA-00BEF133D1DC}" type="pres">
      <dgm:prSet presAssocID="{486E8BFD-4399-4E53-9CAF-BB5434043352}" presName="sibTrans" presStyleCnt="0"/>
      <dgm:spPr/>
    </dgm:pt>
    <dgm:pt modelId="{F866DBAE-ADF8-4F76-A891-6CC2F7666A31}" type="pres">
      <dgm:prSet presAssocID="{3FE5C549-68F0-43FD-A6A2-A04C345422C4}" presName="compNode" presStyleCnt="0"/>
      <dgm:spPr/>
    </dgm:pt>
    <dgm:pt modelId="{CC08106D-35B2-4F44-9397-A6663C8FA774}" type="pres">
      <dgm:prSet presAssocID="{3FE5C549-68F0-43FD-A6A2-A04C345422C4}" presName="bgRect" presStyleLbl="bgShp" presStyleIdx="3" presStyleCnt="5"/>
      <dgm:spPr/>
    </dgm:pt>
    <dgm:pt modelId="{2ADE976C-7438-4D0A-A46E-E066629A250B}" type="pres">
      <dgm:prSet presAssocID="{3FE5C549-68F0-43FD-A6A2-A04C345422C4}"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RecruitmentManagement"/>
        </a:ext>
      </dgm:extLst>
    </dgm:pt>
    <dgm:pt modelId="{5F88790C-C3BF-4B01-BBA9-BB724F3AF6A4}" type="pres">
      <dgm:prSet presAssocID="{3FE5C549-68F0-43FD-A6A2-A04C345422C4}" presName="spaceRect" presStyleCnt="0"/>
      <dgm:spPr/>
    </dgm:pt>
    <dgm:pt modelId="{557DB885-6A86-49F2-99EA-06ED683992FE}" type="pres">
      <dgm:prSet presAssocID="{3FE5C549-68F0-43FD-A6A2-A04C345422C4}" presName="parTx" presStyleLbl="revTx" presStyleIdx="3" presStyleCnt="5">
        <dgm:presLayoutVars>
          <dgm:chMax val="0"/>
          <dgm:chPref val="0"/>
        </dgm:presLayoutVars>
      </dgm:prSet>
      <dgm:spPr/>
    </dgm:pt>
    <dgm:pt modelId="{2C7C0D13-60C7-4B28-A185-B64B0BA5669D}" type="pres">
      <dgm:prSet presAssocID="{F993CECC-B1CD-43E4-99E0-C5D487640D9E}" presName="sibTrans" presStyleCnt="0"/>
      <dgm:spPr/>
    </dgm:pt>
    <dgm:pt modelId="{05B8A92A-B3CC-41ED-8137-5E1472DFE6FB}" type="pres">
      <dgm:prSet presAssocID="{0FA8A481-7F38-4B17-9EA3-E12983798DC8}" presName="compNode" presStyleCnt="0"/>
      <dgm:spPr/>
    </dgm:pt>
    <dgm:pt modelId="{5E55B0B3-2AA1-4BA2-B10B-834677896854}" type="pres">
      <dgm:prSet presAssocID="{0FA8A481-7F38-4B17-9EA3-E12983798DC8}" presName="bgRect" presStyleLbl="bgShp" presStyleIdx="4" presStyleCnt="5"/>
      <dgm:spPr/>
    </dgm:pt>
    <dgm:pt modelId="{605AC293-00E7-4D39-BC5B-140F28A8F07D}" type="pres">
      <dgm:prSet presAssocID="{0FA8A481-7F38-4B17-9EA3-E12983798DC8}"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FlagOutline"/>
        </a:ext>
      </dgm:extLst>
    </dgm:pt>
    <dgm:pt modelId="{E6D90CE1-38CE-41FE-A648-8024481EB636}" type="pres">
      <dgm:prSet presAssocID="{0FA8A481-7F38-4B17-9EA3-E12983798DC8}" presName="spaceRect" presStyleCnt="0"/>
      <dgm:spPr/>
    </dgm:pt>
    <dgm:pt modelId="{BBBA5F2D-745D-45C4-B8F4-C6E7D8A41082}" type="pres">
      <dgm:prSet presAssocID="{0FA8A481-7F38-4B17-9EA3-E12983798DC8}" presName="parTx" presStyleLbl="revTx" presStyleIdx="4" presStyleCnt="5">
        <dgm:presLayoutVars>
          <dgm:chMax val="0"/>
          <dgm:chPref val="0"/>
        </dgm:presLayoutVars>
      </dgm:prSet>
      <dgm:spPr/>
    </dgm:pt>
  </dgm:ptLst>
  <dgm:cxnLst>
    <dgm:cxn modelId="{AE74C310-891C-4523-A876-287D8D2B3E8C}" srcId="{C079AF14-2052-40E3-8EDA-97B57E5B7A19}" destId="{3FE5C549-68F0-43FD-A6A2-A04C345422C4}" srcOrd="3" destOrd="0" parTransId="{038E9F44-46CE-4E60-A832-C37F5613239C}" sibTransId="{F993CECC-B1CD-43E4-99E0-C5D487640D9E}"/>
    <dgm:cxn modelId="{99702C25-6ABD-47E7-B55A-6FFD2467B699}" type="presOf" srcId="{3FE5C549-68F0-43FD-A6A2-A04C345422C4}" destId="{557DB885-6A86-49F2-99EA-06ED683992FE}" srcOrd="0" destOrd="0" presId="urn:microsoft.com/office/officeart/2018/2/layout/IconVerticalSolidList"/>
    <dgm:cxn modelId="{B46FE25B-389A-44DC-A4E0-763243EC2DFE}" type="presOf" srcId="{0FA8A481-7F38-4B17-9EA3-E12983798DC8}" destId="{BBBA5F2D-745D-45C4-B8F4-C6E7D8A41082}" srcOrd="0" destOrd="0" presId="urn:microsoft.com/office/officeart/2018/2/layout/IconVerticalSolidList"/>
    <dgm:cxn modelId="{34005D68-37ED-4C41-9CE3-0B87C5E2511E}" type="presOf" srcId="{C079AF14-2052-40E3-8EDA-97B57E5B7A19}" destId="{0EE4F371-1258-459B-9678-9B3B28506529}" srcOrd="0" destOrd="0" presId="urn:microsoft.com/office/officeart/2018/2/layout/IconVerticalSolidList"/>
    <dgm:cxn modelId="{7FB28655-45AC-4759-826F-CB617F3C45D9}" type="presOf" srcId="{D0DEB1DF-F62E-4191-9A9E-1863674C11EB}" destId="{25EF25A0-0E19-4A7D-937C-A0D6E3A475F6}" srcOrd="0" destOrd="0" presId="urn:microsoft.com/office/officeart/2018/2/layout/IconVerticalSolidList"/>
    <dgm:cxn modelId="{129AD276-D671-42E7-9549-A161CD2D64FD}" srcId="{C079AF14-2052-40E3-8EDA-97B57E5B7A19}" destId="{74C7A785-D077-4556-9269-7C8BFB5C02CF}" srcOrd="2" destOrd="0" parTransId="{38A042B0-844A-4E2C-A7F2-DAB67FF963D9}" sibTransId="{486E8BFD-4399-4E53-9CAF-BB5434043352}"/>
    <dgm:cxn modelId="{78D284A3-6489-4A09-BDC7-AD5059B56475}" type="presOf" srcId="{74C7A785-D077-4556-9269-7C8BFB5C02CF}" destId="{AE635F2F-626E-43AE-A34B-8C4E08609D3C}" srcOrd="0" destOrd="0" presId="urn:microsoft.com/office/officeart/2018/2/layout/IconVerticalSolidList"/>
    <dgm:cxn modelId="{4C66E9C1-A797-4B8D-9E73-D0A963228B1B}" srcId="{C079AF14-2052-40E3-8EDA-97B57E5B7A19}" destId="{2C00F4A8-8820-4BFA-82C8-291CF208EB2C}" srcOrd="0" destOrd="0" parTransId="{B0808253-8DC4-4A71-9FD1-240C4ED6F787}" sibTransId="{B662CA14-CA82-46CE-8C2D-B2E1CE557555}"/>
    <dgm:cxn modelId="{AF1BB6CB-8FE8-4DED-B45A-C05F7049E83E}" srcId="{C079AF14-2052-40E3-8EDA-97B57E5B7A19}" destId="{0FA8A481-7F38-4B17-9EA3-E12983798DC8}" srcOrd="4" destOrd="0" parTransId="{70E1DA01-3733-466D-BD0F-342BC8C1C282}" sibTransId="{8C37ECCA-4CEB-4025-8314-3F213EDE7044}"/>
    <dgm:cxn modelId="{D8B133CF-2238-4082-B257-5E491075A421}" type="presOf" srcId="{2C00F4A8-8820-4BFA-82C8-291CF208EB2C}" destId="{79D27B53-1035-4BA8-87DD-B8DB5FBE4F91}" srcOrd="0" destOrd="0" presId="urn:microsoft.com/office/officeart/2018/2/layout/IconVerticalSolidList"/>
    <dgm:cxn modelId="{4EE4D7DF-E364-4006-AC69-9FAB2FA77365}" srcId="{C079AF14-2052-40E3-8EDA-97B57E5B7A19}" destId="{D0DEB1DF-F62E-4191-9A9E-1863674C11EB}" srcOrd="1" destOrd="0" parTransId="{27FED3A1-01CB-41D1-BE3B-C2CAC31BE65E}" sibTransId="{476D1601-6CF6-4A5A-A62D-02E4C9A70B47}"/>
    <dgm:cxn modelId="{F4EB677F-86C6-42BE-988E-6FD054FE022B}" type="presParOf" srcId="{0EE4F371-1258-459B-9678-9B3B28506529}" destId="{7508E7DC-3707-4949-85FE-D097CF726AF8}" srcOrd="0" destOrd="0" presId="urn:microsoft.com/office/officeart/2018/2/layout/IconVerticalSolidList"/>
    <dgm:cxn modelId="{EB685D4D-5F0D-4BB0-AFC9-3575CA78A334}" type="presParOf" srcId="{7508E7DC-3707-4949-85FE-D097CF726AF8}" destId="{1715B1FD-EA58-43A0-9D9B-A993DED971EA}" srcOrd="0" destOrd="0" presId="urn:microsoft.com/office/officeart/2018/2/layout/IconVerticalSolidList"/>
    <dgm:cxn modelId="{152E8F19-E6D5-41E3-A28F-CBEC5C95EBBD}" type="presParOf" srcId="{7508E7DC-3707-4949-85FE-D097CF726AF8}" destId="{AE0C91B7-864C-4529-9CE1-721578583FAD}" srcOrd="1" destOrd="0" presId="urn:microsoft.com/office/officeart/2018/2/layout/IconVerticalSolidList"/>
    <dgm:cxn modelId="{8779CFF3-8B70-454F-BCC8-29FDAF73FDCA}" type="presParOf" srcId="{7508E7DC-3707-4949-85FE-D097CF726AF8}" destId="{2B077CA7-BE10-440A-8134-BF8F5147E3A2}" srcOrd="2" destOrd="0" presId="urn:microsoft.com/office/officeart/2018/2/layout/IconVerticalSolidList"/>
    <dgm:cxn modelId="{BB03E865-9850-4702-959C-1CD1A7946AEA}" type="presParOf" srcId="{7508E7DC-3707-4949-85FE-D097CF726AF8}" destId="{79D27B53-1035-4BA8-87DD-B8DB5FBE4F91}" srcOrd="3" destOrd="0" presId="urn:microsoft.com/office/officeart/2018/2/layout/IconVerticalSolidList"/>
    <dgm:cxn modelId="{985029D1-C679-49A4-B8B5-5F19223BA5F9}" type="presParOf" srcId="{0EE4F371-1258-459B-9678-9B3B28506529}" destId="{D062DA78-8D32-4232-B3C8-DC9FCC56D47F}" srcOrd="1" destOrd="0" presId="urn:microsoft.com/office/officeart/2018/2/layout/IconVerticalSolidList"/>
    <dgm:cxn modelId="{27E9BBBB-EB6D-4156-898E-EC3A1FB56B09}" type="presParOf" srcId="{0EE4F371-1258-459B-9678-9B3B28506529}" destId="{BFB9D717-F25B-4526-82D6-0640A5AD6D1E}" srcOrd="2" destOrd="0" presId="urn:microsoft.com/office/officeart/2018/2/layout/IconVerticalSolidList"/>
    <dgm:cxn modelId="{2F8D1B09-60A7-47D1-9A32-374EC480C4AB}" type="presParOf" srcId="{BFB9D717-F25B-4526-82D6-0640A5AD6D1E}" destId="{41A9A3D0-3F8F-4A19-8911-868F08F5DDD6}" srcOrd="0" destOrd="0" presId="urn:microsoft.com/office/officeart/2018/2/layout/IconVerticalSolidList"/>
    <dgm:cxn modelId="{C6895A57-BCF6-4CF6-929C-49CDAA7BA241}" type="presParOf" srcId="{BFB9D717-F25B-4526-82D6-0640A5AD6D1E}" destId="{FFB56289-AF3E-4B0D-8E83-54BB08210D7B}" srcOrd="1" destOrd="0" presId="urn:microsoft.com/office/officeart/2018/2/layout/IconVerticalSolidList"/>
    <dgm:cxn modelId="{EFDDA2B1-1B6D-4B2D-8248-8B89B9DD10CD}" type="presParOf" srcId="{BFB9D717-F25B-4526-82D6-0640A5AD6D1E}" destId="{63F9D792-8B1E-448C-A02A-E864205F8DDF}" srcOrd="2" destOrd="0" presId="urn:microsoft.com/office/officeart/2018/2/layout/IconVerticalSolidList"/>
    <dgm:cxn modelId="{203DFB06-DC6E-4060-AF44-EDA966A25D05}" type="presParOf" srcId="{BFB9D717-F25B-4526-82D6-0640A5AD6D1E}" destId="{25EF25A0-0E19-4A7D-937C-A0D6E3A475F6}" srcOrd="3" destOrd="0" presId="urn:microsoft.com/office/officeart/2018/2/layout/IconVerticalSolidList"/>
    <dgm:cxn modelId="{187374FA-0A96-49A7-B7D9-519B1CD90906}" type="presParOf" srcId="{0EE4F371-1258-459B-9678-9B3B28506529}" destId="{C0DD8F92-E711-40F1-9C1F-C14424CC94F7}" srcOrd="3" destOrd="0" presId="urn:microsoft.com/office/officeart/2018/2/layout/IconVerticalSolidList"/>
    <dgm:cxn modelId="{B8D704E8-898E-4282-95E0-1F328C248B3D}" type="presParOf" srcId="{0EE4F371-1258-459B-9678-9B3B28506529}" destId="{21AB9AAD-A9E9-49B0-9862-99218DC4D506}" srcOrd="4" destOrd="0" presId="urn:microsoft.com/office/officeart/2018/2/layout/IconVerticalSolidList"/>
    <dgm:cxn modelId="{5AAEEEE0-495B-4FDE-9FFA-E8E968CD104E}" type="presParOf" srcId="{21AB9AAD-A9E9-49B0-9862-99218DC4D506}" destId="{A3D2CEE4-5C75-467C-B460-3F36DD255DE9}" srcOrd="0" destOrd="0" presId="urn:microsoft.com/office/officeart/2018/2/layout/IconVerticalSolidList"/>
    <dgm:cxn modelId="{937AC21E-70CC-43FF-A07D-A2DF723A09DA}" type="presParOf" srcId="{21AB9AAD-A9E9-49B0-9862-99218DC4D506}" destId="{7E3C46C9-7120-4992-A73D-629EA64C6DBA}" srcOrd="1" destOrd="0" presId="urn:microsoft.com/office/officeart/2018/2/layout/IconVerticalSolidList"/>
    <dgm:cxn modelId="{8AE939A7-BC08-4049-BA00-BF89A71A8F07}" type="presParOf" srcId="{21AB9AAD-A9E9-49B0-9862-99218DC4D506}" destId="{FAC44A99-ACBF-4586-A7B9-885DF3D24CED}" srcOrd="2" destOrd="0" presId="urn:microsoft.com/office/officeart/2018/2/layout/IconVerticalSolidList"/>
    <dgm:cxn modelId="{93F4DE67-520E-4C40-B832-5B0FAAB56C07}" type="presParOf" srcId="{21AB9AAD-A9E9-49B0-9862-99218DC4D506}" destId="{AE635F2F-626E-43AE-A34B-8C4E08609D3C}" srcOrd="3" destOrd="0" presId="urn:microsoft.com/office/officeart/2018/2/layout/IconVerticalSolidList"/>
    <dgm:cxn modelId="{A22385FC-9228-4E25-8D81-8E5CF7C6E39A}" type="presParOf" srcId="{0EE4F371-1258-459B-9678-9B3B28506529}" destId="{54135D2F-BC0C-4732-BFDA-00BEF133D1DC}" srcOrd="5" destOrd="0" presId="urn:microsoft.com/office/officeart/2018/2/layout/IconVerticalSolidList"/>
    <dgm:cxn modelId="{34A8CF53-135D-46DB-B8BC-A13B834C7BE6}" type="presParOf" srcId="{0EE4F371-1258-459B-9678-9B3B28506529}" destId="{F866DBAE-ADF8-4F76-A891-6CC2F7666A31}" srcOrd="6" destOrd="0" presId="urn:microsoft.com/office/officeart/2018/2/layout/IconVerticalSolidList"/>
    <dgm:cxn modelId="{2A487B82-94D4-44F9-B04A-ED7EF39EEF13}" type="presParOf" srcId="{F866DBAE-ADF8-4F76-A891-6CC2F7666A31}" destId="{CC08106D-35B2-4F44-9397-A6663C8FA774}" srcOrd="0" destOrd="0" presId="urn:microsoft.com/office/officeart/2018/2/layout/IconVerticalSolidList"/>
    <dgm:cxn modelId="{570B2B64-9E36-4C19-9575-0FFDC4FA8EB5}" type="presParOf" srcId="{F866DBAE-ADF8-4F76-A891-6CC2F7666A31}" destId="{2ADE976C-7438-4D0A-A46E-E066629A250B}" srcOrd="1" destOrd="0" presId="urn:microsoft.com/office/officeart/2018/2/layout/IconVerticalSolidList"/>
    <dgm:cxn modelId="{174A09EF-8E35-4740-9621-39F57B124973}" type="presParOf" srcId="{F866DBAE-ADF8-4F76-A891-6CC2F7666A31}" destId="{5F88790C-C3BF-4B01-BBA9-BB724F3AF6A4}" srcOrd="2" destOrd="0" presId="urn:microsoft.com/office/officeart/2018/2/layout/IconVerticalSolidList"/>
    <dgm:cxn modelId="{6EF185D5-F13B-4481-89AD-5E1593963A81}" type="presParOf" srcId="{F866DBAE-ADF8-4F76-A891-6CC2F7666A31}" destId="{557DB885-6A86-49F2-99EA-06ED683992FE}" srcOrd="3" destOrd="0" presId="urn:microsoft.com/office/officeart/2018/2/layout/IconVerticalSolidList"/>
    <dgm:cxn modelId="{D9C3FCB6-60C1-4298-B5A5-6486B4EB46B9}" type="presParOf" srcId="{0EE4F371-1258-459B-9678-9B3B28506529}" destId="{2C7C0D13-60C7-4B28-A185-B64B0BA5669D}" srcOrd="7" destOrd="0" presId="urn:microsoft.com/office/officeart/2018/2/layout/IconVerticalSolidList"/>
    <dgm:cxn modelId="{5950F120-A445-485D-9F29-13B84B066E22}" type="presParOf" srcId="{0EE4F371-1258-459B-9678-9B3B28506529}" destId="{05B8A92A-B3CC-41ED-8137-5E1472DFE6FB}" srcOrd="8" destOrd="0" presId="urn:microsoft.com/office/officeart/2018/2/layout/IconVerticalSolidList"/>
    <dgm:cxn modelId="{0135831C-37F6-4E89-8811-BBA8815B5AF0}" type="presParOf" srcId="{05B8A92A-B3CC-41ED-8137-5E1472DFE6FB}" destId="{5E55B0B3-2AA1-4BA2-B10B-834677896854}" srcOrd="0" destOrd="0" presId="urn:microsoft.com/office/officeart/2018/2/layout/IconVerticalSolidList"/>
    <dgm:cxn modelId="{A0CC2886-64C7-472B-A3B4-564778AC3377}" type="presParOf" srcId="{05B8A92A-B3CC-41ED-8137-5E1472DFE6FB}" destId="{605AC293-00E7-4D39-BC5B-140F28A8F07D}" srcOrd="1" destOrd="0" presId="urn:microsoft.com/office/officeart/2018/2/layout/IconVerticalSolidList"/>
    <dgm:cxn modelId="{A9B3ED06-372D-4679-96A8-5B94F5C06BE0}" type="presParOf" srcId="{05B8A92A-B3CC-41ED-8137-5E1472DFE6FB}" destId="{E6D90CE1-38CE-41FE-A648-8024481EB636}" srcOrd="2" destOrd="0" presId="urn:microsoft.com/office/officeart/2018/2/layout/IconVerticalSolidList"/>
    <dgm:cxn modelId="{F5A39108-B650-4461-94D0-AD761361F396}" type="presParOf" srcId="{05B8A92A-B3CC-41ED-8137-5E1472DFE6FB}" destId="{BBBA5F2D-745D-45C4-B8F4-C6E7D8A41082}"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6DFD8BC-98C9-4F1B-9572-084A7A7265C2}" type="doc">
      <dgm:prSet loTypeId="urn:microsoft.com/office/officeart/2018/2/layout/IconCircle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576FDEB6-4A9C-4812-B57D-2833AE9D22F2}">
      <dgm:prSet custT="1"/>
      <dgm:spPr/>
      <dgm:t>
        <a:bodyPr/>
        <a:lstStyle/>
        <a:p>
          <a:pPr>
            <a:lnSpc>
              <a:spcPct val="100000"/>
            </a:lnSpc>
          </a:pPr>
          <a:r>
            <a:rPr lang="en-IN" sz="1600" dirty="0"/>
            <a:t>Every </a:t>
          </a:r>
          <a:r>
            <a:rPr lang="en-IN" sz="1600" b="1" dirty="0"/>
            <a:t>Registered person </a:t>
          </a:r>
          <a:endParaRPr lang="en-US" sz="1600" dirty="0"/>
        </a:p>
      </dgm:t>
    </dgm:pt>
    <dgm:pt modelId="{7E4F0240-AEBE-4DAA-80E3-CB5512DA2C3A}" type="parTrans" cxnId="{6C4983B9-A761-4328-AB24-B975B21A933B}">
      <dgm:prSet/>
      <dgm:spPr/>
      <dgm:t>
        <a:bodyPr/>
        <a:lstStyle/>
        <a:p>
          <a:endParaRPr lang="en-US" sz="1600"/>
        </a:p>
      </dgm:t>
    </dgm:pt>
    <dgm:pt modelId="{EAAB97E9-64B4-4156-8795-E9DAAF5F2A54}" type="sibTrans" cxnId="{6C4983B9-A761-4328-AB24-B975B21A933B}">
      <dgm:prSet/>
      <dgm:spPr/>
      <dgm:t>
        <a:bodyPr/>
        <a:lstStyle/>
        <a:p>
          <a:pPr>
            <a:lnSpc>
              <a:spcPct val="100000"/>
            </a:lnSpc>
          </a:pPr>
          <a:endParaRPr lang="en-US" sz="1600"/>
        </a:p>
      </dgm:t>
    </dgm:pt>
    <dgm:pt modelId="{3EF2DDBA-98FF-4BB8-BB4F-C65BFE849B19}">
      <dgm:prSet custT="1"/>
      <dgm:spPr/>
      <dgm:t>
        <a:bodyPr/>
        <a:lstStyle/>
        <a:p>
          <a:pPr>
            <a:lnSpc>
              <a:spcPct val="100000"/>
            </a:lnSpc>
          </a:pPr>
          <a:r>
            <a:rPr lang="en-US" sz="1600"/>
            <a:t>whose </a:t>
          </a:r>
          <a:r>
            <a:rPr lang="en-US" sz="1600" b="1"/>
            <a:t>turnover </a:t>
          </a:r>
          <a:r>
            <a:rPr lang="en-US" sz="1600"/>
            <a:t>during a FY exceeds the prescribed </a:t>
          </a:r>
        </a:p>
      </dgm:t>
    </dgm:pt>
    <dgm:pt modelId="{4CDDC5AC-7205-4677-B6BB-1C7D6AF08C7A}" type="parTrans" cxnId="{4B45445B-F55D-4168-AB89-C666850207D9}">
      <dgm:prSet/>
      <dgm:spPr/>
      <dgm:t>
        <a:bodyPr/>
        <a:lstStyle/>
        <a:p>
          <a:endParaRPr lang="en-US" sz="1600"/>
        </a:p>
      </dgm:t>
    </dgm:pt>
    <dgm:pt modelId="{532D5FD6-87F7-446F-8315-21C3BBB77895}" type="sibTrans" cxnId="{4B45445B-F55D-4168-AB89-C666850207D9}">
      <dgm:prSet/>
      <dgm:spPr/>
      <dgm:t>
        <a:bodyPr/>
        <a:lstStyle/>
        <a:p>
          <a:pPr>
            <a:lnSpc>
              <a:spcPct val="100000"/>
            </a:lnSpc>
          </a:pPr>
          <a:endParaRPr lang="en-US" sz="1600"/>
        </a:p>
      </dgm:t>
    </dgm:pt>
    <dgm:pt modelId="{54CA3AE2-D9C4-42F7-8BCE-D85FC8C6B5C8}">
      <dgm:prSet custT="1"/>
      <dgm:spPr/>
      <dgm:t>
        <a:bodyPr/>
        <a:lstStyle/>
        <a:p>
          <a:pPr>
            <a:lnSpc>
              <a:spcPct val="100000"/>
            </a:lnSpc>
          </a:pPr>
          <a:r>
            <a:rPr lang="en-IN" sz="1600"/>
            <a:t>limit </a:t>
          </a:r>
          <a:r>
            <a:rPr lang="en-IN" sz="1600" b="1"/>
            <a:t>(INR 2 Crores) </a:t>
          </a:r>
          <a:endParaRPr lang="en-US" sz="1600"/>
        </a:p>
      </dgm:t>
    </dgm:pt>
    <dgm:pt modelId="{9C2D81E4-BA61-456B-B04F-EE2BC89111D3}" type="parTrans" cxnId="{E3B219C6-0704-43C7-9706-EA29232D7B10}">
      <dgm:prSet/>
      <dgm:spPr/>
      <dgm:t>
        <a:bodyPr/>
        <a:lstStyle/>
        <a:p>
          <a:endParaRPr lang="en-US" sz="1600"/>
        </a:p>
      </dgm:t>
    </dgm:pt>
    <dgm:pt modelId="{7C49DEA4-611E-4539-90BB-F84269CE0163}" type="sibTrans" cxnId="{E3B219C6-0704-43C7-9706-EA29232D7B10}">
      <dgm:prSet/>
      <dgm:spPr/>
      <dgm:t>
        <a:bodyPr/>
        <a:lstStyle/>
        <a:p>
          <a:pPr>
            <a:lnSpc>
              <a:spcPct val="100000"/>
            </a:lnSpc>
          </a:pPr>
          <a:endParaRPr lang="en-US" sz="1600"/>
        </a:p>
      </dgm:t>
    </dgm:pt>
    <dgm:pt modelId="{EA14CB5D-0793-43B8-9DB0-8B90DE20FD71}">
      <dgm:prSet custT="1"/>
      <dgm:spPr/>
      <dgm:t>
        <a:bodyPr/>
        <a:lstStyle/>
        <a:p>
          <a:pPr>
            <a:lnSpc>
              <a:spcPct val="100000"/>
            </a:lnSpc>
          </a:pPr>
          <a:r>
            <a:rPr lang="en-US" sz="1600"/>
            <a:t>shall get his accounts audited </a:t>
          </a:r>
        </a:p>
      </dgm:t>
    </dgm:pt>
    <dgm:pt modelId="{167D0838-AAFD-4B5C-90C4-1A4CF92191BA}" type="parTrans" cxnId="{D51A6A65-BFB4-4449-8189-5CDD0F060D2C}">
      <dgm:prSet/>
      <dgm:spPr/>
      <dgm:t>
        <a:bodyPr/>
        <a:lstStyle/>
        <a:p>
          <a:endParaRPr lang="en-US" sz="1600"/>
        </a:p>
      </dgm:t>
    </dgm:pt>
    <dgm:pt modelId="{8AFA3F29-22FF-4033-96D1-753AC8AA2C20}" type="sibTrans" cxnId="{D51A6A65-BFB4-4449-8189-5CDD0F060D2C}">
      <dgm:prSet/>
      <dgm:spPr/>
      <dgm:t>
        <a:bodyPr/>
        <a:lstStyle/>
        <a:p>
          <a:pPr>
            <a:lnSpc>
              <a:spcPct val="100000"/>
            </a:lnSpc>
          </a:pPr>
          <a:endParaRPr lang="en-US" sz="1600"/>
        </a:p>
      </dgm:t>
    </dgm:pt>
    <dgm:pt modelId="{1747C0CF-74E7-4634-98C9-5EAD9F75001E}">
      <dgm:prSet custT="1"/>
      <dgm:spPr/>
      <dgm:t>
        <a:bodyPr/>
        <a:lstStyle/>
        <a:p>
          <a:pPr>
            <a:lnSpc>
              <a:spcPct val="100000"/>
            </a:lnSpc>
          </a:pPr>
          <a:r>
            <a:rPr lang="en-US" sz="1600"/>
            <a:t>by a CA or ICWA and shall submit; </a:t>
          </a:r>
        </a:p>
      </dgm:t>
    </dgm:pt>
    <dgm:pt modelId="{21BE8B7F-1657-4A1E-BDBA-335A8AFF0489}" type="parTrans" cxnId="{A8D877C5-4569-4C48-97D5-B9715B18DF1F}">
      <dgm:prSet/>
      <dgm:spPr/>
      <dgm:t>
        <a:bodyPr/>
        <a:lstStyle/>
        <a:p>
          <a:endParaRPr lang="en-US" sz="1600"/>
        </a:p>
      </dgm:t>
    </dgm:pt>
    <dgm:pt modelId="{318EECA5-AFDF-4257-AF9B-36C614156D6E}" type="sibTrans" cxnId="{A8D877C5-4569-4C48-97D5-B9715B18DF1F}">
      <dgm:prSet/>
      <dgm:spPr/>
      <dgm:t>
        <a:bodyPr/>
        <a:lstStyle/>
        <a:p>
          <a:pPr>
            <a:lnSpc>
              <a:spcPct val="100000"/>
            </a:lnSpc>
          </a:pPr>
          <a:endParaRPr lang="en-US" sz="1600"/>
        </a:p>
      </dgm:t>
    </dgm:pt>
    <dgm:pt modelId="{6666D41C-6C83-4656-BF39-840A7F9C4F68}">
      <dgm:prSet custT="1"/>
      <dgm:spPr/>
      <dgm:t>
        <a:bodyPr/>
        <a:lstStyle/>
        <a:p>
          <a:pPr>
            <a:lnSpc>
              <a:spcPct val="100000"/>
            </a:lnSpc>
          </a:pPr>
          <a:r>
            <a:rPr lang="en-US" sz="1600"/>
            <a:t>a copy of the audited annual accounts, </a:t>
          </a:r>
        </a:p>
      </dgm:t>
    </dgm:pt>
    <dgm:pt modelId="{A896EBE9-9ABE-4730-AE07-1B1B453A564A}" type="parTrans" cxnId="{ADB9915A-A8BF-4094-8807-22FE90475254}">
      <dgm:prSet/>
      <dgm:spPr/>
      <dgm:t>
        <a:bodyPr/>
        <a:lstStyle/>
        <a:p>
          <a:endParaRPr lang="en-US" sz="1600"/>
        </a:p>
      </dgm:t>
    </dgm:pt>
    <dgm:pt modelId="{71021CEA-CC58-411F-94FD-42198421CF25}" type="sibTrans" cxnId="{ADB9915A-A8BF-4094-8807-22FE90475254}">
      <dgm:prSet/>
      <dgm:spPr/>
      <dgm:t>
        <a:bodyPr/>
        <a:lstStyle/>
        <a:p>
          <a:pPr>
            <a:lnSpc>
              <a:spcPct val="100000"/>
            </a:lnSpc>
          </a:pPr>
          <a:endParaRPr lang="en-US" sz="1600"/>
        </a:p>
      </dgm:t>
    </dgm:pt>
    <dgm:pt modelId="{0C19E085-BF05-427F-ABBE-D169BAF04AB8}">
      <dgm:prSet custT="1"/>
      <dgm:spPr/>
      <dgm:t>
        <a:bodyPr/>
        <a:lstStyle/>
        <a:p>
          <a:pPr>
            <a:lnSpc>
              <a:spcPct val="100000"/>
            </a:lnSpc>
          </a:pPr>
          <a:r>
            <a:rPr lang="en-US" sz="1600" dirty="0"/>
            <a:t>the reconciliation statement under Sec 44(2) in </a:t>
          </a:r>
          <a:r>
            <a:rPr lang="en-US" sz="1600" b="1" dirty="0"/>
            <a:t>GSTR</a:t>
          </a:r>
          <a:r>
            <a:rPr lang="en-US" sz="1600" dirty="0"/>
            <a:t>‐</a:t>
          </a:r>
          <a:r>
            <a:rPr lang="en-US" sz="1600" b="1" dirty="0"/>
            <a:t>9C </a:t>
          </a:r>
          <a:r>
            <a:rPr lang="en-US" sz="1600" dirty="0"/>
            <a:t>and </a:t>
          </a:r>
        </a:p>
      </dgm:t>
    </dgm:pt>
    <dgm:pt modelId="{62DBB8D5-6C93-48DA-AE5A-81D8237B34BC}" type="parTrans" cxnId="{18E94A08-ADBA-48AD-909F-9406BD531848}">
      <dgm:prSet/>
      <dgm:spPr/>
      <dgm:t>
        <a:bodyPr/>
        <a:lstStyle/>
        <a:p>
          <a:endParaRPr lang="en-US" sz="1600"/>
        </a:p>
      </dgm:t>
    </dgm:pt>
    <dgm:pt modelId="{289A658D-B90A-426D-AB1A-5817DE77E695}" type="sibTrans" cxnId="{18E94A08-ADBA-48AD-909F-9406BD531848}">
      <dgm:prSet/>
      <dgm:spPr/>
      <dgm:t>
        <a:bodyPr/>
        <a:lstStyle/>
        <a:p>
          <a:pPr>
            <a:lnSpc>
              <a:spcPct val="100000"/>
            </a:lnSpc>
          </a:pPr>
          <a:endParaRPr lang="en-US" sz="1600"/>
        </a:p>
      </dgm:t>
    </dgm:pt>
    <dgm:pt modelId="{58FB9942-C6C7-410E-8BD1-C42518238F44}">
      <dgm:prSet custT="1"/>
      <dgm:spPr/>
      <dgm:t>
        <a:bodyPr/>
        <a:lstStyle/>
        <a:p>
          <a:pPr>
            <a:lnSpc>
              <a:spcPct val="100000"/>
            </a:lnSpc>
          </a:pPr>
          <a:r>
            <a:rPr lang="en-US" sz="1600"/>
            <a:t>such other documents in such form and manner as may be prescribed </a:t>
          </a:r>
        </a:p>
      </dgm:t>
    </dgm:pt>
    <dgm:pt modelId="{D2E2CA70-3384-4594-8EA0-2F4991ED9C19}" type="parTrans" cxnId="{02C175DB-568D-4F60-8ACC-DF6DD1AB1727}">
      <dgm:prSet/>
      <dgm:spPr/>
      <dgm:t>
        <a:bodyPr/>
        <a:lstStyle/>
        <a:p>
          <a:endParaRPr lang="en-US" sz="1600"/>
        </a:p>
      </dgm:t>
    </dgm:pt>
    <dgm:pt modelId="{5D3797C2-DE02-4B95-8B92-89219A0C85D4}" type="sibTrans" cxnId="{02C175DB-568D-4F60-8ACC-DF6DD1AB1727}">
      <dgm:prSet/>
      <dgm:spPr/>
      <dgm:t>
        <a:bodyPr/>
        <a:lstStyle/>
        <a:p>
          <a:endParaRPr lang="en-US" sz="1600"/>
        </a:p>
      </dgm:t>
    </dgm:pt>
    <dgm:pt modelId="{69F56A87-CAB3-4800-852B-4BFC3615D231}" type="pres">
      <dgm:prSet presAssocID="{C6DFD8BC-98C9-4F1B-9572-084A7A7265C2}" presName="root" presStyleCnt="0">
        <dgm:presLayoutVars>
          <dgm:dir/>
          <dgm:resizeHandles val="exact"/>
        </dgm:presLayoutVars>
      </dgm:prSet>
      <dgm:spPr/>
    </dgm:pt>
    <dgm:pt modelId="{C7C73506-F377-4C66-8DEF-22D2D937032B}" type="pres">
      <dgm:prSet presAssocID="{C6DFD8BC-98C9-4F1B-9572-084A7A7265C2}" presName="container" presStyleCnt="0">
        <dgm:presLayoutVars>
          <dgm:dir/>
          <dgm:resizeHandles val="exact"/>
        </dgm:presLayoutVars>
      </dgm:prSet>
      <dgm:spPr/>
    </dgm:pt>
    <dgm:pt modelId="{B12547B1-2E8B-42AF-8928-659910CCD4B2}" type="pres">
      <dgm:prSet presAssocID="{576FDEB6-4A9C-4812-B57D-2833AE9D22F2}" presName="compNode" presStyleCnt="0"/>
      <dgm:spPr/>
    </dgm:pt>
    <dgm:pt modelId="{D993AD9F-446F-4C31-8C9E-759926AA52C5}" type="pres">
      <dgm:prSet presAssocID="{576FDEB6-4A9C-4812-B57D-2833AE9D22F2}" presName="iconBgRect" presStyleLbl="bgShp" presStyleIdx="0" presStyleCnt="8"/>
      <dgm:spPr/>
    </dgm:pt>
    <dgm:pt modelId="{0B9EEA5C-CEB3-482E-956A-A1BC4AC0E647}" type="pres">
      <dgm:prSet presAssocID="{576FDEB6-4A9C-4812-B57D-2833AE9D22F2}" presName="iconRect" presStyleLbl="node1" presStyleIdx="0" presStyleCnt="8"/>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
        </a:ext>
      </dgm:extLst>
    </dgm:pt>
    <dgm:pt modelId="{D51080D8-2612-457B-AD5B-51ED1C344930}" type="pres">
      <dgm:prSet presAssocID="{576FDEB6-4A9C-4812-B57D-2833AE9D22F2}" presName="spaceRect" presStyleCnt="0"/>
      <dgm:spPr/>
    </dgm:pt>
    <dgm:pt modelId="{E2B2EB03-BF03-4DBB-BB00-543221DF4746}" type="pres">
      <dgm:prSet presAssocID="{576FDEB6-4A9C-4812-B57D-2833AE9D22F2}" presName="textRect" presStyleLbl="revTx" presStyleIdx="0" presStyleCnt="8">
        <dgm:presLayoutVars>
          <dgm:chMax val="1"/>
          <dgm:chPref val="1"/>
        </dgm:presLayoutVars>
      </dgm:prSet>
      <dgm:spPr/>
    </dgm:pt>
    <dgm:pt modelId="{D917ACBE-9F51-4771-9AE1-16A1EC6BA938}" type="pres">
      <dgm:prSet presAssocID="{EAAB97E9-64B4-4156-8795-E9DAAF5F2A54}" presName="sibTrans" presStyleLbl="sibTrans2D1" presStyleIdx="0" presStyleCnt="0"/>
      <dgm:spPr/>
    </dgm:pt>
    <dgm:pt modelId="{F7866633-9553-428C-868B-AB10D77629D1}" type="pres">
      <dgm:prSet presAssocID="{3EF2DDBA-98FF-4BB8-BB4F-C65BFE849B19}" presName="compNode" presStyleCnt="0"/>
      <dgm:spPr/>
    </dgm:pt>
    <dgm:pt modelId="{EBB9DCB7-CE35-4E79-847B-336B5473AD28}" type="pres">
      <dgm:prSet presAssocID="{3EF2DDBA-98FF-4BB8-BB4F-C65BFE849B19}" presName="iconBgRect" presStyleLbl="bgShp" presStyleIdx="1" presStyleCnt="8"/>
      <dgm:spPr/>
    </dgm:pt>
    <dgm:pt modelId="{E6B24EAE-1061-40FC-9535-0FD6E6CF7ED2}" type="pres">
      <dgm:prSet presAssocID="{3EF2DDBA-98FF-4BB8-BB4F-C65BFE849B19}" presName="iconRect" presStyleLbl="node1" presStyleIdx="1" presStyleCnt="8"/>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ar Graph with Downward Trend"/>
        </a:ext>
      </dgm:extLst>
    </dgm:pt>
    <dgm:pt modelId="{F5DF8E99-86F4-438F-AD73-2AD755516CE7}" type="pres">
      <dgm:prSet presAssocID="{3EF2DDBA-98FF-4BB8-BB4F-C65BFE849B19}" presName="spaceRect" presStyleCnt="0"/>
      <dgm:spPr/>
    </dgm:pt>
    <dgm:pt modelId="{CA62C6C8-F36A-49D1-B070-D88DDAB0F79C}" type="pres">
      <dgm:prSet presAssocID="{3EF2DDBA-98FF-4BB8-BB4F-C65BFE849B19}" presName="textRect" presStyleLbl="revTx" presStyleIdx="1" presStyleCnt="8">
        <dgm:presLayoutVars>
          <dgm:chMax val="1"/>
          <dgm:chPref val="1"/>
        </dgm:presLayoutVars>
      </dgm:prSet>
      <dgm:spPr/>
    </dgm:pt>
    <dgm:pt modelId="{16CE874A-508B-47A0-8346-60A2717DE096}" type="pres">
      <dgm:prSet presAssocID="{532D5FD6-87F7-446F-8315-21C3BBB77895}" presName="sibTrans" presStyleLbl="sibTrans2D1" presStyleIdx="0" presStyleCnt="0"/>
      <dgm:spPr/>
    </dgm:pt>
    <dgm:pt modelId="{4A1C730E-32C3-49BB-A714-AC101C076E5F}" type="pres">
      <dgm:prSet presAssocID="{54CA3AE2-D9C4-42F7-8BCE-D85FC8C6B5C8}" presName="compNode" presStyleCnt="0"/>
      <dgm:spPr/>
    </dgm:pt>
    <dgm:pt modelId="{0747CE08-6F3C-4095-870A-BCD4F0929D87}" type="pres">
      <dgm:prSet presAssocID="{54CA3AE2-D9C4-42F7-8BCE-D85FC8C6B5C8}" presName="iconBgRect" presStyleLbl="bgShp" presStyleIdx="2" presStyleCnt="8"/>
      <dgm:spPr/>
    </dgm:pt>
    <dgm:pt modelId="{A2C162C4-EF9F-438B-8256-56C519DA5507}" type="pres">
      <dgm:prSet presAssocID="{54CA3AE2-D9C4-42F7-8BCE-D85FC8C6B5C8}" presName="iconRect" presStyleLbl="node1" presStyleIdx="2" presStyleCnt="8"/>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itcoin"/>
        </a:ext>
      </dgm:extLst>
    </dgm:pt>
    <dgm:pt modelId="{0BD3DF32-EC2F-45A2-939C-5E3EB3FFE1A6}" type="pres">
      <dgm:prSet presAssocID="{54CA3AE2-D9C4-42F7-8BCE-D85FC8C6B5C8}" presName="spaceRect" presStyleCnt="0"/>
      <dgm:spPr/>
    </dgm:pt>
    <dgm:pt modelId="{331AB2A4-72F1-46EA-8DBB-E216B29D5653}" type="pres">
      <dgm:prSet presAssocID="{54CA3AE2-D9C4-42F7-8BCE-D85FC8C6B5C8}" presName="textRect" presStyleLbl="revTx" presStyleIdx="2" presStyleCnt="8">
        <dgm:presLayoutVars>
          <dgm:chMax val="1"/>
          <dgm:chPref val="1"/>
        </dgm:presLayoutVars>
      </dgm:prSet>
      <dgm:spPr/>
    </dgm:pt>
    <dgm:pt modelId="{9243ECB8-1A5E-4165-BAE3-2AE413D9C57C}" type="pres">
      <dgm:prSet presAssocID="{7C49DEA4-611E-4539-90BB-F84269CE0163}" presName="sibTrans" presStyleLbl="sibTrans2D1" presStyleIdx="0" presStyleCnt="0"/>
      <dgm:spPr/>
    </dgm:pt>
    <dgm:pt modelId="{CB63D940-1809-4EA8-9323-7978FD37155A}" type="pres">
      <dgm:prSet presAssocID="{EA14CB5D-0793-43B8-9DB0-8B90DE20FD71}" presName="compNode" presStyleCnt="0"/>
      <dgm:spPr/>
    </dgm:pt>
    <dgm:pt modelId="{8D417774-66D3-405F-8920-B6C03DF10927}" type="pres">
      <dgm:prSet presAssocID="{EA14CB5D-0793-43B8-9DB0-8B90DE20FD71}" presName="iconBgRect" presStyleLbl="bgShp" presStyleIdx="3" presStyleCnt="8"/>
      <dgm:spPr/>
    </dgm:pt>
    <dgm:pt modelId="{9417725F-031E-4B0C-9ECC-FED0056F7FBE}" type="pres">
      <dgm:prSet presAssocID="{EA14CB5D-0793-43B8-9DB0-8B90DE20FD71}" presName="iconRect" presStyleLbl="node1" presStyleIdx="3" presStyleCnt="8"/>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Money"/>
        </a:ext>
      </dgm:extLst>
    </dgm:pt>
    <dgm:pt modelId="{B04A0AFF-A2F8-4857-8789-07144B3C71BA}" type="pres">
      <dgm:prSet presAssocID="{EA14CB5D-0793-43B8-9DB0-8B90DE20FD71}" presName="spaceRect" presStyleCnt="0"/>
      <dgm:spPr/>
    </dgm:pt>
    <dgm:pt modelId="{4ACB29B5-B50D-48E6-A42D-9DAF734E472F}" type="pres">
      <dgm:prSet presAssocID="{EA14CB5D-0793-43B8-9DB0-8B90DE20FD71}" presName="textRect" presStyleLbl="revTx" presStyleIdx="3" presStyleCnt="8">
        <dgm:presLayoutVars>
          <dgm:chMax val="1"/>
          <dgm:chPref val="1"/>
        </dgm:presLayoutVars>
      </dgm:prSet>
      <dgm:spPr/>
    </dgm:pt>
    <dgm:pt modelId="{B960E7F9-4D1C-48D5-A4CE-733B15D5F221}" type="pres">
      <dgm:prSet presAssocID="{8AFA3F29-22FF-4033-96D1-753AC8AA2C20}" presName="sibTrans" presStyleLbl="sibTrans2D1" presStyleIdx="0" presStyleCnt="0"/>
      <dgm:spPr/>
    </dgm:pt>
    <dgm:pt modelId="{DEC802FE-59C0-4640-9F68-E67D05FED048}" type="pres">
      <dgm:prSet presAssocID="{1747C0CF-74E7-4634-98C9-5EAD9F75001E}" presName="compNode" presStyleCnt="0"/>
      <dgm:spPr/>
    </dgm:pt>
    <dgm:pt modelId="{4CAE62F3-A871-4CEC-8AFA-FCD2BF3818FC}" type="pres">
      <dgm:prSet presAssocID="{1747C0CF-74E7-4634-98C9-5EAD9F75001E}" presName="iconBgRect" presStyleLbl="bgShp" presStyleIdx="4" presStyleCnt="8"/>
      <dgm:spPr/>
    </dgm:pt>
    <dgm:pt modelId="{E7D513D2-9F6C-4CF2-BE06-C1EA20542E32}" type="pres">
      <dgm:prSet presAssocID="{1747C0CF-74E7-4634-98C9-5EAD9F75001E}" presName="iconRect" presStyleLbl="node1" presStyleIdx="4" presStyleCnt="8"/>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Forbidden"/>
        </a:ext>
      </dgm:extLst>
    </dgm:pt>
    <dgm:pt modelId="{C8795BD6-A9E1-4BE9-A880-82E3B52395C1}" type="pres">
      <dgm:prSet presAssocID="{1747C0CF-74E7-4634-98C9-5EAD9F75001E}" presName="spaceRect" presStyleCnt="0"/>
      <dgm:spPr/>
    </dgm:pt>
    <dgm:pt modelId="{03FD2466-4EAA-429F-A128-A87F1AAD0BA5}" type="pres">
      <dgm:prSet presAssocID="{1747C0CF-74E7-4634-98C9-5EAD9F75001E}" presName="textRect" presStyleLbl="revTx" presStyleIdx="4" presStyleCnt="8">
        <dgm:presLayoutVars>
          <dgm:chMax val="1"/>
          <dgm:chPref val="1"/>
        </dgm:presLayoutVars>
      </dgm:prSet>
      <dgm:spPr/>
    </dgm:pt>
    <dgm:pt modelId="{2ED8BDAF-9CBC-4DAC-B9E4-FE852B8CC6E9}" type="pres">
      <dgm:prSet presAssocID="{318EECA5-AFDF-4257-AF9B-36C614156D6E}" presName="sibTrans" presStyleLbl="sibTrans2D1" presStyleIdx="0" presStyleCnt="0"/>
      <dgm:spPr/>
    </dgm:pt>
    <dgm:pt modelId="{FFF00DE8-7074-4962-B33C-3DBF864DE0B1}" type="pres">
      <dgm:prSet presAssocID="{6666D41C-6C83-4656-BF39-840A7F9C4F68}" presName="compNode" presStyleCnt="0"/>
      <dgm:spPr/>
    </dgm:pt>
    <dgm:pt modelId="{C356ED32-30CB-4A08-A009-72944ABD927D}" type="pres">
      <dgm:prSet presAssocID="{6666D41C-6C83-4656-BF39-840A7F9C4F68}" presName="iconBgRect" presStyleLbl="bgShp" presStyleIdx="5" presStyleCnt="8"/>
      <dgm:spPr/>
    </dgm:pt>
    <dgm:pt modelId="{8260DFD8-47CB-4CB8-B741-6CE50C998C3A}" type="pres">
      <dgm:prSet presAssocID="{6666D41C-6C83-4656-BF39-840A7F9C4F68}" presName="iconRect" presStyleLbl="node1" presStyleIdx="5" presStyleCnt="8"/>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Bank Check"/>
        </a:ext>
      </dgm:extLst>
    </dgm:pt>
    <dgm:pt modelId="{251365F4-2E98-41A3-B1B9-D30B1CE26B5D}" type="pres">
      <dgm:prSet presAssocID="{6666D41C-6C83-4656-BF39-840A7F9C4F68}" presName="spaceRect" presStyleCnt="0"/>
      <dgm:spPr/>
    </dgm:pt>
    <dgm:pt modelId="{CFD75F03-CDF3-4C63-9DDD-CB3A94AE7C03}" type="pres">
      <dgm:prSet presAssocID="{6666D41C-6C83-4656-BF39-840A7F9C4F68}" presName="textRect" presStyleLbl="revTx" presStyleIdx="5" presStyleCnt="8">
        <dgm:presLayoutVars>
          <dgm:chMax val="1"/>
          <dgm:chPref val="1"/>
        </dgm:presLayoutVars>
      </dgm:prSet>
      <dgm:spPr/>
    </dgm:pt>
    <dgm:pt modelId="{EBC004C5-4FB7-42FE-A590-6EF972B5E323}" type="pres">
      <dgm:prSet presAssocID="{71021CEA-CC58-411F-94FD-42198421CF25}" presName="sibTrans" presStyleLbl="sibTrans2D1" presStyleIdx="0" presStyleCnt="0"/>
      <dgm:spPr/>
    </dgm:pt>
    <dgm:pt modelId="{94E8C2A7-D27D-483E-B5C9-44F1DAC8F155}" type="pres">
      <dgm:prSet presAssocID="{0C19E085-BF05-427F-ABBE-D169BAF04AB8}" presName="compNode" presStyleCnt="0"/>
      <dgm:spPr/>
    </dgm:pt>
    <dgm:pt modelId="{9A979FF1-AA60-4377-92FD-B256E2C2F72C}" type="pres">
      <dgm:prSet presAssocID="{0C19E085-BF05-427F-ABBE-D169BAF04AB8}" presName="iconBgRect" presStyleLbl="bgShp" presStyleIdx="6" presStyleCnt="8"/>
      <dgm:spPr/>
    </dgm:pt>
    <dgm:pt modelId="{033911D8-B84C-4BD6-A148-52D1326B9963}" type="pres">
      <dgm:prSet presAssocID="{0C19E085-BF05-427F-ABBE-D169BAF04AB8}" presName="iconRect" presStyleLbl="node1" presStyleIdx="6" presStyleCnt="8"/>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Irritant"/>
        </a:ext>
      </dgm:extLst>
    </dgm:pt>
    <dgm:pt modelId="{15D4EE0A-48CD-442B-ACC9-57BE25E95AED}" type="pres">
      <dgm:prSet presAssocID="{0C19E085-BF05-427F-ABBE-D169BAF04AB8}" presName="spaceRect" presStyleCnt="0"/>
      <dgm:spPr/>
    </dgm:pt>
    <dgm:pt modelId="{31AF8864-DCD9-4229-B203-604AC5013009}" type="pres">
      <dgm:prSet presAssocID="{0C19E085-BF05-427F-ABBE-D169BAF04AB8}" presName="textRect" presStyleLbl="revTx" presStyleIdx="6" presStyleCnt="8">
        <dgm:presLayoutVars>
          <dgm:chMax val="1"/>
          <dgm:chPref val="1"/>
        </dgm:presLayoutVars>
      </dgm:prSet>
      <dgm:spPr/>
    </dgm:pt>
    <dgm:pt modelId="{7D3F7A50-0322-4342-83CC-0AEAB23614D6}" type="pres">
      <dgm:prSet presAssocID="{289A658D-B90A-426D-AB1A-5817DE77E695}" presName="sibTrans" presStyleLbl="sibTrans2D1" presStyleIdx="0" presStyleCnt="0"/>
      <dgm:spPr/>
    </dgm:pt>
    <dgm:pt modelId="{36ABDC00-D849-4FFA-9106-52148A34B9BF}" type="pres">
      <dgm:prSet presAssocID="{58FB9942-C6C7-410E-8BD1-C42518238F44}" presName="compNode" presStyleCnt="0"/>
      <dgm:spPr/>
    </dgm:pt>
    <dgm:pt modelId="{024E3854-5F84-4B18-8F0F-0ADCA01147F4}" type="pres">
      <dgm:prSet presAssocID="{58FB9942-C6C7-410E-8BD1-C42518238F44}" presName="iconBgRect" presStyleLbl="bgShp" presStyleIdx="7" presStyleCnt="8"/>
      <dgm:spPr/>
    </dgm:pt>
    <dgm:pt modelId="{534AA26D-757A-4D18-AEA7-4DD4C492F411}" type="pres">
      <dgm:prSet presAssocID="{58FB9942-C6C7-410E-8BD1-C42518238F44}" presName="iconRect" presStyleLbl="node1" presStyleIdx="7" presStyleCnt="8"/>
      <dgm:spPr>
        <a:blipFill>
          <a:blip xmlns:r="http://schemas.openxmlformats.org/officeDocument/2006/relationships"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a:blipFill>
        <a:ln>
          <a:noFill/>
        </a:ln>
      </dgm:spPr>
      <dgm:extLst>
        <a:ext uri="{E40237B7-FDA0-4F09-8148-C483321AD2D9}">
          <dgm14:cNvPr xmlns:dgm14="http://schemas.microsoft.com/office/drawing/2010/diagram" id="0" name="" descr="Document"/>
        </a:ext>
      </dgm:extLst>
    </dgm:pt>
    <dgm:pt modelId="{E6C34AF5-AA9B-4D79-959B-90A5CCB0E041}" type="pres">
      <dgm:prSet presAssocID="{58FB9942-C6C7-410E-8BD1-C42518238F44}" presName="spaceRect" presStyleCnt="0"/>
      <dgm:spPr/>
    </dgm:pt>
    <dgm:pt modelId="{AD313C70-08E9-4D16-8DF0-6F3BEA13183C}" type="pres">
      <dgm:prSet presAssocID="{58FB9942-C6C7-410E-8BD1-C42518238F44}" presName="textRect" presStyleLbl="revTx" presStyleIdx="7" presStyleCnt="8">
        <dgm:presLayoutVars>
          <dgm:chMax val="1"/>
          <dgm:chPref val="1"/>
        </dgm:presLayoutVars>
      </dgm:prSet>
      <dgm:spPr/>
    </dgm:pt>
  </dgm:ptLst>
  <dgm:cxnLst>
    <dgm:cxn modelId="{5A689000-0EBA-4B6A-9110-F7FEF2CB8DDD}" type="presOf" srcId="{289A658D-B90A-426D-AB1A-5817DE77E695}" destId="{7D3F7A50-0322-4342-83CC-0AEAB23614D6}" srcOrd="0" destOrd="0" presId="urn:microsoft.com/office/officeart/2018/2/layout/IconCircleList"/>
    <dgm:cxn modelId="{18E94A08-ADBA-48AD-909F-9406BD531848}" srcId="{C6DFD8BC-98C9-4F1B-9572-084A7A7265C2}" destId="{0C19E085-BF05-427F-ABBE-D169BAF04AB8}" srcOrd="6" destOrd="0" parTransId="{62DBB8D5-6C93-48DA-AE5A-81D8237B34BC}" sibTransId="{289A658D-B90A-426D-AB1A-5817DE77E695}"/>
    <dgm:cxn modelId="{96BF0C40-9298-4204-81BB-A4042365090C}" type="presOf" srcId="{318EECA5-AFDF-4257-AF9B-36C614156D6E}" destId="{2ED8BDAF-9CBC-4DAC-B9E4-FE852B8CC6E9}" srcOrd="0" destOrd="0" presId="urn:microsoft.com/office/officeart/2018/2/layout/IconCircleList"/>
    <dgm:cxn modelId="{4B45445B-F55D-4168-AB89-C666850207D9}" srcId="{C6DFD8BC-98C9-4F1B-9572-084A7A7265C2}" destId="{3EF2DDBA-98FF-4BB8-BB4F-C65BFE849B19}" srcOrd="1" destOrd="0" parTransId="{4CDDC5AC-7205-4677-B6BB-1C7D6AF08C7A}" sibTransId="{532D5FD6-87F7-446F-8315-21C3BBB77895}"/>
    <dgm:cxn modelId="{D51A6A65-BFB4-4449-8189-5CDD0F060D2C}" srcId="{C6DFD8BC-98C9-4F1B-9572-084A7A7265C2}" destId="{EA14CB5D-0793-43B8-9DB0-8B90DE20FD71}" srcOrd="3" destOrd="0" parTransId="{167D0838-AAFD-4B5C-90C4-1A4CF92191BA}" sibTransId="{8AFA3F29-22FF-4033-96D1-753AC8AA2C20}"/>
    <dgm:cxn modelId="{91489C68-C702-4603-92C6-5A0B35D5A4B0}" type="presOf" srcId="{1747C0CF-74E7-4634-98C9-5EAD9F75001E}" destId="{03FD2466-4EAA-429F-A128-A87F1AAD0BA5}" srcOrd="0" destOrd="0" presId="urn:microsoft.com/office/officeart/2018/2/layout/IconCircleList"/>
    <dgm:cxn modelId="{EA1AF249-171D-4A3B-810A-9DD6FEC44848}" type="presOf" srcId="{71021CEA-CC58-411F-94FD-42198421CF25}" destId="{EBC004C5-4FB7-42FE-A590-6EF972B5E323}" srcOrd="0" destOrd="0" presId="urn:microsoft.com/office/officeart/2018/2/layout/IconCircleList"/>
    <dgm:cxn modelId="{5C669157-DDF1-480D-BCA1-413D83756353}" type="presOf" srcId="{576FDEB6-4A9C-4812-B57D-2833AE9D22F2}" destId="{E2B2EB03-BF03-4DBB-BB00-543221DF4746}" srcOrd="0" destOrd="0" presId="urn:microsoft.com/office/officeart/2018/2/layout/IconCircleList"/>
    <dgm:cxn modelId="{96F42279-09DE-465B-8F2A-7B5BFB7CAB76}" type="presOf" srcId="{3EF2DDBA-98FF-4BB8-BB4F-C65BFE849B19}" destId="{CA62C6C8-F36A-49D1-B070-D88DDAB0F79C}" srcOrd="0" destOrd="0" presId="urn:microsoft.com/office/officeart/2018/2/layout/IconCircleList"/>
    <dgm:cxn modelId="{ADB9915A-A8BF-4094-8807-22FE90475254}" srcId="{C6DFD8BC-98C9-4F1B-9572-084A7A7265C2}" destId="{6666D41C-6C83-4656-BF39-840A7F9C4F68}" srcOrd="5" destOrd="0" parTransId="{A896EBE9-9ABE-4730-AE07-1B1B453A564A}" sibTransId="{71021CEA-CC58-411F-94FD-42198421CF25}"/>
    <dgm:cxn modelId="{9444587C-5799-46C9-AFF4-2E9939721B07}" type="presOf" srcId="{8AFA3F29-22FF-4033-96D1-753AC8AA2C20}" destId="{B960E7F9-4D1C-48D5-A4CE-733B15D5F221}" srcOrd="0" destOrd="0" presId="urn:microsoft.com/office/officeart/2018/2/layout/IconCircleList"/>
    <dgm:cxn modelId="{D459AF8F-0CD9-40F6-865C-F6C91070245D}" type="presOf" srcId="{532D5FD6-87F7-446F-8315-21C3BBB77895}" destId="{16CE874A-508B-47A0-8346-60A2717DE096}" srcOrd="0" destOrd="0" presId="urn:microsoft.com/office/officeart/2018/2/layout/IconCircleList"/>
    <dgm:cxn modelId="{0F350395-3F24-4076-8C6A-1B8043B649ED}" type="presOf" srcId="{58FB9942-C6C7-410E-8BD1-C42518238F44}" destId="{AD313C70-08E9-4D16-8DF0-6F3BEA13183C}" srcOrd="0" destOrd="0" presId="urn:microsoft.com/office/officeart/2018/2/layout/IconCircleList"/>
    <dgm:cxn modelId="{82261896-38BC-4112-A069-64BD29F1CB29}" type="presOf" srcId="{54CA3AE2-D9C4-42F7-8BCE-D85FC8C6B5C8}" destId="{331AB2A4-72F1-46EA-8DBB-E216B29D5653}" srcOrd="0" destOrd="0" presId="urn:microsoft.com/office/officeart/2018/2/layout/IconCircleList"/>
    <dgm:cxn modelId="{59F560AA-FA82-444D-A0E6-11ACD4513DD0}" type="presOf" srcId="{EA14CB5D-0793-43B8-9DB0-8B90DE20FD71}" destId="{4ACB29B5-B50D-48E6-A42D-9DAF734E472F}" srcOrd="0" destOrd="0" presId="urn:microsoft.com/office/officeart/2018/2/layout/IconCircleList"/>
    <dgm:cxn modelId="{F6B47DAF-A4ED-4C13-B5D6-1DA76A8754EF}" type="presOf" srcId="{C6DFD8BC-98C9-4F1B-9572-084A7A7265C2}" destId="{69F56A87-CAB3-4800-852B-4BFC3615D231}" srcOrd="0" destOrd="0" presId="urn:microsoft.com/office/officeart/2018/2/layout/IconCircleList"/>
    <dgm:cxn modelId="{6C4983B9-A761-4328-AB24-B975B21A933B}" srcId="{C6DFD8BC-98C9-4F1B-9572-084A7A7265C2}" destId="{576FDEB6-4A9C-4812-B57D-2833AE9D22F2}" srcOrd="0" destOrd="0" parTransId="{7E4F0240-AEBE-4DAA-80E3-CB5512DA2C3A}" sibTransId="{EAAB97E9-64B4-4156-8795-E9DAAF5F2A54}"/>
    <dgm:cxn modelId="{A8D877C5-4569-4C48-97D5-B9715B18DF1F}" srcId="{C6DFD8BC-98C9-4F1B-9572-084A7A7265C2}" destId="{1747C0CF-74E7-4634-98C9-5EAD9F75001E}" srcOrd="4" destOrd="0" parTransId="{21BE8B7F-1657-4A1E-BDBA-335A8AFF0489}" sibTransId="{318EECA5-AFDF-4257-AF9B-36C614156D6E}"/>
    <dgm:cxn modelId="{E3B219C6-0704-43C7-9706-EA29232D7B10}" srcId="{C6DFD8BC-98C9-4F1B-9572-084A7A7265C2}" destId="{54CA3AE2-D9C4-42F7-8BCE-D85FC8C6B5C8}" srcOrd="2" destOrd="0" parTransId="{9C2D81E4-BA61-456B-B04F-EE2BC89111D3}" sibTransId="{7C49DEA4-611E-4539-90BB-F84269CE0163}"/>
    <dgm:cxn modelId="{DC0D89CA-38E4-47A6-BAA7-FEC36394B1D2}" type="presOf" srcId="{0C19E085-BF05-427F-ABBE-D169BAF04AB8}" destId="{31AF8864-DCD9-4229-B203-604AC5013009}" srcOrd="0" destOrd="0" presId="urn:microsoft.com/office/officeart/2018/2/layout/IconCircleList"/>
    <dgm:cxn modelId="{02C175DB-568D-4F60-8ACC-DF6DD1AB1727}" srcId="{C6DFD8BC-98C9-4F1B-9572-084A7A7265C2}" destId="{58FB9942-C6C7-410E-8BD1-C42518238F44}" srcOrd="7" destOrd="0" parTransId="{D2E2CA70-3384-4594-8EA0-2F4991ED9C19}" sibTransId="{5D3797C2-DE02-4B95-8B92-89219A0C85D4}"/>
    <dgm:cxn modelId="{2C1782E1-C4F1-48C7-BA18-E12EC4084527}" type="presOf" srcId="{6666D41C-6C83-4656-BF39-840A7F9C4F68}" destId="{CFD75F03-CDF3-4C63-9DDD-CB3A94AE7C03}" srcOrd="0" destOrd="0" presId="urn:microsoft.com/office/officeart/2018/2/layout/IconCircleList"/>
    <dgm:cxn modelId="{51FAADF7-11B7-4C69-AD7F-CDFF836D3DAD}" type="presOf" srcId="{EAAB97E9-64B4-4156-8795-E9DAAF5F2A54}" destId="{D917ACBE-9F51-4771-9AE1-16A1EC6BA938}" srcOrd="0" destOrd="0" presId="urn:microsoft.com/office/officeart/2018/2/layout/IconCircleList"/>
    <dgm:cxn modelId="{F93726FE-E34B-40B7-B2FB-4F650D6E0963}" type="presOf" srcId="{7C49DEA4-611E-4539-90BB-F84269CE0163}" destId="{9243ECB8-1A5E-4165-BAE3-2AE413D9C57C}" srcOrd="0" destOrd="0" presId="urn:microsoft.com/office/officeart/2018/2/layout/IconCircleList"/>
    <dgm:cxn modelId="{11A6D6C3-1594-441F-8375-93A78CA1CF2D}" type="presParOf" srcId="{69F56A87-CAB3-4800-852B-4BFC3615D231}" destId="{C7C73506-F377-4C66-8DEF-22D2D937032B}" srcOrd="0" destOrd="0" presId="urn:microsoft.com/office/officeart/2018/2/layout/IconCircleList"/>
    <dgm:cxn modelId="{5D50832B-96E1-4395-B1D4-7726AFF748A9}" type="presParOf" srcId="{C7C73506-F377-4C66-8DEF-22D2D937032B}" destId="{B12547B1-2E8B-42AF-8928-659910CCD4B2}" srcOrd="0" destOrd="0" presId="urn:microsoft.com/office/officeart/2018/2/layout/IconCircleList"/>
    <dgm:cxn modelId="{0FFD77E3-934F-4BCC-B811-3B0D63F281D9}" type="presParOf" srcId="{B12547B1-2E8B-42AF-8928-659910CCD4B2}" destId="{D993AD9F-446F-4C31-8C9E-759926AA52C5}" srcOrd="0" destOrd="0" presId="urn:microsoft.com/office/officeart/2018/2/layout/IconCircleList"/>
    <dgm:cxn modelId="{E20F06A4-BC55-4F51-9C8A-DA9924541463}" type="presParOf" srcId="{B12547B1-2E8B-42AF-8928-659910CCD4B2}" destId="{0B9EEA5C-CEB3-482E-956A-A1BC4AC0E647}" srcOrd="1" destOrd="0" presId="urn:microsoft.com/office/officeart/2018/2/layout/IconCircleList"/>
    <dgm:cxn modelId="{3D955B43-2258-44D5-9B8E-510FED9B79D7}" type="presParOf" srcId="{B12547B1-2E8B-42AF-8928-659910CCD4B2}" destId="{D51080D8-2612-457B-AD5B-51ED1C344930}" srcOrd="2" destOrd="0" presId="urn:microsoft.com/office/officeart/2018/2/layout/IconCircleList"/>
    <dgm:cxn modelId="{9955F3CB-8BE3-4786-9350-F95F44526647}" type="presParOf" srcId="{B12547B1-2E8B-42AF-8928-659910CCD4B2}" destId="{E2B2EB03-BF03-4DBB-BB00-543221DF4746}" srcOrd="3" destOrd="0" presId="urn:microsoft.com/office/officeart/2018/2/layout/IconCircleList"/>
    <dgm:cxn modelId="{9C3D8E20-48E6-44AF-A9B7-778169F54B06}" type="presParOf" srcId="{C7C73506-F377-4C66-8DEF-22D2D937032B}" destId="{D917ACBE-9F51-4771-9AE1-16A1EC6BA938}" srcOrd="1" destOrd="0" presId="urn:microsoft.com/office/officeart/2018/2/layout/IconCircleList"/>
    <dgm:cxn modelId="{F9C48BEB-E715-46FC-8D5F-EF08543CB795}" type="presParOf" srcId="{C7C73506-F377-4C66-8DEF-22D2D937032B}" destId="{F7866633-9553-428C-868B-AB10D77629D1}" srcOrd="2" destOrd="0" presId="urn:microsoft.com/office/officeart/2018/2/layout/IconCircleList"/>
    <dgm:cxn modelId="{51DCBE82-3CA2-4FFD-AD81-1A514AE71A56}" type="presParOf" srcId="{F7866633-9553-428C-868B-AB10D77629D1}" destId="{EBB9DCB7-CE35-4E79-847B-336B5473AD28}" srcOrd="0" destOrd="0" presId="urn:microsoft.com/office/officeart/2018/2/layout/IconCircleList"/>
    <dgm:cxn modelId="{39F95B73-AD5A-4BE9-9A61-233C72E638E0}" type="presParOf" srcId="{F7866633-9553-428C-868B-AB10D77629D1}" destId="{E6B24EAE-1061-40FC-9535-0FD6E6CF7ED2}" srcOrd="1" destOrd="0" presId="urn:microsoft.com/office/officeart/2018/2/layout/IconCircleList"/>
    <dgm:cxn modelId="{C4E2C8F4-C933-43CA-834E-17D66A694EAB}" type="presParOf" srcId="{F7866633-9553-428C-868B-AB10D77629D1}" destId="{F5DF8E99-86F4-438F-AD73-2AD755516CE7}" srcOrd="2" destOrd="0" presId="urn:microsoft.com/office/officeart/2018/2/layout/IconCircleList"/>
    <dgm:cxn modelId="{EDF21E5E-D949-40A2-85C3-71AFC94556D2}" type="presParOf" srcId="{F7866633-9553-428C-868B-AB10D77629D1}" destId="{CA62C6C8-F36A-49D1-B070-D88DDAB0F79C}" srcOrd="3" destOrd="0" presId="urn:microsoft.com/office/officeart/2018/2/layout/IconCircleList"/>
    <dgm:cxn modelId="{7A2AB89F-BFE7-418A-BDFD-534454C8987F}" type="presParOf" srcId="{C7C73506-F377-4C66-8DEF-22D2D937032B}" destId="{16CE874A-508B-47A0-8346-60A2717DE096}" srcOrd="3" destOrd="0" presId="urn:microsoft.com/office/officeart/2018/2/layout/IconCircleList"/>
    <dgm:cxn modelId="{DAF9666C-6150-41E7-AB56-510A3CABC900}" type="presParOf" srcId="{C7C73506-F377-4C66-8DEF-22D2D937032B}" destId="{4A1C730E-32C3-49BB-A714-AC101C076E5F}" srcOrd="4" destOrd="0" presId="urn:microsoft.com/office/officeart/2018/2/layout/IconCircleList"/>
    <dgm:cxn modelId="{C85DDCC6-5A86-4EA3-BEB1-A69CD34A5948}" type="presParOf" srcId="{4A1C730E-32C3-49BB-A714-AC101C076E5F}" destId="{0747CE08-6F3C-4095-870A-BCD4F0929D87}" srcOrd="0" destOrd="0" presId="urn:microsoft.com/office/officeart/2018/2/layout/IconCircleList"/>
    <dgm:cxn modelId="{B6DA4B80-7086-49B9-96B6-7F73C37C3C57}" type="presParOf" srcId="{4A1C730E-32C3-49BB-A714-AC101C076E5F}" destId="{A2C162C4-EF9F-438B-8256-56C519DA5507}" srcOrd="1" destOrd="0" presId="urn:microsoft.com/office/officeart/2018/2/layout/IconCircleList"/>
    <dgm:cxn modelId="{9D7C8B66-EB9B-4F82-9639-92064448B831}" type="presParOf" srcId="{4A1C730E-32C3-49BB-A714-AC101C076E5F}" destId="{0BD3DF32-EC2F-45A2-939C-5E3EB3FFE1A6}" srcOrd="2" destOrd="0" presId="urn:microsoft.com/office/officeart/2018/2/layout/IconCircleList"/>
    <dgm:cxn modelId="{48AA6B7B-86E2-420F-9417-45BB3CC4345B}" type="presParOf" srcId="{4A1C730E-32C3-49BB-A714-AC101C076E5F}" destId="{331AB2A4-72F1-46EA-8DBB-E216B29D5653}" srcOrd="3" destOrd="0" presId="urn:microsoft.com/office/officeart/2018/2/layout/IconCircleList"/>
    <dgm:cxn modelId="{1FCAE23B-442D-4CB8-A42D-F5FE887F0440}" type="presParOf" srcId="{C7C73506-F377-4C66-8DEF-22D2D937032B}" destId="{9243ECB8-1A5E-4165-BAE3-2AE413D9C57C}" srcOrd="5" destOrd="0" presId="urn:microsoft.com/office/officeart/2018/2/layout/IconCircleList"/>
    <dgm:cxn modelId="{3F1CC13C-FA68-4FF2-8320-363D1A432951}" type="presParOf" srcId="{C7C73506-F377-4C66-8DEF-22D2D937032B}" destId="{CB63D940-1809-4EA8-9323-7978FD37155A}" srcOrd="6" destOrd="0" presId="urn:microsoft.com/office/officeart/2018/2/layout/IconCircleList"/>
    <dgm:cxn modelId="{7D96B38C-B4C9-47E2-9377-7DB8E72BCC70}" type="presParOf" srcId="{CB63D940-1809-4EA8-9323-7978FD37155A}" destId="{8D417774-66D3-405F-8920-B6C03DF10927}" srcOrd="0" destOrd="0" presId="urn:microsoft.com/office/officeart/2018/2/layout/IconCircleList"/>
    <dgm:cxn modelId="{2315497F-B0FB-4C83-849B-113D3ABA0EF6}" type="presParOf" srcId="{CB63D940-1809-4EA8-9323-7978FD37155A}" destId="{9417725F-031E-4B0C-9ECC-FED0056F7FBE}" srcOrd="1" destOrd="0" presId="urn:microsoft.com/office/officeart/2018/2/layout/IconCircleList"/>
    <dgm:cxn modelId="{A9E1715D-68AF-4DF9-9F4A-2677A3158F1C}" type="presParOf" srcId="{CB63D940-1809-4EA8-9323-7978FD37155A}" destId="{B04A0AFF-A2F8-4857-8789-07144B3C71BA}" srcOrd="2" destOrd="0" presId="urn:microsoft.com/office/officeart/2018/2/layout/IconCircleList"/>
    <dgm:cxn modelId="{FBC594A4-95F5-43A9-B5FA-2C664288C584}" type="presParOf" srcId="{CB63D940-1809-4EA8-9323-7978FD37155A}" destId="{4ACB29B5-B50D-48E6-A42D-9DAF734E472F}" srcOrd="3" destOrd="0" presId="urn:microsoft.com/office/officeart/2018/2/layout/IconCircleList"/>
    <dgm:cxn modelId="{2DA45B86-9F85-4B58-B00F-7A1BCA6E10A5}" type="presParOf" srcId="{C7C73506-F377-4C66-8DEF-22D2D937032B}" destId="{B960E7F9-4D1C-48D5-A4CE-733B15D5F221}" srcOrd="7" destOrd="0" presId="urn:microsoft.com/office/officeart/2018/2/layout/IconCircleList"/>
    <dgm:cxn modelId="{18051077-8E37-4C54-95E7-E806E150FF15}" type="presParOf" srcId="{C7C73506-F377-4C66-8DEF-22D2D937032B}" destId="{DEC802FE-59C0-4640-9F68-E67D05FED048}" srcOrd="8" destOrd="0" presId="urn:microsoft.com/office/officeart/2018/2/layout/IconCircleList"/>
    <dgm:cxn modelId="{927280B7-4852-4D5A-8FEF-25DF3B697DC0}" type="presParOf" srcId="{DEC802FE-59C0-4640-9F68-E67D05FED048}" destId="{4CAE62F3-A871-4CEC-8AFA-FCD2BF3818FC}" srcOrd="0" destOrd="0" presId="urn:microsoft.com/office/officeart/2018/2/layout/IconCircleList"/>
    <dgm:cxn modelId="{56E49575-4A30-42C8-92B1-E55775293540}" type="presParOf" srcId="{DEC802FE-59C0-4640-9F68-E67D05FED048}" destId="{E7D513D2-9F6C-4CF2-BE06-C1EA20542E32}" srcOrd="1" destOrd="0" presId="urn:microsoft.com/office/officeart/2018/2/layout/IconCircleList"/>
    <dgm:cxn modelId="{706D2B69-F8FC-4FF4-92CC-EF6F72B7653D}" type="presParOf" srcId="{DEC802FE-59C0-4640-9F68-E67D05FED048}" destId="{C8795BD6-A9E1-4BE9-A880-82E3B52395C1}" srcOrd="2" destOrd="0" presId="urn:microsoft.com/office/officeart/2018/2/layout/IconCircleList"/>
    <dgm:cxn modelId="{77CAB643-7450-4F81-826F-E2CC221EBDC9}" type="presParOf" srcId="{DEC802FE-59C0-4640-9F68-E67D05FED048}" destId="{03FD2466-4EAA-429F-A128-A87F1AAD0BA5}" srcOrd="3" destOrd="0" presId="urn:microsoft.com/office/officeart/2018/2/layout/IconCircleList"/>
    <dgm:cxn modelId="{02F8B3EB-6187-460F-97A2-2AA0AC7FE6C6}" type="presParOf" srcId="{C7C73506-F377-4C66-8DEF-22D2D937032B}" destId="{2ED8BDAF-9CBC-4DAC-B9E4-FE852B8CC6E9}" srcOrd="9" destOrd="0" presId="urn:microsoft.com/office/officeart/2018/2/layout/IconCircleList"/>
    <dgm:cxn modelId="{3EE287F4-AAF6-4637-BF66-DC70FA163E6E}" type="presParOf" srcId="{C7C73506-F377-4C66-8DEF-22D2D937032B}" destId="{FFF00DE8-7074-4962-B33C-3DBF864DE0B1}" srcOrd="10" destOrd="0" presId="urn:microsoft.com/office/officeart/2018/2/layout/IconCircleList"/>
    <dgm:cxn modelId="{97E1C05C-3D14-45D9-9867-E4033F3AAC1B}" type="presParOf" srcId="{FFF00DE8-7074-4962-B33C-3DBF864DE0B1}" destId="{C356ED32-30CB-4A08-A009-72944ABD927D}" srcOrd="0" destOrd="0" presId="urn:microsoft.com/office/officeart/2018/2/layout/IconCircleList"/>
    <dgm:cxn modelId="{27F3BFDA-A84D-4BA0-8CE7-60A2F86C6F60}" type="presParOf" srcId="{FFF00DE8-7074-4962-B33C-3DBF864DE0B1}" destId="{8260DFD8-47CB-4CB8-B741-6CE50C998C3A}" srcOrd="1" destOrd="0" presId="urn:microsoft.com/office/officeart/2018/2/layout/IconCircleList"/>
    <dgm:cxn modelId="{3E74D284-62AF-4043-A6F2-629FA74BD56D}" type="presParOf" srcId="{FFF00DE8-7074-4962-B33C-3DBF864DE0B1}" destId="{251365F4-2E98-41A3-B1B9-D30B1CE26B5D}" srcOrd="2" destOrd="0" presId="urn:microsoft.com/office/officeart/2018/2/layout/IconCircleList"/>
    <dgm:cxn modelId="{C9D6FF67-E0B7-4F54-AFEE-7AAF0CD1D75C}" type="presParOf" srcId="{FFF00DE8-7074-4962-B33C-3DBF864DE0B1}" destId="{CFD75F03-CDF3-4C63-9DDD-CB3A94AE7C03}" srcOrd="3" destOrd="0" presId="urn:microsoft.com/office/officeart/2018/2/layout/IconCircleList"/>
    <dgm:cxn modelId="{2D1A77D4-ACBA-4220-8292-E097FFA991C1}" type="presParOf" srcId="{C7C73506-F377-4C66-8DEF-22D2D937032B}" destId="{EBC004C5-4FB7-42FE-A590-6EF972B5E323}" srcOrd="11" destOrd="0" presId="urn:microsoft.com/office/officeart/2018/2/layout/IconCircleList"/>
    <dgm:cxn modelId="{77CAD9DA-D1DA-467E-A73A-E466BD9E5EEE}" type="presParOf" srcId="{C7C73506-F377-4C66-8DEF-22D2D937032B}" destId="{94E8C2A7-D27D-483E-B5C9-44F1DAC8F155}" srcOrd="12" destOrd="0" presId="urn:microsoft.com/office/officeart/2018/2/layout/IconCircleList"/>
    <dgm:cxn modelId="{1D6C6E76-275C-44B5-810F-2ED041F45952}" type="presParOf" srcId="{94E8C2A7-D27D-483E-B5C9-44F1DAC8F155}" destId="{9A979FF1-AA60-4377-92FD-B256E2C2F72C}" srcOrd="0" destOrd="0" presId="urn:microsoft.com/office/officeart/2018/2/layout/IconCircleList"/>
    <dgm:cxn modelId="{23C0440D-A0C1-4FA6-83AC-28BDCE2AAFB7}" type="presParOf" srcId="{94E8C2A7-D27D-483E-B5C9-44F1DAC8F155}" destId="{033911D8-B84C-4BD6-A148-52D1326B9963}" srcOrd="1" destOrd="0" presId="urn:microsoft.com/office/officeart/2018/2/layout/IconCircleList"/>
    <dgm:cxn modelId="{D74F639C-66B7-432A-8AD1-1F000399E95D}" type="presParOf" srcId="{94E8C2A7-D27D-483E-B5C9-44F1DAC8F155}" destId="{15D4EE0A-48CD-442B-ACC9-57BE25E95AED}" srcOrd="2" destOrd="0" presId="urn:microsoft.com/office/officeart/2018/2/layout/IconCircleList"/>
    <dgm:cxn modelId="{B9C45E94-394D-481E-B157-840B86ACAF1A}" type="presParOf" srcId="{94E8C2A7-D27D-483E-B5C9-44F1DAC8F155}" destId="{31AF8864-DCD9-4229-B203-604AC5013009}" srcOrd="3" destOrd="0" presId="urn:microsoft.com/office/officeart/2018/2/layout/IconCircleList"/>
    <dgm:cxn modelId="{F73D112A-E9F1-448E-B837-99636AE93F88}" type="presParOf" srcId="{C7C73506-F377-4C66-8DEF-22D2D937032B}" destId="{7D3F7A50-0322-4342-83CC-0AEAB23614D6}" srcOrd="13" destOrd="0" presId="urn:microsoft.com/office/officeart/2018/2/layout/IconCircleList"/>
    <dgm:cxn modelId="{AB34D699-6C58-49E7-87BC-E62B8A331D84}" type="presParOf" srcId="{C7C73506-F377-4C66-8DEF-22D2D937032B}" destId="{36ABDC00-D849-4FFA-9106-52148A34B9BF}" srcOrd="14" destOrd="0" presId="urn:microsoft.com/office/officeart/2018/2/layout/IconCircleList"/>
    <dgm:cxn modelId="{5C7EBC18-A478-4B0F-86BD-BF341886E717}" type="presParOf" srcId="{36ABDC00-D849-4FFA-9106-52148A34B9BF}" destId="{024E3854-5F84-4B18-8F0F-0ADCA01147F4}" srcOrd="0" destOrd="0" presId="urn:microsoft.com/office/officeart/2018/2/layout/IconCircleList"/>
    <dgm:cxn modelId="{CF073BA2-8FC6-4E21-8B47-5321FE167581}" type="presParOf" srcId="{36ABDC00-D849-4FFA-9106-52148A34B9BF}" destId="{534AA26D-757A-4D18-AEA7-4DD4C492F411}" srcOrd="1" destOrd="0" presId="urn:microsoft.com/office/officeart/2018/2/layout/IconCircleList"/>
    <dgm:cxn modelId="{E10771D8-2325-45A2-8CB2-D15B243BF159}" type="presParOf" srcId="{36ABDC00-D849-4FFA-9106-52148A34B9BF}" destId="{E6C34AF5-AA9B-4D79-959B-90A5CCB0E041}" srcOrd="2" destOrd="0" presId="urn:microsoft.com/office/officeart/2018/2/layout/IconCircleList"/>
    <dgm:cxn modelId="{FD9A4FB1-29FC-4F16-BEBD-449605CEE2EF}" type="presParOf" srcId="{36ABDC00-D849-4FFA-9106-52148A34B9BF}" destId="{AD313C70-08E9-4D16-8DF0-6F3BEA13183C}"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21739B0-544C-48B3-B276-A4050A030051}"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8FA234DA-CE1E-43E0-A43D-316AC38A884D}">
      <dgm:prSet custT="1"/>
      <dgm:spPr/>
      <dgm:t>
        <a:bodyPr/>
        <a:lstStyle/>
        <a:p>
          <a:pPr>
            <a:lnSpc>
              <a:spcPct val="100000"/>
            </a:lnSpc>
          </a:pPr>
          <a:r>
            <a:rPr lang="fr-FR" sz="3200" b="1" dirty="0"/>
            <a:t>Part A- </a:t>
          </a:r>
          <a:r>
            <a:rPr lang="fr-FR" sz="3200" b="1" dirty="0" err="1"/>
            <a:t>Reconciliation</a:t>
          </a:r>
          <a:r>
            <a:rPr lang="fr-FR" sz="3200" b="1" dirty="0"/>
            <a:t> </a:t>
          </a:r>
          <a:r>
            <a:rPr lang="fr-FR" sz="3200" b="1" dirty="0" err="1"/>
            <a:t>Statement</a:t>
          </a:r>
          <a:endParaRPr lang="en-US" sz="3200" dirty="0"/>
        </a:p>
      </dgm:t>
    </dgm:pt>
    <dgm:pt modelId="{BCD4BD0D-7F28-441A-9BA2-D6FFD85FBF88}" type="parTrans" cxnId="{26A2F5BB-8CFF-4398-BB58-EAE1D31CEE89}">
      <dgm:prSet/>
      <dgm:spPr/>
      <dgm:t>
        <a:bodyPr/>
        <a:lstStyle/>
        <a:p>
          <a:endParaRPr lang="en-US"/>
        </a:p>
      </dgm:t>
    </dgm:pt>
    <dgm:pt modelId="{15D91578-8437-43B2-A8FD-8F0FF9D2789E}" type="sibTrans" cxnId="{26A2F5BB-8CFF-4398-BB58-EAE1D31CEE89}">
      <dgm:prSet/>
      <dgm:spPr/>
      <dgm:t>
        <a:bodyPr/>
        <a:lstStyle/>
        <a:p>
          <a:endParaRPr lang="en-US"/>
        </a:p>
      </dgm:t>
    </dgm:pt>
    <dgm:pt modelId="{9E985790-3639-4C68-9C97-6A5F13661415}">
      <dgm:prSet/>
      <dgm:spPr/>
      <dgm:t>
        <a:bodyPr/>
        <a:lstStyle/>
        <a:p>
          <a:pPr>
            <a:lnSpc>
              <a:spcPct val="100000"/>
            </a:lnSpc>
          </a:pPr>
          <a:r>
            <a:rPr lang="fr-FR" b="1" dirty="0"/>
            <a:t>Part B- Certification</a:t>
          </a:r>
          <a:endParaRPr lang="en-US" dirty="0"/>
        </a:p>
      </dgm:t>
    </dgm:pt>
    <dgm:pt modelId="{DD2D2861-8EA7-4A16-BFC9-E8C508B3BB49}" type="parTrans" cxnId="{E67F9B01-2990-462C-AF99-C07758364D80}">
      <dgm:prSet/>
      <dgm:spPr/>
      <dgm:t>
        <a:bodyPr/>
        <a:lstStyle/>
        <a:p>
          <a:endParaRPr lang="en-US"/>
        </a:p>
      </dgm:t>
    </dgm:pt>
    <dgm:pt modelId="{C4023A84-25DA-4C22-97C1-F3DBCFD404E6}" type="sibTrans" cxnId="{E67F9B01-2990-462C-AF99-C07758364D80}">
      <dgm:prSet/>
      <dgm:spPr/>
      <dgm:t>
        <a:bodyPr/>
        <a:lstStyle/>
        <a:p>
          <a:endParaRPr lang="en-US"/>
        </a:p>
      </dgm:t>
    </dgm:pt>
    <dgm:pt modelId="{6A457E2B-52C5-413A-8CC5-5E4FD693082E}" type="pres">
      <dgm:prSet presAssocID="{721739B0-544C-48B3-B276-A4050A030051}" presName="root" presStyleCnt="0">
        <dgm:presLayoutVars>
          <dgm:dir/>
          <dgm:resizeHandles val="exact"/>
        </dgm:presLayoutVars>
      </dgm:prSet>
      <dgm:spPr/>
    </dgm:pt>
    <dgm:pt modelId="{19A340D2-F611-4441-8207-F76D42E90C1A}" type="pres">
      <dgm:prSet presAssocID="{8FA234DA-CE1E-43E0-A43D-316AC38A884D}" presName="compNode" presStyleCnt="0"/>
      <dgm:spPr/>
    </dgm:pt>
    <dgm:pt modelId="{901AA8B8-CAE3-4A56-A025-946DBB73CDAD}" type="pres">
      <dgm:prSet presAssocID="{8FA234DA-CE1E-43E0-A43D-316AC38A884D}" presName="bgRect" presStyleLbl="bgShp" presStyleIdx="0" presStyleCnt="2" custLinFactNeighborX="-19210" custLinFactNeighborY="12274"/>
      <dgm:spPr/>
    </dgm:pt>
    <dgm:pt modelId="{41107200-4DD0-435C-BAD8-460DA922913C}" type="pres">
      <dgm:prSet presAssocID="{8FA234DA-CE1E-43E0-A43D-316AC38A884D}"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ocument"/>
        </a:ext>
      </dgm:extLst>
    </dgm:pt>
    <dgm:pt modelId="{3A76FF48-E37B-40FF-86EF-154DAA21497B}" type="pres">
      <dgm:prSet presAssocID="{8FA234DA-CE1E-43E0-A43D-316AC38A884D}" presName="spaceRect" presStyleCnt="0"/>
      <dgm:spPr/>
    </dgm:pt>
    <dgm:pt modelId="{429DD8A8-AE9E-4F66-81B0-2A519574BB28}" type="pres">
      <dgm:prSet presAssocID="{8FA234DA-CE1E-43E0-A43D-316AC38A884D}" presName="parTx" presStyleLbl="revTx" presStyleIdx="0" presStyleCnt="2">
        <dgm:presLayoutVars>
          <dgm:chMax val="0"/>
          <dgm:chPref val="0"/>
        </dgm:presLayoutVars>
      </dgm:prSet>
      <dgm:spPr/>
    </dgm:pt>
    <dgm:pt modelId="{F24F9722-6BE8-49A0-96EB-11FDF0737176}" type="pres">
      <dgm:prSet presAssocID="{15D91578-8437-43B2-A8FD-8F0FF9D2789E}" presName="sibTrans" presStyleCnt="0"/>
      <dgm:spPr/>
    </dgm:pt>
    <dgm:pt modelId="{9FEDDF28-A4AC-4C8D-AAC0-3E02E638C90C}" type="pres">
      <dgm:prSet presAssocID="{9E985790-3639-4C68-9C97-6A5F13661415}" presName="compNode" presStyleCnt="0"/>
      <dgm:spPr/>
    </dgm:pt>
    <dgm:pt modelId="{CEDF25FF-E37A-45BB-BB50-5CED42C0D602}" type="pres">
      <dgm:prSet presAssocID="{9E985790-3639-4C68-9C97-6A5F13661415}" presName="bgRect" presStyleLbl="bgShp" presStyleIdx="1" presStyleCnt="2" custLinFactNeighborX="-66496" custLinFactNeighborY="5185"/>
      <dgm:spPr>
        <a:xfrm>
          <a:off x="0" y="3163416"/>
          <a:ext cx="6513603" cy="1875979"/>
        </a:xfrm>
        <a:prstGeom prst="roundRect">
          <a:avLst>
            <a:gd name="adj" fmla="val 10000"/>
          </a:avLst>
        </a:prstGeom>
        <a:solidFill>
          <a:srgbClr val="FFFFFF">
            <a:lumMod val="95000"/>
            <a:hueOff val="0"/>
            <a:satOff val="0"/>
            <a:lumOff val="0"/>
            <a:alphaOff val="0"/>
          </a:srgbClr>
        </a:solidFill>
        <a:ln>
          <a:noFill/>
        </a:ln>
        <a:effectLst/>
      </dgm:spPr>
    </dgm:pt>
    <dgm:pt modelId="{C669F3FC-3E3C-4E66-9DDE-DA8C3B7629E8}" type="pres">
      <dgm:prSet presAssocID="{9E985790-3639-4C68-9C97-6A5F13661415}"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Ribbon"/>
        </a:ext>
      </dgm:extLst>
    </dgm:pt>
    <dgm:pt modelId="{CF4A286F-2949-488F-8599-4F9F5F889043}" type="pres">
      <dgm:prSet presAssocID="{9E985790-3639-4C68-9C97-6A5F13661415}" presName="spaceRect" presStyleCnt="0"/>
      <dgm:spPr/>
    </dgm:pt>
    <dgm:pt modelId="{FBA3FA79-FFB2-4AD5-A342-7A931CC5FDCC}" type="pres">
      <dgm:prSet presAssocID="{9E985790-3639-4C68-9C97-6A5F13661415}" presName="parTx" presStyleLbl="revTx" presStyleIdx="1" presStyleCnt="2">
        <dgm:presLayoutVars>
          <dgm:chMax val="0"/>
          <dgm:chPref val="0"/>
        </dgm:presLayoutVars>
      </dgm:prSet>
      <dgm:spPr/>
    </dgm:pt>
  </dgm:ptLst>
  <dgm:cxnLst>
    <dgm:cxn modelId="{E67F9B01-2990-462C-AF99-C07758364D80}" srcId="{721739B0-544C-48B3-B276-A4050A030051}" destId="{9E985790-3639-4C68-9C97-6A5F13661415}" srcOrd="1" destOrd="0" parTransId="{DD2D2861-8EA7-4A16-BFC9-E8C508B3BB49}" sibTransId="{C4023A84-25DA-4C22-97C1-F3DBCFD404E6}"/>
    <dgm:cxn modelId="{1CC97498-5C4B-4921-855B-C67913F141FA}" type="presOf" srcId="{8FA234DA-CE1E-43E0-A43D-316AC38A884D}" destId="{429DD8A8-AE9E-4F66-81B0-2A519574BB28}" srcOrd="0" destOrd="0" presId="urn:microsoft.com/office/officeart/2018/2/layout/IconVerticalSolidList"/>
    <dgm:cxn modelId="{C5C5CF99-844D-42DB-967C-D1BE89A80C13}" type="presOf" srcId="{9E985790-3639-4C68-9C97-6A5F13661415}" destId="{FBA3FA79-FFB2-4AD5-A342-7A931CC5FDCC}" srcOrd="0" destOrd="0" presId="urn:microsoft.com/office/officeart/2018/2/layout/IconVerticalSolidList"/>
    <dgm:cxn modelId="{C0F415A3-9E74-4208-8352-B5D1976B455C}" type="presOf" srcId="{721739B0-544C-48B3-B276-A4050A030051}" destId="{6A457E2B-52C5-413A-8CC5-5E4FD693082E}" srcOrd="0" destOrd="0" presId="urn:microsoft.com/office/officeart/2018/2/layout/IconVerticalSolidList"/>
    <dgm:cxn modelId="{26A2F5BB-8CFF-4398-BB58-EAE1D31CEE89}" srcId="{721739B0-544C-48B3-B276-A4050A030051}" destId="{8FA234DA-CE1E-43E0-A43D-316AC38A884D}" srcOrd="0" destOrd="0" parTransId="{BCD4BD0D-7F28-441A-9BA2-D6FFD85FBF88}" sibTransId="{15D91578-8437-43B2-A8FD-8F0FF9D2789E}"/>
    <dgm:cxn modelId="{CB9273DD-8740-41DE-B3AC-49F3C77C78FE}" type="presParOf" srcId="{6A457E2B-52C5-413A-8CC5-5E4FD693082E}" destId="{19A340D2-F611-4441-8207-F76D42E90C1A}" srcOrd="0" destOrd="0" presId="urn:microsoft.com/office/officeart/2018/2/layout/IconVerticalSolidList"/>
    <dgm:cxn modelId="{6FD7AD25-0367-4A09-A46A-82B924A42366}" type="presParOf" srcId="{19A340D2-F611-4441-8207-F76D42E90C1A}" destId="{901AA8B8-CAE3-4A56-A025-946DBB73CDAD}" srcOrd="0" destOrd="0" presId="urn:microsoft.com/office/officeart/2018/2/layout/IconVerticalSolidList"/>
    <dgm:cxn modelId="{5636BCCC-8BAC-4745-B4B2-419984D67FD1}" type="presParOf" srcId="{19A340D2-F611-4441-8207-F76D42E90C1A}" destId="{41107200-4DD0-435C-BAD8-460DA922913C}" srcOrd="1" destOrd="0" presId="urn:microsoft.com/office/officeart/2018/2/layout/IconVerticalSolidList"/>
    <dgm:cxn modelId="{8860DF42-28BC-4B8C-BEED-0FDC03ADD61A}" type="presParOf" srcId="{19A340D2-F611-4441-8207-F76D42E90C1A}" destId="{3A76FF48-E37B-40FF-86EF-154DAA21497B}" srcOrd="2" destOrd="0" presId="urn:microsoft.com/office/officeart/2018/2/layout/IconVerticalSolidList"/>
    <dgm:cxn modelId="{60372810-643A-4E59-902E-CDDF4E4622EC}" type="presParOf" srcId="{19A340D2-F611-4441-8207-F76D42E90C1A}" destId="{429DD8A8-AE9E-4F66-81B0-2A519574BB28}" srcOrd="3" destOrd="0" presId="urn:microsoft.com/office/officeart/2018/2/layout/IconVerticalSolidList"/>
    <dgm:cxn modelId="{1ECE000B-CE50-4DBC-BD05-9694A7D8F9BB}" type="presParOf" srcId="{6A457E2B-52C5-413A-8CC5-5E4FD693082E}" destId="{F24F9722-6BE8-49A0-96EB-11FDF0737176}" srcOrd="1" destOrd="0" presId="urn:microsoft.com/office/officeart/2018/2/layout/IconVerticalSolidList"/>
    <dgm:cxn modelId="{C4E51B53-C780-4F7D-84D6-1FE35A9B00F2}" type="presParOf" srcId="{6A457E2B-52C5-413A-8CC5-5E4FD693082E}" destId="{9FEDDF28-A4AC-4C8D-AAC0-3E02E638C90C}" srcOrd="2" destOrd="0" presId="urn:microsoft.com/office/officeart/2018/2/layout/IconVerticalSolidList"/>
    <dgm:cxn modelId="{0C136C38-42C4-4730-9C0C-63DB8167810A}" type="presParOf" srcId="{9FEDDF28-A4AC-4C8D-AAC0-3E02E638C90C}" destId="{CEDF25FF-E37A-45BB-BB50-5CED42C0D602}" srcOrd="0" destOrd="0" presId="urn:microsoft.com/office/officeart/2018/2/layout/IconVerticalSolidList"/>
    <dgm:cxn modelId="{EBC7E2DB-5B99-4046-9545-71F122C60816}" type="presParOf" srcId="{9FEDDF28-A4AC-4C8D-AAC0-3E02E638C90C}" destId="{C669F3FC-3E3C-4E66-9DDE-DA8C3B7629E8}" srcOrd="1" destOrd="0" presId="urn:microsoft.com/office/officeart/2018/2/layout/IconVerticalSolidList"/>
    <dgm:cxn modelId="{1C9B2800-55C8-497E-8ABC-264060514808}" type="presParOf" srcId="{9FEDDF28-A4AC-4C8D-AAC0-3E02E638C90C}" destId="{CF4A286F-2949-488F-8599-4F9F5F889043}" srcOrd="2" destOrd="0" presId="urn:microsoft.com/office/officeart/2018/2/layout/IconVerticalSolidList"/>
    <dgm:cxn modelId="{7E7F32E1-6A30-4FC3-8AA8-F35E91EDAE0C}" type="presParOf" srcId="{9FEDDF28-A4AC-4C8D-AAC0-3E02E638C90C}" destId="{FBA3FA79-FFB2-4AD5-A342-7A931CC5FDC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2DD11C8-3D70-4191-9790-892E8C80E950}" type="doc">
      <dgm:prSet loTypeId="urn:microsoft.com/office/officeart/2005/8/layout/vList5" loCatId="list" qsTypeId="urn:microsoft.com/office/officeart/2005/8/quickstyle/simple2" qsCatId="simple" csTypeId="urn:microsoft.com/office/officeart/2005/8/colors/colorful1#2" csCatId="colorful"/>
      <dgm:spPr/>
      <dgm:t>
        <a:bodyPr/>
        <a:lstStyle/>
        <a:p>
          <a:endParaRPr lang="en-US"/>
        </a:p>
      </dgm:t>
    </dgm:pt>
    <dgm:pt modelId="{1BCA7908-26BC-4B5F-B406-C38FC8D9BF7F}">
      <dgm:prSet/>
      <dgm:spPr/>
      <dgm:t>
        <a:bodyPr/>
        <a:lstStyle/>
        <a:p>
          <a:r>
            <a:rPr lang="en-US" b="1" dirty="0">
              <a:solidFill>
                <a:schemeClr val="tx1"/>
              </a:solidFill>
            </a:rPr>
            <a:t>Format I</a:t>
          </a:r>
          <a:endParaRPr lang="en-US" dirty="0">
            <a:solidFill>
              <a:schemeClr val="tx1"/>
            </a:solidFill>
          </a:endParaRPr>
        </a:p>
      </dgm:t>
    </dgm:pt>
    <dgm:pt modelId="{DB3A344E-16DE-4D33-8E85-48D639E36A05}" type="parTrans" cxnId="{1E4E1AB8-88C8-4BC8-A610-113CF319BA08}">
      <dgm:prSet/>
      <dgm:spPr/>
      <dgm:t>
        <a:bodyPr/>
        <a:lstStyle/>
        <a:p>
          <a:endParaRPr lang="en-US"/>
        </a:p>
      </dgm:t>
    </dgm:pt>
    <dgm:pt modelId="{C1817EC8-166A-46F7-BAF5-A6AFFE21BE65}" type="sibTrans" cxnId="{1E4E1AB8-88C8-4BC8-A610-113CF319BA08}">
      <dgm:prSet/>
      <dgm:spPr/>
      <dgm:t>
        <a:bodyPr/>
        <a:lstStyle/>
        <a:p>
          <a:endParaRPr lang="en-US"/>
        </a:p>
      </dgm:t>
    </dgm:pt>
    <dgm:pt modelId="{D456B0C8-F3C7-4D99-8A89-B699494401C7}">
      <dgm:prSet/>
      <dgm:spPr/>
      <dgm:t>
        <a:bodyPr/>
        <a:lstStyle/>
        <a:p>
          <a:r>
            <a:rPr lang="en-US"/>
            <a:t>Certification in cases where the reconciliation statement is  drawn up by the person who had conducted the audit</a:t>
          </a:r>
        </a:p>
      </dgm:t>
    </dgm:pt>
    <dgm:pt modelId="{A7ED6CD4-87E0-4601-BE8C-649937E348A4}" type="parTrans" cxnId="{DD88C2DA-C8C0-4784-924A-F5151765F73B}">
      <dgm:prSet/>
      <dgm:spPr/>
      <dgm:t>
        <a:bodyPr/>
        <a:lstStyle/>
        <a:p>
          <a:endParaRPr lang="en-US"/>
        </a:p>
      </dgm:t>
    </dgm:pt>
    <dgm:pt modelId="{36FBB454-C25E-40AE-8433-B9251B88C32C}" type="sibTrans" cxnId="{DD88C2DA-C8C0-4784-924A-F5151765F73B}">
      <dgm:prSet/>
      <dgm:spPr/>
      <dgm:t>
        <a:bodyPr/>
        <a:lstStyle/>
        <a:p>
          <a:endParaRPr lang="en-US"/>
        </a:p>
      </dgm:t>
    </dgm:pt>
    <dgm:pt modelId="{CE5A0102-2A6E-4B55-A6B7-E45182896A0B}">
      <dgm:prSet/>
      <dgm:spPr/>
      <dgm:t>
        <a:bodyPr/>
        <a:lstStyle/>
        <a:p>
          <a:r>
            <a:rPr lang="en-US" b="1" dirty="0">
              <a:solidFill>
                <a:schemeClr val="tx1"/>
              </a:solidFill>
            </a:rPr>
            <a:t>Format II</a:t>
          </a:r>
          <a:endParaRPr lang="en-US" dirty="0">
            <a:solidFill>
              <a:schemeClr val="tx1"/>
            </a:solidFill>
          </a:endParaRPr>
        </a:p>
      </dgm:t>
    </dgm:pt>
    <dgm:pt modelId="{D5AE3152-639C-4EDD-858E-C6BD0FCDBF3B}" type="parTrans" cxnId="{58E0D6F2-F35A-47E3-8622-E0F6CC8B0D32}">
      <dgm:prSet/>
      <dgm:spPr/>
      <dgm:t>
        <a:bodyPr/>
        <a:lstStyle/>
        <a:p>
          <a:endParaRPr lang="en-US"/>
        </a:p>
      </dgm:t>
    </dgm:pt>
    <dgm:pt modelId="{18671FED-AE2E-4872-B619-D58AE2FFDA5B}" type="sibTrans" cxnId="{58E0D6F2-F35A-47E3-8622-E0F6CC8B0D32}">
      <dgm:prSet/>
      <dgm:spPr/>
      <dgm:t>
        <a:bodyPr/>
        <a:lstStyle/>
        <a:p>
          <a:endParaRPr lang="en-US"/>
        </a:p>
      </dgm:t>
    </dgm:pt>
    <dgm:pt modelId="{0D3E0ECD-D8D3-454F-95F3-59E2571DBA67}">
      <dgm:prSet/>
      <dgm:spPr/>
      <dgm:t>
        <a:bodyPr/>
        <a:lstStyle/>
        <a:p>
          <a:r>
            <a:rPr lang="en-US"/>
            <a:t>Certification in cases where the reconciliation statement is  drawn up by a person other than the person who had conducted the audit</a:t>
          </a:r>
        </a:p>
      </dgm:t>
    </dgm:pt>
    <dgm:pt modelId="{D333ACFE-D830-476B-BD7C-1CAD8E6EEDC5}" type="parTrans" cxnId="{0FAEEE57-B595-4E5E-8C54-08DB4339FBB8}">
      <dgm:prSet/>
      <dgm:spPr/>
      <dgm:t>
        <a:bodyPr/>
        <a:lstStyle/>
        <a:p>
          <a:endParaRPr lang="en-US"/>
        </a:p>
      </dgm:t>
    </dgm:pt>
    <dgm:pt modelId="{1E6485F9-6AAA-4B0C-8C8B-C6F8AE06AB80}" type="sibTrans" cxnId="{0FAEEE57-B595-4E5E-8C54-08DB4339FBB8}">
      <dgm:prSet/>
      <dgm:spPr/>
      <dgm:t>
        <a:bodyPr/>
        <a:lstStyle/>
        <a:p>
          <a:endParaRPr lang="en-US"/>
        </a:p>
      </dgm:t>
    </dgm:pt>
    <dgm:pt modelId="{4055FE44-D9C3-475C-83D3-C1830DB815DB}" type="pres">
      <dgm:prSet presAssocID="{42DD11C8-3D70-4191-9790-892E8C80E950}" presName="Name0" presStyleCnt="0">
        <dgm:presLayoutVars>
          <dgm:dir/>
          <dgm:animLvl val="lvl"/>
          <dgm:resizeHandles val="exact"/>
        </dgm:presLayoutVars>
      </dgm:prSet>
      <dgm:spPr/>
    </dgm:pt>
    <dgm:pt modelId="{E5EFA709-1B47-450B-AF97-525A085E669B}" type="pres">
      <dgm:prSet presAssocID="{1BCA7908-26BC-4B5F-B406-C38FC8D9BF7F}" presName="linNode" presStyleCnt="0"/>
      <dgm:spPr/>
    </dgm:pt>
    <dgm:pt modelId="{F5F3F67F-EA03-4DDB-9B10-B5AE9733C1CA}" type="pres">
      <dgm:prSet presAssocID="{1BCA7908-26BC-4B5F-B406-C38FC8D9BF7F}" presName="parentText" presStyleLbl="node1" presStyleIdx="0" presStyleCnt="2">
        <dgm:presLayoutVars>
          <dgm:chMax val="1"/>
          <dgm:bulletEnabled val="1"/>
        </dgm:presLayoutVars>
      </dgm:prSet>
      <dgm:spPr/>
    </dgm:pt>
    <dgm:pt modelId="{1E65EC90-7994-4715-A21A-6D58104E2898}" type="pres">
      <dgm:prSet presAssocID="{1BCA7908-26BC-4B5F-B406-C38FC8D9BF7F}" presName="descendantText" presStyleLbl="alignAccFollowNode1" presStyleIdx="0" presStyleCnt="2">
        <dgm:presLayoutVars>
          <dgm:bulletEnabled val="1"/>
        </dgm:presLayoutVars>
      </dgm:prSet>
      <dgm:spPr/>
    </dgm:pt>
    <dgm:pt modelId="{A74CB287-6EBC-4812-9910-F688235CA5EC}" type="pres">
      <dgm:prSet presAssocID="{C1817EC8-166A-46F7-BAF5-A6AFFE21BE65}" presName="sp" presStyleCnt="0"/>
      <dgm:spPr/>
    </dgm:pt>
    <dgm:pt modelId="{C3D89290-6ACA-4AF0-B588-0381D10025DC}" type="pres">
      <dgm:prSet presAssocID="{CE5A0102-2A6E-4B55-A6B7-E45182896A0B}" presName="linNode" presStyleCnt="0"/>
      <dgm:spPr/>
    </dgm:pt>
    <dgm:pt modelId="{2C9DE15D-E2A1-4634-BF51-9C35596CA7D3}" type="pres">
      <dgm:prSet presAssocID="{CE5A0102-2A6E-4B55-A6B7-E45182896A0B}" presName="parentText" presStyleLbl="node1" presStyleIdx="1" presStyleCnt="2">
        <dgm:presLayoutVars>
          <dgm:chMax val="1"/>
          <dgm:bulletEnabled val="1"/>
        </dgm:presLayoutVars>
      </dgm:prSet>
      <dgm:spPr/>
    </dgm:pt>
    <dgm:pt modelId="{0BB3337C-52D1-4B70-8095-00367453E0BE}" type="pres">
      <dgm:prSet presAssocID="{CE5A0102-2A6E-4B55-A6B7-E45182896A0B}" presName="descendantText" presStyleLbl="alignAccFollowNode1" presStyleIdx="1" presStyleCnt="2">
        <dgm:presLayoutVars>
          <dgm:bulletEnabled val="1"/>
        </dgm:presLayoutVars>
      </dgm:prSet>
      <dgm:spPr/>
    </dgm:pt>
  </dgm:ptLst>
  <dgm:cxnLst>
    <dgm:cxn modelId="{D5C6D10D-6FAF-4AB0-A773-0B9014FFC518}" type="presOf" srcId="{0D3E0ECD-D8D3-454F-95F3-59E2571DBA67}" destId="{0BB3337C-52D1-4B70-8095-00367453E0BE}" srcOrd="0" destOrd="0" presId="urn:microsoft.com/office/officeart/2005/8/layout/vList5"/>
    <dgm:cxn modelId="{1DA7993A-603F-45E2-AE99-2FD8F6543F0E}" type="presOf" srcId="{42DD11C8-3D70-4191-9790-892E8C80E950}" destId="{4055FE44-D9C3-475C-83D3-C1830DB815DB}" srcOrd="0" destOrd="0" presId="urn:microsoft.com/office/officeart/2005/8/layout/vList5"/>
    <dgm:cxn modelId="{4BE6F372-E778-43BF-A3B5-754BCCE28884}" type="presOf" srcId="{CE5A0102-2A6E-4B55-A6B7-E45182896A0B}" destId="{2C9DE15D-E2A1-4634-BF51-9C35596CA7D3}" srcOrd="0" destOrd="0" presId="urn:microsoft.com/office/officeart/2005/8/layout/vList5"/>
    <dgm:cxn modelId="{8D735573-A301-4235-82DA-DB5452318FA8}" type="presOf" srcId="{1BCA7908-26BC-4B5F-B406-C38FC8D9BF7F}" destId="{F5F3F67F-EA03-4DDB-9B10-B5AE9733C1CA}" srcOrd="0" destOrd="0" presId="urn:microsoft.com/office/officeart/2005/8/layout/vList5"/>
    <dgm:cxn modelId="{0FAEEE57-B595-4E5E-8C54-08DB4339FBB8}" srcId="{CE5A0102-2A6E-4B55-A6B7-E45182896A0B}" destId="{0D3E0ECD-D8D3-454F-95F3-59E2571DBA67}" srcOrd="0" destOrd="0" parTransId="{D333ACFE-D830-476B-BD7C-1CAD8E6EEDC5}" sibTransId="{1E6485F9-6AAA-4B0C-8C8B-C6F8AE06AB80}"/>
    <dgm:cxn modelId="{9DA4749F-A032-4346-B583-F5137892FF29}" type="presOf" srcId="{D456B0C8-F3C7-4D99-8A89-B699494401C7}" destId="{1E65EC90-7994-4715-A21A-6D58104E2898}" srcOrd="0" destOrd="0" presId="urn:microsoft.com/office/officeart/2005/8/layout/vList5"/>
    <dgm:cxn modelId="{1E4E1AB8-88C8-4BC8-A610-113CF319BA08}" srcId="{42DD11C8-3D70-4191-9790-892E8C80E950}" destId="{1BCA7908-26BC-4B5F-B406-C38FC8D9BF7F}" srcOrd="0" destOrd="0" parTransId="{DB3A344E-16DE-4D33-8E85-48D639E36A05}" sibTransId="{C1817EC8-166A-46F7-BAF5-A6AFFE21BE65}"/>
    <dgm:cxn modelId="{DD88C2DA-C8C0-4784-924A-F5151765F73B}" srcId="{1BCA7908-26BC-4B5F-B406-C38FC8D9BF7F}" destId="{D456B0C8-F3C7-4D99-8A89-B699494401C7}" srcOrd="0" destOrd="0" parTransId="{A7ED6CD4-87E0-4601-BE8C-649937E348A4}" sibTransId="{36FBB454-C25E-40AE-8433-B9251B88C32C}"/>
    <dgm:cxn modelId="{58E0D6F2-F35A-47E3-8622-E0F6CC8B0D32}" srcId="{42DD11C8-3D70-4191-9790-892E8C80E950}" destId="{CE5A0102-2A6E-4B55-A6B7-E45182896A0B}" srcOrd="1" destOrd="0" parTransId="{D5AE3152-639C-4EDD-858E-C6BD0FCDBF3B}" sibTransId="{18671FED-AE2E-4872-B619-D58AE2FFDA5B}"/>
    <dgm:cxn modelId="{89CE165C-214B-42C1-823D-01BF1E3BCD36}" type="presParOf" srcId="{4055FE44-D9C3-475C-83D3-C1830DB815DB}" destId="{E5EFA709-1B47-450B-AF97-525A085E669B}" srcOrd="0" destOrd="0" presId="urn:microsoft.com/office/officeart/2005/8/layout/vList5"/>
    <dgm:cxn modelId="{157B774C-8EAC-46B5-A5CB-790073BE52B6}" type="presParOf" srcId="{E5EFA709-1B47-450B-AF97-525A085E669B}" destId="{F5F3F67F-EA03-4DDB-9B10-B5AE9733C1CA}" srcOrd="0" destOrd="0" presId="urn:microsoft.com/office/officeart/2005/8/layout/vList5"/>
    <dgm:cxn modelId="{77A4CD8C-0E67-4795-8760-40035CC2A5D0}" type="presParOf" srcId="{E5EFA709-1B47-450B-AF97-525A085E669B}" destId="{1E65EC90-7994-4715-A21A-6D58104E2898}" srcOrd="1" destOrd="0" presId="urn:microsoft.com/office/officeart/2005/8/layout/vList5"/>
    <dgm:cxn modelId="{3980DA10-860A-4F19-B9FB-1E9BD14EF95D}" type="presParOf" srcId="{4055FE44-D9C3-475C-83D3-C1830DB815DB}" destId="{A74CB287-6EBC-4812-9910-F688235CA5EC}" srcOrd="1" destOrd="0" presId="urn:microsoft.com/office/officeart/2005/8/layout/vList5"/>
    <dgm:cxn modelId="{758A8670-A815-41C4-8709-801222676EC5}" type="presParOf" srcId="{4055FE44-D9C3-475C-83D3-C1830DB815DB}" destId="{C3D89290-6ACA-4AF0-B588-0381D10025DC}" srcOrd="2" destOrd="0" presId="urn:microsoft.com/office/officeart/2005/8/layout/vList5"/>
    <dgm:cxn modelId="{B8F13E69-C620-4441-A3D5-18472026EF2D}" type="presParOf" srcId="{C3D89290-6ACA-4AF0-B588-0381D10025DC}" destId="{2C9DE15D-E2A1-4634-BF51-9C35596CA7D3}" srcOrd="0" destOrd="0" presId="urn:microsoft.com/office/officeart/2005/8/layout/vList5"/>
    <dgm:cxn modelId="{986BCE1A-F9B8-4C3E-AC00-58D270219FB0}" type="presParOf" srcId="{C3D89290-6ACA-4AF0-B588-0381D10025DC}" destId="{0BB3337C-52D1-4B70-8095-00367453E0BE}"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15B1FD-EA58-43A0-9D9B-A993DED971EA}">
      <dsp:nvSpPr>
        <dsp:cNvPr id="0" name=""/>
        <dsp:cNvSpPr/>
      </dsp:nvSpPr>
      <dsp:spPr>
        <a:xfrm>
          <a:off x="0" y="4597"/>
          <a:ext cx="6513603" cy="97937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E0C91B7-864C-4529-9CE1-721578583FAD}">
      <dsp:nvSpPr>
        <dsp:cNvPr id="0" name=""/>
        <dsp:cNvSpPr/>
      </dsp:nvSpPr>
      <dsp:spPr>
        <a:xfrm>
          <a:off x="296259" y="224956"/>
          <a:ext cx="538654" cy="53865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397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9D27B53-1035-4BA8-87DD-B8DB5FBE4F91}">
      <dsp:nvSpPr>
        <dsp:cNvPr id="0" name=""/>
        <dsp:cNvSpPr/>
      </dsp:nvSpPr>
      <dsp:spPr>
        <a:xfrm>
          <a:off x="1131174" y="4597"/>
          <a:ext cx="5382429" cy="979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650" tIns="103650" rIns="103650" bIns="103650" numCol="1" spcCol="1270" anchor="ctr" anchorCtr="0">
          <a:noAutofit/>
        </a:bodyPr>
        <a:lstStyle/>
        <a:p>
          <a:pPr marL="0" lvl="0" indent="0" algn="l" defTabSz="844550">
            <a:lnSpc>
              <a:spcPct val="100000"/>
            </a:lnSpc>
            <a:spcBef>
              <a:spcPct val="0"/>
            </a:spcBef>
            <a:spcAft>
              <a:spcPct val="35000"/>
            </a:spcAft>
            <a:buNone/>
          </a:pPr>
          <a:r>
            <a:rPr lang="en-IN" sz="1900" kern="1200"/>
            <a:t>Audit Planning </a:t>
          </a:r>
          <a:endParaRPr lang="en-US" sz="1900" kern="1200"/>
        </a:p>
      </dsp:txBody>
      <dsp:txXfrm>
        <a:off x="1131174" y="4597"/>
        <a:ext cx="5382429" cy="979371"/>
      </dsp:txXfrm>
    </dsp:sp>
    <dsp:sp modelId="{41A9A3D0-3F8F-4A19-8911-868F08F5DDD6}">
      <dsp:nvSpPr>
        <dsp:cNvPr id="0" name=""/>
        <dsp:cNvSpPr/>
      </dsp:nvSpPr>
      <dsp:spPr>
        <a:xfrm>
          <a:off x="0" y="1228812"/>
          <a:ext cx="6513603" cy="97937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FB56289-AF3E-4B0D-8E83-54BB08210D7B}">
      <dsp:nvSpPr>
        <dsp:cNvPr id="0" name=""/>
        <dsp:cNvSpPr/>
      </dsp:nvSpPr>
      <dsp:spPr>
        <a:xfrm>
          <a:off x="296259" y="1449171"/>
          <a:ext cx="538654" cy="53865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397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5EF25A0-0E19-4A7D-937C-A0D6E3A475F6}">
      <dsp:nvSpPr>
        <dsp:cNvPr id="0" name=""/>
        <dsp:cNvSpPr/>
      </dsp:nvSpPr>
      <dsp:spPr>
        <a:xfrm>
          <a:off x="1131174" y="1228812"/>
          <a:ext cx="5382429" cy="979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650" tIns="103650" rIns="103650" bIns="103650" numCol="1" spcCol="1270" anchor="ctr" anchorCtr="0">
          <a:noAutofit/>
        </a:bodyPr>
        <a:lstStyle/>
        <a:p>
          <a:pPr marL="0" lvl="0" indent="0" algn="l" defTabSz="844550">
            <a:lnSpc>
              <a:spcPct val="100000"/>
            </a:lnSpc>
            <a:spcBef>
              <a:spcPct val="0"/>
            </a:spcBef>
            <a:spcAft>
              <a:spcPct val="35000"/>
            </a:spcAft>
            <a:buNone/>
          </a:pPr>
          <a:r>
            <a:rPr lang="en-IN" sz="1900" kern="1200"/>
            <a:t>Details &amp; Documentation </a:t>
          </a:r>
          <a:endParaRPr lang="en-US" sz="1900" kern="1200"/>
        </a:p>
      </dsp:txBody>
      <dsp:txXfrm>
        <a:off x="1131174" y="1228812"/>
        <a:ext cx="5382429" cy="979371"/>
      </dsp:txXfrm>
    </dsp:sp>
    <dsp:sp modelId="{A3D2CEE4-5C75-467C-B460-3F36DD255DE9}">
      <dsp:nvSpPr>
        <dsp:cNvPr id="0" name=""/>
        <dsp:cNvSpPr/>
      </dsp:nvSpPr>
      <dsp:spPr>
        <a:xfrm>
          <a:off x="0" y="2453027"/>
          <a:ext cx="6513603" cy="97937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E3C46C9-7120-4992-A73D-629EA64C6DBA}">
      <dsp:nvSpPr>
        <dsp:cNvPr id="0" name=""/>
        <dsp:cNvSpPr/>
      </dsp:nvSpPr>
      <dsp:spPr>
        <a:xfrm>
          <a:off x="296259" y="2673385"/>
          <a:ext cx="538654" cy="53865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397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E635F2F-626E-43AE-A34B-8C4E08609D3C}">
      <dsp:nvSpPr>
        <dsp:cNvPr id="0" name=""/>
        <dsp:cNvSpPr/>
      </dsp:nvSpPr>
      <dsp:spPr>
        <a:xfrm>
          <a:off x="1131174" y="2453027"/>
          <a:ext cx="5382429" cy="979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650" tIns="103650" rIns="103650" bIns="103650" numCol="1" spcCol="1270" anchor="ctr" anchorCtr="0">
          <a:noAutofit/>
        </a:bodyPr>
        <a:lstStyle/>
        <a:p>
          <a:pPr marL="0" lvl="0" indent="0" algn="l" defTabSz="844550">
            <a:lnSpc>
              <a:spcPct val="100000"/>
            </a:lnSpc>
            <a:spcBef>
              <a:spcPct val="0"/>
            </a:spcBef>
            <a:spcAft>
              <a:spcPct val="35000"/>
            </a:spcAft>
            <a:buNone/>
          </a:pPr>
          <a:r>
            <a:rPr lang="en-IN" sz="1900" kern="1200"/>
            <a:t>Maintenance of Accounting Records </a:t>
          </a:r>
          <a:endParaRPr lang="en-US" sz="1900" kern="1200"/>
        </a:p>
      </dsp:txBody>
      <dsp:txXfrm>
        <a:off x="1131174" y="2453027"/>
        <a:ext cx="5382429" cy="979371"/>
      </dsp:txXfrm>
    </dsp:sp>
    <dsp:sp modelId="{CC08106D-35B2-4F44-9397-A6663C8FA774}">
      <dsp:nvSpPr>
        <dsp:cNvPr id="0" name=""/>
        <dsp:cNvSpPr/>
      </dsp:nvSpPr>
      <dsp:spPr>
        <a:xfrm>
          <a:off x="0" y="3677241"/>
          <a:ext cx="6513603" cy="97937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ADE976C-7438-4D0A-A46E-E066629A250B}">
      <dsp:nvSpPr>
        <dsp:cNvPr id="0" name=""/>
        <dsp:cNvSpPr/>
      </dsp:nvSpPr>
      <dsp:spPr>
        <a:xfrm>
          <a:off x="296259" y="3897600"/>
          <a:ext cx="538654" cy="53865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397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57DB885-6A86-49F2-99EA-06ED683992FE}">
      <dsp:nvSpPr>
        <dsp:cNvPr id="0" name=""/>
        <dsp:cNvSpPr/>
      </dsp:nvSpPr>
      <dsp:spPr>
        <a:xfrm>
          <a:off x="1131174" y="3677241"/>
          <a:ext cx="5382429" cy="979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650" tIns="103650" rIns="103650" bIns="103650" numCol="1" spcCol="1270" anchor="ctr" anchorCtr="0">
          <a:noAutofit/>
        </a:bodyPr>
        <a:lstStyle/>
        <a:p>
          <a:pPr marL="0" lvl="0" indent="0" algn="l" defTabSz="844550">
            <a:lnSpc>
              <a:spcPct val="100000"/>
            </a:lnSpc>
            <a:spcBef>
              <a:spcPct val="0"/>
            </a:spcBef>
            <a:spcAft>
              <a:spcPct val="35000"/>
            </a:spcAft>
            <a:buNone/>
          </a:pPr>
          <a:r>
            <a:rPr lang="en-US" sz="1900" kern="1200"/>
            <a:t>Execution of Audit Assignment &amp; Verifications </a:t>
          </a:r>
        </a:p>
      </dsp:txBody>
      <dsp:txXfrm>
        <a:off x="1131174" y="3677241"/>
        <a:ext cx="5382429" cy="979371"/>
      </dsp:txXfrm>
    </dsp:sp>
    <dsp:sp modelId="{5E55B0B3-2AA1-4BA2-B10B-834677896854}">
      <dsp:nvSpPr>
        <dsp:cNvPr id="0" name=""/>
        <dsp:cNvSpPr/>
      </dsp:nvSpPr>
      <dsp:spPr>
        <a:xfrm>
          <a:off x="0" y="4901456"/>
          <a:ext cx="6513603" cy="97937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05AC293-00E7-4D39-BC5B-140F28A8F07D}">
      <dsp:nvSpPr>
        <dsp:cNvPr id="0" name=""/>
        <dsp:cNvSpPr/>
      </dsp:nvSpPr>
      <dsp:spPr>
        <a:xfrm>
          <a:off x="296259" y="5121814"/>
          <a:ext cx="538654" cy="53865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397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BBA5F2D-745D-45C4-B8F4-C6E7D8A41082}">
      <dsp:nvSpPr>
        <dsp:cNvPr id="0" name=""/>
        <dsp:cNvSpPr/>
      </dsp:nvSpPr>
      <dsp:spPr>
        <a:xfrm>
          <a:off x="1131174" y="4901456"/>
          <a:ext cx="5382429" cy="9793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650" tIns="103650" rIns="103650" bIns="103650" numCol="1" spcCol="1270" anchor="ctr" anchorCtr="0">
          <a:noAutofit/>
        </a:bodyPr>
        <a:lstStyle/>
        <a:p>
          <a:pPr marL="0" lvl="0" indent="0" algn="l" defTabSz="844550">
            <a:lnSpc>
              <a:spcPct val="100000"/>
            </a:lnSpc>
            <a:spcBef>
              <a:spcPct val="0"/>
            </a:spcBef>
            <a:spcAft>
              <a:spcPct val="35000"/>
            </a:spcAft>
            <a:buNone/>
          </a:pPr>
          <a:r>
            <a:rPr lang="en-IN" sz="1900" kern="1200"/>
            <a:t>Reporting and Sign off </a:t>
          </a:r>
          <a:endParaRPr lang="en-US" sz="1900" kern="1200"/>
        </a:p>
      </dsp:txBody>
      <dsp:txXfrm>
        <a:off x="1131174" y="4901456"/>
        <a:ext cx="5382429" cy="97937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93AD9F-446F-4C31-8C9E-759926AA52C5}">
      <dsp:nvSpPr>
        <dsp:cNvPr id="0" name=""/>
        <dsp:cNvSpPr/>
      </dsp:nvSpPr>
      <dsp:spPr>
        <a:xfrm>
          <a:off x="275141" y="267814"/>
          <a:ext cx="806877" cy="806877"/>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B9EEA5C-CEB3-482E-956A-A1BC4AC0E647}">
      <dsp:nvSpPr>
        <dsp:cNvPr id="0" name=""/>
        <dsp:cNvSpPr/>
      </dsp:nvSpPr>
      <dsp:spPr>
        <a:xfrm>
          <a:off x="444585" y="437259"/>
          <a:ext cx="467988" cy="46798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397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2B2EB03-BF03-4DBB-BB00-543221DF4746}">
      <dsp:nvSpPr>
        <dsp:cNvPr id="0" name=""/>
        <dsp:cNvSpPr/>
      </dsp:nvSpPr>
      <dsp:spPr>
        <a:xfrm>
          <a:off x="1254921" y="267814"/>
          <a:ext cx="1901925" cy="8068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11200">
            <a:lnSpc>
              <a:spcPct val="100000"/>
            </a:lnSpc>
            <a:spcBef>
              <a:spcPct val="0"/>
            </a:spcBef>
            <a:spcAft>
              <a:spcPct val="35000"/>
            </a:spcAft>
            <a:buNone/>
          </a:pPr>
          <a:r>
            <a:rPr lang="en-IN" sz="1600" kern="1200" dirty="0"/>
            <a:t>Every </a:t>
          </a:r>
          <a:r>
            <a:rPr lang="en-IN" sz="1600" b="1" kern="1200" dirty="0"/>
            <a:t>Registered person </a:t>
          </a:r>
          <a:endParaRPr lang="en-US" sz="1600" kern="1200" dirty="0"/>
        </a:p>
      </dsp:txBody>
      <dsp:txXfrm>
        <a:off x="1254921" y="267814"/>
        <a:ext cx="1901925" cy="806877"/>
      </dsp:txXfrm>
    </dsp:sp>
    <dsp:sp modelId="{EBB9DCB7-CE35-4E79-847B-336B5473AD28}">
      <dsp:nvSpPr>
        <dsp:cNvPr id="0" name=""/>
        <dsp:cNvSpPr/>
      </dsp:nvSpPr>
      <dsp:spPr>
        <a:xfrm>
          <a:off x="3488242" y="267814"/>
          <a:ext cx="806877" cy="806877"/>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6B24EAE-1061-40FC-9535-0FD6E6CF7ED2}">
      <dsp:nvSpPr>
        <dsp:cNvPr id="0" name=""/>
        <dsp:cNvSpPr/>
      </dsp:nvSpPr>
      <dsp:spPr>
        <a:xfrm>
          <a:off x="3657687" y="437259"/>
          <a:ext cx="467988" cy="46798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397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A62C6C8-F36A-49D1-B070-D88DDAB0F79C}">
      <dsp:nvSpPr>
        <dsp:cNvPr id="0" name=""/>
        <dsp:cNvSpPr/>
      </dsp:nvSpPr>
      <dsp:spPr>
        <a:xfrm>
          <a:off x="4468022" y="267814"/>
          <a:ext cx="1901925" cy="8068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11200">
            <a:lnSpc>
              <a:spcPct val="100000"/>
            </a:lnSpc>
            <a:spcBef>
              <a:spcPct val="0"/>
            </a:spcBef>
            <a:spcAft>
              <a:spcPct val="35000"/>
            </a:spcAft>
            <a:buNone/>
          </a:pPr>
          <a:r>
            <a:rPr lang="en-US" sz="1600" kern="1200"/>
            <a:t>whose </a:t>
          </a:r>
          <a:r>
            <a:rPr lang="en-US" sz="1600" b="1" kern="1200"/>
            <a:t>turnover </a:t>
          </a:r>
          <a:r>
            <a:rPr lang="en-US" sz="1600" kern="1200"/>
            <a:t>during a FY exceeds the prescribed </a:t>
          </a:r>
        </a:p>
      </dsp:txBody>
      <dsp:txXfrm>
        <a:off x="4468022" y="267814"/>
        <a:ext cx="1901925" cy="806877"/>
      </dsp:txXfrm>
    </dsp:sp>
    <dsp:sp modelId="{0747CE08-6F3C-4095-870A-BCD4F0929D87}">
      <dsp:nvSpPr>
        <dsp:cNvPr id="0" name=""/>
        <dsp:cNvSpPr/>
      </dsp:nvSpPr>
      <dsp:spPr>
        <a:xfrm>
          <a:off x="6701344" y="267814"/>
          <a:ext cx="806877" cy="806877"/>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2C162C4-EF9F-438B-8256-56C519DA5507}">
      <dsp:nvSpPr>
        <dsp:cNvPr id="0" name=""/>
        <dsp:cNvSpPr/>
      </dsp:nvSpPr>
      <dsp:spPr>
        <a:xfrm>
          <a:off x="6870788" y="437259"/>
          <a:ext cx="467988" cy="46798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397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31AB2A4-72F1-46EA-8DBB-E216B29D5653}">
      <dsp:nvSpPr>
        <dsp:cNvPr id="0" name=""/>
        <dsp:cNvSpPr/>
      </dsp:nvSpPr>
      <dsp:spPr>
        <a:xfrm>
          <a:off x="7681124" y="267814"/>
          <a:ext cx="1901925" cy="8068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11200">
            <a:lnSpc>
              <a:spcPct val="100000"/>
            </a:lnSpc>
            <a:spcBef>
              <a:spcPct val="0"/>
            </a:spcBef>
            <a:spcAft>
              <a:spcPct val="35000"/>
            </a:spcAft>
            <a:buNone/>
          </a:pPr>
          <a:r>
            <a:rPr lang="en-IN" sz="1600" kern="1200"/>
            <a:t>limit </a:t>
          </a:r>
          <a:r>
            <a:rPr lang="en-IN" sz="1600" b="1" kern="1200"/>
            <a:t>(INR 2 Crores) </a:t>
          </a:r>
          <a:endParaRPr lang="en-US" sz="1600" kern="1200"/>
        </a:p>
      </dsp:txBody>
      <dsp:txXfrm>
        <a:off x="7681124" y="267814"/>
        <a:ext cx="1901925" cy="806877"/>
      </dsp:txXfrm>
    </dsp:sp>
    <dsp:sp modelId="{8D417774-66D3-405F-8920-B6C03DF10927}">
      <dsp:nvSpPr>
        <dsp:cNvPr id="0" name=""/>
        <dsp:cNvSpPr/>
      </dsp:nvSpPr>
      <dsp:spPr>
        <a:xfrm>
          <a:off x="275141" y="1836153"/>
          <a:ext cx="806877" cy="806877"/>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417725F-031E-4B0C-9ECC-FED0056F7FBE}">
      <dsp:nvSpPr>
        <dsp:cNvPr id="0" name=""/>
        <dsp:cNvSpPr/>
      </dsp:nvSpPr>
      <dsp:spPr>
        <a:xfrm>
          <a:off x="444585" y="2005598"/>
          <a:ext cx="467988" cy="46798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397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ACB29B5-B50D-48E6-A42D-9DAF734E472F}">
      <dsp:nvSpPr>
        <dsp:cNvPr id="0" name=""/>
        <dsp:cNvSpPr/>
      </dsp:nvSpPr>
      <dsp:spPr>
        <a:xfrm>
          <a:off x="1254921" y="1836153"/>
          <a:ext cx="1901925" cy="8068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11200">
            <a:lnSpc>
              <a:spcPct val="100000"/>
            </a:lnSpc>
            <a:spcBef>
              <a:spcPct val="0"/>
            </a:spcBef>
            <a:spcAft>
              <a:spcPct val="35000"/>
            </a:spcAft>
            <a:buNone/>
          </a:pPr>
          <a:r>
            <a:rPr lang="en-US" sz="1600" kern="1200"/>
            <a:t>shall get his accounts audited </a:t>
          </a:r>
        </a:p>
      </dsp:txBody>
      <dsp:txXfrm>
        <a:off x="1254921" y="1836153"/>
        <a:ext cx="1901925" cy="806877"/>
      </dsp:txXfrm>
    </dsp:sp>
    <dsp:sp modelId="{4CAE62F3-A871-4CEC-8AFA-FCD2BF3818FC}">
      <dsp:nvSpPr>
        <dsp:cNvPr id="0" name=""/>
        <dsp:cNvSpPr/>
      </dsp:nvSpPr>
      <dsp:spPr>
        <a:xfrm>
          <a:off x="3488242" y="1836153"/>
          <a:ext cx="806877" cy="806877"/>
        </a:xfrm>
        <a:prstGeom prst="ellipse">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7D513D2-9F6C-4CF2-BE06-C1EA20542E32}">
      <dsp:nvSpPr>
        <dsp:cNvPr id="0" name=""/>
        <dsp:cNvSpPr/>
      </dsp:nvSpPr>
      <dsp:spPr>
        <a:xfrm>
          <a:off x="3657687" y="2005598"/>
          <a:ext cx="467988" cy="467988"/>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397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3FD2466-4EAA-429F-A128-A87F1AAD0BA5}">
      <dsp:nvSpPr>
        <dsp:cNvPr id="0" name=""/>
        <dsp:cNvSpPr/>
      </dsp:nvSpPr>
      <dsp:spPr>
        <a:xfrm>
          <a:off x="4468022" y="1836153"/>
          <a:ext cx="1901925" cy="8068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11200">
            <a:lnSpc>
              <a:spcPct val="100000"/>
            </a:lnSpc>
            <a:spcBef>
              <a:spcPct val="0"/>
            </a:spcBef>
            <a:spcAft>
              <a:spcPct val="35000"/>
            </a:spcAft>
            <a:buNone/>
          </a:pPr>
          <a:r>
            <a:rPr lang="en-US" sz="1600" kern="1200"/>
            <a:t>by a CA or ICWA and shall submit; </a:t>
          </a:r>
        </a:p>
      </dsp:txBody>
      <dsp:txXfrm>
        <a:off x="4468022" y="1836153"/>
        <a:ext cx="1901925" cy="806877"/>
      </dsp:txXfrm>
    </dsp:sp>
    <dsp:sp modelId="{C356ED32-30CB-4A08-A009-72944ABD927D}">
      <dsp:nvSpPr>
        <dsp:cNvPr id="0" name=""/>
        <dsp:cNvSpPr/>
      </dsp:nvSpPr>
      <dsp:spPr>
        <a:xfrm>
          <a:off x="6701344" y="1836153"/>
          <a:ext cx="806877" cy="806877"/>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260DFD8-47CB-4CB8-B741-6CE50C998C3A}">
      <dsp:nvSpPr>
        <dsp:cNvPr id="0" name=""/>
        <dsp:cNvSpPr/>
      </dsp:nvSpPr>
      <dsp:spPr>
        <a:xfrm>
          <a:off x="6870788" y="2005598"/>
          <a:ext cx="467988" cy="467988"/>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397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FD75F03-CDF3-4C63-9DDD-CB3A94AE7C03}">
      <dsp:nvSpPr>
        <dsp:cNvPr id="0" name=""/>
        <dsp:cNvSpPr/>
      </dsp:nvSpPr>
      <dsp:spPr>
        <a:xfrm>
          <a:off x="7681124" y="1836153"/>
          <a:ext cx="1901925" cy="8068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11200">
            <a:lnSpc>
              <a:spcPct val="100000"/>
            </a:lnSpc>
            <a:spcBef>
              <a:spcPct val="0"/>
            </a:spcBef>
            <a:spcAft>
              <a:spcPct val="35000"/>
            </a:spcAft>
            <a:buNone/>
          </a:pPr>
          <a:r>
            <a:rPr lang="en-US" sz="1600" kern="1200"/>
            <a:t>a copy of the audited annual accounts, </a:t>
          </a:r>
        </a:p>
      </dsp:txBody>
      <dsp:txXfrm>
        <a:off x="7681124" y="1836153"/>
        <a:ext cx="1901925" cy="806877"/>
      </dsp:txXfrm>
    </dsp:sp>
    <dsp:sp modelId="{9A979FF1-AA60-4377-92FD-B256E2C2F72C}">
      <dsp:nvSpPr>
        <dsp:cNvPr id="0" name=""/>
        <dsp:cNvSpPr/>
      </dsp:nvSpPr>
      <dsp:spPr>
        <a:xfrm>
          <a:off x="275141" y="3404492"/>
          <a:ext cx="806877" cy="806877"/>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33911D8-B84C-4BD6-A148-52D1326B9963}">
      <dsp:nvSpPr>
        <dsp:cNvPr id="0" name=""/>
        <dsp:cNvSpPr/>
      </dsp:nvSpPr>
      <dsp:spPr>
        <a:xfrm>
          <a:off x="444585" y="3573936"/>
          <a:ext cx="467988" cy="467988"/>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1397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1AF8864-DCD9-4229-B203-604AC5013009}">
      <dsp:nvSpPr>
        <dsp:cNvPr id="0" name=""/>
        <dsp:cNvSpPr/>
      </dsp:nvSpPr>
      <dsp:spPr>
        <a:xfrm>
          <a:off x="1254921" y="3404492"/>
          <a:ext cx="1901925" cy="8068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11200">
            <a:lnSpc>
              <a:spcPct val="100000"/>
            </a:lnSpc>
            <a:spcBef>
              <a:spcPct val="0"/>
            </a:spcBef>
            <a:spcAft>
              <a:spcPct val="35000"/>
            </a:spcAft>
            <a:buNone/>
          </a:pPr>
          <a:r>
            <a:rPr lang="en-US" sz="1600" kern="1200" dirty="0"/>
            <a:t>the reconciliation statement under Sec 44(2) in </a:t>
          </a:r>
          <a:r>
            <a:rPr lang="en-US" sz="1600" b="1" kern="1200" dirty="0"/>
            <a:t>GSTR</a:t>
          </a:r>
          <a:r>
            <a:rPr lang="en-US" sz="1600" kern="1200" dirty="0"/>
            <a:t>‐</a:t>
          </a:r>
          <a:r>
            <a:rPr lang="en-US" sz="1600" b="1" kern="1200" dirty="0"/>
            <a:t>9C </a:t>
          </a:r>
          <a:r>
            <a:rPr lang="en-US" sz="1600" kern="1200" dirty="0"/>
            <a:t>and </a:t>
          </a:r>
        </a:p>
      </dsp:txBody>
      <dsp:txXfrm>
        <a:off x="1254921" y="3404492"/>
        <a:ext cx="1901925" cy="806877"/>
      </dsp:txXfrm>
    </dsp:sp>
    <dsp:sp modelId="{024E3854-5F84-4B18-8F0F-0ADCA01147F4}">
      <dsp:nvSpPr>
        <dsp:cNvPr id="0" name=""/>
        <dsp:cNvSpPr/>
      </dsp:nvSpPr>
      <dsp:spPr>
        <a:xfrm>
          <a:off x="3488242" y="3404492"/>
          <a:ext cx="806877" cy="806877"/>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34AA26D-757A-4D18-AEA7-4DD4C492F411}">
      <dsp:nvSpPr>
        <dsp:cNvPr id="0" name=""/>
        <dsp:cNvSpPr/>
      </dsp:nvSpPr>
      <dsp:spPr>
        <a:xfrm>
          <a:off x="3657687" y="3573936"/>
          <a:ext cx="467988" cy="467988"/>
        </a:xfrm>
        <a:prstGeom prst="rect">
          <a:avLst/>
        </a:prstGeom>
        <a:blipFill>
          <a:blip xmlns:r="http://schemas.openxmlformats.org/officeDocument/2006/relationships"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a:blipFill>
        <a:ln w="1397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D313C70-08E9-4D16-8DF0-6F3BEA13183C}">
      <dsp:nvSpPr>
        <dsp:cNvPr id="0" name=""/>
        <dsp:cNvSpPr/>
      </dsp:nvSpPr>
      <dsp:spPr>
        <a:xfrm>
          <a:off x="4468022" y="3404492"/>
          <a:ext cx="1901925" cy="8068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11200">
            <a:lnSpc>
              <a:spcPct val="100000"/>
            </a:lnSpc>
            <a:spcBef>
              <a:spcPct val="0"/>
            </a:spcBef>
            <a:spcAft>
              <a:spcPct val="35000"/>
            </a:spcAft>
            <a:buNone/>
          </a:pPr>
          <a:r>
            <a:rPr lang="en-US" sz="1600" kern="1200"/>
            <a:t>such other documents in such form and manner as may be prescribed </a:t>
          </a:r>
        </a:p>
      </dsp:txBody>
      <dsp:txXfrm>
        <a:off x="4468022" y="3404492"/>
        <a:ext cx="1901925" cy="80687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1AA8B8-CAE3-4A56-A025-946DBB73CDAD}">
      <dsp:nvSpPr>
        <dsp:cNvPr id="0" name=""/>
        <dsp:cNvSpPr/>
      </dsp:nvSpPr>
      <dsp:spPr>
        <a:xfrm>
          <a:off x="0" y="1173094"/>
          <a:ext cx="6513603" cy="17656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1107200-4DD0-435C-BAD8-460DA922913C}">
      <dsp:nvSpPr>
        <dsp:cNvPr id="0" name=""/>
        <dsp:cNvSpPr/>
      </dsp:nvSpPr>
      <dsp:spPr>
        <a:xfrm>
          <a:off x="534102" y="1353647"/>
          <a:ext cx="971095" cy="97109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397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29DD8A8-AE9E-4F66-81B0-2A519574BB28}">
      <dsp:nvSpPr>
        <dsp:cNvPr id="0" name=""/>
        <dsp:cNvSpPr/>
      </dsp:nvSpPr>
      <dsp:spPr>
        <a:xfrm>
          <a:off x="2039300" y="956381"/>
          <a:ext cx="4474303" cy="17656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6862" tIns="186862" rIns="186862" bIns="186862" numCol="1" spcCol="1270" anchor="ctr" anchorCtr="0">
          <a:noAutofit/>
        </a:bodyPr>
        <a:lstStyle/>
        <a:p>
          <a:pPr marL="0" lvl="0" indent="0" algn="l" defTabSz="1422400">
            <a:lnSpc>
              <a:spcPct val="100000"/>
            </a:lnSpc>
            <a:spcBef>
              <a:spcPct val="0"/>
            </a:spcBef>
            <a:spcAft>
              <a:spcPct val="35000"/>
            </a:spcAft>
            <a:buNone/>
          </a:pPr>
          <a:r>
            <a:rPr lang="fr-FR" sz="3200" b="1" kern="1200" dirty="0"/>
            <a:t>Part A- </a:t>
          </a:r>
          <a:r>
            <a:rPr lang="fr-FR" sz="3200" b="1" kern="1200" dirty="0" err="1"/>
            <a:t>Reconciliation</a:t>
          </a:r>
          <a:r>
            <a:rPr lang="fr-FR" sz="3200" b="1" kern="1200" dirty="0"/>
            <a:t> </a:t>
          </a:r>
          <a:r>
            <a:rPr lang="fr-FR" sz="3200" b="1" kern="1200" dirty="0" err="1"/>
            <a:t>Statement</a:t>
          </a:r>
          <a:endParaRPr lang="en-US" sz="3200" kern="1200" dirty="0"/>
        </a:p>
      </dsp:txBody>
      <dsp:txXfrm>
        <a:off x="2039300" y="956381"/>
        <a:ext cx="4474303" cy="1765627"/>
      </dsp:txXfrm>
    </dsp:sp>
    <dsp:sp modelId="{CEDF25FF-E37A-45BB-BB50-5CED42C0D602}">
      <dsp:nvSpPr>
        <dsp:cNvPr id="0" name=""/>
        <dsp:cNvSpPr/>
      </dsp:nvSpPr>
      <dsp:spPr>
        <a:xfrm>
          <a:off x="0" y="3254964"/>
          <a:ext cx="6513603" cy="1765627"/>
        </a:xfrm>
        <a:prstGeom prst="roundRect">
          <a:avLst>
            <a:gd name="adj" fmla="val 10000"/>
          </a:avLst>
        </a:prstGeom>
        <a:solidFill>
          <a:srgbClr val="FFFFFF">
            <a:lumMod val="95000"/>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C669F3FC-3E3C-4E66-9DDE-DA8C3B7629E8}">
      <dsp:nvSpPr>
        <dsp:cNvPr id="0" name=""/>
        <dsp:cNvSpPr/>
      </dsp:nvSpPr>
      <dsp:spPr>
        <a:xfrm>
          <a:off x="534102" y="3560682"/>
          <a:ext cx="971095" cy="97109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397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BA3FA79-FFB2-4AD5-A342-7A931CC5FDCC}">
      <dsp:nvSpPr>
        <dsp:cNvPr id="0" name=""/>
        <dsp:cNvSpPr/>
      </dsp:nvSpPr>
      <dsp:spPr>
        <a:xfrm>
          <a:off x="2039300" y="3163416"/>
          <a:ext cx="4474303" cy="17656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6862" tIns="186862" rIns="186862" bIns="186862" numCol="1" spcCol="1270" anchor="ctr" anchorCtr="0">
          <a:noAutofit/>
        </a:bodyPr>
        <a:lstStyle/>
        <a:p>
          <a:pPr marL="0" lvl="0" indent="0" algn="l" defTabSz="1111250">
            <a:lnSpc>
              <a:spcPct val="100000"/>
            </a:lnSpc>
            <a:spcBef>
              <a:spcPct val="0"/>
            </a:spcBef>
            <a:spcAft>
              <a:spcPct val="35000"/>
            </a:spcAft>
            <a:buNone/>
          </a:pPr>
          <a:r>
            <a:rPr lang="fr-FR" sz="2500" b="1" kern="1200" dirty="0"/>
            <a:t>Part B- Certification</a:t>
          </a:r>
          <a:endParaRPr lang="en-US" sz="2500" kern="1200" dirty="0"/>
        </a:p>
      </dsp:txBody>
      <dsp:txXfrm>
        <a:off x="2039300" y="3163416"/>
        <a:ext cx="4474303" cy="176562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65EC90-7994-4715-A21A-6D58104E2898}">
      <dsp:nvSpPr>
        <dsp:cNvPr id="0" name=""/>
        <dsp:cNvSpPr/>
      </dsp:nvSpPr>
      <dsp:spPr>
        <a:xfrm rot="5400000">
          <a:off x="5883789" y="-2129844"/>
          <a:ext cx="1639561" cy="6309242"/>
        </a:xfrm>
        <a:prstGeom prst="round2SameRect">
          <a:avLst/>
        </a:prstGeom>
        <a:solidFill>
          <a:schemeClr val="accent2">
            <a:tint val="40000"/>
            <a:alpha val="90000"/>
            <a:hueOff val="0"/>
            <a:satOff val="0"/>
            <a:lumOff val="0"/>
            <a:alphaOff val="0"/>
          </a:schemeClr>
        </a:solidFill>
        <a:ln w="1397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45720" rIns="91440" bIns="45720" numCol="1" spcCol="1270" anchor="ctr" anchorCtr="0">
          <a:noAutofit/>
        </a:bodyPr>
        <a:lstStyle/>
        <a:p>
          <a:pPr marL="228600" lvl="1" indent="-228600" algn="l" defTabSz="1066800">
            <a:lnSpc>
              <a:spcPct val="90000"/>
            </a:lnSpc>
            <a:spcBef>
              <a:spcPct val="0"/>
            </a:spcBef>
            <a:spcAft>
              <a:spcPct val="15000"/>
            </a:spcAft>
            <a:buChar char="•"/>
          </a:pPr>
          <a:r>
            <a:rPr lang="en-US" sz="2400" kern="1200"/>
            <a:t>Certification in cases where the reconciliation statement is  drawn up by the person who had conducted the audit</a:t>
          </a:r>
        </a:p>
      </dsp:txBody>
      <dsp:txXfrm rot="-5400000">
        <a:off x="3548949" y="285033"/>
        <a:ext cx="6229205" cy="1479487"/>
      </dsp:txXfrm>
    </dsp:sp>
    <dsp:sp modelId="{F5F3F67F-EA03-4DDB-9B10-B5AE9733C1CA}">
      <dsp:nvSpPr>
        <dsp:cNvPr id="0" name=""/>
        <dsp:cNvSpPr/>
      </dsp:nvSpPr>
      <dsp:spPr>
        <a:xfrm>
          <a:off x="0" y="51"/>
          <a:ext cx="3548948" cy="2049451"/>
        </a:xfrm>
        <a:prstGeom prst="roundRect">
          <a:avLst/>
        </a:prstGeom>
        <a:solidFill>
          <a:schemeClr val="accent2">
            <a:hueOff val="0"/>
            <a:satOff val="0"/>
            <a:lumOff val="0"/>
            <a:alphaOff val="0"/>
          </a:schemeClr>
        </a:solidFill>
        <a:ln w="1714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28600" tIns="114300" rIns="228600" bIns="114300" numCol="1" spcCol="1270" anchor="ctr" anchorCtr="0">
          <a:noAutofit/>
        </a:bodyPr>
        <a:lstStyle/>
        <a:p>
          <a:pPr marL="0" lvl="0" indent="0" algn="ctr" defTabSz="2667000">
            <a:lnSpc>
              <a:spcPct val="90000"/>
            </a:lnSpc>
            <a:spcBef>
              <a:spcPct val="0"/>
            </a:spcBef>
            <a:spcAft>
              <a:spcPct val="35000"/>
            </a:spcAft>
            <a:buNone/>
          </a:pPr>
          <a:r>
            <a:rPr lang="en-US" sz="6000" b="1" kern="1200" dirty="0">
              <a:solidFill>
                <a:schemeClr val="tx1"/>
              </a:solidFill>
            </a:rPr>
            <a:t>Format I</a:t>
          </a:r>
          <a:endParaRPr lang="en-US" sz="6000" kern="1200" dirty="0">
            <a:solidFill>
              <a:schemeClr val="tx1"/>
            </a:solidFill>
          </a:endParaRPr>
        </a:p>
      </dsp:txBody>
      <dsp:txXfrm>
        <a:off x="100046" y="100097"/>
        <a:ext cx="3348856" cy="1849359"/>
      </dsp:txXfrm>
    </dsp:sp>
    <dsp:sp modelId="{0BB3337C-52D1-4B70-8095-00367453E0BE}">
      <dsp:nvSpPr>
        <dsp:cNvPr id="0" name=""/>
        <dsp:cNvSpPr/>
      </dsp:nvSpPr>
      <dsp:spPr>
        <a:xfrm rot="5400000">
          <a:off x="5883789" y="22079"/>
          <a:ext cx="1639561" cy="6309242"/>
        </a:xfrm>
        <a:prstGeom prst="round2SameRect">
          <a:avLst/>
        </a:prstGeom>
        <a:solidFill>
          <a:schemeClr val="accent3">
            <a:tint val="40000"/>
            <a:alpha val="90000"/>
            <a:hueOff val="0"/>
            <a:satOff val="0"/>
            <a:lumOff val="0"/>
            <a:alphaOff val="0"/>
          </a:schemeClr>
        </a:solidFill>
        <a:ln w="1397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45720" rIns="91440" bIns="45720" numCol="1" spcCol="1270" anchor="ctr" anchorCtr="0">
          <a:noAutofit/>
        </a:bodyPr>
        <a:lstStyle/>
        <a:p>
          <a:pPr marL="228600" lvl="1" indent="-228600" algn="l" defTabSz="1066800">
            <a:lnSpc>
              <a:spcPct val="90000"/>
            </a:lnSpc>
            <a:spcBef>
              <a:spcPct val="0"/>
            </a:spcBef>
            <a:spcAft>
              <a:spcPct val="15000"/>
            </a:spcAft>
            <a:buChar char="•"/>
          </a:pPr>
          <a:r>
            <a:rPr lang="en-US" sz="2400" kern="1200"/>
            <a:t>Certification in cases where the reconciliation statement is  drawn up by a person other than the person who had conducted the audit</a:t>
          </a:r>
        </a:p>
      </dsp:txBody>
      <dsp:txXfrm rot="-5400000">
        <a:off x="3548949" y="2436957"/>
        <a:ext cx="6229205" cy="1479487"/>
      </dsp:txXfrm>
    </dsp:sp>
    <dsp:sp modelId="{2C9DE15D-E2A1-4634-BF51-9C35596CA7D3}">
      <dsp:nvSpPr>
        <dsp:cNvPr id="0" name=""/>
        <dsp:cNvSpPr/>
      </dsp:nvSpPr>
      <dsp:spPr>
        <a:xfrm>
          <a:off x="0" y="2151975"/>
          <a:ext cx="3548948" cy="2049451"/>
        </a:xfrm>
        <a:prstGeom prst="roundRect">
          <a:avLst/>
        </a:prstGeom>
        <a:solidFill>
          <a:schemeClr val="accent3">
            <a:hueOff val="0"/>
            <a:satOff val="0"/>
            <a:lumOff val="0"/>
            <a:alphaOff val="0"/>
          </a:schemeClr>
        </a:solidFill>
        <a:ln w="1714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28600" tIns="114300" rIns="228600" bIns="114300" numCol="1" spcCol="1270" anchor="ctr" anchorCtr="0">
          <a:noAutofit/>
        </a:bodyPr>
        <a:lstStyle/>
        <a:p>
          <a:pPr marL="0" lvl="0" indent="0" algn="ctr" defTabSz="2667000">
            <a:lnSpc>
              <a:spcPct val="90000"/>
            </a:lnSpc>
            <a:spcBef>
              <a:spcPct val="0"/>
            </a:spcBef>
            <a:spcAft>
              <a:spcPct val="35000"/>
            </a:spcAft>
            <a:buNone/>
          </a:pPr>
          <a:r>
            <a:rPr lang="en-US" sz="6000" b="1" kern="1200" dirty="0">
              <a:solidFill>
                <a:schemeClr val="tx1"/>
              </a:solidFill>
            </a:rPr>
            <a:t>Format II</a:t>
          </a:r>
          <a:endParaRPr lang="en-US" sz="6000" kern="1200" dirty="0">
            <a:solidFill>
              <a:schemeClr val="tx1"/>
            </a:solidFill>
          </a:endParaRPr>
        </a:p>
      </dsp:txBody>
      <dsp:txXfrm>
        <a:off x="100046" y="2252021"/>
        <a:ext cx="3348856" cy="1849359"/>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1BEF96-5985-425D-8ADF-D1E119916CE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IN"/>
              <a:t>CA Dhara Gandhi</a:t>
            </a:r>
          </a:p>
        </p:txBody>
      </p:sp>
      <p:sp>
        <p:nvSpPr>
          <p:cNvPr id="3" name="Date Placeholder 2">
            <a:extLst>
              <a:ext uri="{FF2B5EF4-FFF2-40B4-BE49-F238E27FC236}">
                <a16:creationId xmlns:a16="http://schemas.microsoft.com/office/drawing/2014/main" id="{A01D62F2-9CEF-4043-AB4E-7E74047BB49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0627B6F-89B8-4839-9BC0-11D41D231E7A}" type="datetimeFigureOut">
              <a:rPr lang="en-IN" smtClean="0"/>
              <a:t>18-01-2020</a:t>
            </a:fld>
            <a:endParaRPr lang="en-IN"/>
          </a:p>
        </p:txBody>
      </p:sp>
      <p:sp>
        <p:nvSpPr>
          <p:cNvPr id="4" name="Footer Placeholder 3">
            <a:extLst>
              <a:ext uri="{FF2B5EF4-FFF2-40B4-BE49-F238E27FC236}">
                <a16:creationId xmlns:a16="http://schemas.microsoft.com/office/drawing/2014/main" id="{1D5D45B3-36BE-425E-B025-B05D82F51A2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IN"/>
              <a:t>CA Dhara Gandhi</a:t>
            </a:r>
          </a:p>
        </p:txBody>
      </p:sp>
      <p:sp>
        <p:nvSpPr>
          <p:cNvPr id="5" name="Slide Number Placeholder 4">
            <a:extLst>
              <a:ext uri="{FF2B5EF4-FFF2-40B4-BE49-F238E27FC236}">
                <a16:creationId xmlns:a16="http://schemas.microsoft.com/office/drawing/2014/main" id="{841315F0-BA5C-4DD0-9773-622C42A7C96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8111A7D-0F22-4C64-9949-E01B346812DF}" type="slidenum">
              <a:rPr lang="en-IN" smtClean="0"/>
              <a:t>‹#›</a:t>
            </a:fld>
            <a:endParaRPr lang="en-IN"/>
          </a:p>
        </p:txBody>
      </p:sp>
    </p:spTree>
    <p:extLst>
      <p:ext uri="{BB962C8B-B14F-4D97-AF65-F5344CB8AC3E}">
        <p14:creationId xmlns:p14="http://schemas.microsoft.com/office/powerpoint/2010/main" val="766979882"/>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IN"/>
              <a:t>CA Dhara Gandhi</a:t>
            </a: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D09A7F-9EF2-47A9-ACE0-1DAF8FED55FF}" type="datetimeFigureOut">
              <a:rPr lang="en-IN" smtClean="0"/>
              <a:pPr/>
              <a:t>18-01-2020</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IN"/>
              <a:t>CA Dhara Gandhi</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16528E-B71C-4975-837B-72E6B801C383}" type="slidenum">
              <a:rPr lang="en-IN" smtClean="0"/>
              <a:pPr/>
              <a:t>‹#›</a:t>
            </a:fld>
            <a:endParaRPr lang="en-IN"/>
          </a:p>
        </p:txBody>
      </p:sp>
    </p:spTree>
    <p:extLst>
      <p:ext uri="{BB962C8B-B14F-4D97-AF65-F5344CB8AC3E}">
        <p14:creationId xmlns:p14="http://schemas.microsoft.com/office/powerpoint/2010/main" val="2853588644"/>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45CB8D9C-78DB-4B00-80FC-AF46E423B91F}" type="datetime1">
              <a:rPr lang="en-IN" smtClean="0"/>
              <a:t>18-01-2020</a:t>
            </a:fld>
            <a:endParaRPr lang="en-IN"/>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r>
              <a:rPr lang="en-IN"/>
              <a:t>CA DHARA GANDHI</a:t>
            </a:r>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DADA29DC-1D8B-49AB-ADD7-F079A59D2D43}" type="slidenum">
              <a:rPr lang="en-IN" smtClean="0"/>
              <a:pPr/>
              <a:t>‹#›</a:t>
            </a:fld>
            <a:endParaRPr lang="en-IN"/>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091333834"/>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1435A9F-EE1D-41D8-B7DF-C3304E297607}" type="datetime1">
              <a:rPr lang="en-IN" smtClean="0"/>
              <a:t>18-01-2020</a:t>
            </a:fld>
            <a:endParaRPr lang="en-IN"/>
          </a:p>
        </p:txBody>
      </p:sp>
      <p:sp>
        <p:nvSpPr>
          <p:cNvPr id="5" name="Footer Placeholder 4"/>
          <p:cNvSpPr>
            <a:spLocks noGrp="1"/>
          </p:cNvSpPr>
          <p:nvPr>
            <p:ph type="ftr" sz="quarter" idx="11"/>
          </p:nvPr>
        </p:nvSpPr>
        <p:spPr/>
        <p:txBody>
          <a:bodyPr/>
          <a:lstStyle/>
          <a:p>
            <a:r>
              <a:rPr lang="en-IN"/>
              <a:t>CA DHARA GANDHI</a:t>
            </a:r>
          </a:p>
        </p:txBody>
      </p:sp>
      <p:sp>
        <p:nvSpPr>
          <p:cNvPr id="6" name="Slide Number Placeholder 5"/>
          <p:cNvSpPr>
            <a:spLocks noGrp="1"/>
          </p:cNvSpPr>
          <p:nvPr>
            <p:ph type="sldNum" sz="quarter" idx="12"/>
          </p:nvPr>
        </p:nvSpPr>
        <p:spPr/>
        <p:txBody>
          <a:bodyPr/>
          <a:lstStyle/>
          <a:p>
            <a:fld id="{DADA29DC-1D8B-49AB-ADD7-F079A59D2D43}" type="slidenum">
              <a:rPr lang="en-IN" smtClean="0"/>
              <a:pPr/>
              <a:t>‹#›</a:t>
            </a:fld>
            <a:endParaRPr lang="en-IN"/>
          </a:p>
        </p:txBody>
      </p:sp>
    </p:spTree>
    <p:extLst>
      <p:ext uri="{BB962C8B-B14F-4D97-AF65-F5344CB8AC3E}">
        <p14:creationId xmlns:p14="http://schemas.microsoft.com/office/powerpoint/2010/main" val="11208377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351E79-D011-421E-83D6-80F9FA18B0DA}" type="datetime1">
              <a:rPr lang="en-IN" smtClean="0"/>
              <a:t>18-01-2020</a:t>
            </a:fld>
            <a:endParaRPr lang="en-IN"/>
          </a:p>
        </p:txBody>
      </p:sp>
      <p:sp>
        <p:nvSpPr>
          <p:cNvPr id="5" name="Footer Placeholder 4"/>
          <p:cNvSpPr>
            <a:spLocks noGrp="1"/>
          </p:cNvSpPr>
          <p:nvPr>
            <p:ph type="ftr" sz="quarter" idx="11"/>
          </p:nvPr>
        </p:nvSpPr>
        <p:spPr/>
        <p:txBody>
          <a:bodyPr/>
          <a:lstStyle/>
          <a:p>
            <a:r>
              <a:rPr lang="en-IN"/>
              <a:t>CA DHARA GANDHI</a:t>
            </a:r>
          </a:p>
        </p:txBody>
      </p:sp>
      <p:sp>
        <p:nvSpPr>
          <p:cNvPr id="6" name="Slide Number Placeholder 5"/>
          <p:cNvSpPr>
            <a:spLocks noGrp="1"/>
          </p:cNvSpPr>
          <p:nvPr>
            <p:ph type="sldNum" sz="quarter" idx="12"/>
          </p:nvPr>
        </p:nvSpPr>
        <p:spPr/>
        <p:txBody>
          <a:bodyPr/>
          <a:lstStyle/>
          <a:p>
            <a:fld id="{DADA29DC-1D8B-49AB-ADD7-F079A59D2D43}" type="slidenum">
              <a:rPr lang="en-IN" smtClean="0"/>
              <a:pPr/>
              <a:t>‹#›</a:t>
            </a:fld>
            <a:endParaRPr lang="en-IN"/>
          </a:p>
        </p:txBody>
      </p:sp>
    </p:spTree>
    <p:extLst>
      <p:ext uri="{BB962C8B-B14F-4D97-AF65-F5344CB8AC3E}">
        <p14:creationId xmlns:p14="http://schemas.microsoft.com/office/powerpoint/2010/main" val="11290862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C88D57C-65EB-4CB0-BAE2-5AAD46C5574B}" type="datetime1">
              <a:rPr lang="en-IN" smtClean="0"/>
              <a:t>18-01-2020</a:t>
            </a:fld>
            <a:endParaRPr lang="en-IN"/>
          </a:p>
        </p:txBody>
      </p:sp>
      <p:sp>
        <p:nvSpPr>
          <p:cNvPr id="5" name="Footer Placeholder 4"/>
          <p:cNvSpPr>
            <a:spLocks noGrp="1"/>
          </p:cNvSpPr>
          <p:nvPr>
            <p:ph type="ftr" sz="quarter" idx="11"/>
          </p:nvPr>
        </p:nvSpPr>
        <p:spPr/>
        <p:txBody>
          <a:bodyPr/>
          <a:lstStyle/>
          <a:p>
            <a:r>
              <a:rPr lang="en-IN"/>
              <a:t>CA DHARA GANDHI</a:t>
            </a:r>
          </a:p>
        </p:txBody>
      </p:sp>
      <p:sp>
        <p:nvSpPr>
          <p:cNvPr id="6" name="Slide Number Placeholder 5"/>
          <p:cNvSpPr>
            <a:spLocks noGrp="1"/>
          </p:cNvSpPr>
          <p:nvPr>
            <p:ph type="sldNum" sz="quarter" idx="12"/>
          </p:nvPr>
        </p:nvSpPr>
        <p:spPr/>
        <p:txBody>
          <a:bodyPr/>
          <a:lstStyle/>
          <a:p>
            <a:fld id="{DADA29DC-1D8B-49AB-ADD7-F079A59D2D43}" type="slidenum">
              <a:rPr lang="en-IN" smtClean="0"/>
              <a:pPr/>
              <a:t>‹#›</a:t>
            </a:fld>
            <a:endParaRPr lang="en-IN"/>
          </a:p>
        </p:txBody>
      </p:sp>
    </p:spTree>
    <p:extLst>
      <p:ext uri="{BB962C8B-B14F-4D97-AF65-F5344CB8AC3E}">
        <p14:creationId xmlns:p14="http://schemas.microsoft.com/office/powerpoint/2010/main" val="8872860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018A969-3CD9-4EFE-A57B-3CD83703C5F2}" type="datetime1">
              <a:rPr lang="en-IN" smtClean="0"/>
              <a:t>18-01-2020</a:t>
            </a:fld>
            <a:endParaRPr lang="en-IN"/>
          </a:p>
        </p:txBody>
      </p:sp>
      <p:sp>
        <p:nvSpPr>
          <p:cNvPr id="5" name="Footer Placeholder 4"/>
          <p:cNvSpPr>
            <a:spLocks noGrp="1"/>
          </p:cNvSpPr>
          <p:nvPr>
            <p:ph type="ftr" sz="quarter" idx="11"/>
          </p:nvPr>
        </p:nvSpPr>
        <p:spPr/>
        <p:txBody>
          <a:bodyPr/>
          <a:lstStyle/>
          <a:p>
            <a:r>
              <a:rPr lang="en-IN"/>
              <a:t>CA DHARA GANDHI</a:t>
            </a:r>
          </a:p>
        </p:txBody>
      </p:sp>
      <p:sp>
        <p:nvSpPr>
          <p:cNvPr id="6" name="Slide Number Placeholder 5"/>
          <p:cNvSpPr>
            <a:spLocks noGrp="1"/>
          </p:cNvSpPr>
          <p:nvPr>
            <p:ph type="sldNum" sz="quarter" idx="12"/>
          </p:nvPr>
        </p:nvSpPr>
        <p:spPr/>
        <p:txBody>
          <a:bodyPr/>
          <a:lstStyle/>
          <a:p>
            <a:fld id="{DADA29DC-1D8B-49AB-ADD7-F079A59D2D43}" type="slidenum">
              <a:rPr lang="en-IN" smtClean="0"/>
              <a:pPr/>
              <a:t>‹#›</a:t>
            </a:fld>
            <a:endParaRPr lang="en-IN"/>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6451699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EA4547C-2AF6-4AAB-9610-5AB8326E2BA7}" type="datetime1">
              <a:rPr lang="en-IN" smtClean="0"/>
              <a:t>18-01-2020</a:t>
            </a:fld>
            <a:endParaRPr lang="en-IN"/>
          </a:p>
        </p:txBody>
      </p:sp>
      <p:sp>
        <p:nvSpPr>
          <p:cNvPr id="6" name="Footer Placeholder 5"/>
          <p:cNvSpPr>
            <a:spLocks noGrp="1"/>
          </p:cNvSpPr>
          <p:nvPr>
            <p:ph type="ftr" sz="quarter" idx="11"/>
          </p:nvPr>
        </p:nvSpPr>
        <p:spPr/>
        <p:txBody>
          <a:bodyPr/>
          <a:lstStyle/>
          <a:p>
            <a:r>
              <a:rPr lang="en-IN"/>
              <a:t>CA DHARA GANDHI</a:t>
            </a:r>
          </a:p>
        </p:txBody>
      </p:sp>
      <p:sp>
        <p:nvSpPr>
          <p:cNvPr id="7" name="Slide Number Placeholder 6"/>
          <p:cNvSpPr>
            <a:spLocks noGrp="1"/>
          </p:cNvSpPr>
          <p:nvPr>
            <p:ph type="sldNum" sz="quarter" idx="12"/>
          </p:nvPr>
        </p:nvSpPr>
        <p:spPr/>
        <p:txBody>
          <a:bodyPr/>
          <a:lstStyle/>
          <a:p>
            <a:fld id="{DADA29DC-1D8B-49AB-ADD7-F079A59D2D43}" type="slidenum">
              <a:rPr lang="en-IN" smtClean="0"/>
              <a:pPr/>
              <a:t>‹#›</a:t>
            </a:fld>
            <a:endParaRPr lang="en-IN"/>
          </a:p>
        </p:txBody>
      </p:sp>
    </p:spTree>
    <p:extLst>
      <p:ext uri="{BB962C8B-B14F-4D97-AF65-F5344CB8AC3E}">
        <p14:creationId xmlns:p14="http://schemas.microsoft.com/office/powerpoint/2010/main" val="2316693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n-US"/>
              <a:t>Click to 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E1B4BF1-D534-4215-B158-0C3C5BF3E194}" type="datetime1">
              <a:rPr lang="en-IN" smtClean="0"/>
              <a:t>18-01-2020</a:t>
            </a:fld>
            <a:endParaRPr lang="en-IN"/>
          </a:p>
        </p:txBody>
      </p:sp>
      <p:sp>
        <p:nvSpPr>
          <p:cNvPr id="8" name="Footer Placeholder 7"/>
          <p:cNvSpPr>
            <a:spLocks noGrp="1"/>
          </p:cNvSpPr>
          <p:nvPr>
            <p:ph type="ftr" sz="quarter" idx="11"/>
          </p:nvPr>
        </p:nvSpPr>
        <p:spPr/>
        <p:txBody>
          <a:bodyPr/>
          <a:lstStyle/>
          <a:p>
            <a:r>
              <a:rPr lang="en-IN"/>
              <a:t>CA DHARA GANDHI</a:t>
            </a:r>
          </a:p>
        </p:txBody>
      </p:sp>
      <p:sp>
        <p:nvSpPr>
          <p:cNvPr id="9" name="Slide Number Placeholder 8"/>
          <p:cNvSpPr>
            <a:spLocks noGrp="1"/>
          </p:cNvSpPr>
          <p:nvPr>
            <p:ph type="sldNum" sz="quarter" idx="12"/>
          </p:nvPr>
        </p:nvSpPr>
        <p:spPr/>
        <p:txBody>
          <a:bodyPr/>
          <a:lstStyle/>
          <a:p>
            <a:fld id="{DADA29DC-1D8B-49AB-ADD7-F079A59D2D43}" type="slidenum">
              <a:rPr lang="en-IN" smtClean="0"/>
              <a:pPr/>
              <a:t>‹#›</a:t>
            </a:fld>
            <a:endParaRPr lang="en-IN"/>
          </a:p>
        </p:txBody>
      </p:sp>
    </p:spTree>
    <p:extLst>
      <p:ext uri="{BB962C8B-B14F-4D97-AF65-F5344CB8AC3E}">
        <p14:creationId xmlns:p14="http://schemas.microsoft.com/office/powerpoint/2010/main" val="42153233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5300623-C4A7-4008-9E82-589669E259D7}" type="datetime1">
              <a:rPr lang="en-IN" smtClean="0"/>
              <a:t>18-01-2020</a:t>
            </a:fld>
            <a:endParaRPr lang="en-IN"/>
          </a:p>
        </p:txBody>
      </p:sp>
      <p:sp>
        <p:nvSpPr>
          <p:cNvPr id="4" name="Footer Placeholder 3"/>
          <p:cNvSpPr>
            <a:spLocks noGrp="1"/>
          </p:cNvSpPr>
          <p:nvPr>
            <p:ph type="ftr" sz="quarter" idx="11"/>
          </p:nvPr>
        </p:nvSpPr>
        <p:spPr/>
        <p:txBody>
          <a:bodyPr/>
          <a:lstStyle/>
          <a:p>
            <a:r>
              <a:rPr lang="en-IN"/>
              <a:t>CA DHARA GANDHI</a:t>
            </a:r>
          </a:p>
        </p:txBody>
      </p:sp>
      <p:sp>
        <p:nvSpPr>
          <p:cNvPr id="5" name="Slide Number Placeholder 4"/>
          <p:cNvSpPr>
            <a:spLocks noGrp="1"/>
          </p:cNvSpPr>
          <p:nvPr>
            <p:ph type="sldNum" sz="quarter" idx="12"/>
          </p:nvPr>
        </p:nvSpPr>
        <p:spPr/>
        <p:txBody>
          <a:bodyPr/>
          <a:lstStyle/>
          <a:p>
            <a:fld id="{DADA29DC-1D8B-49AB-ADD7-F079A59D2D43}" type="slidenum">
              <a:rPr lang="en-IN" smtClean="0"/>
              <a:pPr/>
              <a:t>‹#›</a:t>
            </a:fld>
            <a:endParaRPr lang="en-IN"/>
          </a:p>
        </p:txBody>
      </p:sp>
    </p:spTree>
    <p:extLst>
      <p:ext uri="{BB962C8B-B14F-4D97-AF65-F5344CB8AC3E}">
        <p14:creationId xmlns:p14="http://schemas.microsoft.com/office/powerpoint/2010/main" val="20193381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E0F776-B57C-4A37-B20C-25050940F751}" type="datetime1">
              <a:rPr lang="en-IN" smtClean="0"/>
              <a:t>18-01-2020</a:t>
            </a:fld>
            <a:endParaRPr lang="en-IN"/>
          </a:p>
        </p:txBody>
      </p:sp>
      <p:sp>
        <p:nvSpPr>
          <p:cNvPr id="3" name="Footer Placeholder 2"/>
          <p:cNvSpPr>
            <a:spLocks noGrp="1"/>
          </p:cNvSpPr>
          <p:nvPr>
            <p:ph type="ftr" sz="quarter" idx="11"/>
          </p:nvPr>
        </p:nvSpPr>
        <p:spPr/>
        <p:txBody>
          <a:bodyPr/>
          <a:lstStyle/>
          <a:p>
            <a:r>
              <a:rPr lang="en-IN"/>
              <a:t>CA DHARA GANDHI</a:t>
            </a:r>
          </a:p>
        </p:txBody>
      </p:sp>
      <p:sp>
        <p:nvSpPr>
          <p:cNvPr id="4" name="Slide Number Placeholder 3"/>
          <p:cNvSpPr>
            <a:spLocks noGrp="1"/>
          </p:cNvSpPr>
          <p:nvPr>
            <p:ph type="sldNum" sz="quarter" idx="12"/>
          </p:nvPr>
        </p:nvSpPr>
        <p:spPr/>
        <p:txBody>
          <a:bodyPr/>
          <a:lstStyle/>
          <a:p>
            <a:fld id="{DADA29DC-1D8B-49AB-ADD7-F079A59D2D43}" type="slidenum">
              <a:rPr lang="en-IN" smtClean="0"/>
              <a:pPr/>
              <a:t>‹#›</a:t>
            </a:fld>
            <a:endParaRPr lang="en-IN"/>
          </a:p>
        </p:txBody>
      </p:sp>
    </p:spTree>
    <p:extLst>
      <p:ext uri="{BB962C8B-B14F-4D97-AF65-F5344CB8AC3E}">
        <p14:creationId xmlns:p14="http://schemas.microsoft.com/office/powerpoint/2010/main" val="4081458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11F6372-5A45-491E-B82D-A48BD4B6923C}" type="datetime1">
              <a:rPr lang="en-IN" smtClean="0"/>
              <a:t>18-01-2020</a:t>
            </a:fld>
            <a:endParaRPr lang="en-IN"/>
          </a:p>
        </p:txBody>
      </p:sp>
      <p:sp>
        <p:nvSpPr>
          <p:cNvPr id="6" name="Footer Placeholder 5"/>
          <p:cNvSpPr>
            <a:spLocks noGrp="1"/>
          </p:cNvSpPr>
          <p:nvPr>
            <p:ph type="ftr" sz="quarter" idx="11"/>
          </p:nvPr>
        </p:nvSpPr>
        <p:spPr/>
        <p:txBody>
          <a:bodyPr/>
          <a:lstStyle/>
          <a:p>
            <a:r>
              <a:rPr lang="en-IN"/>
              <a:t>CA DHARA GANDHI</a:t>
            </a:r>
          </a:p>
        </p:txBody>
      </p:sp>
      <p:sp>
        <p:nvSpPr>
          <p:cNvPr id="7" name="Slide Number Placeholder 6"/>
          <p:cNvSpPr>
            <a:spLocks noGrp="1"/>
          </p:cNvSpPr>
          <p:nvPr>
            <p:ph type="sldNum" sz="quarter" idx="12"/>
          </p:nvPr>
        </p:nvSpPr>
        <p:spPr/>
        <p:txBody>
          <a:bodyPr/>
          <a:lstStyle/>
          <a:p>
            <a:fld id="{DADA29DC-1D8B-49AB-ADD7-F079A59D2D43}" type="slidenum">
              <a:rPr lang="en-IN" smtClean="0"/>
              <a:pPr/>
              <a:t>‹#›</a:t>
            </a:fld>
            <a:endParaRPr lang="en-IN"/>
          </a:p>
        </p:txBody>
      </p:sp>
    </p:spTree>
    <p:extLst>
      <p:ext uri="{BB962C8B-B14F-4D97-AF65-F5344CB8AC3E}">
        <p14:creationId xmlns:p14="http://schemas.microsoft.com/office/powerpoint/2010/main" val="3762144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1292840" cy="5128923"/>
          </a:xfrm>
          <a:solidFill>
            <a:schemeClr val="accent1"/>
          </a:solid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39B87DF-E227-455D-A06F-A63B87371ABF}" type="datetime1">
              <a:rPr lang="en-IN" smtClean="0"/>
              <a:t>18-01-2020</a:t>
            </a:fld>
            <a:endParaRPr lang="en-IN"/>
          </a:p>
        </p:txBody>
      </p:sp>
      <p:sp>
        <p:nvSpPr>
          <p:cNvPr id="6" name="Footer Placeholder 5"/>
          <p:cNvSpPr>
            <a:spLocks noGrp="1"/>
          </p:cNvSpPr>
          <p:nvPr>
            <p:ph type="ftr" sz="quarter" idx="11"/>
          </p:nvPr>
        </p:nvSpPr>
        <p:spPr/>
        <p:txBody>
          <a:bodyPr/>
          <a:lstStyle/>
          <a:p>
            <a:r>
              <a:rPr lang="en-IN"/>
              <a:t>CA DHARA GANDHI</a:t>
            </a:r>
          </a:p>
        </p:txBody>
      </p:sp>
      <p:sp>
        <p:nvSpPr>
          <p:cNvPr id="7" name="Slide Number Placeholder 6"/>
          <p:cNvSpPr>
            <a:spLocks noGrp="1"/>
          </p:cNvSpPr>
          <p:nvPr>
            <p:ph type="sldNum" sz="quarter" idx="12"/>
          </p:nvPr>
        </p:nvSpPr>
        <p:spPr/>
        <p:txBody>
          <a:bodyPr/>
          <a:lstStyle/>
          <a:p>
            <a:fld id="{DADA29DC-1D8B-49AB-ADD7-F079A59D2D43}" type="slidenum">
              <a:rPr lang="en-IN" smtClean="0"/>
              <a:pPr/>
              <a:t>‹#›</a:t>
            </a:fld>
            <a:endParaRPr lang="en-IN"/>
          </a:p>
        </p:txBody>
      </p:sp>
    </p:spTree>
    <p:extLst>
      <p:ext uri="{BB962C8B-B14F-4D97-AF65-F5344CB8AC3E}">
        <p14:creationId xmlns:p14="http://schemas.microsoft.com/office/powerpoint/2010/main" val="29019805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3EDB7A48-061F-41DE-94F6-24EB0A9CBD13}" type="datetime1">
              <a:rPr lang="en-IN" smtClean="0"/>
              <a:t>18-01-2020</a:t>
            </a:fld>
            <a:endParaRPr lang="en-IN"/>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r>
              <a:rPr lang="en-IN"/>
              <a:t>CA DHARA GANDHI</a:t>
            </a:r>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DADA29DC-1D8B-49AB-ADD7-F079A59D2D43}" type="slidenum">
              <a:rPr lang="en-IN" smtClean="0"/>
              <a:pPr/>
              <a:t>‹#›</a:t>
            </a:fld>
            <a:endParaRPr lang="en-IN"/>
          </a:p>
        </p:txBody>
      </p:sp>
    </p:spTree>
    <p:extLst>
      <p:ext uri="{BB962C8B-B14F-4D97-AF65-F5344CB8AC3E}">
        <p14:creationId xmlns:p14="http://schemas.microsoft.com/office/powerpoint/2010/main" val="3850935466"/>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Lst>
  <p:hf sldNum="0" hdr="0" dt="0"/>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taxguru.in/goods-and-service-tax/simplification-gstr-9-gstr-9c.html" TargetMode="External"/><Relationship Id="rId2" Type="http://schemas.openxmlformats.org/officeDocument/2006/relationships/hyperlink" Target="https://taxguru.in/goods-and-service-tax/cbic-simplifies-form-gst-rfd-01-form-gstr-9-form-gstr-9c.html"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hyperlink" Target="mailto:cadhara.gandhi2018@gmail.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4E8845-B3A7-45CE-B92D-BAE3530447AD}"/>
              </a:ext>
            </a:extLst>
          </p:cNvPr>
          <p:cNvSpPr>
            <a:spLocks noGrp="1"/>
          </p:cNvSpPr>
          <p:nvPr>
            <p:ph type="title"/>
          </p:nvPr>
        </p:nvSpPr>
        <p:spPr/>
        <p:txBody>
          <a:bodyPr>
            <a:normAutofit/>
          </a:bodyPr>
          <a:lstStyle/>
          <a:p>
            <a:pPr marL="55244" algn="ctr"/>
            <a:r>
              <a:rPr lang="en-IN" sz="2800" spc="-5" dirty="0">
                <a:solidFill>
                  <a:srgbClr val="000000"/>
                </a:solidFill>
                <a:latin typeface="Calibri"/>
                <a:cs typeface="Times New Roman"/>
              </a:rPr>
              <a:t>WESTERN INDIA REGIONAL</a:t>
            </a:r>
            <a:r>
              <a:rPr lang="en-IN" sz="2800" spc="-165" dirty="0">
                <a:solidFill>
                  <a:srgbClr val="000000"/>
                </a:solidFill>
                <a:latin typeface="Calibri"/>
                <a:cs typeface="Times New Roman"/>
              </a:rPr>
              <a:t> </a:t>
            </a:r>
            <a:r>
              <a:rPr lang="en-IN" sz="2800" spc="-5" dirty="0">
                <a:solidFill>
                  <a:srgbClr val="000000"/>
                </a:solidFill>
                <a:latin typeface="Calibri"/>
                <a:cs typeface="Times New Roman"/>
              </a:rPr>
              <a:t>COUNCIL</a:t>
            </a:r>
            <a:br>
              <a:rPr lang="en-IN" sz="2800" dirty="0">
                <a:solidFill>
                  <a:srgbClr val="000000"/>
                </a:solidFill>
                <a:latin typeface="Calibri"/>
                <a:cs typeface="Times New Roman"/>
              </a:rPr>
            </a:br>
            <a:r>
              <a:rPr lang="en-IN" sz="2800" spc="-5" dirty="0">
                <a:solidFill>
                  <a:srgbClr val="000000"/>
                </a:solidFill>
                <a:latin typeface="Calibri"/>
                <a:cs typeface="Times New Roman"/>
              </a:rPr>
              <a:t>THE INSTITUTE OF </a:t>
            </a:r>
            <a:r>
              <a:rPr lang="en-IN" sz="2800" spc="-15" dirty="0">
                <a:solidFill>
                  <a:srgbClr val="000000"/>
                </a:solidFill>
                <a:latin typeface="Calibri"/>
                <a:cs typeface="Times New Roman"/>
              </a:rPr>
              <a:t>CHARTERED </a:t>
            </a:r>
            <a:r>
              <a:rPr lang="en-IN" sz="2800" spc="-20" dirty="0">
                <a:solidFill>
                  <a:srgbClr val="000000"/>
                </a:solidFill>
                <a:latin typeface="Calibri"/>
                <a:cs typeface="Times New Roman"/>
              </a:rPr>
              <a:t>ACCOUNTANTS </a:t>
            </a:r>
            <a:r>
              <a:rPr lang="en-IN" sz="2800" spc="-5" dirty="0">
                <a:solidFill>
                  <a:srgbClr val="000000"/>
                </a:solidFill>
                <a:latin typeface="Calibri"/>
                <a:cs typeface="Times New Roman"/>
              </a:rPr>
              <a:t>OF</a:t>
            </a:r>
            <a:r>
              <a:rPr lang="en-IN" sz="2800" dirty="0">
                <a:solidFill>
                  <a:srgbClr val="000000"/>
                </a:solidFill>
                <a:latin typeface="Calibri"/>
                <a:cs typeface="Times New Roman"/>
              </a:rPr>
              <a:t> </a:t>
            </a:r>
            <a:r>
              <a:rPr lang="en-IN" sz="2800" spc="-5" dirty="0">
                <a:solidFill>
                  <a:srgbClr val="000000"/>
                </a:solidFill>
                <a:latin typeface="Calibri"/>
                <a:cs typeface="Times New Roman"/>
              </a:rPr>
              <a:t>INDIA</a:t>
            </a:r>
            <a:br>
              <a:rPr lang="en-IN" sz="2800" dirty="0">
                <a:solidFill>
                  <a:srgbClr val="000000"/>
                </a:solidFill>
                <a:latin typeface="Calibri"/>
                <a:cs typeface="Times New Roman"/>
              </a:rPr>
            </a:br>
            <a:endParaRPr lang="en-IN" sz="2800" dirty="0"/>
          </a:p>
        </p:txBody>
      </p:sp>
      <p:sp>
        <p:nvSpPr>
          <p:cNvPr id="3" name="Content Placeholder 2">
            <a:extLst>
              <a:ext uri="{FF2B5EF4-FFF2-40B4-BE49-F238E27FC236}">
                <a16:creationId xmlns:a16="http://schemas.microsoft.com/office/drawing/2014/main" id="{F5599FA9-31D5-4119-ADAC-048CC2F5ADB7}"/>
              </a:ext>
            </a:extLst>
          </p:cNvPr>
          <p:cNvSpPr>
            <a:spLocks noGrp="1"/>
          </p:cNvSpPr>
          <p:nvPr>
            <p:ph idx="1"/>
          </p:nvPr>
        </p:nvSpPr>
        <p:spPr>
          <a:xfrm>
            <a:off x="838200" y="2730298"/>
            <a:ext cx="10027596" cy="479830"/>
          </a:xfrm>
        </p:spPr>
        <p:txBody>
          <a:bodyPr>
            <a:noAutofit/>
          </a:bodyPr>
          <a:lstStyle/>
          <a:p>
            <a:pPr marL="0" indent="0" algn="ctr">
              <a:buNone/>
            </a:pPr>
            <a:r>
              <a:rPr lang="en-IN" sz="3600" b="1" spc="-5" dirty="0">
                <a:latin typeface="Times New Roman"/>
                <a:cs typeface="Times New Roman"/>
              </a:rPr>
              <a:t>GST</a:t>
            </a:r>
            <a:r>
              <a:rPr lang="en-IN" sz="3600" b="1" spc="-350" dirty="0">
                <a:latin typeface="Times New Roman"/>
                <a:cs typeface="Times New Roman"/>
              </a:rPr>
              <a:t> </a:t>
            </a:r>
            <a:r>
              <a:rPr lang="en-IN" sz="3600" b="1" spc="-5" dirty="0">
                <a:latin typeface="Times New Roman"/>
                <a:cs typeface="Times New Roman"/>
              </a:rPr>
              <a:t>AUDIT</a:t>
            </a:r>
            <a:endParaRPr lang="en-IN" sz="3600" dirty="0"/>
          </a:p>
        </p:txBody>
      </p:sp>
      <p:sp>
        <p:nvSpPr>
          <p:cNvPr id="4" name="Content Placeholder 2">
            <a:extLst>
              <a:ext uri="{FF2B5EF4-FFF2-40B4-BE49-F238E27FC236}">
                <a16:creationId xmlns:a16="http://schemas.microsoft.com/office/drawing/2014/main" id="{F07A9F4F-ED42-4FAE-9A0C-8E7677C87B28}"/>
              </a:ext>
            </a:extLst>
          </p:cNvPr>
          <p:cNvSpPr txBox="1">
            <a:spLocks/>
          </p:cNvSpPr>
          <p:nvPr/>
        </p:nvSpPr>
        <p:spPr>
          <a:xfrm>
            <a:off x="838200" y="4552546"/>
            <a:ext cx="10515600" cy="89672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90"/>
              </a:lnSpc>
              <a:buNone/>
            </a:pPr>
            <a:r>
              <a:rPr lang="en-IN" b="1" spc="-5" dirty="0">
                <a:solidFill>
                  <a:srgbClr val="000000"/>
                </a:solidFill>
                <a:cs typeface="Arial"/>
              </a:rPr>
              <a:t>By- CA </a:t>
            </a:r>
            <a:r>
              <a:rPr lang="en-IN" b="1" spc="-15" dirty="0" err="1">
                <a:solidFill>
                  <a:srgbClr val="000000"/>
                </a:solidFill>
                <a:cs typeface="Arial"/>
              </a:rPr>
              <a:t>Dhara</a:t>
            </a:r>
            <a:r>
              <a:rPr lang="en-IN" b="1" spc="-15" dirty="0">
                <a:solidFill>
                  <a:srgbClr val="000000"/>
                </a:solidFill>
                <a:cs typeface="Arial"/>
              </a:rPr>
              <a:t> Gandhi</a:t>
            </a:r>
            <a:endParaRPr lang="en-IN" dirty="0">
              <a:solidFill>
                <a:srgbClr val="000000"/>
              </a:solidFill>
              <a:cs typeface="Arial"/>
            </a:endParaRPr>
          </a:p>
          <a:p>
            <a:pPr marL="0" indent="0" algn="ctr">
              <a:buNone/>
            </a:pPr>
            <a:endParaRPr lang="en-IN" dirty="0"/>
          </a:p>
        </p:txBody>
      </p:sp>
      <p:sp>
        <p:nvSpPr>
          <p:cNvPr id="5" name="Footer Placeholder 4">
            <a:extLst>
              <a:ext uri="{FF2B5EF4-FFF2-40B4-BE49-F238E27FC236}">
                <a16:creationId xmlns:a16="http://schemas.microsoft.com/office/drawing/2014/main" id="{8221E021-5859-4166-BB31-ACB66A9A9E6B}"/>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17152871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63029" y="1012004"/>
            <a:ext cx="3416158" cy="2946385"/>
          </a:xfrm>
        </p:spPr>
        <p:txBody>
          <a:bodyPr>
            <a:normAutofit/>
          </a:bodyPr>
          <a:lstStyle/>
          <a:p>
            <a:r>
              <a:rPr lang="en-IN" spc="-10" dirty="0"/>
              <a:t>GSTR </a:t>
            </a:r>
            <a:r>
              <a:rPr lang="en-IN" spc="-5" dirty="0"/>
              <a:t>9C-</a:t>
            </a:r>
            <a:r>
              <a:rPr lang="en-IN" spc="-170" dirty="0"/>
              <a:t> </a:t>
            </a:r>
            <a:r>
              <a:rPr lang="en-IN" spc="-5" dirty="0"/>
              <a:t>Overview</a:t>
            </a:r>
            <a:endParaRPr lang="en-IN" dirty="0"/>
          </a:p>
        </p:txBody>
      </p:sp>
      <p:graphicFrame>
        <p:nvGraphicFramePr>
          <p:cNvPr id="7" name="Content Placeholder 2">
            <a:extLst>
              <a:ext uri="{FF2B5EF4-FFF2-40B4-BE49-F238E27FC236}">
                <a16:creationId xmlns:a16="http://schemas.microsoft.com/office/drawing/2014/main" id="{A5300FA1-FC4F-4739-B394-62DC9EDB3777}"/>
              </a:ext>
            </a:extLst>
          </p:cNvPr>
          <p:cNvGraphicFramePr>
            <a:graphicFrameLocks noGrp="1"/>
          </p:cNvGraphicFramePr>
          <p:nvPr>
            <p:ph idx="1"/>
            <p:extLst>
              <p:ext uri="{D42A27DB-BD31-4B8C-83A1-F6EECF244321}">
                <p14:modId xmlns:p14="http://schemas.microsoft.com/office/powerpoint/2010/main" val="4031877515"/>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a:extLst>
              <a:ext uri="{FF2B5EF4-FFF2-40B4-BE49-F238E27FC236}">
                <a16:creationId xmlns:a16="http://schemas.microsoft.com/office/drawing/2014/main" id="{B74980C1-A229-468F-AA39-1D50BBB8BC07}"/>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8683788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5D5E0904-721C-4D68-9EB8-1C9752E329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a:extLst>
              <a:ext uri="{FF2B5EF4-FFF2-40B4-BE49-F238E27FC236}">
                <a16:creationId xmlns:a16="http://schemas.microsoft.com/office/drawing/2014/main" id="{B298ECBA-3258-45DF-8FD4-7581736BCC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244"/>
            <a:ext cx="457200" cy="6858000"/>
          </a:xfrm>
          <a:prstGeom prst="rect">
            <a:avLst/>
          </a:prstGeom>
          <a:solidFill>
            <a:srgbClr val="6F6F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entury Schoolbook"/>
              <a:ea typeface="+mn-ea"/>
              <a:cs typeface="+mn-cs"/>
            </a:endParaRPr>
          </a:p>
        </p:txBody>
      </p:sp>
      <p:sp>
        <p:nvSpPr>
          <p:cNvPr id="28" name="Rectangle 27">
            <a:extLst>
              <a:ext uri="{FF2B5EF4-FFF2-40B4-BE49-F238E27FC236}">
                <a16:creationId xmlns:a16="http://schemas.microsoft.com/office/drawing/2014/main" id="{B62BF453-BD82-4B90-9FE7-5170313380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200" y="0"/>
            <a:ext cx="10835640" cy="6858000"/>
          </a:xfrm>
          <a:prstGeom prst="rect">
            <a:avLst/>
          </a:prstGeom>
          <a:solidFill>
            <a:srgbClr val="353537"/>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18090" y="758952"/>
            <a:ext cx="2802194" cy="4041648"/>
          </a:xfrm>
        </p:spPr>
        <p:txBody>
          <a:bodyPr vert="horz" lIns="91440" tIns="45720" rIns="91440" bIns="45720" rtlCol="0" anchor="b">
            <a:normAutofit/>
          </a:bodyPr>
          <a:lstStyle/>
          <a:p>
            <a:pPr>
              <a:lnSpc>
                <a:spcPct val="85000"/>
              </a:lnSpc>
            </a:pPr>
            <a:r>
              <a:rPr lang="en-US" dirty="0">
                <a:solidFill>
                  <a:srgbClr val="FFFFFF"/>
                </a:solidFill>
              </a:rPr>
              <a:t>Over-view of GSTR 9C (Part A)</a:t>
            </a:r>
          </a:p>
        </p:txBody>
      </p:sp>
      <p:sp useBgFill="1">
        <p:nvSpPr>
          <p:cNvPr id="30" name="Rectangle 29">
            <a:extLst>
              <a:ext uri="{FF2B5EF4-FFF2-40B4-BE49-F238E27FC236}">
                <a16:creationId xmlns:a16="http://schemas.microsoft.com/office/drawing/2014/main" id="{072366D3-9B5C-42E1-9906-77FF6BB55E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2283" y="0"/>
            <a:ext cx="7561007"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entury Schoolbook"/>
              <a:ea typeface="+mn-ea"/>
              <a:cs typeface="+mn-cs"/>
            </a:endParaRPr>
          </a:p>
        </p:txBody>
      </p:sp>
      <p:sp>
        <p:nvSpPr>
          <p:cNvPr id="32" name="Rectangle 31">
            <a:extLst>
              <a:ext uri="{FF2B5EF4-FFF2-40B4-BE49-F238E27FC236}">
                <a16:creationId xmlns:a16="http://schemas.microsoft.com/office/drawing/2014/main" id="{121F5E60-4E89-4B16-A245-12BD993599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92840" y="0"/>
            <a:ext cx="899160" cy="6858000"/>
          </a:xfrm>
          <a:prstGeom prst="rect">
            <a:avLst/>
          </a:prstGeom>
          <a:solidFill>
            <a:srgbClr val="3535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entury Schoolbook"/>
              <a:ea typeface="+mn-ea"/>
              <a:cs typeface="+mn-cs"/>
            </a:endParaRPr>
          </a:p>
        </p:txBody>
      </p:sp>
      <p:graphicFrame>
        <p:nvGraphicFramePr>
          <p:cNvPr id="4" name="object 11"/>
          <p:cNvGraphicFramePr>
            <a:graphicFrameLocks noGrp="1"/>
          </p:cNvGraphicFramePr>
          <p:nvPr>
            <p:extLst>
              <p:ext uri="{D42A27DB-BD31-4B8C-83A1-F6EECF244321}">
                <p14:modId xmlns:p14="http://schemas.microsoft.com/office/powerpoint/2010/main" val="14662432"/>
              </p:ext>
            </p:extLst>
          </p:nvPr>
        </p:nvGraphicFramePr>
        <p:xfrm>
          <a:off x="965741" y="484632"/>
          <a:ext cx="6534092" cy="5934613"/>
        </p:xfrm>
        <a:graphic>
          <a:graphicData uri="http://schemas.openxmlformats.org/drawingml/2006/table">
            <a:tbl>
              <a:tblPr firstRow="1" bandRow="1">
                <a:tableStyleId>{8799B23B-EC83-4686-B30A-512413B5E67A}</a:tableStyleId>
              </a:tblPr>
              <a:tblGrid>
                <a:gridCol w="1119730">
                  <a:extLst>
                    <a:ext uri="{9D8B030D-6E8A-4147-A177-3AD203B41FA5}">
                      <a16:colId xmlns:a16="http://schemas.microsoft.com/office/drawing/2014/main" val="20000"/>
                    </a:ext>
                  </a:extLst>
                </a:gridCol>
                <a:gridCol w="5414362">
                  <a:extLst>
                    <a:ext uri="{9D8B030D-6E8A-4147-A177-3AD203B41FA5}">
                      <a16:colId xmlns:a16="http://schemas.microsoft.com/office/drawing/2014/main" val="20001"/>
                    </a:ext>
                  </a:extLst>
                </a:gridCol>
              </a:tblGrid>
              <a:tr h="992440">
                <a:tc>
                  <a:txBody>
                    <a:bodyPr/>
                    <a:lstStyle/>
                    <a:p>
                      <a:pPr algn="ctr">
                        <a:lnSpc>
                          <a:spcPct val="100000"/>
                        </a:lnSpc>
                        <a:spcBef>
                          <a:spcPts val="204"/>
                        </a:spcBef>
                      </a:pPr>
                      <a:r>
                        <a:rPr lang="en-IN" sz="2300"/>
                        <a:t>Part</a:t>
                      </a:r>
                      <a:endParaRPr lang="en-IN" sz="2300">
                        <a:solidFill>
                          <a:schemeClr val="tx1">
                            <a:lumMod val="75000"/>
                            <a:lumOff val="25000"/>
                          </a:schemeClr>
                        </a:solidFill>
                        <a:latin typeface="Corbel"/>
                        <a:cs typeface="Corbel"/>
                      </a:endParaRPr>
                    </a:p>
                  </a:txBody>
                  <a:tcPr marL="284436" marR="170662" marT="170662" marB="170662"/>
                </a:tc>
                <a:tc>
                  <a:txBody>
                    <a:bodyPr/>
                    <a:lstStyle/>
                    <a:p>
                      <a:pPr algn="ctr">
                        <a:lnSpc>
                          <a:spcPct val="100000"/>
                        </a:lnSpc>
                        <a:spcBef>
                          <a:spcPts val="204"/>
                        </a:spcBef>
                      </a:pPr>
                      <a:r>
                        <a:rPr lang="en-IN" sz="2300"/>
                        <a:t>Description</a:t>
                      </a:r>
                      <a:endParaRPr lang="en-IN" sz="2300">
                        <a:solidFill>
                          <a:schemeClr val="tx1">
                            <a:lumMod val="75000"/>
                            <a:lumOff val="25000"/>
                          </a:schemeClr>
                        </a:solidFill>
                        <a:latin typeface="Corbel"/>
                        <a:cs typeface="Corbel"/>
                      </a:endParaRPr>
                    </a:p>
                  </a:txBody>
                  <a:tcPr marL="284436" marR="170662" marT="170662" marB="170662"/>
                </a:tc>
                <a:extLst>
                  <a:ext uri="{0D108BD9-81ED-4DB2-BD59-A6C34878D82A}">
                    <a16:rowId xmlns:a16="http://schemas.microsoft.com/office/drawing/2014/main" val="10000"/>
                  </a:ext>
                </a:extLst>
              </a:tr>
              <a:tr h="651218">
                <a:tc>
                  <a:txBody>
                    <a:bodyPr/>
                    <a:lstStyle/>
                    <a:p>
                      <a:pPr algn="ctr">
                        <a:lnSpc>
                          <a:spcPct val="100000"/>
                        </a:lnSpc>
                        <a:spcBef>
                          <a:spcPts val="204"/>
                        </a:spcBef>
                      </a:pPr>
                      <a:r>
                        <a:rPr lang="en-IN" sz="2300"/>
                        <a:t>I</a:t>
                      </a:r>
                      <a:endParaRPr lang="en-IN" sz="2300">
                        <a:solidFill>
                          <a:schemeClr val="tx1">
                            <a:lumMod val="75000"/>
                            <a:lumOff val="25000"/>
                          </a:schemeClr>
                        </a:solidFill>
                        <a:latin typeface="Corbel"/>
                        <a:cs typeface="Corbel"/>
                      </a:endParaRPr>
                    </a:p>
                  </a:txBody>
                  <a:tcPr marL="284436" marR="147906" marT="147906" marB="147906"/>
                </a:tc>
                <a:tc>
                  <a:txBody>
                    <a:bodyPr/>
                    <a:lstStyle/>
                    <a:p>
                      <a:pPr marL="91440">
                        <a:lnSpc>
                          <a:spcPct val="100000"/>
                        </a:lnSpc>
                        <a:spcBef>
                          <a:spcPts val="204"/>
                        </a:spcBef>
                      </a:pPr>
                      <a:r>
                        <a:rPr lang="en-IN" sz="2300" spc="-5"/>
                        <a:t>Basic Details</a:t>
                      </a:r>
                      <a:endParaRPr lang="en-IN" sz="2300">
                        <a:solidFill>
                          <a:schemeClr val="tx1">
                            <a:lumMod val="75000"/>
                            <a:lumOff val="25000"/>
                          </a:schemeClr>
                        </a:solidFill>
                        <a:latin typeface="Corbel"/>
                        <a:cs typeface="Corbel"/>
                      </a:endParaRPr>
                    </a:p>
                  </a:txBody>
                  <a:tcPr marL="284436" marR="147906" marT="147906" marB="147906"/>
                </a:tc>
                <a:extLst>
                  <a:ext uri="{0D108BD9-81ED-4DB2-BD59-A6C34878D82A}">
                    <a16:rowId xmlns:a16="http://schemas.microsoft.com/office/drawing/2014/main" val="10001"/>
                  </a:ext>
                </a:extLst>
              </a:tr>
              <a:tr h="1641147">
                <a:tc>
                  <a:txBody>
                    <a:bodyPr/>
                    <a:lstStyle/>
                    <a:p>
                      <a:pPr marL="635" algn="ctr">
                        <a:lnSpc>
                          <a:spcPct val="100000"/>
                        </a:lnSpc>
                        <a:spcBef>
                          <a:spcPts val="209"/>
                        </a:spcBef>
                      </a:pPr>
                      <a:r>
                        <a:rPr lang="en-IN" sz="2300" spc="-5"/>
                        <a:t>II</a:t>
                      </a:r>
                      <a:endParaRPr lang="en-IN" sz="2300">
                        <a:solidFill>
                          <a:schemeClr val="tx1">
                            <a:lumMod val="75000"/>
                            <a:lumOff val="25000"/>
                          </a:schemeClr>
                        </a:solidFill>
                        <a:latin typeface="Corbel"/>
                        <a:cs typeface="Corbel"/>
                      </a:endParaRPr>
                    </a:p>
                  </a:txBody>
                  <a:tcPr marL="284436" marR="147906" marT="147906" marB="147906"/>
                </a:tc>
                <a:tc>
                  <a:txBody>
                    <a:bodyPr/>
                    <a:lstStyle/>
                    <a:p>
                      <a:pPr marL="91440" marR="86360">
                        <a:lnSpc>
                          <a:spcPct val="100000"/>
                        </a:lnSpc>
                        <a:spcBef>
                          <a:spcPts val="209"/>
                        </a:spcBef>
                        <a:tabLst>
                          <a:tab pos="2063750" algn="l"/>
                          <a:tab pos="2515235" algn="l"/>
                          <a:tab pos="3121660" algn="l"/>
                          <a:tab pos="4400550" algn="l"/>
                          <a:tab pos="4824095" algn="l"/>
                          <a:tab pos="5979160" algn="l"/>
                          <a:tab pos="7063105" algn="l"/>
                        </a:tabLst>
                      </a:pPr>
                      <a:r>
                        <a:rPr lang="en-IN" sz="2300" spc="-55" dirty="0"/>
                        <a:t>R</a:t>
                      </a:r>
                      <a:r>
                        <a:rPr lang="en-IN" sz="2300" dirty="0"/>
                        <a:t>e</a:t>
                      </a:r>
                      <a:r>
                        <a:rPr lang="en-IN" sz="2300" spc="5" dirty="0"/>
                        <a:t>c</a:t>
                      </a:r>
                      <a:r>
                        <a:rPr lang="en-IN" sz="2300" spc="-5" dirty="0"/>
                        <a:t>onci</a:t>
                      </a:r>
                      <a:r>
                        <a:rPr lang="en-IN" sz="2300" dirty="0"/>
                        <a:t>li</a:t>
                      </a:r>
                      <a:r>
                        <a:rPr lang="en-IN" sz="2300" spc="5" dirty="0"/>
                        <a:t>a</a:t>
                      </a:r>
                      <a:r>
                        <a:rPr lang="en-IN" sz="2300" spc="-5" dirty="0"/>
                        <a:t>ti</a:t>
                      </a:r>
                      <a:r>
                        <a:rPr lang="en-IN" sz="2300" dirty="0"/>
                        <a:t>on </a:t>
                      </a:r>
                      <a:r>
                        <a:rPr lang="en-IN" sz="2300" spc="-10" dirty="0"/>
                        <a:t>o</a:t>
                      </a:r>
                      <a:r>
                        <a:rPr lang="en-IN" sz="2300" dirty="0"/>
                        <a:t>f </a:t>
                      </a:r>
                      <a:r>
                        <a:rPr lang="en-IN" sz="2300" spc="-5" dirty="0"/>
                        <a:t>T/</a:t>
                      </a:r>
                      <a:r>
                        <a:rPr lang="en-IN" sz="2300" dirty="0"/>
                        <a:t>o declar</a:t>
                      </a:r>
                      <a:r>
                        <a:rPr lang="en-IN" sz="2300" spc="5" dirty="0"/>
                        <a:t>e</a:t>
                      </a:r>
                      <a:r>
                        <a:rPr lang="en-IN" sz="2300" dirty="0"/>
                        <a:t>d </a:t>
                      </a:r>
                      <a:r>
                        <a:rPr lang="en-IN" sz="2300" spc="5" dirty="0"/>
                        <a:t>i</a:t>
                      </a:r>
                      <a:r>
                        <a:rPr lang="en-IN" sz="2300" dirty="0"/>
                        <a:t>n audi</a:t>
                      </a:r>
                      <a:r>
                        <a:rPr lang="en-IN" sz="2300" spc="-10" dirty="0"/>
                        <a:t>t</a:t>
                      </a:r>
                      <a:r>
                        <a:rPr lang="en-IN" sz="2300" dirty="0"/>
                        <a:t>ed </a:t>
                      </a:r>
                      <a:r>
                        <a:rPr lang="en-IN" sz="2300" spc="-5" dirty="0"/>
                        <a:t>An</a:t>
                      </a:r>
                      <a:r>
                        <a:rPr lang="en-IN" sz="2300" spc="-15" dirty="0"/>
                        <a:t>n</a:t>
                      </a:r>
                      <a:r>
                        <a:rPr lang="en-IN" sz="2300" dirty="0"/>
                        <a:t>ual </a:t>
                      </a:r>
                      <a:r>
                        <a:rPr lang="en-IN" sz="2300" spc="-5" dirty="0"/>
                        <a:t>Financi</a:t>
                      </a:r>
                      <a:r>
                        <a:rPr lang="en-IN" sz="2300" spc="5" dirty="0"/>
                        <a:t>a</a:t>
                      </a:r>
                      <a:r>
                        <a:rPr lang="en-IN" sz="2300" dirty="0"/>
                        <a:t>l  </a:t>
                      </a:r>
                      <a:r>
                        <a:rPr lang="en-IN" sz="2300" spc="-5" dirty="0"/>
                        <a:t>Statement with T/o </a:t>
                      </a:r>
                      <a:r>
                        <a:rPr lang="en-IN" sz="2300" dirty="0"/>
                        <a:t>declared </a:t>
                      </a:r>
                      <a:r>
                        <a:rPr lang="en-IN" sz="2300" spc="-5" dirty="0"/>
                        <a:t>in Annual </a:t>
                      </a:r>
                      <a:r>
                        <a:rPr lang="en-IN" sz="2300" spc="-10" dirty="0"/>
                        <a:t>Return </a:t>
                      </a:r>
                      <a:r>
                        <a:rPr lang="en-IN" sz="2300" spc="-20" dirty="0"/>
                        <a:t>(GSTR</a:t>
                      </a:r>
                      <a:r>
                        <a:rPr lang="en-IN" sz="2300" spc="-210" dirty="0"/>
                        <a:t> </a:t>
                      </a:r>
                      <a:r>
                        <a:rPr lang="en-IN" sz="2300" dirty="0"/>
                        <a:t>9)</a:t>
                      </a:r>
                      <a:endParaRPr lang="en-IN" sz="2300" dirty="0">
                        <a:solidFill>
                          <a:schemeClr val="tx1">
                            <a:lumMod val="75000"/>
                            <a:lumOff val="25000"/>
                          </a:schemeClr>
                        </a:solidFill>
                        <a:latin typeface="Corbel"/>
                        <a:cs typeface="Corbel"/>
                      </a:endParaRPr>
                    </a:p>
                  </a:txBody>
                  <a:tcPr marL="284436" marR="147906" marT="147906" marB="147906"/>
                </a:tc>
                <a:extLst>
                  <a:ext uri="{0D108BD9-81ED-4DB2-BD59-A6C34878D82A}">
                    <a16:rowId xmlns:a16="http://schemas.microsoft.com/office/drawing/2014/main" val="10002"/>
                  </a:ext>
                </a:extLst>
              </a:tr>
              <a:tr h="651218">
                <a:tc>
                  <a:txBody>
                    <a:bodyPr/>
                    <a:lstStyle/>
                    <a:p>
                      <a:pPr algn="ctr">
                        <a:lnSpc>
                          <a:spcPct val="100000"/>
                        </a:lnSpc>
                        <a:spcBef>
                          <a:spcPts val="204"/>
                        </a:spcBef>
                      </a:pPr>
                      <a:r>
                        <a:rPr lang="en-IN" sz="2300" spc="-5"/>
                        <a:t>III</a:t>
                      </a:r>
                      <a:endParaRPr lang="en-IN" sz="2300">
                        <a:solidFill>
                          <a:schemeClr val="tx1">
                            <a:lumMod val="75000"/>
                            <a:lumOff val="25000"/>
                          </a:schemeClr>
                        </a:solidFill>
                        <a:latin typeface="Corbel"/>
                        <a:cs typeface="Corbel"/>
                      </a:endParaRPr>
                    </a:p>
                  </a:txBody>
                  <a:tcPr marL="284436" marR="147906" marT="147906" marB="147906"/>
                </a:tc>
                <a:tc>
                  <a:txBody>
                    <a:bodyPr/>
                    <a:lstStyle/>
                    <a:p>
                      <a:pPr marL="91440">
                        <a:lnSpc>
                          <a:spcPct val="100000"/>
                        </a:lnSpc>
                        <a:spcBef>
                          <a:spcPts val="204"/>
                        </a:spcBef>
                      </a:pPr>
                      <a:r>
                        <a:rPr lang="en-IN" sz="2300" spc="-10"/>
                        <a:t>Reconciliation </a:t>
                      </a:r>
                      <a:r>
                        <a:rPr lang="en-IN" sz="2300"/>
                        <a:t>of </a:t>
                      </a:r>
                      <a:r>
                        <a:rPr lang="en-IN" sz="2300" spc="-65"/>
                        <a:t>Tax</a:t>
                      </a:r>
                      <a:r>
                        <a:rPr lang="en-IN" sz="2300" spc="-155"/>
                        <a:t> </a:t>
                      </a:r>
                      <a:r>
                        <a:rPr lang="en-IN" sz="2300" spc="-5"/>
                        <a:t>Paid</a:t>
                      </a:r>
                      <a:endParaRPr lang="en-IN" sz="2300">
                        <a:solidFill>
                          <a:schemeClr val="tx1">
                            <a:lumMod val="75000"/>
                            <a:lumOff val="25000"/>
                          </a:schemeClr>
                        </a:solidFill>
                        <a:latin typeface="Corbel"/>
                        <a:cs typeface="Corbel"/>
                      </a:endParaRPr>
                    </a:p>
                  </a:txBody>
                  <a:tcPr marL="284436" marR="147906" marT="147906" marB="147906"/>
                </a:tc>
                <a:extLst>
                  <a:ext uri="{0D108BD9-81ED-4DB2-BD59-A6C34878D82A}">
                    <a16:rowId xmlns:a16="http://schemas.microsoft.com/office/drawing/2014/main" val="10003"/>
                  </a:ext>
                </a:extLst>
              </a:tr>
              <a:tr h="651218">
                <a:tc>
                  <a:txBody>
                    <a:bodyPr/>
                    <a:lstStyle/>
                    <a:p>
                      <a:pPr marL="1270" algn="ctr">
                        <a:lnSpc>
                          <a:spcPct val="100000"/>
                        </a:lnSpc>
                        <a:spcBef>
                          <a:spcPts val="204"/>
                        </a:spcBef>
                      </a:pPr>
                      <a:r>
                        <a:rPr lang="en-IN" sz="2300" spc="-5"/>
                        <a:t>IV</a:t>
                      </a:r>
                      <a:endParaRPr lang="en-IN" sz="2300">
                        <a:solidFill>
                          <a:schemeClr val="tx1">
                            <a:lumMod val="75000"/>
                            <a:lumOff val="25000"/>
                          </a:schemeClr>
                        </a:solidFill>
                        <a:latin typeface="Corbel"/>
                        <a:cs typeface="Corbel"/>
                      </a:endParaRPr>
                    </a:p>
                  </a:txBody>
                  <a:tcPr marL="284436" marR="147906" marT="147906" marB="147906"/>
                </a:tc>
                <a:tc>
                  <a:txBody>
                    <a:bodyPr/>
                    <a:lstStyle/>
                    <a:p>
                      <a:pPr marL="91440">
                        <a:lnSpc>
                          <a:spcPct val="100000"/>
                        </a:lnSpc>
                        <a:spcBef>
                          <a:spcPts val="204"/>
                        </a:spcBef>
                      </a:pPr>
                      <a:r>
                        <a:rPr lang="en-IN" sz="2300" spc="-10" dirty="0"/>
                        <a:t>Reconciliation </a:t>
                      </a:r>
                      <a:r>
                        <a:rPr lang="en-IN" sz="2300" dirty="0"/>
                        <a:t>of </a:t>
                      </a:r>
                      <a:r>
                        <a:rPr lang="en-IN" sz="2300" spc="-5" dirty="0"/>
                        <a:t>Input </a:t>
                      </a:r>
                      <a:r>
                        <a:rPr lang="en-IN" sz="2300" spc="-65" dirty="0"/>
                        <a:t>Tax</a:t>
                      </a:r>
                      <a:r>
                        <a:rPr lang="en-IN" sz="2300" spc="-275" dirty="0"/>
                        <a:t> </a:t>
                      </a:r>
                      <a:r>
                        <a:rPr lang="en-IN" sz="2300" spc="-5" dirty="0"/>
                        <a:t>Credit</a:t>
                      </a:r>
                      <a:endParaRPr lang="en-IN" sz="2300" dirty="0">
                        <a:solidFill>
                          <a:schemeClr val="tx1">
                            <a:lumMod val="75000"/>
                            <a:lumOff val="25000"/>
                          </a:schemeClr>
                        </a:solidFill>
                        <a:latin typeface="Corbel"/>
                        <a:cs typeface="Corbel"/>
                      </a:endParaRPr>
                    </a:p>
                  </a:txBody>
                  <a:tcPr marL="284436" marR="147906" marT="147906" marB="147906"/>
                </a:tc>
                <a:extLst>
                  <a:ext uri="{0D108BD9-81ED-4DB2-BD59-A6C34878D82A}">
                    <a16:rowId xmlns:a16="http://schemas.microsoft.com/office/drawing/2014/main" val="10004"/>
                  </a:ext>
                </a:extLst>
              </a:tr>
              <a:tr h="1311171">
                <a:tc>
                  <a:txBody>
                    <a:bodyPr/>
                    <a:lstStyle/>
                    <a:p>
                      <a:pPr algn="ctr">
                        <a:lnSpc>
                          <a:spcPct val="100000"/>
                        </a:lnSpc>
                        <a:spcBef>
                          <a:spcPts val="210"/>
                        </a:spcBef>
                      </a:pPr>
                      <a:r>
                        <a:rPr lang="en-IN" sz="2300"/>
                        <a:t>V</a:t>
                      </a:r>
                      <a:endParaRPr lang="en-IN" sz="2300">
                        <a:solidFill>
                          <a:schemeClr val="tx1">
                            <a:lumMod val="75000"/>
                            <a:lumOff val="25000"/>
                          </a:schemeClr>
                        </a:solidFill>
                        <a:latin typeface="Corbel"/>
                        <a:cs typeface="Corbel"/>
                      </a:endParaRPr>
                    </a:p>
                  </a:txBody>
                  <a:tcPr marL="284436" marR="147906" marT="147906" marB="147906"/>
                </a:tc>
                <a:tc>
                  <a:txBody>
                    <a:bodyPr/>
                    <a:lstStyle/>
                    <a:p>
                      <a:pPr marL="91440" marR="84455">
                        <a:lnSpc>
                          <a:spcPct val="100000"/>
                        </a:lnSpc>
                        <a:spcBef>
                          <a:spcPts val="210"/>
                        </a:spcBef>
                      </a:pPr>
                      <a:r>
                        <a:rPr lang="en-IN" sz="2300" spc="-10" dirty="0"/>
                        <a:t>Auditor’s </a:t>
                      </a:r>
                      <a:r>
                        <a:rPr lang="en-IN" sz="2300" spc="-5" dirty="0"/>
                        <a:t>recommendation </a:t>
                      </a:r>
                      <a:r>
                        <a:rPr lang="en-IN" sz="2300" dirty="0"/>
                        <a:t>on additional </a:t>
                      </a:r>
                      <a:r>
                        <a:rPr lang="en-IN" sz="2300" spc="-5" dirty="0"/>
                        <a:t>tax </a:t>
                      </a:r>
                      <a:r>
                        <a:rPr lang="en-IN" sz="2300" dirty="0"/>
                        <a:t>liability due </a:t>
                      </a:r>
                      <a:r>
                        <a:rPr lang="en-IN" sz="2300" spc="-5" dirty="0"/>
                        <a:t>to non-  reconciliation</a:t>
                      </a:r>
                      <a:endParaRPr lang="en-IN" sz="2300" dirty="0">
                        <a:solidFill>
                          <a:schemeClr val="tx1">
                            <a:lumMod val="75000"/>
                            <a:lumOff val="25000"/>
                          </a:schemeClr>
                        </a:solidFill>
                        <a:latin typeface="Corbel"/>
                        <a:cs typeface="Corbel"/>
                      </a:endParaRPr>
                    </a:p>
                  </a:txBody>
                  <a:tcPr marL="284436" marR="147906" marT="147906" marB="147906"/>
                </a:tc>
                <a:extLst>
                  <a:ext uri="{0D108BD9-81ED-4DB2-BD59-A6C34878D82A}">
                    <a16:rowId xmlns:a16="http://schemas.microsoft.com/office/drawing/2014/main" val="10005"/>
                  </a:ext>
                </a:extLst>
              </a:tr>
            </a:tbl>
          </a:graphicData>
        </a:graphic>
      </p:graphicFrame>
      <p:sp>
        <p:nvSpPr>
          <p:cNvPr id="3" name="Footer Placeholder 2">
            <a:extLst>
              <a:ext uri="{FF2B5EF4-FFF2-40B4-BE49-F238E27FC236}">
                <a16:creationId xmlns:a16="http://schemas.microsoft.com/office/drawing/2014/main" id="{4E15CD34-0F45-4BE5-A826-19331AA51FEF}"/>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13835689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9992574-3E7D-46AD-BD72-CC0D095CEDB4}"/>
              </a:ext>
            </a:extLst>
          </p:cNvPr>
          <p:cNvPicPr>
            <a:picLocks noChangeAspect="1"/>
          </p:cNvPicPr>
          <p:nvPr/>
        </p:nvPicPr>
        <p:blipFill>
          <a:blip r:embed="rId2"/>
          <a:stretch>
            <a:fillRect/>
          </a:stretch>
        </p:blipFill>
        <p:spPr>
          <a:xfrm>
            <a:off x="257453" y="472736"/>
            <a:ext cx="10324730" cy="5912527"/>
          </a:xfrm>
          <a:prstGeom prst="rect">
            <a:avLst/>
          </a:prstGeom>
        </p:spPr>
      </p:pic>
      <p:sp>
        <p:nvSpPr>
          <p:cNvPr id="2" name="Footer Placeholder 1">
            <a:extLst>
              <a:ext uri="{FF2B5EF4-FFF2-40B4-BE49-F238E27FC236}">
                <a16:creationId xmlns:a16="http://schemas.microsoft.com/office/drawing/2014/main" id="{37A929A2-7A3C-4615-9167-B4BCE3D69B1C}"/>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495582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506DB-2C47-4EF8-891A-2409685DD628}"/>
              </a:ext>
            </a:extLst>
          </p:cNvPr>
          <p:cNvSpPr>
            <a:spLocks noGrp="1"/>
          </p:cNvSpPr>
          <p:nvPr>
            <p:ph type="title"/>
          </p:nvPr>
        </p:nvSpPr>
        <p:spPr>
          <a:xfrm>
            <a:off x="1173095" y="1067096"/>
            <a:ext cx="9692640" cy="1325562"/>
          </a:xfrm>
        </p:spPr>
        <p:txBody>
          <a:bodyPr>
            <a:normAutofit fontScale="90000"/>
          </a:bodyPr>
          <a:lstStyle/>
          <a:p>
            <a:r>
              <a:rPr lang="en-US" b="1" dirty="0"/>
              <a:t>Part I - Sl. No. 4: Are you liable to audit under any Act?</a:t>
            </a:r>
            <a:br>
              <a:rPr lang="en-US" b="1" dirty="0"/>
            </a:br>
            <a:endParaRPr lang="en-IN" dirty="0"/>
          </a:p>
        </p:txBody>
      </p:sp>
      <p:sp>
        <p:nvSpPr>
          <p:cNvPr id="3" name="Content Placeholder 2">
            <a:extLst>
              <a:ext uri="{FF2B5EF4-FFF2-40B4-BE49-F238E27FC236}">
                <a16:creationId xmlns:a16="http://schemas.microsoft.com/office/drawing/2014/main" id="{A5F883EB-FFA7-4E16-A89E-E5C42ECF7232}"/>
              </a:ext>
            </a:extLst>
          </p:cNvPr>
          <p:cNvSpPr>
            <a:spLocks noGrp="1"/>
          </p:cNvSpPr>
          <p:nvPr>
            <p:ph idx="1"/>
          </p:nvPr>
        </p:nvSpPr>
        <p:spPr>
          <a:xfrm>
            <a:off x="1039930" y="2565646"/>
            <a:ext cx="9692639" cy="3684233"/>
          </a:xfrm>
        </p:spPr>
        <p:txBody>
          <a:bodyPr>
            <a:normAutofit/>
          </a:bodyPr>
          <a:lstStyle/>
          <a:p>
            <a:pPr algn="just"/>
            <a:r>
              <a:rPr lang="en-US" dirty="0"/>
              <a:t>The Sl. No. “Are you liable to audit under any Act?” mentioned in GSTR 9C needs elaboration.</a:t>
            </a:r>
          </a:p>
          <a:p>
            <a:pPr algn="just"/>
            <a:r>
              <a:rPr lang="en-US" dirty="0"/>
              <a:t>It is possible that an entity could be subjected to audit under several statutes. For instance, a Proprietary Concern could be subject to audit under the Income tax Act, 1961 and a Private Limited Company could be subject to the statutory audit under the Companies Act, 2013 as well as under the Income tax Act. Similarly, a society registered under the Societies Registration Act may be subject to audit under that Act as well as under the  Income tax Act. This fact must be specified in Sl. No. 4.</a:t>
            </a:r>
            <a:endParaRPr lang="en-IN" dirty="0"/>
          </a:p>
        </p:txBody>
      </p:sp>
      <p:sp>
        <p:nvSpPr>
          <p:cNvPr id="4" name="Footer Placeholder 3">
            <a:extLst>
              <a:ext uri="{FF2B5EF4-FFF2-40B4-BE49-F238E27FC236}">
                <a16:creationId xmlns:a16="http://schemas.microsoft.com/office/drawing/2014/main" id="{D970823D-0987-492C-B0C2-96C816E7986A}"/>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38147153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C758EC8D-68D1-4138-B719-BE00C78AD1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 y="0"/>
            <a:ext cx="1220724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514579E4-5B5F-42C9-B08F-A904C81B14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2811"/>
            <a:ext cx="255682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6200000">
            <a:off x="-1322904" y="2514944"/>
            <a:ext cx="5054601" cy="1955108"/>
          </a:xfrm>
        </p:spPr>
        <p:txBody>
          <a:bodyPr anchor="b">
            <a:normAutofit/>
          </a:bodyPr>
          <a:lstStyle/>
          <a:p>
            <a:pPr algn="r"/>
            <a:r>
              <a:rPr lang="en-IN" sz="4000" spc="-5">
                <a:solidFill>
                  <a:srgbClr val="FFFFFF"/>
                </a:solidFill>
              </a:rPr>
              <a:t>Pt. II- 5A-</a:t>
            </a:r>
            <a:r>
              <a:rPr lang="en-IN" sz="4000" spc="-310">
                <a:solidFill>
                  <a:srgbClr val="FFFFFF"/>
                </a:solidFill>
              </a:rPr>
              <a:t> </a:t>
            </a:r>
            <a:r>
              <a:rPr lang="en-IN" sz="4000" spc="-40">
                <a:solidFill>
                  <a:srgbClr val="FFFFFF"/>
                </a:solidFill>
              </a:rPr>
              <a:t>Turnover</a:t>
            </a:r>
            <a:endParaRPr lang="en-IN" sz="4000">
              <a:solidFill>
                <a:srgbClr val="FFFFFF"/>
              </a:solidFill>
            </a:endParaRPr>
          </a:p>
        </p:txBody>
      </p:sp>
      <p:sp>
        <p:nvSpPr>
          <p:cNvPr id="3" name="Content Placeholder 2"/>
          <p:cNvSpPr>
            <a:spLocks noGrp="1"/>
          </p:cNvSpPr>
          <p:nvPr>
            <p:ph idx="1"/>
          </p:nvPr>
        </p:nvSpPr>
        <p:spPr>
          <a:xfrm>
            <a:off x="2694563" y="965198"/>
            <a:ext cx="8223406" cy="5543885"/>
          </a:xfrm>
          <a:noFill/>
        </p:spPr>
        <p:txBody>
          <a:bodyPr anchor="t">
            <a:normAutofit fontScale="85000" lnSpcReduction="10000"/>
          </a:bodyPr>
          <a:lstStyle/>
          <a:p>
            <a:pPr marL="0" indent="0" algn="just">
              <a:spcBef>
                <a:spcPts val="105"/>
              </a:spcBef>
              <a:buNone/>
            </a:pPr>
            <a:r>
              <a:rPr lang="en-US" sz="2400" b="1" u="heavy" spc="-5" dirty="0">
                <a:uFill>
                  <a:solidFill>
                    <a:srgbClr val="FFFFFF"/>
                  </a:solidFill>
                </a:uFill>
                <a:latin typeface="Corbel"/>
                <a:cs typeface="Corbel"/>
              </a:rPr>
              <a:t>Clause</a:t>
            </a:r>
            <a:r>
              <a:rPr lang="en-US" sz="2400" b="1" u="heavy" spc="-20" dirty="0">
                <a:uFill>
                  <a:solidFill>
                    <a:srgbClr val="FFFFFF"/>
                  </a:solidFill>
                </a:uFill>
                <a:latin typeface="Corbel"/>
                <a:cs typeface="Corbel"/>
              </a:rPr>
              <a:t> </a:t>
            </a:r>
            <a:r>
              <a:rPr lang="en-US" sz="2400" b="1" u="heavy" dirty="0">
                <a:uFill>
                  <a:solidFill>
                    <a:srgbClr val="FFFFFF"/>
                  </a:solidFill>
                </a:uFill>
                <a:latin typeface="Corbel"/>
                <a:cs typeface="Corbel"/>
              </a:rPr>
              <a:t>5A:</a:t>
            </a:r>
            <a:endParaRPr lang="en-US" sz="2400" dirty="0">
              <a:latin typeface="Corbel"/>
              <a:cs typeface="Corbel"/>
            </a:endParaRPr>
          </a:p>
          <a:p>
            <a:pPr marL="12700" marR="5080" algn="just"/>
            <a:r>
              <a:rPr lang="en-US" sz="2400" dirty="0">
                <a:latin typeface="ArialNarrow"/>
              </a:rPr>
              <a:t>Turnover (including exports) as per audited financial statements for the State /  UT (For multi-GSTIN units under same PAN the turnover shall be derived from  the audited Annual Financial Statement)</a:t>
            </a:r>
          </a:p>
          <a:p>
            <a:pPr marL="0" indent="0" algn="just">
              <a:buNone/>
            </a:pPr>
            <a:r>
              <a:rPr lang="en-US" sz="2400" b="1" u="heavy" spc="-5" dirty="0">
                <a:uFill>
                  <a:solidFill>
                    <a:srgbClr val="FFFFFF"/>
                  </a:solidFill>
                </a:uFill>
                <a:latin typeface="Corbel"/>
                <a:cs typeface="Corbel"/>
              </a:rPr>
              <a:t>Instructions:</a:t>
            </a:r>
            <a:endParaRPr lang="en-US" sz="2400" dirty="0">
              <a:latin typeface="Corbel"/>
              <a:cs typeface="Corbel"/>
            </a:endParaRPr>
          </a:p>
          <a:p>
            <a:pPr algn="just"/>
            <a:r>
              <a:rPr lang="en-US" sz="2400" dirty="0">
                <a:latin typeface="ArialNarrow"/>
              </a:rPr>
              <a:t>Sl. No. 5A is intended to report the turnover as per the audited Annual Financial Statement for a GSTIN. There may be cases where multiple GSTINs (State-wise) registrations exist for the same PAN. This is common for persons / entities with presence over multiple States or in respect of multiple registration in a single State/UT. The Government vide it is instructions has indicated that such persons / entities would have to internally derive their GSTIN wise turnover and provide to the Auditor to verify and declare in this Sl. No.</a:t>
            </a:r>
          </a:p>
          <a:p>
            <a:pPr algn="just"/>
            <a:r>
              <a:rPr lang="en-US" sz="2400" dirty="0">
                <a:latin typeface="ArialNarrow"/>
              </a:rPr>
              <a:t>The Auditor must bear in mind that in a real business environment several entities may not be in a position to provide such derived turnovers. In such a situation, the Auditor has to be involved in carryout or supervising this exercise directly.</a:t>
            </a:r>
            <a:endParaRPr lang="en-IN" sz="1900" dirty="0"/>
          </a:p>
        </p:txBody>
      </p:sp>
      <p:sp>
        <p:nvSpPr>
          <p:cNvPr id="24" name="Rectangle 23">
            <a:extLst>
              <a:ext uri="{FF2B5EF4-FFF2-40B4-BE49-F238E27FC236}">
                <a16:creationId xmlns:a16="http://schemas.microsoft.com/office/drawing/2014/main" id="{B41BF6CF-E1B8-4EE2-9AE1-86A58DAFD7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Footer Placeholder 3">
            <a:extLst>
              <a:ext uri="{FF2B5EF4-FFF2-40B4-BE49-F238E27FC236}">
                <a16:creationId xmlns:a16="http://schemas.microsoft.com/office/drawing/2014/main" id="{B912DCCF-8ED6-423C-A657-2BE172BF5750}"/>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2739182118"/>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10EA7E-C24B-4F33-9AC2-DC1618E79B22}"/>
              </a:ext>
            </a:extLst>
          </p:cNvPr>
          <p:cNvSpPr>
            <a:spLocks noGrp="1"/>
          </p:cNvSpPr>
          <p:nvPr>
            <p:ph type="title"/>
          </p:nvPr>
        </p:nvSpPr>
        <p:spPr>
          <a:xfrm>
            <a:off x="1261872" y="374638"/>
            <a:ext cx="8947448" cy="1325562"/>
          </a:xfrm>
        </p:spPr>
        <p:txBody>
          <a:bodyPr>
            <a:normAutofit fontScale="90000"/>
          </a:bodyPr>
          <a:lstStyle/>
          <a:p>
            <a:r>
              <a:rPr lang="en-IN" b="1" dirty="0"/>
              <a:t>Precautions:</a:t>
            </a:r>
            <a:br>
              <a:rPr lang="en-IN" b="1" dirty="0"/>
            </a:br>
            <a:r>
              <a:rPr lang="en-US" sz="2700" dirty="0"/>
              <a:t>While declaring the turnover details, the following precautions could be adopted</a:t>
            </a:r>
            <a:endParaRPr lang="en-IN" sz="2700" dirty="0"/>
          </a:p>
        </p:txBody>
      </p:sp>
      <p:sp>
        <p:nvSpPr>
          <p:cNvPr id="3" name="Content Placeholder 2">
            <a:extLst>
              <a:ext uri="{FF2B5EF4-FFF2-40B4-BE49-F238E27FC236}">
                <a16:creationId xmlns:a16="http://schemas.microsoft.com/office/drawing/2014/main" id="{DFFBB7F5-F24A-4556-BB83-3F25EC5E7FCD}"/>
              </a:ext>
            </a:extLst>
          </p:cNvPr>
          <p:cNvSpPr>
            <a:spLocks noGrp="1"/>
          </p:cNvSpPr>
          <p:nvPr>
            <p:ph idx="1"/>
          </p:nvPr>
        </p:nvSpPr>
        <p:spPr/>
        <p:txBody>
          <a:bodyPr>
            <a:normAutofit/>
          </a:bodyPr>
          <a:lstStyle/>
          <a:p>
            <a:pPr algn="just"/>
            <a:r>
              <a:rPr lang="en-US" sz="2000" dirty="0"/>
              <a:t>It is possible that different Auditors are appointed for certifying GSTR 9C for different registrations of the entity. As multiple Auditors are involved in certifying the GSTR 9C, the Registered Person and every Auditor must ensure that the turnovers declared by different Auditors must reconcile and add up to the total turnover of the entity as per the audited financial statements. Drawing analogy from SA 299 on “</a:t>
            </a:r>
            <a:r>
              <a:rPr lang="en-US" sz="2000" i="1" dirty="0"/>
              <a:t>Responsibility of Joint Auditors</a:t>
            </a:r>
            <a:r>
              <a:rPr lang="en-US" sz="2000" dirty="0"/>
              <a:t>”, an Auditor must communicate with the other Auditors to obtain details of turnover declared by them. Alternatively, a suitable management representation may be obtained  from the entity that such turnovers declared by different Registered Persons aggregate to the audited </a:t>
            </a:r>
            <a:r>
              <a:rPr lang="en-IN" sz="2000" dirty="0"/>
              <a:t>financial statements</a:t>
            </a:r>
          </a:p>
          <a:p>
            <a:pPr algn="just"/>
            <a:r>
              <a:rPr lang="en-US" sz="2000" dirty="0"/>
              <a:t>Care must be taken not to include the inward supplies received by the Registered Person on which tax has been paid under reverse charge (RCM).</a:t>
            </a:r>
            <a:endParaRPr lang="en-IN" sz="2000" dirty="0"/>
          </a:p>
        </p:txBody>
      </p:sp>
      <p:sp>
        <p:nvSpPr>
          <p:cNvPr id="4" name="Footer Placeholder 3">
            <a:extLst>
              <a:ext uri="{FF2B5EF4-FFF2-40B4-BE49-F238E27FC236}">
                <a16:creationId xmlns:a16="http://schemas.microsoft.com/office/drawing/2014/main" id="{B196A714-6448-46C8-A2D7-66393ADF6067}"/>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32744673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24B13-0130-4426-9FA5-38162ACAF451}"/>
              </a:ext>
            </a:extLst>
          </p:cNvPr>
          <p:cNvSpPr>
            <a:spLocks noGrp="1"/>
          </p:cNvSpPr>
          <p:nvPr>
            <p:ph type="title"/>
          </p:nvPr>
        </p:nvSpPr>
        <p:spPr/>
        <p:txBody>
          <a:bodyPr/>
          <a:lstStyle/>
          <a:p>
            <a:r>
              <a:rPr lang="en-IN" dirty="0"/>
              <a:t>Disclosure</a:t>
            </a:r>
          </a:p>
        </p:txBody>
      </p:sp>
      <p:sp>
        <p:nvSpPr>
          <p:cNvPr id="3" name="Content Placeholder 2">
            <a:extLst>
              <a:ext uri="{FF2B5EF4-FFF2-40B4-BE49-F238E27FC236}">
                <a16:creationId xmlns:a16="http://schemas.microsoft.com/office/drawing/2014/main" id="{8EE90429-03C7-4B54-A1B8-797B7961EFB7}"/>
              </a:ext>
            </a:extLst>
          </p:cNvPr>
          <p:cNvSpPr>
            <a:spLocks noGrp="1"/>
          </p:cNvSpPr>
          <p:nvPr>
            <p:ph idx="1"/>
          </p:nvPr>
        </p:nvSpPr>
        <p:spPr>
          <a:xfrm>
            <a:off x="1173095" y="2140903"/>
            <a:ext cx="8595360" cy="4351337"/>
          </a:xfrm>
        </p:spPr>
        <p:txBody>
          <a:bodyPr>
            <a:normAutofit/>
          </a:bodyPr>
          <a:lstStyle/>
          <a:p>
            <a:pPr algn="just"/>
            <a:r>
              <a:rPr lang="en-US" sz="2000" dirty="0"/>
              <a:t>Notes to reconciliation may contain disclosure regarding certain limitations inherent in this </a:t>
            </a:r>
            <a:r>
              <a:rPr lang="en-IN" sz="2000" dirty="0"/>
              <a:t>exercise:</a:t>
            </a:r>
          </a:p>
          <a:p>
            <a:pPr marL="0" indent="0" algn="just">
              <a:buNone/>
            </a:pPr>
            <a:r>
              <a:rPr lang="en-US" sz="2000" dirty="0"/>
              <a:t> In line with the ICAI Regulations, the Auditor must suitably disclose the fact that he has relied upon audited financial statements attested by another Auditor</a:t>
            </a:r>
          </a:p>
          <a:p>
            <a:pPr marL="0" indent="0" algn="just">
              <a:buNone/>
            </a:pPr>
            <a:r>
              <a:rPr lang="en-US" sz="2000" dirty="0"/>
              <a:t> In case where the Registered Person is not required to get the accounts audited under any other law, the reasons for the same may be mentioned.</a:t>
            </a:r>
            <a:endParaRPr lang="en-IN" sz="2000" dirty="0"/>
          </a:p>
        </p:txBody>
      </p:sp>
      <p:sp>
        <p:nvSpPr>
          <p:cNvPr id="4" name="Footer Placeholder 3">
            <a:extLst>
              <a:ext uri="{FF2B5EF4-FFF2-40B4-BE49-F238E27FC236}">
                <a16:creationId xmlns:a16="http://schemas.microsoft.com/office/drawing/2014/main" id="{B3FCC658-DBDF-4599-982E-B1D04954CBEE}"/>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40977706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object 10"/>
          <p:cNvSpPr txBox="1">
            <a:spLocks noGrp="1"/>
          </p:cNvSpPr>
          <p:nvPr>
            <p:ph type="title"/>
          </p:nvPr>
        </p:nvSpPr>
        <p:spPr>
          <a:xfrm>
            <a:off x="965198" y="643466"/>
            <a:ext cx="6975644" cy="607818"/>
          </a:xfrm>
          <a:prstGeom prst="rect">
            <a:avLst/>
          </a:prstGeom>
        </p:spPr>
        <p:txBody>
          <a:bodyPr vert="horz" wrap="square" lIns="0" tIns="12065" rIns="0" bIns="0" rtlCol="0" anchor="b">
            <a:spAutoFit/>
          </a:bodyPr>
          <a:lstStyle/>
          <a:p>
            <a:pPr marL="12700">
              <a:lnSpc>
                <a:spcPct val="100000"/>
              </a:lnSpc>
              <a:spcBef>
                <a:spcPts val="95"/>
              </a:spcBef>
            </a:pPr>
            <a:r>
              <a:rPr lang="en-US" b="1" spc="-5" dirty="0"/>
              <a:t>Issue 3: (Clause 5A)</a:t>
            </a:r>
          </a:p>
        </p:txBody>
      </p:sp>
      <p:sp>
        <p:nvSpPr>
          <p:cNvPr id="11" name="object 11"/>
          <p:cNvSpPr txBox="1"/>
          <p:nvPr/>
        </p:nvSpPr>
        <p:spPr>
          <a:xfrm>
            <a:off x="517358" y="1937084"/>
            <a:ext cx="10132012" cy="4277449"/>
          </a:xfrm>
          <a:prstGeom prst="rect">
            <a:avLst/>
          </a:prstGeom>
        </p:spPr>
        <p:txBody>
          <a:bodyPr vert="horz" lIns="91440" tIns="45720" rIns="91440" bIns="45720" rtlCol="0">
            <a:normAutofit/>
          </a:bodyPr>
          <a:lstStyle/>
          <a:p>
            <a:pPr marL="12700" marR="0" lvl="0" indent="-182880" algn="just" defTabSz="914400" rtl="0" eaLnBrk="1" fontAlgn="auto" latinLnBrk="0" hangingPunct="1">
              <a:lnSpc>
                <a:spcPct val="90000"/>
              </a:lnSpc>
              <a:spcBef>
                <a:spcPts val="1275"/>
              </a:spcBef>
              <a:spcAft>
                <a:spcPts val="0"/>
              </a:spcAft>
              <a:buClr>
                <a:srgbClr val="6F6F74"/>
              </a:buClr>
              <a:buSzTx/>
              <a:buFontTx/>
              <a:buNone/>
              <a:tabLst/>
              <a:defRPr/>
            </a:pPr>
            <a:r>
              <a:rPr kumimoji="0" lang="en-US" sz="2000" b="1" i="0" u="none" strike="noStrike" kern="1200" cap="none" spc="0" normalizeH="0" baseline="0" noProof="0" dirty="0">
                <a:ln>
                  <a:noFill/>
                </a:ln>
                <a:solidFill>
                  <a:srgbClr val="000000"/>
                </a:solidFill>
                <a:effectLst/>
                <a:uLnTx/>
                <a:uFillTx/>
                <a:latin typeface="Century Schoolbook"/>
                <a:ea typeface="+mn-ea"/>
                <a:cs typeface="+mn-cs"/>
              </a:rPr>
              <a:t>Facts of </a:t>
            </a:r>
            <a:r>
              <a:rPr kumimoji="0" lang="en-US" sz="2000" b="1" i="0" u="none" strike="noStrike" kern="1200" cap="none" spc="-5" normalizeH="0" baseline="0" noProof="0" dirty="0">
                <a:ln>
                  <a:noFill/>
                </a:ln>
                <a:solidFill>
                  <a:srgbClr val="000000"/>
                </a:solidFill>
                <a:effectLst/>
                <a:uLnTx/>
                <a:uFillTx/>
                <a:latin typeface="Century Schoolbook"/>
                <a:ea typeface="+mn-ea"/>
                <a:cs typeface="+mn-cs"/>
              </a:rPr>
              <a:t>the</a:t>
            </a:r>
            <a:r>
              <a:rPr kumimoji="0" lang="en-US" sz="2000" b="1" i="0" u="none" strike="noStrike" kern="1200" cap="none" spc="-100" normalizeH="0" baseline="0" noProof="0" dirty="0">
                <a:ln>
                  <a:noFill/>
                </a:ln>
                <a:solidFill>
                  <a:srgbClr val="000000"/>
                </a:solidFill>
                <a:effectLst/>
                <a:uLnTx/>
                <a:uFillTx/>
                <a:latin typeface="Century Schoolbook"/>
                <a:ea typeface="+mn-ea"/>
                <a:cs typeface="+mn-cs"/>
              </a:rPr>
              <a:t> </a:t>
            </a:r>
            <a:r>
              <a:rPr kumimoji="0" lang="en-US" sz="2000" b="1" i="0" u="none" strike="noStrike" kern="1200" cap="none" spc="-5" normalizeH="0" baseline="0" noProof="0" dirty="0">
                <a:ln>
                  <a:noFill/>
                </a:ln>
                <a:solidFill>
                  <a:srgbClr val="000000"/>
                </a:solidFill>
                <a:effectLst/>
                <a:uLnTx/>
                <a:uFillTx/>
                <a:latin typeface="Century Schoolbook"/>
                <a:ea typeface="+mn-ea"/>
                <a:cs typeface="+mn-cs"/>
              </a:rPr>
              <a:t>Case:</a:t>
            </a:r>
            <a:endParaRPr kumimoji="0" lang="en-US" sz="2000" b="0" i="0" u="none" strike="noStrike" kern="1200" cap="none" spc="0" normalizeH="0" baseline="0" noProof="0" dirty="0">
              <a:ln>
                <a:noFill/>
              </a:ln>
              <a:solidFill>
                <a:srgbClr val="000000"/>
              </a:solidFill>
              <a:effectLst/>
              <a:uLnTx/>
              <a:uFillTx/>
              <a:latin typeface="Century Schoolbook"/>
              <a:ea typeface="+mn-ea"/>
              <a:cs typeface="+mn-cs"/>
            </a:endParaRPr>
          </a:p>
          <a:p>
            <a:pPr marL="12700" marR="7620" lvl="0" indent="-182880" algn="just" defTabSz="914400" rtl="0" eaLnBrk="1" fontAlgn="auto" latinLnBrk="0" hangingPunct="1">
              <a:lnSpc>
                <a:spcPct val="90000"/>
              </a:lnSpc>
              <a:spcBef>
                <a:spcPts val="1180"/>
              </a:spcBef>
              <a:spcAft>
                <a:spcPts val="0"/>
              </a:spcAft>
              <a:buClr>
                <a:srgbClr val="6F6F74"/>
              </a:buClr>
              <a:buSzTx/>
              <a:buFontTx/>
              <a:buNone/>
              <a:tabLst/>
              <a:defRPr/>
            </a:pPr>
            <a:r>
              <a:rPr kumimoji="0" lang="en-US" sz="2000" b="0" i="0" u="none" strike="noStrike" kern="1200" cap="none" spc="-20" normalizeH="0" baseline="0" noProof="0" dirty="0">
                <a:ln>
                  <a:noFill/>
                </a:ln>
                <a:solidFill>
                  <a:srgbClr val="000000"/>
                </a:solidFill>
                <a:effectLst/>
                <a:uLnTx/>
                <a:uFillTx/>
                <a:latin typeface="Century Schoolbook"/>
                <a:ea typeface="+mn-ea"/>
                <a:cs typeface="+mn-cs"/>
              </a:rPr>
              <a:t>Turnover </a:t>
            </a:r>
            <a:r>
              <a:rPr kumimoji="0" lang="en-US" sz="2000" b="0" i="0" u="none" strike="noStrike" kern="1200" cap="none" spc="-5" normalizeH="0" baseline="0" noProof="0" dirty="0">
                <a:ln>
                  <a:noFill/>
                </a:ln>
                <a:solidFill>
                  <a:srgbClr val="000000"/>
                </a:solidFill>
                <a:effectLst/>
                <a:uLnTx/>
                <a:uFillTx/>
                <a:latin typeface="Century Schoolbook"/>
                <a:ea typeface="+mn-ea"/>
                <a:cs typeface="+mn-cs"/>
              </a:rPr>
              <a:t>of </a:t>
            </a:r>
            <a:r>
              <a:rPr kumimoji="0" lang="en-US" sz="2000" b="0" i="0" u="none" strike="noStrike" kern="1200" cap="none" spc="0" normalizeH="0" baseline="0" noProof="0" dirty="0">
                <a:ln>
                  <a:noFill/>
                </a:ln>
                <a:solidFill>
                  <a:srgbClr val="000000"/>
                </a:solidFill>
                <a:effectLst/>
                <a:uLnTx/>
                <a:uFillTx/>
                <a:latin typeface="Century Schoolbook"/>
                <a:ea typeface="+mn-ea"/>
                <a:cs typeface="+mn-cs"/>
              </a:rPr>
              <a:t>A </a:t>
            </a:r>
            <a:r>
              <a:rPr kumimoji="0" lang="en-US" sz="2000" b="0" i="0" u="none" strike="noStrike" kern="1200" cap="none" spc="-5" normalizeH="0" baseline="0" noProof="0" dirty="0">
                <a:ln>
                  <a:noFill/>
                </a:ln>
                <a:solidFill>
                  <a:srgbClr val="000000"/>
                </a:solidFill>
                <a:effectLst/>
                <a:uLnTx/>
                <a:uFillTx/>
                <a:latin typeface="Century Schoolbook"/>
                <a:ea typeface="+mn-ea"/>
                <a:cs typeface="+mn-cs"/>
              </a:rPr>
              <a:t>Ltd. is </a:t>
            </a:r>
            <a:r>
              <a:rPr kumimoji="0" lang="en-US" sz="2000" b="0" i="0" u="none" strike="noStrike" kern="1200" cap="none" spc="0" normalizeH="0" baseline="0" noProof="0" dirty="0">
                <a:ln>
                  <a:noFill/>
                </a:ln>
                <a:solidFill>
                  <a:srgbClr val="000000"/>
                </a:solidFill>
                <a:effectLst/>
                <a:uLnTx/>
                <a:uFillTx/>
                <a:latin typeface="Century Schoolbook"/>
                <a:ea typeface="+mn-ea"/>
                <a:cs typeface="+mn-cs"/>
              </a:rPr>
              <a:t>Rs. </a:t>
            </a:r>
            <a:r>
              <a:rPr kumimoji="0" lang="en-US" sz="2000" b="0" i="0" u="none" strike="noStrike" kern="1200" cap="none" spc="-45" normalizeH="0" baseline="0" noProof="0" dirty="0">
                <a:ln>
                  <a:noFill/>
                </a:ln>
                <a:solidFill>
                  <a:srgbClr val="000000"/>
                </a:solidFill>
                <a:effectLst/>
                <a:uLnTx/>
                <a:uFillTx/>
                <a:latin typeface="Century Schoolbook"/>
                <a:ea typeface="+mn-ea"/>
                <a:cs typeface="+mn-cs"/>
              </a:rPr>
              <a:t>250 </a:t>
            </a:r>
            <a:r>
              <a:rPr kumimoji="0" lang="en-US" sz="2000" b="0" i="0" u="none" strike="noStrike" kern="1200" cap="none" spc="-5" normalizeH="0" baseline="0" noProof="0" dirty="0">
                <a:ln>
                  <a:noFill/>
                </a:ln>
                <a:solidFill>
                  <a:srgbClr val="000000"/>
                </a:solidFill>
                <a:effectLst/>
                <a:uLnTx/>
                <a:uFillTx/>
                <a:latin typeface="Century Schoolbook"/>
                <a:ea typeface="+mn-ea"/>
                <a:cs typeface="+mn-cs"/>
              </a:rPr>
              <a:t>crores </a:t>
            </a:r>
            <a:r>
              <a:rPr kumimoji="0" lang="en-US" sz="2000" b="0" i="0" u="none" strike="noStrike" kern="1200" cap="none" spc="-65" normalizeH="0" baseline="0" noProof="0" dirty="0">
                <a:ln>
                  <a:noFill/>
                </a:ln>
                <a:solidFill>
                  <a:srgbClr val="000000"/>
                </a:solidFill>
                <a:effectLst/>
                <a:uLnTx/>
                <a:uFillTx/>
                <a:latin typeface="Century Schoolbook"/>
                <a:ea typeface="+mn-ea"/>
                <a:cs typeface="+mn-cs"/>
              </a:rPr>
              <a:t>PAN </a:t>
            </a:r>
            <a:r>
              <a:rPr kumimoji="0" lang="en-US" sz="2000" b="0" i="0" u="none" strike="noStrike" kern="1200" cap="none" spc="-5" normalizeH="0" baseline="0" noProof="0" dirty="0">
                <a:ln>
                  <a:noFill/>
                </a:ln>
                <a:solidFill>
                  <a:srgbClr val="000000"/>
                </a:solidFill>
                <a:effectLst/>
                <a:uLnTx/>
                <a:uFillTx/>
                <a:latin typeface="Century Schoolbook"/>
                <a:ea typeface="+mn-ea"/>
                <a:cs typeface="+mn-cs"/>
              </a:rPr>
              <a:t>India. </a:t>
            </a:r>
            <a:r>
              <a:rPr kumimoji="0" lang="en-US" sz="2000" b="0" i="0" u="none" strike="noStrike" kern="1200" cap="none" spc="-70" normalizeH="0" baseline="0" noProof="0" dirty="0">
                <a:ln>
                  <a:noFill/>
                </a:ln>
                <a:solidFill>
                  <a:srgbClr val="000000"/>
                </a:solidFill>
                <a:effectLst/>
                <a:uLnTx/>
                <a:uFillTx/>
                <a:latin typeface="Century Schoolbook"/>
                <a:ea typeface="+mn-ea"/>
                <a:cs typeface="+mn-cs"/>
              </a:rPr>
              <a:t>You </a:t>
            </a:r>
            <a:r>
              <a:rPr kumimoji="0" lang="en-US" sz="2000" b="0" i="0" u="none" strike="noStrike" kern="1200" cap="none" spc="0" normalizeH="0" baseline="0" noProof="0" dirty="0">
                <a:ln>
                  <a:noFill/>
                </a:ln>
                <a:solidFill>
                  <a:srgbClr val="000000"/>
                </a:solidFill>
                <a:effectLst/>
                <a:uLnTx/>
                <a:uFillTx/>
                <a:latin typeface="Century Schoolbook"/>
                <a:ea typeface="+mn-ea"/>
                <a:cs typeface="+mn-cs"/>
              </a:rPr>
              <a:t>are </a:t>
            </a:r>
            <a:r>
              <a:rPr kumimoji="0" lang="en-US" sz="2000" b="0" i="0" u="none" strike="noStrike" kern="1200" cap="none" spc="-10" normalizeH="0" baseline="0" noProof="0" dirty="0">
                <a:ln>
                  <a:noFill/>
                </a:ln>
                <a:solidFill>
                  <a:srgbClr val="000000"/>
                </a:solidFill>
                <a:effectLst/>
                <a:uLnTx/>
                <a:uFillTx/>
                <a:latin typeface="Century Schoolbook"/>
                <a:ea typeface="+mn-ea"/>
                <a:cs typeface="+mn-cs"/>
              </a:rPr>
              <a:t>appointed </a:t>
            </a:r>
            <a:r>
              <a:rPr kumimoji="0" lang="en-US" sz="2000" b="0" i="0" u="none" strike="noStrike" kern="1200" cap="none" spc="0" normalizeH="0" baseline="0" noProof="0" dirty="0">
                <a:ln>
                  <a:noFill/>
                </a:ln>
                <a:solidFill>
                  <a:srgbClr val="000000"/>
                </a:solidFill>
                <a:effectLst/>
                <a:uLnTx/>
                <a:uFillTx/>
                <a:latin typeface="Century Schoolbook"/>
                <a:ea typeface="+mn-ea"/>
                <a:cs typeface="+mn-cs"/>
              </a:rPr>
              <a:t>GST </a:t>
            </a:r>
            <a:r>
              <a:rPr kumimoji="0" lang="en-US" sz="2000" b="0" i="0" u="none" strike="noStrike" kern="1200" cap="none" spc="-10" normalizeH="0" baseline="0" noProof="0" dirty="0">
                <a:ln>
                  <a:noFill/>
                </a:ln>
                <a:solidFill>
                  <a:srgbClr val="000000"/>
                </a:solidFill>
                <a:effectLst/>
                <a:uLnTx/>
                <a:uFillTx/>
                <a:latin typeface="Century Schoolbook"/>
                <a:ea typeface="+mn-ea"/>
                <a:cs typeface="+mn-cs"/>
              </a:rPr>
              <a:t>Auditor  </a:t>
            </a:r>
            <a:r>
              <a:rPr kumimoji="0" lang="en-US" sz="2000" b="0" i="0" u="none" strike="noStrike" kern="1200" cap="none" spc="-5" normalizeH="0" baseline="0" noProof="0" dirty="0">
                <a:ln>
                  <a:noFill/>
                </a:ln>
                <a:solidFill>
                  <a:srgbClr val="000000"/>
                </a:solidFill>
                <a:effectLst/>
                <a:uLnTx/>
                <a:uFillTx/>
                <a:latin typeface="Century Schoolbook"/>
                <a:ea typeface="+mn-ea"/>
                <a:cs typeface="+mn-cs"/>
              </a:rPr>
              <a:t>only </a:t>
            </a:r>
            <a:r>
              <a:rPr kumimoji="0" lang="en-US" sz="2000" b="0" i="0" u="none" strike="noStrike" kern="1200" cap="none" spc="0" normalizeH="0" baseline="0" noProof="0" dirty="0">
                <a:ln>
                  <a:noFill/>
                </a:ln>
                <a:solidFill>
                  <a:srgbClr val="000000"/>
                </a:solidFill>
                <a:effectLst/>
                <a:uLnTx/>
                <a:uFillTx/>
                <a:latin typeface="Century Schoolbook"/>
                <a:ea typeface="+mn-ea"/>
                <a:cs typeface="+mn-cs"/>
              </a:rPr>
              <a:t>for </a:t>
            </a:r>
            <a:r>
              <a:rPr kumimoji="0" lang="en-US" sz="2000" b="0" i="0" u="none" strike="noStrike" kern="1200" cap="none" spc="-10" normalizeH="0" baseline="0" noProof="0" dirty="0">
                <a:ln>
                  <a:noFill/>
                </a:ln>
                <a:solidFill>
                  <a:srgbClr val="000000"/>
                </a:solidFill>
                <a:effectLst/>
                <a:uLnTx/>
                <a:uFillTx/>
                <a:latin typeface="Century Schoolbook"/>
                <a:ea typeface="+mn-ea"/>
                <a:cs typeface="+mn-cs"/>
              </a:rPr>
              <a:t>the </a:t>
            </a:r>
            <a:r>
              <a:rPr kumimoji="0" lang="en-US" sz="2000" b="0" i="0" u="none" strike="noStrike" kern="1200" cap="none" spc="-5" normalizeH="0" baseline="0" noProof="0" dirty="0">
                <a:ln>
                  <a:noFill/>
                </a:ln>
                <a:solidFill>
                  <a:srgbClr val="000000"/>
                </a:solidFill>
                <a:effectLst/>
                <a:uLnTx/>
                <a:uFillTx/>
                <a:latin typeface="Century Schoolbook"/>
                <a:ea typeface="+mn-ea"/>
                <a:cs typeface="+mn-cs"/>
              </a:rPr>
              <a:t>state </a:t>
            </a:r>
            <a:r>
              <a:rPr kumimoji="0" lang="en-US" sz="2000" b="0" i="0" u="none" strike="noStrike" kern="1200" cap="none" spc="0" normalizeH="0" baseline="0" noProof="0" dirty="0">
                <a:ln>
                  <a:noFill/>
                </a:ln>
                <a:solidFill>
                  <a:srgbClr val="000000"/>
                </a:solidFill>
                <a:effectLst/>
                <a:uLnTx/>
                <a:uFillTx/>
                <a:latin typeface="Century Schoolbook"/>
                <a:ea typeface="+mn-ea"/>
                <a:cs typeface="+mn-cs"/>
              </a:rPr>
              <a:t>of </a:t>
            </a:r>
            <a:r>
              <a:rPr kumimoji="0" lang="en-US" sz="2000" b="0" i="0" u="none" strike="noStrike" kern="1200" cap="none" spc="-5" normalizeH="0" baseline="0" noProof="0" dirty="0">
                <a:ln>
                  <a:noFill/>
                </a:ln>
                <a:solidFill>
                  <a:srgbClr val="000000"/>
                </a:solidFill>
                <a:effectLst/>
                <a:uLnTx/>
                <a:uFillTx/>
                <a:latin typeface="Century Schoolbook"/>
                <a:ea typeface="+mn-ea"/>
                <a:cs typeface="+mn-cs"/>
              </a:rPr>
              <a:t>Maharashtra </a:t>
            </a:r>
            <a:r>
              <a:rPr kumimoji="0" lang="en-US" sz="2000" b="0" i="0" u="none" strike="noStrike" kern="1200" cap="none" spc="0" normalizeH="0" baseline="0" noProof="0" dirty="0">
                <a:ln>
                  <a:noFill/>
                </a:ln>
                <a:solidFill>
                  <a:srgbClr val="000000"/>
                </a:solidFill>
                <a:effectLst/>
                <a:uLnTx/>
                <a:uFillTx/>
                <a:latin typeface="Century Schoolbook"/>
                <a:ea typeface="+mn-ea"/>
                <a:cs typeface="+mn-cs"/>
              </a:rPr>
              <a:t>and as per </a:t>
            </a:r>
            <a:r>
              <a:rPr kumimoji="0" lang="en-US" sz="2000" b="0" i="0" u="none" strike="noStrike" kern="1200" cap="none" spc="-10" normalizeH="0" baseline="0" noProof="0" dirty="0">
                <a:ln>
                  <a:noFill/>
                </a:ln>
                <a:solidFill>
                  <a:srgbClr val="000000"/>
                </a:solidFill>
                <a:effectLst/>
                <a:uLnTx/>
                <a:uFillTx/>
                <a:latin typeface="Century Schoolbook"/>
                <a:ea typeface="+mn-ea"/>
                <a:cs typeface="+mn-cs"/>
              </a:rPr>
              <a:t>the </a:t>
            </a:r>
            <a:r>
              <a:rPr kumimoji="0" lang="en-US" sz="2000" b="0" i="0" u="none" strike="noStrike" kern="1200" cap="none" spc="-5" normalizeH="0" baseline="0" noProof="0" dirty="0">
                <a:ln>
                  <a:noFill/>
                </a:ln>
                <a:solidFill>
                  <a:srgbClr val="000000"/>
                </a:solidFill>
                <a:effectLst/>
                <a:uLnTx/>
                <a:uFillTx/>
                <a:latin typeface="Century Schoolbook"/>
                <a:ea typeface="+mn-ea"/>
                <a:cs typeface="+mn-cs"/>
              </a:rPr>
              <a:t>State PL of Maharashtra, </a:t>
            </a:r>
            <a:r>
              <a:rPr kumimoji="0" lang="en-US" sz="2000" b="0" i="0" u="none" strike="noStrike" kern="1200" cap="none" spc="-10" normalizeH="0" baseline="0" noProof="0" dirty="0">
                <a:ln>
                  <a:noFill/>
                </a:ln>
                <a:solidFill>
                  <a:srgbClr val="000000"/>
                </a:solidFill>
                <a:effectLst/>
                <a:uLnTx/>
                <a:uFillTx/>
                <a:latin typeface="Century Schoolbook"/>
                <a:ea typeface="+mn-ea"/>
                <a:cs typeface="+mn-cs"/>
              </a:rPr>
              <a:t>the  </a:t>
            </a:r>
            <a:r>
              <a:rPr kumimoji="0" lang="en-US" sz="2000" b="0" i="0" u="none" strike="noStrike" kern="1200" cap="none" spc="-5" normalizeH="0" baseline="0" noProof="0" dirty="0">
                <a:ln>
                  <a:noFill/>
                </a:ln>
                <a:solidFill>
                  <a:srgbClr val="000000"/>
                </a:solidFill>
                <a:effectLst/>
                <a:uLnTx/>
                <a:uFillTx/>
                <a:latin typeface="Century Schoolbook"/>
                <a:ea typeface="+mn-ea"/>
                <a:cs typeface="+mn-cs"/>
              </a:rPr>
              <a:t>turnover </a:t>
            </a:r>
            <a:r>
              <a:rPr kumimoji="0" lang="en-US" sz="2000" b="0" i="0" u="none" strike="noStrike" kern="1200" cap="none" spc="0" normalizeH="0" baseline="0" noProof="0" dirty="0">
                <a:ln>
                  <a:noFill/>
                </a:ln>
                <a:solidFill>
                  <a:srgbClr val="000000"/>
                </a:solidFill>
                <a:effectLst/>
                <a:uLnTx/>
                <a:uFillTx/>
                <a:latin typeface="Century Schoolbook"/>
                <a:ea typeface="+mn-ea"/>
                <a:cs typeface="+mn-cs"/>
              </a:rPr>
              <a:t>of </a:t>
            </a:r>
            <a:r>
              <a:rPr kumimoji="0" lang="en-US" sz="2000" b="0" i="0" u="none" strike="noStrike" kern="1200" cap="none" spc="-5" normalizeH="0" baseline="0" noProof="0" dirty="0">
                <a:ln>
                  <a:noFill/>
                </a:ln>
                <a:solidFill>
                  <a:srgbClr val="000000"/>
                </a:solidFill>
                <a:effectLst/>
                <a:uLnTx/>
                <a:uFillTx/>
                <a:latin typeface="Century Schoolbook"/>
                <a:ea typeface="+mn-ea"/>
                <a:cs typeface="+mn-cs"/>
              </a:rPr>
              <a:t>Maharashtra is Rs. </a:t>
            </a:r>
            <a:r>
              <a:rPr kumimoji="0" lang="en-US" sz="2000" b="0" i="0" u="none" strike="noStrike" kern="1200" cap="none" spc="0" normalizeH="0" baseline="0" noProof="0" dirty="0">
                <a:ln>
                  <a:noFill/>
                </a:ln>
                <a:solidFill>
                  <a:srgbClr val="000000"/>
                </a:solidFill>
                <a:effectLst/>
                <a:uLnTx/>
                <a:uFillTx/>
                <a:latin typeface="Century Schoolbook"/>
                <a:ea typeface="+mn-ea"/>
                <a:cs typeface="+mn-cs"/>
              </a:rPr>
              <a:t>30 </a:t>
            </a:r>
            <a:r>
              <a:rPr kumimoji="0" lang="en-US" sz="2000" b="0" i="0" u="none" strike="noStrike" kern="1200" cap="none" spc="-5" normalizeH="0" baseline="0" noProof="0" dirty="0">
                <a:ln>
                  <a:noFill/>
                </a:ln>
                <a:solidFill>
                  <a:srgbClr val="000000"/>
                </a:solidFill>
                <a:effectLst/>
                <a:uLnTx/>
                <a:uFillTx/>
                <a:latin typeface="Century Schoolbook"/>
                <a:ea typeface="+mn-ea"/>
                <a:cs typeface="+mn-cs"/>
              </a:rPr>
              <a:t>crores</a:t>
            </a:r>
            <a:endParaRPr kumimoji="0" lang="en-US" sz="2000" b="0" i="0" u="none" strike="noStrike" kern="1200" cap="none" spc="0" normalizeH="0" baseline="0" noProof="0" dirty="0">
              <a:ln>
                <a:noFill/>
              </a:ln>
              <a:solidFill>
                <a:srgbClr val="000000"/>
              </a:solidFill>
              <a:effectLst/>
              <a:uLnTx/>
              <a:uFillTx/>
              <a:latin typeface="Century Schoolbook"/>
              <a:ea typeface="+mn-ea"/>
              <a:cs typeface="+mn-cs"/>
            </a:endParaRPr>
          </a:p>
          <a:p>
            <a:pPr marL="0" marR="0" lvl="0" indent="-182880" algn="just" defTabSz="914400" rtl="0" eaLnBrk="1" fontAlgn="auto" latinLnBrk="0" hangingPunct="1">
              <a:lnSpc>
                <a:spcPct val="90000"/>
              </a:lnSpc>
              <a:spcBef>
                <a:spcPts val="25"/>
              </a:spcBef>
              <a:spcAft>
                <a:spcPts val="0"/>
              </a:spcAft>
              <a:buClr>
                <a:srgbClr val="6F6F74"/>
              </a:buClr>
              <a:buSzTx/>
              <a:buFontTx/>
              <a:buNone/>
              <a:tabLst/>
              <a:defRPr/>
            </a:pPr>
            <a:endParaRPr kumimoji="0" lang="en-US" sz="2000" b="0" i="0" u="none" strike="noStrike" kern="1200" cap="none" spc="0" normalizeH="0" baseline="0" noProof="0" dirty="0">
              <a:ln>
                <a:noFill/>
              </a:ln>
              <a:solidFill>
                <a:srgbClr val="000000"/>
              </a:solidFill>
              <a:effectLst/>
              <a:uLnTx/>
              <a:uFillTx/>
              <a:latin typeface="Century Schoolbook"/>
              <a:ea typeface="+mn-ea"/>
              <a:cs typeface="+mn-cs"/>
            </a:endParaRPr>
          </a:p>
          <a:p>
            <a:pPr marL="12700" marR="0" lvl="0" indent="-182880" algn="just" defTabSz="914400" rtl="0" eaLnBrk="1" fontAlgn="auto" latinLnBrk="0" hangingPunct="1">
              <a:lnSpc>
                <a:spcPct val="90000"/>
              </a:lnSpc>
              <a:spcBef>
                <a:spcPts val="0"/>
              </a:spcBef>
              <a:spcAft>
                <a:spcPts val="0"/>
              </a:spcAft>
              <a:buClr>
                <a:srgbClr val="6F6F74"/>
              </a:buClr>
              <a:buSzTx/>
              <a:buFontTx/>
              <a:buNone/>
              <a:tabLst/>
              <a:defRPr/>
            </a:pPr>
            <a:r>
              <a:rPr kumimoji="0" lang="en-US" sz="2000" b="1" i="0" u="none" strike="noStrike" kern="1200" cap="none" spc="0" normalizeH="0" baseline="0" noProof="0" dirty="0">
                <a:ln>
                  <a:noFill/>
                </a:ln>
                <a:solidFill>
                  <a:srgbClr val="000000"/>
                </a:solidFill>
                <a:effectLst/>
                <a:uLnTx/>
                <a:uFillTx/>
                <a:latin typeface="Century Schoolbook"/>
                <a:ea typeface="+mn-ea"/>
                <a:cs typeface="+mn-cs"/>
              </a:rPr>
              <a:t>Issues to</a:t>
            </a:r>
            <a:r>
              <a:rPr kumimoji="0" lang="en-US" sz="2000" b="1" i="0" u="none" strike="noStrike" kern="1200" cap="none" spc="-20" normalizeH="0" baseline="0" noProof="0" dirty="0">
                <a:ln>
                  <a:noFill/>
                </a:ln>
                <a:solidFill>
                  <a:srgbClr val="000000"/>
                </a:solidFill>
                <a:effectLst/>
                <a:uLnTx/>
                <a:uFillTx/>
                <a:latin typeface="Century Schoolbook"/>
                <a:ea typeface="+mn-ea"/>
                <a:cs typeface="+mn-cs"/>
              </a:rPr>
              <a:t> </a:t>
            </a:r>
            <a:r>
              <a:rPr kumimoji="0" lang="en-US" sz="2000" b="1" i="0" u="none" strike="noStrike" kern="1200" cap="none" spc="0" normalizeH="0" baseline="0" noProof="0" dirty="0">
                <a:ln>
                  <a:noFill/>
                </a:ln>
                <a:solidFill>
                  <a:srgbClr val="000000"/>
                </a:solidFill>
                <a:effectLst/>
                <a:uLnTx/>
                <a:uFillTx/>
                <a:latin typeface="Century Schoolbook"/>
                <a:ea typeface="+mn-ea"/>
                <a:cs typeface="+mn-cs"/>
              </a:rPr>
              <a:t>discuss:</a:t>
            </a:r>
            <a:endParaRPr lang="en-US" sz="2000" dirty="0">
              <a:solidFill>
                <a:srgbClr val="000000"/>
              </a:solidFill>
              <a:latin typeface="Century Schoolbook"/>
            </a:endParaRPr>
          </a:p>
          <a:p>
            <a:pPr marL="12700" marR="0" lvl="0" indent="-182880" algn="just" defTabSz="914400" rtl="0" eaLnBrk="1" fontAlgn="auto" latinLnBrk="0" hangingPunct="1">
              <a:lnSpc>
                <a:spcPct val="90000"/>
              </a:lnSpc>
              <a:spcBef>
                <a:spcPts val="0"/>
              </a:spcBef>
              <a:spcAft>
                <a:spcPts val="0"/>
              </a:spcAft>
              <a:buClr>
                <a:srgbClr val="6F6F74"/>
              </a:buClr>
              <a:buSzTx/>
              <a:buFontTx/>
              <a:buNone/>
              <a:tabLst/>
              <a:defRPr/>
            </a:pPr>
            <a:endParaRPr kumimoji="0" lang="en-US" sz="2000" b="0" i="0" u="none" strike="noStrike" kern="1200" cap="none" spc="0" normalizeH="0" baseline="0" noProof="0" dirty="0">
              <a:ln>
                <a:noFill/>
              </a:ln>
              <a:solidFill>
                <a:srgbClr val="000000"/>
              </a:solidFill>
              <a:effectLst/>
              <a:uLnTx/>
              <a:uFillTx/>
              <a:latin typeface="Century Schoolbook"/>
              <a:ea typeface="+mn-ea"/>
              <a:cs typeface="+mn-cs"/>
            </a:endParaRPr>
          </a:p>
          <a:p>
            <a:pPr marL="287020" marR="0" lvl="0" indent="-457200" algn="just" defTabSz="914400" rtl="0" eaLnBrk="1" fontAlgn="auto" latinLnBrk="0" hangingPunct="1">
              <a:lnSpc>
                <a:spcPct val="90000"/>
              </a:lnSpc>
              <a:spcBef>
                <a:spcPts val="0"/>
              </a:spcBef>
              <a:spcAft>
                <a:spcPts val="0"/>
              </a:spcAft>
              <a:buClr>
                <a:srgbClr val="6F6F74"/>
              </a:buClr>
              <a:buSzTx/>
              <a:buFontTx/>
              <a:buAutoNum type="arabicPeriod"/>
              <a:tabLst/>
              <a:defRPr/>
            </a:pPr>
            <a:r>
              <a:rPr kumimoji="0" lang="en-US" sz="2000" b="0" i="0" u="none" strike="noStrike" kern="1200" cap="none" spc="0" normalizeH="0" baseline="0" noProof="0" dirty="0">
                <a:ln>
                  <a:noFill/>
                </a:ln>
                <a:solidFill>
                  <a:srgbClr val="000000"/>
                </a:solidFill>
                <a:effectLst/>
                <a:uLnTx/>
                <a:uFillTx/>
                <a:latin typeface="Century Schoolbook"/>
                <a:ea typeface="+mn-ea"/>
                <a:cs typeface="+mn-cs"/>
              </a:rPr>
              <a:t>W</a:t>
            </a:r>
            <a:r>
              <a:rPr kumimoji="0" lang="en-US" sz="2000" b="0" i="0" u="none" strike="noStrike" kern="1200" cap="none" spc="-10" normalizeH="0" baseline="0" noProof="0" dirty="0">
                <a:ln>
                  <a:noFill/>
                </a:ln>
                <a:solidFill>
                  <a:srgbClr val="000000"/>
                </a:solidFill>
                <a:effectLst/>
                <a:uLnTx/>
                <a:uFillTx/>
                <a:latin typeface="Century Schoolbook"/>
                <a:ea typeface="+mn-ea"/>
                <a:cs typeface="+mn-cs"/>
              </a:rPr>
              <a:t>h</a:t>
            </a:r>
            <a:r>
              <a:rPr kumimoji="0" lang="en-US" sz="2000" b="0" i="0" u="none" strike="noStrike" kern="1200" cap="none" spc="0" normalizeH="0" baseline="0" noProof="0" dirty="0">
                <a:ln>
                  <a:noFill/>
                </a:ln>
                <a:solidFill>
                  <a:srgbClr val="000000"/>
                </a:solidFill>
                <a:effectLst/>
                <a:uLnTx/>
                <a:uFillTx/>
                <a:latin typeface="Century Schoolbook"/>
                <a:ea typeface="+mn-ea"/>
                <a:cs typeface="+mn-cs"/>
              </a:rPr>
              <a:t>ether </a:t>
            </a:r>
            <a:r>
              <a:rPr kumimoji="0" lang="en-US" sz="2000" b="0" i="0" u="none" strike="noStrike" kern="1200" cap="none" spc="-5" normalizeH="0" baseline="0" noProof="0" dirty="0">
                <a:ln>
                  <a:noFill/>
                </a:ln>
                <a:solidFill>
                  <a:srgbClr val="000000"/>
                </a:solidFill>
                <a:effectLst/>
                <a:uLnTx/>
                <a:uFillTx/>
                <a:latin typeface="Century Schoolbook"/>
                <a:ea typeface="+mn-ea"/>
                <a:cs typeface="+mn-cs"/>
              </a:rPr>
              <a:t>th</a:t>
            </a:r>
            <a:r>
              <a:rPr kumimoji="0" lang="en-US" sz="2000" b="0" i="0" u="none" strike="noStrike" kern="1200" cap="none" spc="0" normalizeH="0" baseline="0" noProof="0" dirty="0">
                <a:ln>
                  <a:noFill/>
                </a:ln>
                <a:solidFill>
                  <a:srgbClr val="000000"/>
                </a:solidFill>
                <a:effectLst/>
                <a:uLnTx/>
                <a:uFillTx/>
                <a:latin typeface="Century Schoolbook"/>
                <a:ea typeface="+mn-ea"/>
                <a:cs typeface="+mn-cs"/>
              </a:rPr>
              <a:t>e audi</a:t>
            </a:r>
            <a:r>
              <a:rPr kumimoji="0" lang="en-US" sz="2000" b="0" i="0" u="none" strike="noStrike" kern="1200" cap="none" spc="-10" normalizeH="0" baseline="0" noProof="0" dirty="0">
                <a:ln>
                  <a:noFill/>
                </a:ln>
                <a:solidFill>
                  <a:srgbClr val="000000"/>
                </a:solidFill>
                <a:effectLst/>
                <a:uLnTx/>
                <a:uFillTx/>
                <a:latin typeface="Century Schoolbook"/>
                <a:ea typeface="+mn-ea"/>
                <a:cs typeface="+mn-cs"/>
              </a:rPr>
              <a:t>t</a:t>
            </a:r>
            <a:r>
              <a:rPr kumimoji="0" lang="en-US" sz="2000" b="0" i="0" u="none" strike="noStrike" kern="1200" cap="none" spc="-5" normalizeH="0" baseline="0" noProof="0" dirty="0">
                <a:ln>
                  <a:noFill/>
                </a:ln>
                <a:solidFill>
                  <a:srgbClr val="000000"/>
                </a:solidFill>
                <a:effectLst/>
                <a:uLnTx/>
                <a:uFillTx/>
                <a:latin typeface="Century Schoolbook"/>
                <a:ea typeface="+mn-ea"/>
                <a:cs typeface="+mn-cs"/>
              </a:rPr>
              <a:t>o</a:t>
            </a:r>
            <a:r>
              <a:rPr kumimoji="0" lang="en-US" sz="2000" b="0" i="0" u="none" strike="noStrike" kern="1200" cap="none" spc="0" normalizeH="0" baseline="0" noProof="0" dirty="0">
                <a:ln>
                  <a:noFill/>
                </a:ln>
                <a:solidFill>
                  <a:srgbClr val="000000"/>
                </a:solidFill>
                <a:effectLst/>
                <a:uLnTx/>
                <a:uFillTx/>
                <a:latin typeface="Century Schoolbook"/>
                <a:ea typeface="+mn-ea"/>
                <a:cs typeface="+mn-cs"/>
              </a:rPr>
              <a:t>r </a:t>
            </a:r>
            <a:r>
              <a:rPr kumimoji="0" lang="en-US" sz="2000" b="0" i="0" u="none" strike="noStrike" kern="1200" cap="none" spc="-5" normalizeH="0" baseline="0" noProof="0" dirty="0">
                <a:ln>
                  <a:noFill/>
                </a:ln>
                <a:solidFill>
                  <a:srgbClr val="000000"/>
                </a:solidFill>
                <a:effectLst/>
                <a:uLnTx/>
                <a:uFillTx/>
                <a:latin typeface="Century Schoolbook"/>
                <a:ea typeface="+mn-ea"/>
                <a:cs typeface="+mn-cs"/>
              </a:rPr>
              <a:t>shoul</a:t>
            </a:r>
            <a:r>
              <a:rPr kumimoji="0" lang="en-US" sz="2000" b="0" i="0" u="none" strike="noStrike" kern="1200" cap="none" spc="0" normalizeH="0" baseline="0" noProof="0" dirty="0">
                <a:ln>
                  <a:noFill/>
                </a:ln>
                <a:solidFill>
                  <a:srgbClr val="000000"/>
                </a:solidFill>
                <a:effectLst/>
                <a:uLnTx/>
                <a:uFillTx/>
                <a:latin typeface="Century Schoolbook"/>
                <a:ea typeface="+mn-ea"/>
                <a:cs typeface="+mn-cs"/>
              </a:rPr>
              <a:t>d i</a:t>
            </a:r>
            <a:r>
              <a:rPr kumimoji="0" lang="en-US" sz="2000" b="0" i="0" u="none" strike="noStrike" kern="1200" cap="none" spc="-10" normalizeH="0" baseline="0" noProof="0" dirty="0">
                <a:ln>
                  <a:noFill/>
                </a:ln>
                <a:solidFill>
                  <a:srgbClr val="000000"/>
                </a:solidFill>
                <a:effectLst/>
                <a:uLnTx/>
                <a:uFillTx/>
                <a:latin typeface="Century Schoolbook"/>
                <a:ea typeface="+mn-ea"/>
                <a:cs typeface="+mn-cs"/>
              </a:rPr>
              <a:t>n</a:t>
            </a:r>
            <a:r>
              <a:rPr kumimoji="0" lang="en-US" sz="2000" b="0" i="0" u="none" strike="noStrike" kern="1200" cap="none" spc="10" normalizeH="0" baseline="0" noProof="0" dirty="0">
                <a:ln>
                  <a:noFill/>
                </a:ln>
                <a:solidFill>
                  <a:srgbClr val="000000"/>
                </a:solidFill>
                <a:effectLst/>
                <a:uLnTx/>
                <a:uFillTx/>
                <a:latin typeface="Century Schoolbook"/>
                <a:ea typeface="+mn-ea"/>
                <a:cs typeface="+mn-cs"/>
              </a:rPr>
              <a:t>s</a:t>
            </a:r>
            <a:r>
              <a:rPr kumimoji="0" lang="en-US" sz="2000" b="0" i="0" u="none" strike="noStrike" kern="1200" cap="none" spc="0" normalizeH="0" baseline="0" noProof="0" dirty="0">
                <a:ln>
                  <a:noFill/>
                </a:ln>
                <a:solidFill>
                  <a:srgbClr val="000000"/>
                </a:solidFill>
                <a:effectLst/>
                <a:uLnTx/>
                <a:uFillTx/>
                <a:latin typeface="Century Schoolbook"/>
                <a:ea typeface="+mn-ea"/>
                <a:cs typeface="+mn-cs"/>
              </a:rPr>
              <a:t>i</a:t>
            </a:r>
            <a:r>
              <a:rPr kumimoji="0" lang="en-US" sz="2000" b="0" i="0" u="none" strike="noStrike" kern="1200" cap="none" spc="5" normalizeH="0" baseline="0" noProof="0" dirty="0">
                <a:ln>
                  <a:noFill/>
                </a:ln>
                <a:solidFill>
                  <a:srgbClr val="000000"/>
                </a:solidFill>
                <a:effectLst/>
                <a:uLnTx/>
                <a:uFillTx/>
                <a:latin typeface="Century Schoolbook"/>
                <a:ea typeface="+mn-ea"/>
                <a:cs typeface="+mn-cs"/>
              </a:rPr>
              <a:t>s</a:t>
            </a:r>
            <a:r>
              <a:rPr kumimoji="0" lang="en-US" sz="2000" b="0" i="0" u="none" strike="noStrike" kern="1200" cap="none" spc="0" normalizeH="0" baseline="0" noProof="0" dirty="0">
                <a:ln>
                  <a:noFill/>
                </a:ln>
                <a:solidFill>
                  <a:srgbClr val="000000"/>
                </a:solidFill>
                <a:effectLst/>
                <a:uLnTx/>
                <a:uFillTx/>
                <a:latin typeface="Century Schoolbook"/>
                <a:ea typeface="+mn-ea"/>
                <a:cs typeface="+mn-cs"/>
              </a:rPr>
              <a:t>t on </a:t>
            </a:r>
            <a:r>
              <a:rPr kumimoji="0" lang="en-US" sz="2000" b="0" i="0" u="none" strike="noStrike" kern="1200" cap="none" spc="-15" normalizeH="0" baseline="0" noProof="0" dirty="0">
                <a:ln>
                  <a:noFill/>
                </a:ln>
                <a:solidFill>
                  <a:srgbClr val="000000"/>
                </a:solidFill>
                <a:effectLst/>
                <a:uLnTx/>
                <a:uFillTx/>
                <a:latin typeface="Century Schoolbook"/>
                <a:ea typeface="+mn-ea"/>
                <a:cs typeface="+mn-cs"/>
              </a:rPr>
              <a:t>a</a:t>
            </a:r>
            <a:r>
              <a:rPr kumimoji="0" lang="en-US" sz="2000" b="0" i="0" u="none" strike="noStrike" kern="1200" cap="none" spc="0" normalizeH="0" baseline="0" noProof="0" dirty="0">
                <a:ln>
                  <a:noFill/>
                </a:ln>
                <a:solidFill>
                  <a:srgbClr val="000000"/>
                </a:solidFill>
                <a:effectLst/>
                <a:uLnTx/>
                <a:uFillTx/>
                <a:latin typeface="Century Schoolbook"/>
                <a:ea typeface="+mn-ea"/>
                <a:cs typeface="+mn-cs"/>
              </a:rPr>
              <a:t>udi</a:t>
            </a:r>
            <a:r>
              <a:rPr kumimoji="0" lang="en-US" sz="2000" b="0" i="0" u="none" strike="noStrike" kern="1200" cap="none" spc="-10" normalizeH="0" baseline="0" noProof="0" dirty="0">
                <a:ln>
                  <a:noFill/>
                </a:ln>
                <a:solidFill>
                  <a:srgbClr val="000000"/>
                </a:solidFill>
                <a:effectLst/>
                <a:uLnTx/>
                <a:uFillTx/>
                <a:latin typeface="Century Schoolbook"/>
                <a:ea typeface="+mn-ea"/>
                <a:cs typeface="+mn-cs"/>
              </a:rPr>
              <a:t>t</a:t>
            </a:r>
            <a:r>
              <a:rPr kumimoji="0" lang="en-US" sz="2000" b="0" i="0" u="none" strike="noStrike" kern="1200" cap="none" spc="15" normalizeH="0" baseline="0" noProof="0" dirty="0">
                <a:ln>
                  <a:noFill/>
                </a:ln>
                <a:solidFill>
                  <a:srgbClr val="000000"/>
                </a:solidFill>
                <a:effectLst/>
                <a:uLnTx/>
                <a:uFillTx/>
                <a:latin typeface="Century Schoolbook"/>
                <a:ea typeface="+mn-ea"/>
                <a:cs typeface="+mn-cs"/>
              </a:rPr>
              <a:t>e</a:t>
            </a:r>
            <a:r>
              <a:rPr kumimoji="0" lang="en-US" sz="2000" b="0" i="0" u="none" strike="noStrike" kern="1200" cap="none" spc="0" normalizeH="0" baseline="0" noProof="0" dirty="0">
                <a:ln>
                  <a:noFill/>
                </a:ln>
                <a:solidFill>
                  <a:srgbClr val="000000"/>
                </a:solidFill>
                <a:effectLst/>
                <a:uLnTx/>
                <a:uFillTx/>
                <a:latin typeface="Century Schoolbook"/>
                <a:ea typeface="+mn-ea"/>
                <a:cs typeface="+mn-cs"/>
              </a:rPr>
              <a:t>d/certi</a:t>
            </a:r>
            <a:r>
              <a:rPr kumimoji="0" lang="en-US" sz="2000" b="0" i="0" u="none" strike="noStrike" kern="1200" cap="none" spc="10" normalizeH="0" baseline="0" noProof="0" dirty="0">
                <a:ln>
                  <a:noFill/>
                </a:ln>
                <a:solidFill>
                  <a:srgbClr val="000000"/>
                </a:solidFill>
                <a:effectLst/>
                <a:uLnTx/>
                <a:uFillTx/>
                <a:latin typeface="Century Schoolbook"/>
                <a:ea typeface="+mn-ea"/>
                <a:cs typeface="+mn-cs"/>
              </a:rPr>
              <a:t>f</a:t>
            </a:r>
            <a:r>
              <a:rPr kumimoji="0" lang="en-US" sz="2000" b="0" i="0" u="none" strike="noStrike" kern="1200" cap="none" spc="0" normalizeH="0" baseline="0" noProof="0" dirty="0">
                <a:ln>
                  <a:noFill/>
                </a:ln>
                <a:solidFill>
                  <a:srgbClr val="000000"/>
                </a:solidFill>
                <a:effectLst/>
                <a:uLnTx/>
                <a:uFillTx/>
                <a:latin typeface="Century Schoolbook"/>
                <a:ea typeface="+mn-ea"/>
                <a:cs typeface="+mn-cs"/>
              </a:rPr>
              <a:t>ied S</a:t>
            </a:r>
            <a:r>
              <a:rPr kumimoji="0" lang="en-US" sz="2000" b="0" i="0" u="none" strike="noStrike" kern="1200" cap="none" spc="-10" normalizeH="0" baseline="0" noProof="0" dirty="0">
                <a:ln>
                  <a:noFill/>
                </a:ln>
                <a:solidFill>
                  <a:srgbClr val="000000"/>
                </a:solidFill>
                <a:effectLst/>
                <a:uLnTx/>
                <a:uFillTx/>
                <a:latin typeface="Century Schoolbook"/>
                <a:ea typeface="+mn-ea"/>
                <a:cs typeface="+mn-cs"/>
              </a:rPr>
              <a:t>t</a:t>
            </a:r>
            <a:r>
              <a:rPr kumimoji="0" lang="en-US" sz="2000" b="0" i="0" u="none" strike="noStrike" kern="1200" cap="none" spc="10" normalizeH="0" baseline="0" noProof="0" dirty="0">
                <a:ln>
                  <a:noFill/>
                </a:ln>
                <a:solidFill>
                  <a:srgbClr val="000000"/>
                </a:solidFill>
                <a:effectLst/>
                <a:uLnTx/>
                <a:uFillTx/>
                <a:latin typeface="Century Schoolbook"/>
                <a:ea typeface="+mn-ea"/>
                <a:cs typeface="+mn-cs"/>
              </a:rPr>
              <a:t>a</a:t>
            </a:r>
            <a:r>
              <a:rPr kumimoji="0" lang="en-US" sz="2000" b="0" i="0" u="none" strike="noStrike" kern="1200" cap="none" spc="-5" normalizeH="0" baseline="0" noProof="0" dirty="0">
                <a:ln>
                  <a:noFill/>
                </a:ln>
                <a:solidFill>
                  <a:srgbClr val="000000"/>
                </a:solidFill>
                <a:effectLst/>
                <a:uLnTx/>
                <a:uFillTx/>
                <a:latin typeface="Century Schoolbook"/>
                <a:ea typeface="+mn-ea"/>
                <a:cs typeface="+mn-cs"/>
              </a:rPr>
              <a:t>t</a:t>
            </a:r>
            <a:r>
              <a:rPr kumimoji="0" lang="en-US" sz="2000" b="0" i="0" u="none" strike="noStrike" kern="1200" cap="none" spc="0" normalizeH="0" baseline="0" noProof="0" dirty="0">
                <a:ln>
                  <a:noFill/>
                </a:ln>
                <a:solidFill>
                  <a:srgbClr val="000000"/>
                </a:solidFill>
                <a:effectLst/>
                <a:uLnTx/>
                <a:uFillTx/>
                <a:latin typeface="Century Schoolbook"/>
                <a:ea typeface="+mn-ea"/>
                <a:cs typeface="+mn-cs"/>
              </a:rPr>
              <a:t>e </a:t>
            </a:r>
            <a:r>
              <a:rPr kumimoji="0" lang="en-US" sz="2000" b="0" i="0" u="none" strike="noStrike" kern="1200" cap="none" spc="-5" normalizeH="0" baseline="0" noProof="0" dirty="0">
                <a:ln>
                  <a:noFill/>
                </a:ln>
                <a:solidFill>
                  <a:srgbClr val="000000"/>
                </a:solidFill>
                <a:effectLst/>
                <a:uLnTx/>
                <a:uFillTx/>
                <a:latin typeface="Century Schoolbook"/>
                <a:ea typeface="+mn-ea"/>
                <a:cs typeface="+mn-cs"/>
              </a:rPr>
              <a:t>P</a:t>
            </a:r>
            <a:r>
              <a:rPr kumimoji="0" lang="en-US" sz="2000" b="0" i="0" u="none" strike="noStrike" kern="1200" cap="none" spc="0" normalizeH="0" baseline="0" noProof="0" dirty="0">
                <a:ln>
                  <a:noFill/>
                </a:ln>
                <a:solidFill>
                  <a:srgbClr val="000000"/>
                </a:solidFill>
                <a:effectLst/>
                <a:uLnTx/>
                <a:uFillTx/>
                <a:latin typeface="Century Schoolbook"/>
                <a:ea typeface="+mn-ea"/>
                <a:cs typeface="+mn-cs"/>
              </a:rPr>
              <a:t>L from  </a:t>
            </a:r>
            <a:r>
              <a:rPr kumimoji="0" lang="en-US" sz="2000" b="0" i="0" u="none" strike="noStrike" kern="1200" cap="none" spc="-5" normalizeH="0" baseline="0" noProof="0" dirty="0">
                <a:ln>
                  <a:noFill/>
                </a:ln>
                <a:solidFill>
                  <a:srgbClr val="000000"/>
                </a:solidFill>
                <a:effectLst/>
                <a:uLnTx/>
                <a:uFillTx/>
                <a:latin typeface="Century Schoolbook"/>
                <a:ea typeface="+mn-ea"/>
                <a:cs typeface="+mn-cs"/>
              </a:rPr>
              <a:t>Statutory Auditor </a:t>
            </a:r>
            <a:r>
              <a:rPr kumimoji="0" lang="en-US" sz="2000" b="0" i="0" u="none" strike="noStrike" kern="1200" cap="none" spc="0" normalizeH="0" baseline="0" noProof="0" dirty="0">
                <a:ln>
                  <a:noFill/>
                </a:ln>
                <a:solidFill>
                  <a:srgbClr val="000000"/>
                </a:solidFill>
                <a:effectLst/>
                <a:uLnTx/>
                <a:uFillTx/>
                <a:latin typeface="Century Schoolbook"/>
                <a:ea typeface="+mn-ea"/>
                <a:cs typeface="+mn-cs"/>
              </a:rPr>
              <a:t>for </a:t>
            </a:r>
            <a:r>
              <a:rPr kumimoji="0" lang="en-US" sz="2000" b="0" i="0" u="none" strike="noStrike" kern="1200" cap="none" spc="-10" normalizeH="0" baseline="0" noProof="0" dirty="0">
                <a:ln>
                  <a:noFill/>
                </a:ln>
                <a:solidFill>
                  <a:srgbClr val="000000"/>
                </a:solidFill>
                <a:effectLst/>
                <a:uLnTx/>
                <a:uFillTx/>
                <a:latin typeface="Century Schoolbook"/>
                <a:ea typeface="+mn-ea"/>
                <a:cs typeface="+mn-cs"/>
              </a:rPr>
              <a:t>the </a:t>
            </a:r>
            <a:r>
              <a:rPr kumimoji="0" lang="en-US" sz="2000" b="0" i="0" u="none" strike="noStrike" kern="1200" cap="none" spc="0" normalizeH="0" baseline="0" noProof="0" dirty="0">
                <a:ln>
                  <a:noFill/>
                </a:ln>
                <a:solidFill>
                  <a:srgbClr val="000000"/>
                </a:solidFill>
                <a:effectLst/>
                <a:uLnTx/>
                <a:uFillTx/>
                <a:latin typeface="Century Schoolbook"/>
                <a:ea typeface="+mn-ea"/>
                <a:cs typeface="+mn-cs"/>
              </a:rPr>
              <a:t>9 </a:t>
            </a:r>
            <a:r>
              <a:rPr kumimoji="0" lang="en-US" sz="2000" b="0" i="0" u="none" strike="noStrike" kern="1200" cap="none" spc="-5" normalizeH="0" baseline="0" noProof="0" dirty="0">
                <a:ln>
                  <a:noFill/>
                </a:ln>
                <a:solidFill>
                  <a:srgbClr val="000000"/>
                </a:solidFill>
                <a:effectLst/>
                <a:uLnTx/>
                <a:uFillTx/>
                <a:latin typeface="Century Schoolbook"/>
                <a:ea typeface="+mn-ea"/>
                <a:cs typeface="+mn-cs"/>
              </a:rPr>
              <a:t>months </a:t>
            </a:r>
            <a:r>
              <a:rPr kumimoji="0" lang="en-US" sz="2000" b="0" i="0" u="none" strike="noStrike" kern="1200" cap="none" spc="0" normalizeH="0" baseline="0" noProof="0" dirty="0">
                <a:ln>
                  <a:noFill/>
                </a:ln>
                <a:solidFill>
                  <a:srgbClr val="000000"/>
                </a:solidFill>
                <a:effectLst/>
                <a:uLnTx/>
                <a:uFillTx/>
                <a:latin typeface="Century Schoolbook"/>
                <a:ea typeface="+mn-ea"/>
                <a:cs typeface="+mn-cs"/>
              </a:rPr>
              <a:t>period or </a:t>
            </a:r>
            <a:r>
              <a:rPr kumimoji="0" lang="en-US" sz="2000" b="0" i="0" u="none" strike="noStrike" kern="1200" cap="none" spc="-10" normalizeH="0" baseline="0" noProof="0" dirty="0">
                <a:ln>
                  <a:noFill/>
                </a:ln>
                <a:solidFill>
                  <a:srgbClr val="000000"/>
                </a:solidFill>
                <a:effectLst/>
                <a:uLnTx/>
                <a:uFillTx/>
                <a:latin typeface="Century Schoolbook"/>
                <a:ea typeface="+mn-ea"/>
                <a:cs typeface="+mn-cs"/>
              </a:rPr>
              <a:t>MRL </a:t>
            </a:r>
            <a:r>
              <a:rPr kumimoji="0" lang="en-US" sz="2000" b="0" i="0" u="none" strike="noStrike" kern="1200" cap="none" spc="-5" normalizeH="0" baseline="0" noProof="0" dirty="0">
                <a:ln>
                  <a:noFill/>
                </a:ln>
                <a:solidFill>
                  <a:srgbClr val="000000"/>
                </a:solidFill>
                <a:effectLst/>
                <a:uLnTx/>
                <a:uFillTx/>
                <a:latin typeface="Century Schoolbook"/>
                <a:ea typeface="+mn-ea"/>
                <a:cs typeface="+mn-cs"/>
              </a:rPr>
              <a:t>will</a:t>
            </a:r>
            <a:r>
              <a:rPr kumimoji="0" lang="en-US" sz="2000" b="0" i="0" u="none" strike="noStrike" kern="1200" cap="none" spc="-114" normalizeH="0" baseline="0" noProof="0" dirty="0">
                <a:ln>
                  <a:noFill/>
                </a:ln>
                <a:solidFill>
                  <a:srgbClr val="000000"/>
                </a:solidFill>
                <a:effectLst/>
                <a:uLnTx/>
                <a:uFillTx/>
                <a:latin typeface="Century Schoolbook"/>
                <a:ea typeface="+mn-ea"/>
                <a:cs typeface="+mn-cs"/>
              </a:rPr>
              <a:t> </a:t>
            </a:r>
            <a:r>
              <a:rPr kumimoji="0" lang="en-US" sz="2000" b="0" i="0" u="none" strike="noStrike" kern="1200" cap="none" spc="0" normalizeH="0" baseline="0" noProof="0" dirty="0">
                <a:ln>
                  <a:noFill/>
                </a:ln>
                <a:solidFill>
                  <a:srgbClr val="000000"/>
                </a:solidFill>
                <a:effectLst/>
                <a:uLnTx/>
                <a:uFillTx/>
                <a:latin typeface="Century Schoolbook"/>
                <a:ea typeface="+mn-ea"/>
                <a:cs typeface="+mn-cs"/>
              </a:rPr>
              <a:t>do?</a:t>
            </a:r>
          </a:p>
          <a:p>
            <a:pPr marL="287020" marR="0" lvl="0" indent="-457200" algn="just" defTabSz="914400" rtl="0" eaLnBrk="1" fontAlgn="auto" latinLnBrk="0" hangingPunct="1">
              <a:lnSpc>
                <a:spcPct val="90000"/>
              </a:lnSpc>
              <a:spcBef>
                <a:spcPts val="0"/>
              </a:spcBef>
              <a:spcAft>
                <a:spcPts val="0"/>
              </a:spcAft>
              <a:buClr>
                <a:srgbClr val="6F6F74"/>
              </a:buClr>
              <a:buSzTx/>
              <a:buFontTx/>
              <a:buAutoNum type="arabicPeriod"/>
              <a:tabLst/>
              <a:defRPr/>
            </a:pPr>
            <a:endParaRPr lang="en-US" sz="2000" dirty="0">
              <a:solidFill>
                <a:srgbClr val="000000"/>
              </a:solidFill>
              <a:latin typeface="Century Schoolbook"/>
            </a:endParaRPr>
          </a:p>
          <a:p>
            <a:pPr marL="287020" marR="0" lvl="0" indent="-457200" algn="just" defTabSz="914400" rtl="0" eaLnBrk="1" fontAlgn="auto" latinLnBrk="0" hangingPunct="1">
              <a:lnSpc>
                <a:spcPct val="90000"/>
              </a:lnSpc>
              <a:spcBef>
                <a:spcPts val="0"/>
              </a:spcBef>
              <a:spcAft>
                <a:spcPts val="0"/>
              </a:spcAft>
              <a:buClr>
                <a:srgbClr val="6F6F74"/>
              </a:buClr>
              <a:buSzTx/>
              <a:buFontTx/>
              <a:buAutoNum type="arabicPeriod"/>
              <a:tabLst/>
              <a:defRPr/>
            </a:pPr>
            <a:r>
              <a:rPr kumimoji="0" lang="en-US" sz="2000" b="0" i="0" u="none" strike="noStrike" kern="1200" cap="none" spc="-5" normalizeH="0" baseline="0" noProof="0" dirty="0">
                <a:ln>
                  <a:noFill/>
                </a:ln>
                <a:solidFill>
                  <a:srgbClr val="000000"/>
                </a:solidFill>
                <a:effectLst/>
                <a:uLnTx/>
                <a:uFillTx/>
                <a:latin typeface="Century Schoolbook"/>
                <a:ea typeface="+mn-ea"/>
                <a:cs typeface="+mn-cs"/>
              </a:rPr>
              <a:t>What </a:t>
            </a:r>
            <a:r>
              <a:rPr kumimoji="0" lang="en-US" sz="2000" b="0" i="0" u="none" strike="noStrike" kern="1200" cap="none" spc="0" normalizeH="0" baseline="0" noProof="0" dirty="0">
                <a:ln>
                  <a:noFill/>
                </a:ln>
                <a:solidFill>
                  <a:srgbClr val="000000"/>
                </a:solidFill>
                <a:effectLst/>
                <a:uLnTx/>
                <a:uFillTx/>
                <a:latin typeface="Century Schoolbook"/>
                <a:ea typeface="+mn-ea"/>
                <a:cs typeface="+mn-cs"/>
              </a:rPr>
              <a:t>is </a:t>
            </a:r>
            <a:r>
              <a:rPr kumimoji="0" lang="en-US" sz="2000" b="0" i="0" u="none" strike="noStrike" kern="1200" cap="none" spc="-10" normalizeH="0" baseline="0" noProof="0" dirty="0">
                <a:ln>
                  <a:noFill/>
                </a:ln>
                <a:solidFill>
                  <a:srgbClr val="000000"/>
                </a:solidFill>
                <a:effectLst/>
                <a:uLnTx/>
                <a:uFillTx/>
                <a:latin typeface="Century Schoolbook"/>
                <a:ea typeface="+mn-ea"/>
                <a:cs typeface="+mn-cs"/>
              </a:rPr>
              <a:t>the </a:t>
            </a:r>
            <a:r>
              <a:rPr kumimoji="0" lang="en-US" sz="2000" b="0" i="0" u="none" strike="noStrike" kern="1200" cap="none" spc="0" normalizeH="0" baseline="0" noProof="0" dirty="0">
                <a:ln>
                  <a:noFill/>
                </a:ln>
                <a:solidFill>
                  <a:srgbClr val="000000"/>
                </a:solidFill>
                <a:effectLst/>
                <a:uLnTx/>
                <a:uFillTx/>
                <a:latin typeface="Century Schoolbook"/>
                <a:ea typeface="+mn-ea"/>
                <a:cs typeface="+mn-cs"/>
              </a:rPr>
              <a:t>responsibility </a:t>
            </a:r>
            <a:r>
              <a:rPr kumimoji="0" lang="en-US" sz="2000" b="0" i="0" u="none" strike="noStrike" kern="1200" cap="none" spc="-5" normalizeH="0" baseline="0" noProof="0" dirty="0">
                <a:ln>
                  <a:noFill/>
                </a:ln>
                <a:solidFill>
                  <a:srgbClr val="000000"/>
                </a:solidFill>
                <a:effectLst/>
                <a:uLnTx/>
                <a:uFillTx/>
                <a:latin typeface="Century Schoolbook"/>
                <a:ea typeface="+mn-ea"/>
                <a:cs typeface="+mn-cs"/>
              </a:rPr>
              <a:t>of </a:t>
            </a:r>
            <a:r>
              <a:rPr kumimoji="0" lang="en-US" sz="2000" b="0" i="0" u="none" strike="noStrike" kern="1200" cap="none" spc="-10" normalizeH="0" baseline="0" noProof="0" dirty="0">
                <a:ln>
                  <a:noFill/>
                </a:ln>
                <a:solidFill>
                  <a:srgbClr val="000000"/>
                </a:solidFill>
                <a:effectLst/>
                <a:uLnTx/>
                <a:uFillTx/>
                <a:latin typeface="Century Schoolbook"/>
                <a:ea typeface="+mn-ea"/>
                <a:cs typeface="+mn-cs"/>
              </a:rPr>
              <a:t>the </a:t>
            </a:r>
            <a:r>
              <a:rPr kumimoji="0" lang="en-US" sz="2000" b="0" i="0" u="none" strike="noStrike" kern="1200" cap="none" spc="-5" normalizeH="0" baseline="0" noProof="0" dirty="0">
                <a:ln>
                  <a:noFill/>
                </a:ln>
                <a:solidFill>
                  <a:srgbClr val="000000"/>
                </a:solidFill>
                <a:effectLst/>
                <a:uLnTx/>
                <a:uFillTx/>
                <a:latin typeface="Century Schoolbook"/>
                <a:ea typeface="+mn-ea"/>
                <a:cs typeface="+mn-cs"/>
              </a:rPr>
              <a:t>auditor to ensure that </a:t>
            </a:r>
            <a:r>
              <a:rPr kumimoji="0" lang="en-US" sz="2000" b="0" i="0" u="none" strike="noStrike" kern="1200" cap="none" spc="-10" normalizeH="0" baseline="0" noProof="0" dirty="0">
                <a:ln>
                  <a:noFill/>
                </a:ln>
                <a:solidFill>
                  <a:srgbClr val="000000"/>
                </a:solidFill>
                <a:effectLst/>
                <a:uLnTx/>
                <a:uFillTx/>
                <a:latin typeface="Century Schoolbook"/>
                <a:ea typeface="+mn-ea"/>
                <a:cs typeface="+mn-cs"/>
              </a:rPr>
              <a:t>the </a:t>
            </a:r>
            <a:r>
              <a:rPr kumimoji="0" lang="en-US" sz="2000" b="0" i="0" u="none" strike="noStrike" kern="1200" cap="none" spc="-5" normalizeH="0" baseline="0" noProof="0" dirty="0">
                <a:ln>
                  <a:noFill/>
                </a:ln>
                <a:solidFill>
                  <a:srgbClr val="000000"/>
                </a:solidFill>
                <a:effectLst/>
                <a:uLnTx/>
                <a:uFillTx/>
                <a:latin typeface="Century Schoolbook"/>
                <a:ea typeface="+mn-ea"/>
                <a:cs typeface="+mn-cs"/>
              </a:rPr>
              <a:t>balance Rs. </a:t>
            </a:r>
            <a:r>
              <a:rPr kumimoji="0" lang="en-US" sz="2000" b="0" i="0" u="none" strike="noStrike" kern="1200" cap="none" spc="-50" normalizeH="0" baseline="0" noProof="0" dirty="0">
                <a:ln>
                  <a:noFill/>
                </a:ln>
                <a:solidFill>
                  <a:srgbClr val="000000"/>
                </a:solidFill>
                <a:effectLst/>
                <a:uLnTx/>
                <a:uFillTx/>
                <a:latin typeface="Century Schoolbook"/>
                <a:ea typeface="+mn-ea"/>
                <a:cs typeface="+mn-cs"/>
              </a:rPr>
              <a:t>220  </a:t>
            </a:r>
            <a:r>
              <a:rPr kumimoji="0" lang="en-US" sz="2000" b="0" i="0" u="none" strike="noStrike" kern="1200" cap="none" spc="-5" normalizeH="0" baseline="0" noProof="0" dirty="0">
                <a:ln>
                  <a:noFill/>
                </a:ln>
                <a:solidFill>
                  <a:srgbClr val="000000"/>
                </a:solidFill>
                <a:effectLst/>
                <a:uLnTx/>
                <a:uFillTx/>
                <a:latin typeface="Century Schoolbook"/>
                <a:ea typeface="+mn-ea"/>
                <a:cs typeface="+mn-cs"/>
              </a:rPr>
              <a:t>crores is </a:t>
            </a:r>
            <a:r>
              <a:rPr kumimoji="0" lang="en-US" sz="2000" b="0" i="0" u="none" strike="noStrike" kern="1200" cap="none" spc="0" normalizeH="0" baseline="0" noProof="0" dirty="0">
                <a:ln>
                  <a:noFill/>
                </a:ln>
                <a:solidFill>
                  <a:srgbClr val="000000"/>
                </a:solidFill>
                <a:effectLst/>
                <a:uLnTx/>
                <a:uFillTx/>
                <a:latin typeface="Century Schoolbook"/>
                <a:ea typeface="+mn-ea"/>
                <a:cs typeface="+mn-cs"/>
              </a:rPr>
              <a:t>reported </a:t>
            </a:r>
            <a:r>
              <a:rPr kumimoji="0" lang="en-US" sz="2000" b="0" i="0" u="none" strike="noStrike" kern="1200" cap="none" spc="-5" normalizeH="0" baseline="0" noProof="0" dirty="0">
                <a:ln>
                  <a:noFill/>
                </a:ln>
                <a:solidFill>
                  <a:srgbClr val="000000"/>
                </a:solidFill>
                <a:effectLst/>
                <a:uLnTx/>
                <a:uFillTx/>
                <a:latin typeface="Century Schoolbook"/>
                <a:ea typeface="+mn-ea"/>
                <a:cs typeface="+mn-cs"/>
              </a:rPr>
              <a:t>in other</a:t>
            </a:r>
            <a:r>
              <a:rPr kumimoji="0" lang="en-US" sz="2000" b="0" i="0" u="none" strike="noStrike" kern="1200" cap="none" spc="-75" normalizeH="0" baseline="0" noProof="0" dirty="0">
                <a:ln>
                  <a:noFill/>
                </a:ln>
                <a:solidFill>
                  <a:srgbClr val="000000"/>
                </a:solidFill>
                <a:effectLst/>
                <a:uLnTx/>
                <a:uFillTx/>
                <a:latin typeface="Century Schoolbook"/>
                <a:ea typeface="+mn-ea"/>
                <a:cs typeface="+mn-cs"/>
              </a:rPr>
              <a:t> </a:t>
            </a:r>
            <a:r>
              <a:rPr kumimoji="0" lang="en-US" sz="2000" b="0" i="0" u="none" strike="noStrike" kern="1200" cap="none" spc="-5" normalizeH="0" baseline="0" noProof="0" dirty="0">
                <a:ln>
                  <a:noFill/>
                </a:ln>
                <a:solidFill>
                  <a:srgbClr val="000000"/>
                </a:solidFill>
                <a:effectLst/>
                <a:uLnTx/>
                <a:uFillTx/>
                <a:latin typeface="Century Schoolbook"/>
                <a:ea typeface="+mn-ea"/>
                <a:cs typeface="+mn-cs"/>
              </a:rPr>
              <a:t>States?</a:t>
            </a:r>
            <a:endParaRPr kumimoji="0" lang="en-US" sz="2000" b="0" i="0" u="none" strike="noStrike" kern="1200" cap="none" spc="0" normalizeH="0" baseline="0" noProof="0" dirty="0">
              <a:ln>
                <a:noFill/>
              </a:ln>
              <a:solidFill>
                <a:srgbClr val="000000"/>
              </a:solidFill>
              <a:effectLst/>
              <a:uLnTx/>
              <a:uFillTx/>
              <a:latin typeface="Century Schoolbook"/>
              <a:ea typeface="+mn-ea"/>
              <a:cs typeface="+mn-cs"/>
            </a:endParaRPr>
          </a:p>
          <a:p>
            <a:pPr marL="287020" marR="0" lvl="0" algn="just" defTabSz="914400" rtl="0" eaLnBrk="1" fontAlgn="auto" latinLnBrk="0" hangingPunct="1">
              <a:lnSpc>
                <a:spcPct val="90000"/>
              </a:lnSpc>
              <a:spcBef>
                <a:spcPts val="125"/>
              </a:spcBef>
              <a:spcAft>
                <a:spcPts val="0"/>
              </a:spcAft>
              <a:buClr>
                <a:srgbClr val="6F6F74"/>
              </a:buClr>
              <a:buSzPct val="143750"/>
              <a:tabLst>
                <a:tab pos="469900" algn="l"/>
                <a:tab pos="470534" algn="l"/>
              </a:tabLst>
              <a:defRPr/>
            </a:pPr>
            <a:endParaRPr kumimoji="0" lang="en-US" sz="2000" b="0" i="0" u="none" strike="noStrike" kern="1200" cap="none" spc="0" normalizeH="0" baseline="0" noProof="0" dirty="0">
              <a:ln>
                <a:noFill/>
              </a:ln>
              <a:solidFill>
                <a:srgbClr val="000000"/>
              </a:solidFill>
              <a:effectLst/>
              <a:uLnTx/>
              <a:uFillTx/>
              <a:latin typeface="Century Schoolbook"/>
              <a:ea typeface="+mn-ea"/>
              <a:cs typeface="+mn-cs"/>
            </a:endParaRPr>
          </a:p>
        </p:txBody>
      </p:sp>
      <p:sp>
        <p:nvSpPr>
          <p:cNvPr id="2" name="Footer Placeholder 1">
            <a:extLst>
              <a:ext uri="{FF2B5EF4-FFF2-40B4-BE49-F238E27FC236}">
                <a16:creationId xmlns:a16="http://schemas.microsoft.com/office/drawing/2014/main" id="{3F06CD97-081D-4BA4-AB7F-34A4AB233635}"/>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10540160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10"/>
          <p:cNvSpPr txBox="1">
            <a:spLocks noGrp="1"/>
          </p:cNvSpPr>
          <p:nvPr>
            <p:ph type="title"/>
          </p:nvPr>
        </p:nvSpPr>
        <p:spPr>
          <a:xfrm>
            <a:off x="1261872" y="1125141"/>
            <a:ext cx="9692640" cy="566181"/>
          </a:xfrm>
          <a:prstGeom prst="rect">
            <a:avLst/>
          </a:prstGeom>
        </p:spPr>
        <p:txBody>
          <a:bodyPr vert="horz" wrap="square" lIns="0" tIns="12065" rIns="0" bIns="0" rtlCol="0">
            <a:spAutoFit/>
          </a:bodyPr>
          <a:lstStyle/>
          <a:p>
            <a:pPr marL="12700">
              <a:lnSpc>
                <a:spcPct val="100000"/>
              </a:lnSpc>
              <a:spcBef>
                <a:spcPts val="95"/>
              </a:spcBef>
            </a:pPr>
            <a:r>
              <a:rPr sz="3600" spc="-5" dirty="0"/>
              <a:t>ICAI- </a:t>
            </a:r>
            <a:r>
              <a:rPr sz="3600" spc="-30" dirty="0"/>
              <a:t>Technical</a:t>
            </a:r>
            <a:r>
              <a:rPr sz="3600" spc="-475" dirty="0"/>
              <a:t> </a:t>
            </a:r>
            <a:r>
              <a:rPr sz="3600" spc="-10" dirty="0"/>
              <a:t>Guide</a:t>
            </a:r>
          </a:p>
        </p:txBody>
      </p:sp>
      <p:sp>
        <p:nvSpPr>
          <p:cNvPr id="11" name="object 11"/>
          <p:cNvSpPr txBox="1"/>
          <p:nvPr/>
        </p:nvSpPr>
        <p:spPr>
          <a:xfrm>
            <a:off x="328475" y="1873188"/>
            <a:ext cx="10227076" cy="3700372"/>
          </a:xfrm>
          <a:prstGeom prst="rect">
            <a:avLst/>
          </a:prstGeom>
        </p:spPr>
        <p:txBody>
          <a:bodyPr vert="horz" wrap="square" lIns="0" tIns="159385" rIns="0" bIns="0" rtlCol="0">
            <a:spAutoFit/>
          </a:bodyPr>
          <a:lstStyle/>
          <a:p>
            <a:pPr marL="12700" marR="5080" lvl="0" indent="0" algn="just" defTabSz="457200" rtl="0" eaLnBrk="1" fontAlgn="auto" latinLnBrk="0" hangingPunct="1">
              <a:lnSpc>
                <a:spcPct val="100000"/>
              </a:lnSpc>
              <a:spcBef>
                <a:spcPts val="1155"/>
              </a:spcBef>
              <a:spcAft>
                <a:spcPts val="0"/>
              </a:spcAft>
              <a:buClrTx/>
              <a:buSzTx/>
              <a:buFontTx/>
              <a:buNone/>
              <a:tabLst/>
              <a:defRPr/>
            </a:pPr>
            <a:r>
              <a:rPr kumimoji="0" sz="2000" b="0" i="0" u="none" strike="noStrike" kern="1200" cap="none" spc="-5" normalizeH="0" baseline="0" noProof="0" dirty="0">
                <a:ln>
                  <a:noFill/>
                </a:ln>
                <a:solidFill>
                  <a:srgbClr val="000000"/>
                </a:solidFill>
                <a:effectLst/>
                <a:uLnTx/>
                <a:uFillTx/>
                <a:latin typeface="Corbel"/>
                <a:ea typeface="+mn-ea"/>
                <a:cs typeface="Corbel"/>
              </a:rPr>
              <a:t>It </a:t>
            </a:r>
            <a:r>
              <a:rPr kumimoji="0" sz="2000" b="0" i="0" u="none" strike="noStrike" kern="1200" cap="none" spc="0" normalizeH="0" baseline="0" noProof="0" dirty="0">
                <a:ln>
                  <a:noFill/>
                </a:ln>
                <a:solidFill>
                  <a:srgbClr val="000000"/>
                </a:solidFill>
                <a:effectLst/>
                <a:uLnTx/>
                <a:uFillTx/>
                <a:latin typeface="Corbel"/>
                <a:ea typeface="+mn-ea"/>
                <a:cs typeface="Corbel"/>
              </a:rPr>
              <a:t>is </a:t>
            </a:r>
            <a:r>
              <a:rPr kumimoji="0" sz="2000" b="0" i="0" u="none" strike="noStrike" kern="1200" cap="none" spc="-5" normalizeH="0" baseline="0" noProof="0" dirty="0">
                <a:ln>
                  <a:noFill/>
                </a:ln>
                <a:solidFill>
                  <a:srgbClr val="000000"/>
                </a:solidFill>
                <a:effectLst/>
                <a:uLnTx/>
                <a:uFillTx/>
                <a:latin typeface="Corbel"/>
                <a:ea typeface="+mn-ea"/>
                <a:cs typeface="Corbel"/>
              </a:rPr>
              <a:t>possible that </a:t>
            </a:r>
            <a:r>
              <a:rPr kumimoji="0" sz="2000" b="0" i="0" u="none" strike="noStrike" kern="1200" cap="none" spc="0" normalizeH="0" baseline="0" noProof="0" dirty="0">
                <a:ln>
                  <a:noFill/>
                </a:ln>
                <a:solidFill>
                  <a:srgbClr val="000000"/>
                </a:solidFill>
                <a:effectLst/>
                <a:uLnTx/>
                <a:uFillTx/>
                <a:latin typeface="Corbel"/>
                <a:ea typeface="+mn-ea"/>
                <a:cs typeface="Corbel"/>
              </a:rPr>
              <a:t>different </a:t>
            </a:r>
            <a:r>
              <a:rPr kumimoji="0" sz="2000" b="0" i="0" u="none" strike="noStrike" kern="1200" cap="none" spc="-5" normalizeH="0" baseline="0" noProof="0" dirty="0">
                <a:ln>
                  <a:noFill/>
                </a:ln>
                <a:solidFill>
                  <a:srgbClr val="000000"/>
                </a:solidFill>
                <a:effectLst/>
                <a:uLnTx/>
                <a:uFillTx/>
                <a:latin typeface="Corbel"/>
                <a:ea typeface="+mn-ea"/>
                <a:cs typeface="Corbel"/>
              </a:rPr>
              <a:t>Auditors </a:t>
            </a:r>
            <a:r>
              <a:rPr kumimoji="0" sz="2000" b="0" i="0" u="none" strike="noStrike" kern="1200" cap="none" spc="0" normalizeH="0" baseline="0" noProof="0" dirty="0">
                <a:ln>
                  <a:noFill/>
                </a:ln>
                <a:solidFill>
                  <a:srgbClr val="000000"/>
                </a:solidFill>
                <a:effectLst/>
                <a:uLnTx/>
                <a:uFillTx/>
                <a:latin typeface="Corbel"/>
                <a:ea typeface="+mn-ea"/>
                <a:cs typeface="Corbel"/>
              </a:rPr>
              <a:t>are appointed for certifying GSTR </a:t>
            </a:r>
            <a:r>
              <a:rPr kumimoji="0" sz="2000" b="0" i="0" u="none" strike="noStrike" kern="1200" cap="none" spc="-5" normalizeH="0" baseline="0" noProof="0" dirty="0">
                <a:ln>
                  <a:noFill/>
                </a:ln>
                <a:solidFill>
                  <a:srgbClr val="000000"/>
                </a:solidFill>
                <a:effectLst/>
                <a:uLnTx/>
                <a:uFillTx/>
                <a:latin typeface="Corbel"/>
                <a:ea typeface="+mn-ea"/>
                <a:cs typeface="Corbel"/>
              </a:rPr>
              <a:t>9C </a:t>
            </a:r>
            <a:r>
              <a:rPr kumimoji="0" sz="2000" b="0" i="0" u="none" strike="noStrike" kern="1200" cap="none" spc="0" normalizeH="0" baseline="0" noProof="0" dirty="0">
                <a:ln>
                  <a:noFill/>
                </a:ln>
                <a:solidFill>
                  <a:srgbClr val="000000"/>
                </a:solidFill>
                <a:effectLst/>
                <a:uLnTx/>
                <a:uFillTx/>
                <a:latin typeface="Corbel"/>
                <a:ea typeface="+mn-ea"/>
                <a:cs typeface="Corbel"/>
              </a:rPr>
              <a:t>for  different </a:t>
            </a:r>
            <a:r>
              <a:rPr kumimoji="0" sz="2000" b="0" i="0" u="none" strike="noStrike" kern="1200" cap="none" spc="-5" normalizeH="0" baseline="0" noProof="0" dirty="0">
                <a:ln>
                  <a:noFill/>
                </a:ln>
                <a:solidFill>
                  <a:srgbClr val="000000"/>
                </a:solidFill>
                <a:effectLst/>
                <a:uLnTx/>
                <a:uFillTx/>
                <a:latin typeface="Corbel"/>
                <a:ea typeface="+mn-ea"/>
                <a:cs typeface="Corbel"/>
              </a:rPr>
              <a:t>registrations of the </a:t>
            </a:r>
            <a:r>
              <a:rPr kumimoji="0" sz="2000" b="0" i="0" u="none" strike="noStrike" kern="1200" cap="none" spc="-15" normalizeH="0" baseline="0" noProof="0" dirty="0">
                <a:ln>
                  <a:noFill/>
                </a:ln>
                <a:solidFill>
                  <a:srgbClr val="000000"/>
                </a:solidFill>
                <a:effectLst/>
                <a:uLnTx/>
                <a:uFillTx/>
                <a:latin typeface="Corbel"/>
                <a:ea typeface="+mn-ea"/>
                <a:cs typeface="Corbel"/>
              </a:rPr>
              <a:t>entity. </a:t>
            </a:r>
            <a:r>
              <a:rPr kumimoji="0" sz="2000" b="0" i="0" u="none" strike="noStrike" kern="1200" cap="none" spc="-5" normalizeH="0" baseline="0" noProof="0" dirty="0">
                <a:ln>
                  <a:noFill/>
                </a:ln>
                <a:solidFill>
                  <a:srgbClr val="000000"/>
                </a:solidFill>
                <a:effectLst/>
                <a:uLnTx/>
                <a:uFillTx/>
                <a:latin typeface="Corbel"/>
                <a:ea typeface="+mn-ea"/>
                <a:cs typeface="Corbel"/>
              </a:rPr>
              <a:t>As </a:t>
            </a:r>
            <a:r>
              <a:rPr kumimoji="0" sz="2000" b="0" i="0" u="none" strike="noStrike" kern="1200" cap="none" spc="0" normalizeH="0" baseline="0" noProof="0" dirty="0">
                <a:ln>
                  <a:noFill/>
                </a:ln>
                <a:solidFill>
                  <a:srgbClr val="000000"/>
                </a:solidFill>
                <a:effectLst/>
                <a:uLnTx/>
                <a:uFillTx/>
                <a:latin typeface="Corbel"/>
                <a:ea typeface="+mn-ea"/>
                <a:cs typeface="Corbel"/>
              </a:rPr>
              <a:t>multiple </a:t>
            </a:r>
            <a:r>
              <a:rPr kumimoji="0" sz="2000" b="0" i="0" u="none" strike="noStrike" kern="1200" cap="none" spc="-5" normalizeH="0" baseline="0" noProof="0" dirty="0">
                <a:ln>
                  <a:noFill/>
                </a:ln>
                <a:solidFill>
                  <a:srgbClr val="000000"/>
                </a:solidFill>
                <a:effectLst/>
                <a:uLnTx/>
                <a:uFillTx/>
                <a:latin typeface="Corbel"/>
                <a:ea typeface="+mn-ea"/>
                <a:cs typeface="Corbel"/>
              </a:rPr>
              <a:t>Auditors </a:t>
            </a:r>
            <a:r>
              <a:rPr kumimoji="0" sz="2000" b="0" i="0" u="none" strike="noStrike" kern="1200" cap="none" spc="0" normalizeH="0" baseline="0" noProof="0" dirty="0">
                <a:ln>
                  <a:noFill/>
                </a:ln>
                <a:solidFill>
                  <a:srgbClr val="000000"/>
                </a:solidFill>
                <a:effectLst/>
                <a:uLnTx/>
                <a:uFillTx/>
                <a:latin typeface="Corbel"/>
                <a:ea typeface="+mn-ea"/>
                <a:cs typeface="Corbel"/>
              </a:rPr>
              <a:t>are involved </a:t>
            </a:r>
            <a:r>
              <a:rPr kumimoji="0" sz="2000" b="0" i="0" u="none" strike="noStrike" kern="1200" cap="none" spc="-10" normalizeH="0" baseline="0" noProof="0" dirty="0">
                <a:ln>
                  <a:noFill/>
                </a:ln>
                <a:solidFill>
                  <a:srgbClr val="000000"/>
                </a:solidFill>
                <a:effectLst/>
                <a:uLnTx/>
                <a:uFillTx/>
                <a:latin typeface="Corbel"/>
                <a:ea typeface="+mn-ea"/>
                <a:cs typeface="Corbel"/>
              </a:rPr>
              <a:t>in  </a:t>
            </a:r>
            <a:r>
              <a:rPr kumimoji="0" sz="2000" b="0" i="0" u="none" strike="noStrike" kern="1200" cap="none" spc="-5" normalizeH="0" baseline="0" noProof="0" dirty="0">
                <a:ln>
                  <a:noFill/>
                </a:ln>
                <a:solidFill>
                  <a:srgbClr val="000000"/>
                </a:solidFill>
                <a:effectLst/>
                <a:uLnTx/>
                <a:uFillTx/>
                <a:latin typeface="Corbel"/>
                <a:ea typeface="+mn-ea"/>
                <a:cs typeface="Corbel"/>
              </a:rPr>
              <a:t>certification of the </a:t>
            </a:r>
            <a:r>
              <a:rPr kumimoji="0" sz="2000" b="0" i="0" u="none" strike="noStrike" kern="1200" cap="none" spc="0" normalizeH="0" baseline="0" noProof="0" dirty="0">
                <a:ln>
                  <a:noFill/>
                </a:ln>
                <a:solidFill>
                  <a:srgbClr val="000000"/>
                </a:solidFill>
                <a:effectLst/>
                <a:uLnTx/>
                <a:uFillTx/>
                <a:latin typeface="Corbel"/>
                <a:ea typeface="+mn-ea"/>
                <a:cs typeface="Corbel"/>
              </a:rPr>
              <a:t>GSTR </a:t>
            </a:r>
            <a:r>
              <a:rPr kumimoji="0" sz="2000" b="0" i="0" u="none" strike="noStrike" kern="1200" cap="none" spc="-5" normalizeH="0" baseline="0" noProof="0" dirty="0">
                <a:ln>
                  <a:noFill/>
                </a:ln>
                <a:solidFill>
                  <a:srgbClr val="000000"/>
                </a:solidFill>
                <a:effectLst/>
                <a:uLnTx/>
                <a:uFillTx/>
                <a:latin typeface="Corbel"/>
                <a:ea typeface="+mn-ea"/>
                <a:cs typeface="Corbel"/>
              </a:rPr>
              <a:t>9C, the Registered </a:t>
            </a:r>
            <a:r>
              <a:rPr kumimoji="0" sz="2000" b="0" i="0" u="none" strike="noStrike" kern="1200" cap="none" spc="-20" normalizeH="0" baseline="0" noProof="0" dirty="0">
                <a:ln>
                  <a:noFill/>
                </a:ln>
                <a:solidFill>
                  <a:srgbClr val="000000"/>
                </a:solidFill>
                <a:effectLst/>
                <a:uLnTx/>
                <a:uFillTx/>
                <a:latin typeface="Corbel"/>
                <a:ea typeface="+mn-ea"/>
                <a:cs typeface="Corbel"/>
              </a:rPr>
              <a:t>Person </a:t>
            </a:r>
            <a:r>
              <a:rPr kumimoji="0" sz="2000" b="0" i="0" u="none" strike="noStrike" kern="1200" cap="none" spc="0" normalizeH="0" baseline="0" noProof="0" dirty="0">
                <a:ln>
                  <a:noFill/>
                </a:ln>
                <a:solidFill>
                  <a:srgbClr val="000000"/>
                </a:solidFill>
                <a:effectLst/>
                <a:uLnTx/>
                <a:uFillTx/>
                <a:latin typeface="Corbel"/>
                <a:ea typeface="+mn-ea"/>
                <a:cs typeface="Corbel"/>
              </a:rPr>
              <a:t>and every Auditor </a:t>
            </a:r>
            <a:r>
              <a:rPr kumimoji="0" sz="2000" b="0" i="0" u="none" strike="noStrike" kern="1200" cap="none" spc="-5" normalizeH="0" baseline="0" noProof="0" dirty="0">
                <a:ln>
                  <a:noFill/>
                </a:ln>
                <a:solidFill>
                  <a:srgbClr val="000000"/>
                </a:solidFill>
                <a:effectLst/>
                <a:uLnTx/>
                <a:uFillTx/>
                <a:latin typeface="Corbel"/>
                <a:ea typeface="+mn-ea"/>
                <a:cs typeface="Corbel"/>
              </a:rPr>
              <a:t>must  </a:t>
            </a:r>
            <a:r>
              <a:rPr kumimoji="0" sz="2000" b="0" i="0" u="none" strike="noStrike" kern="1200" cap="none" spc="0" normalizeH="0" baseline="0" noProof="0" dirty="0">
                <a:ln>
                  <a:noFill/>
                </a:ln>
                <a:solidFill>
                  <a:srgbClr val="000000"/>
                </a:solidFill>
                <a:effectLst/>
                <a:uLnTx/>
                <a:uFillTx/>
                <a:latin typeface="Corbel"/>
                <a:ea typeface="+mn-ea"/>
                <a:cs typeface="Corbel"/>
              </a:rPr>
              <a:t>ensure </a:t>
            </a:r>
            <a:r>
              <a:rPr kumimoji="0" sz="2000" b="0" i="0" u="none" strike="noStrike" kern="1200" cap="none" spc="-5" normalizeH="0" baseline="0" noProof="0" dirty="0">
                <a:ln>
                  <a:noFill/>
                </a:ln>
                <a:solidFill>
                  <a:srgbClr val="000000"/>
                </a:solidFill>
                <a:effectLst/>
                <a:uLnTx/>
                <a:uFillTx/>
                <a:latin typeface="Corbel"/>
                <a:ea typeface="+mn-ea"/>
                <a:cs typeface="Corbel"/>
              </a:rPr>
              <a:t>that the turnovers’ </a:t>
            </a:r>
            <a:r>
              <a:rPr kumimoji="0" sz="2000" b="0" i="0" u="none" strike="noStrike" kern="1200" cap="none" spc="0" normalizeH="0" baseline="0" noProof="0" dirty="0">
                <a:ln>
                  <a:noFill/>
                </a:ln>
                <a:solidFill>
                  <a:srgbClr val="000000"/>
                </a:solidFill>
                <a:effectLst/>
                <a:uLnTx/>
                <a:uFillTx/>
                <a:latin typeface="Corbel"/>
                <a:ea typeface="+mn-ea"/>
                <a:cs typeface="Corbel"/>
              </a:rPr>
              <a:t>declared by different </a:t>
            </a:r>
            <a:r>
              <a:rPr kumimoji="0" sz="2000" b="0" i="0" u="none" strike="noStrike" kern="1200" cap="none" spc="-5" normalizeH="0" baseline="0" noProof="0" dirty="0">
                <a:ln>
                  <a:noFill/>
                </a:ln>
                <a:solidFill>
                  <a:srgbClr val="000000"/>
                </a:solidFill>
                <a:effectLst/>
                <a:uLnTx/>
                <a:uFillTx/>
                <a:latin typeface="Corbel"/>
                <a:ea typeface="+mn-ea"/>
                <a:cs typeface="Corbel"/>
              </a:rPr>
              <a:t>Auditors must </a:t>
            </a:r>
            <a:r>
              <a:rPr kumimoji="0" sz="2000" b="0" i="0" u="none" strike="noStrike" kern="1200" cap="none" spc="0" normalizeH="0" baseline="0" noProof="0" dirty="0">
                <a:ln>
                  <a:noFill/>
                </a:ln>
                <a:solidFill>
                  <a:srgbClr val="000000"/>
                </a:solidFill>
                <a:effectLst/>
                <a:uLnTx/>
                <a:uFillTx/>
                <a:latin typeface="Corbel"/>
                <a:ea typeface="+mn-ea"/>
                <a:cs typeface="Corbel"/>
              </a:rPr>
              <a:t>reconcile and add-  </a:t>
            </a:r>
            <a:r>
              <a:rPr kumimoji="0" sz="2000" b="0" i="0" u="none" strike="noStrike" kern="1200" cap="none" spc="-5" normalizeH="0" baseline="0" noProof="0" dirty="0">
                <a:ln>
                  <a:noFill/>
                </a:ln>
                <a:solidFill>
                  <a:srgbClr val="000000"/>
                </a:solidFill>
                <a:effectLst/>
                <a:uLnTx/>
                <a:uFillTx/>
                <a:latin typeface="Corbel"/>
                <a:ea typeface="+mn-ea"/>
                <a:cs typeface="Corbel"/>
              </a:rPr>
              <a:t>up </a:t>
            </a:r>
            <a:r>
              <a:rPr kumimoji="0" sz="2000" b="0" i="0" u="none" strike="noStrike" kern="1200" cap="none" spc="0" normalizeH="0" baseline="0" noProof="0" dirty="0">
                <a:ln>
                  <a:noFill/>
                </a:ln>
                <a:solidFill>
                  <a:srgbClr val="000000"/>
                </a:solidFill>
                <a:effectLst/>
                <a:uLnTx/>
                <a:uFillTx/>
                <a:latin typeface="Corbel"/>
                <a:ea typeface="+mn-ea"/>
                <a:cs typeface="Corbel"/>
              </a:rPr>
              <a:t>to </a:t>
            </a:r>
            <a:r>
              <a:rPr kumimoji="0" sz="2000" b="0" i="0" u="none" strike="noStrike" kern="1200" cap="none" spc="-5" normalizeH="0" baseline="0" noProof="0" dirty="0">
                <a:ln>
                  <a:noFill/>
                </a:ln>
                <a:solidFill>
                  <a:srgbClr val="000000"/>
                </a:solidFill>
                <a:effectLst/>
                <a:uLnTx/>
                <a:uFillTx/>
                <a:latin typeface="Corbel"/>
                <a:ea typeface="+mn-ea"/>
                <a:cs typeface="Corbel"/>
              </a:rPr>
              <a:t>the total turnover of the </a:t>
            </a:r>
            <a:r>
              <a:rPr kumimoji="0" sz="2000" b="0" i="0" u="none" strike="noStrike" kern="1200" cap="none" spc="0" normalizeH="0" baseline="0" noProof="0" dirty="0">
                <a:ln>
                  <a:noFill/>
                </a:ln>
                <a:solidFill>
                  <a:srgbClr val="000000"/>
                </a:solidFill>
                <a:effectLst/>
                <a:uLnTx/>
                <a:uFillTx/>
                <a:latin typeface="Corbel"/>
                <a:ea typeface="+mn-ea"/>
                <a:cs typeface="Corbel"/>
              </a:rPr>
              <a:t>entity </a:t>
            </a:r>
            <a:r>
              <a:rPr kumimoji="0" sz="2000" b="0" i="0" u="none" strike="noStrike" kern="1200" cap="none" spc="-5" normalizeH="0" baseline="0" noProof="0" dirty="0">
                <a:ln>
                  <a:noFill/>
                </a:ln>
                <a:solidFill>
                  <a:srgbClr val="000000"/>
                </a:solidFill>
                <a:effectLst/>
                <a:uLnTx/>
                <a:uFillTx/>
                <a:latin typeface="Corbel"/>
                <a:ea typeface="+mn-ea"/>
                <a:cs typeface="Corbel"/>
              </a:rPr>
              <a:t>as </a:t>
            </a:r>
            <a:r>
              <a:rPr kumimoji="0" sz="2000" b="0" i="0" u="none" strike="noStrike" kern="1200" cap="none" spc="0" normalizeH="0" baseline="0" noProof="0" dirty="0">
                <a:ln>
                  <a:noFill/>
                </a:ln>
                <a:solidFill>
                  <a:srgbClr val="000000"/>
                </a:solidFill>
                <a:effectLst/>
                <a:uLnTx/>
                <a:uFillTx/>
                <a:latin typeface="Corbel"/>
                <a:ea typeface="+mn-ea"/>
                <a:cs typeface="Corbel"/>
              </a:rPr>
              <a:t>per </a:t>
            </a:r>
            <a:r>
              <a:rPr kumimoji="0" sz="2000" b="0" i="0" u="none" strike="noStrike" kern="1200" cap="none" spc="-5" normalizeH="0" baseline="0" noProof="0" dirty="0">
                <a:ln>
                  <a:noFill/>
                </a:ln>
                <a:solidFill>
                  <a:srgbClr val="000000"/>
                </a:solidFill>
                <a:effectLst/>
                <a:uLnTx/>
                <a:uFillTx/>
                <a:latin typeface="Corbel"/>
                <a:ea typeface="+mn-ea"/>
                <a:cs typeface="Corbel"/>
              </a:rPr>
              <a:t>the </a:t>
            </a:r>
            <a:r>
              <a:rPr kumimoji="0" sz="2000" b="0" i="0" u="none" strike="noStrike" kern="1200" cap="none" spc="0" normalizeH="0" baseline="0" noProof="0" dirty="0">
                <a:ln>
                  <a:noFill/>
                </a:ln>
                <a:solidFill>
                  <a:srgbClr val="000000"/>
                </a:solidFill>
                <a:effectLst/>
                <a:uLnTx/>
                <a:uFillTx/>
                <a:latin typeface="Corbel"/>
                <a:ea typeface="+mn-ea"/>
                <a:cs typeface="Corbel"/>
              </a:rPr>
              <a:t>audited financial </a:t>
            </a:r>
            <a:r>
              <a:rPr kumimoji="0" sz="2000" b="0" i="0" u="none" strike="noStrike" kern="1200" cap="none" spc="-5" normalizeH="0" baseline="0" noProof="0" dirty="0">
                <a:ln>
                  <a:noFill/>
                </a:ln>
                <a:solidFill>
                  <a:srgbClr val="000000"/>
                </a:solidFill>
                <a:effectLst/>
                <a:uLnTx/>
                <a:uFillTx/>
                <a:latin typeface="Corbel"/>
                <a:ea typeface="+mn-ea"/>
                <a:cs typeface="Corbel"/>
              </a:rPr>
              <a:t>statements.  </a:t>
            </a:r>
            <a:endParaRPr kumimoji="0" lang="en-US" sz="2000" b="0" i="0" u="none" strike="noStrike" kern="1200" cap="none" spc="-5" normalizeH="0" baseline="0" noProof="0" dirty="0">
              <a:ln>
                <a:noFill/>
              </a:ln>
              <a:solidFill>
                <a:srgbClr val="000000"/>
              </a:solidFill>
              <a:effectLst/>
              <a:uLnTx/>
              <a:uFillTx/>
              <a:latin typeface="Corbel"/>
              <a:ea typeface="+mn-ea"/>
              <a:cs typeface="Corbel"/>
            </a:endParaRPr>
          </a:p>
          <a:p>
            <a:pPr marL="12700" marR="5080" lvl="0" indent="0" algn="just" defTabSz="457200" rtl="0" eaLnBrk="1" fontAlgn="auto" latinLnBrk="0" hangingPunct="1">
              <a:lnSpc>
                <a:spcPct val="100000"/>
              </a:lnSpc>
              <a:spcBef>
                <a:spcPts val="1155"/>
              </a:spcBef>
              <a:spcAft>
                <a:spcPts val="0"/>
              </a:spcAft>
              <a:buClrTx/>
              <a:buSzTx/>
              <a:buFontTx/>
              <a:buNone/>
              <a:tabLst/>
              <a:defRPr/>
            </a:pPr>
            <a:r>
              <a:rPr kumimoji="0" sz="2000" b="0" i="0" u="none" strike="noStrike" kern="1200" cap="none" spc="0" normalizeH="0" baseline="0" noProof="0" dirty="0">
                <a:ln>
                  <a:noFill/>
                </a:ln>
                <a:solidFill>
                  <a:srgbClr val="000000"/>
                </a:solidFill>
                <a:effectLst/>
                <a:uLnTx/>
                <a:uFillTx/>
                <a:latin typeface="Corbel"/>
                <a:ea typeface="+mn-ea"/>
                <a:cs typeface="Corbel"/>
              </a:rPr>
              <a:t>Drawing analogy </a:t>
            </a:r>
            <a:r>
              <a:rPr kumimoji="0" sz="2000" b="0" i="0" u="none" strike="noStrike" kern="1200" cap="none" spc="-5" normalizeH="0" baseline="0" noProof="0" dirty="0">
                <a:ln>
                  <a:noFill/>
                </a:ln>
                <a:solidFill>
                  <a:srgbClr val="000000"/>
                </a:solidFill>
                <a:effectLst/>
                <a:uLnTx/>
                <a:uFillTx/>
                <a:latin typeface="Corbel"/>
                <a:ea typeface="+mn-ea"/>
                <a:cs typeface="Corbel"/>
              </a:rPr>
              <a:t>from </a:t>
            </a:r>
            <a:r>
              <a:rPr kumimoji="0" sz="2000" b="0" i="0" u="none" strike="noStrike" kern="1200" cap="none" spc="0" normalizeH="0" baseline="0" noProof="0" dirty="0">
                <a:ln>
                  <a:noFill/>
                </a:ln>
                <a:solidFill>
                  <a:srgbClr val="000000"/>
                </a:solidFill>
                <a:effectLst/>
                <a:uLnTx/>
                <a:uFillTx/>
                <a:latin typeface="Corbel"/>
                <a:ea typeface="+mn-ea"/>
                <a:cs typeface="Corbel"/>
              </a:rPr>
              <a:t>SA </a:t>
            </a:r>
            <a:r>
              <a:rPr kumimoji="0" sz="2000" b="0" i="0" u="none" strike="noStrike" kern="1200" cap="none" spc="-5" normalizeH="0" baseline="0" noProof="0" dirty="0">
                <a:ln>
                  <a:noFill/>
                </a:ln>
                <a:solidFill>
                  <a:srgbClr val="000000"/>
                </a:solidFill>
                <a:effectLst/>
                <a:uLnTx/>
                <a:uFillTx/>
                <a:latin typeface="Corbel"/>
                <a:ea typeface="+mn-ea"/>
                <a:cs typeface="Corbel"/>
              </a:rPr>
              <a:t>299 on “</a:t>
            </a:r>
            <a:r>
              <a:rPr kumimoji="0" sz="2000" b="0" i="1" u="none" strike="noStrike" kern="1200" cap="none" spc="-5" normalizeH="0" baseline="0" noProof="0" dirty="0">
                <a:ln>
                  <a:noFill/>
                </a:ln>
                <a:solidFill>
                  <a:srgbClr val="000000"/>
                </a:solidFill>
                <a:effectLst/>
                <a:uLnTx/>
                <a:uFillTx/>
                <a:latin typeface="Corbel"/>
                <a:ea typeface="+mn-ea"/>
                <a:cs typeface="Corbel"/>
              </a:rPr>
              <a:t>Responsibility of Joint </a:t>
            </a:r>
            <a:r>
              <a:rPr kumimoji="0" sz="2000" b="0" i="1" u="none" strike="noStrike" kern="1200" cap="none" spc="-10" normalizeH="0" baseline="0" noProof="0" dirty="0">
                <a:ln>
                  <a:noFill/>
                </a:ln>
                <a:solidFill>
                  <a:srgbClr val="000000"/>
                </a:solidFill>
                <a:effectLst/>
                <a:uLnTx/>
                <a:uFillTx/>
                <a:latin typeface="Corbel"/>
                <a:ea typeface="+mn-ea"/>
                <a:cs typeface="Corbel"/>
              </a:rPr>
              <a:t>Auditors</a:t>
            </a:r>
            <a:r>
              <a:rPr kumimoji="0" sz="2000" b="0" i="0" u="none" strike="noStrike" kern="1200" cap="none" spc="-10" normalizeH="0" baseline="0" noProof="0" dirty="0">
                <a:ln>
                  <a:noFill/>
                </a:ln>
                <a:solidFill>
                  <a:srgbClr val="000000"/>
                </a:solidFill>
                <a:effectLst/>
                <a:uLnTx/>
                <a:uFillTx/>
                <a:latin typeface="Corbel"/>
                <a:ea typeface="+mn-ea"/>
                <a:cs typeface="Corbel"/>
              </a:rPr>
              <a:t>”, </a:t>
            </a:r>
            <a:r>
              <a:rPr kumimoji="0" sz="2000" b="0" i="0" u="none" strike="noStrike" kern="1200" cap="none" spc="-5" normalizeH="0" baseline="0" noProof="0" dirty="0">
                <a:ln>
                  <a:noFill/>
                </a:ln>
                <a:solidFill>
                  <a:srgbClr val="000000"/>
                </a:solidFill>
                <a:effectLst/>
                <a:uLnTx/>
                <a:uFillTx/>
                <a:latin typeface="Corbel"/>
                <a:ea typeface="+mn-ea"/>
                <a:cs typeface="Corbel"/>
              </a:rPr>
              <a:t>an Auditor  must communicate </a:t>
            </a:r>
            <a:r>
              <a:rPr kumimoji="0" sz="2000" b="0" i="0" u="none" strike="noStrike" kern="1200" cap="none" spc="0" normalizeH="0" baseline="0" noProof="0" dirty="0">
                <a:ln>
                  <a:noFill/>
                </a:ln>
                <a:solidFill>
                  <a:srgbClr val="000000"/>
                </a:solidFill>
                <a:effectLst/>
                <a:uLnTx/>
                <a:uFillTx/>
                <a:latin typeface="Corbel"/>
                <a:ea typeface="+mn-ea"/>
                <a:cs typeface="Corbel"/>
              </a:rPr>
              <a:t>with </a:t>
            </a:r>
            <a:r>
              <a:rPr kumimoji="0" sz="2000" b="0" i="0" u="none" strike="noStrike" kern="1200" cap="none" spc="-5" normalizeH="0" baseline="0" noProof="0" dirty="0">
                <a:ln>
                  <a:noFill/>
                </a:ln>
                <a:solidFill>
                  <a:srgbClr val="000000"/>
                </a:solidFill>
                <a:effectLst/>
                <a:uLnTx/>
                <a:uFillTx/>
                <a:latin typeface="Corbel"/>
                <a:ea typeface="+mn-ea"/>
                <a:cs typeface="Corbel"/>
              </a:rPr>
              <a:t>the other </a:t>
            </a:r>
            <a:r>
              <a:rPr kumimoji="0" sz="2000" b="0" i="0" u="none" strike="noStrike" kern="1200" cap="none" spc="0" normalizeH="0" baseline="0" noProof="0" dirty="0">
                <a:ln>
                  <a:noFill/>
                </a:ln>
                <a:solidFill>
                  <a:srgbClr val="000000"/>
                </a:solidFill>
                <a:effectLst/>
                <a:uLnTx/>
                <a:uFillTx/>
                <a:latin typeface="Corbel"/>
                <a:ea typeface="+mn-ea"/>
                <a:cs typeface="Corbel"/>
              </a:rPr>
              <a:t>Auditors to obtain details </a:t>
            </a:r>
            <a:r>
              <a:rPr kumimoji="0" sz="2000" b="0" i="0" u="none" strike="noStrike" kern="1200" cap="none" spc="-5" normalizeH="0" baseline="0" noProof="0" dirty="0">
                <a:ln>
                  <a:noFill/>
                </a:ln>
                <a:solidFill>
                  <a:srgbClr val="000000"/>
                </a:solidFill>
                <a:effectLst/>
                <a:uLnTx/>
                <a:uFillTx/>
                <a:latin typeface="Corbel"/>
                <a:ea typeface="+mn-ea"/>
                <a:cs typeface="Corbel"/>
              </a:rPr>
              <a:t>of turnover </a:t>
            </a:r>
            <a:r>
              <a:rPr kumimoji="0" sz="2000" b="0" i="0" u="none" strike="noStrike" kern="1200" cap="none" spc="0" normalizeH="0" baseline="0" noProof="0" dirty="0">
                <a:ln>
                  <a:noFill/>
                </a:ln>
                <a:solidFill>
                  <a:srgbClr val="000000"/>
                </a:solidFill>
                <a:effectLst/>
                <a:uLnTx/>
                <a:uFillTx/>
                <a:latin typeface="Corbel"/>
                <a:ea typeface="+mn-ea"/>
                <a:cs typeface="Corbel"/>
              </a:rPr>
              <a:t>declared  by </a:t>
            </a:r>
            <a:r>
              <a:rPr kumimoji="0" sz="2000" b="0" i="0" u="none" strike="noStrike" kern="1200" cap="none" spc="-5" normalizeH="0" baseline="0" noProof="0" dirty="0">
                <a:ln>
                  <a:noFill/>
                </a:ln>
                <a:solidFill>
                  <a:srgbClr val="000000"/>
                </a:solidFill>
                <a:effectLst/>
                <a:uLnTx/>
                <a:uFillTx/>
                <a:latin typeface="Corbel"/>
                <a:ea typeface="+mn-ea"/>
                <a:cs typeface="Corbel"/>
              </a:rPr>
              <a:t>him </a:t>
            </a:r>
            <a:r>
              <a:rPr kumimoji="0" sz="2000" b="0" i="0" u="none" strike="noStrike" kern="1200" cap="none" spc="0" normalizeH="0" baseline="0" noProof="0" dirty="0">
                <a:ln>
                  <a:noFill/>
                </a:ln>
                <a:solidFill>
                  <a:srgbClr val="000000"/>
                </a:solidFill>
                <a:effectLst/>
                <a:uLnTx/>
                <a:uFillTx/>
                <a:latin typeface="Corbel"/>
                <a:ea typeface="+mn-ea"/>
                <a:cs typeface="Corbel"/>
              </a:rPr>
              <a:t>to ensure </a:t>
            </a:r>
            <a:r>
              <a:rPr kumimoji="0" sz="2000" b="0" i="0" u="none" strike="noStrike" kern="1200" cap="none" spc="-5" normalizeH="0" baseline="0" noProof="0" dirty="0">
                <a:ln>
                  <a:noFill/>
                </a:ln>
                <a:solidFill>
                  <a:srgbClr val="000000"/>
                </a:solidFill>
                <a:effectLst/>
                <a:uLnTx/>
                <a:uFillTx/>
                <a:latin typeface="Corbel"/>
                <a:ea typeface="+mn-ea"/>
                <a:cs typeface="Corbel"/>
              </a:rPr>
              <a:t>that the </a:t>
            </a:r>
            <a:r>
              <a:rPr kumimoji="0" sz="2000" b="0" i="0" u="none" strike="noStrike" kern="1200" cap="none" spc="0" normalizeH="0" baseline="0" noProof="0" dirty="0">
                <a:ln>
                  <a:noFill/>
                </a:ln>
                <a:solidFill>
                  <a:srgbClr val="000000"/>
                </a:solidFill>
                <a:effectLst/>
                <a:uLnTx/>
                <a:uFillTx/>
                <a:latin typeface="Corbel"/>
                <a:ea typeface="+mn-ea"/>
                <a:cs typeface="Corbel"/>
              </a:rPr>
              <a:t>various </a:t>
            </a:r>
            <a:r>
              <a:rPr kumimoji="0" sz="2000" b="0" i="0" u="none" strike="noStrike" kern="1200" cap="none" spc="-5" normalizeH="0" baseline="0" noProof="0" dirty="0">
                <a:ln>
                  <a:noFill/>
                </a:ln>
                <a:solidFill>
                  <a:srgbClr val="000000"/>
                </a:solidFill>
                <a:effectLst/>
                <a:uLnTx/>
                <a:uFillTx/>
                <a:latin typeface="Corbel"/>
                <a:ea typeface="+mn-ea"/>
                <a:cs typeface="Corbel"/>
              </a:rPr>
              <a:t>turnovers </a:t>
            </a:r>
            <a:r>
              <a:rPr kumimoji="0" sz="2000" b="0" i="0" u="none" strike="noStrike" kern="1200" cap="none" spc="0" normalizeH="0" baseline="0" noProof="0" dirty="0">
                <a:ln>
                  <a:noFill/>
                </a:ln>
                <a:solidFill>
                  <a:srgbClr val="000000"/>
                </a:solidFill>
                <a:effectLst/>
                <a:uLnTx/>
                <a:uFillTx/>
                <a:latin typeface="Corbel"/>
                <a:ea typeface="+mn-ea"/>
                <a:cs typeface="Corbel"/>
              </a:rPr>
              <a:t>declared by them. </a:t>
            </a:r>
            <a:r>
              <a:rPr kumimoji="0" sz="2000" b="0" i="0" u="none" strike="noStrike" kern="1200" cap="none" spc="-5" normalizeH="0" baseline="0" noProof="0" dirty="0">
                <a:ln>
                  <a:noFill/>
                </a:ln>
                <a:solidFill>
                  <a:srgbClr val="000000"/>
                </a:solidFill>
                <a:effectLst/>
                <a:uLnTx/>
                <a:uFillTx/>
                <a:latin typeface="Corbel"/>
                <a:ea typeface="+mn-ea"/>
                <a:cs typeface="Corbel"/>
              </a:rPr>
              <a:t>Alternatively, </a:t>
            </a:r>
            <a:r>
              <a:rPr kumimoji="0" sz="2000" b="0" i="0" u="none" strike="noStrike" kern="1200" cap="none" spc="0" normalizeH="0" baseline="0" noProof="0" dirty="0">
                <a:ln>
                  <a:noFill/>
                </a:ln>
                <a:solidFill>
                  <a:srgbClr val="000000"/>
                </a:solidFill>
                <a:effectLst/>
                <a:uLnTx/>
                <a:uFillTx/>
                <a:latin typeface="Corbel"/>
                <a:ea typeface="+mn-ea"/>
                <a:cs typeface="Corbel"/>
              </a:rPr>
              <a:t>a  </a:t>
            </a:r>
            <a:r>
              <a:rPr kumimoji="0" sz="2000" b="0" i="0" u="none" strike="noStrike" kern="1200" cap="none" spc="-5" normalizeH="0" baseline="0" noProof="0" dirty="0">
                <a:ln>
                  <a:noFill/>
                </a:ln>
                <a:solidFill>
                  <a:srgbClr val="000000"/>
                </a:solidFill>
                <a:effectLst/>
                <a:uLnTx/>
                <a:uFillTx/>
                <a:latin typeface="Corbel"/>
                <a:ea typeface="+mn-ea"/>
                <a:cs typeface="Corbel"/>
              </a:rPr>
              <a:t>suitable management representation </a:t>
            </a:r>
            <a:r>
              <a:rPr kumimoji="0" sz="2000" b="0" i="0" u="none" strike="noStrike" kern="1200" cap="none" spc="0" normalizeH="0" baseline="0" noProof="0" dirty="0">
                <a:ln>
                  <a:noFill/>
                </a:ln>
                <a:solidFill>
                  <a:srgbClr val="000000"/>
                </a:solidFill>
                <a:effectLst/>
                <a:uLnTx/>
                <a:uFillTx/>
                <a:latin typeface="Corbel"/>
                <a:ea typeface="+mn-ea"/>
                <a:cs typeface="Corbel"/>
              </a:rPr>
              <a:t>may be obtained </a:t>
            </a:r>
            <a:r>
              <a:rPr kumimoji="0" sz="2000" b="0" i="0" u="none" strike="noStrike" kern="1200" cap="none" spc="-5" normalizeH="0" baseline="0" noProof="0" dirty="0">
                <a:ln>
                  <a:noFill/>
                </a:ln>
                <a:solidFill>
                  <a:srgbClr val="000000"/>
                </a:solidFill>
                <a:effectLst/>
                <a:uLnTx/>
                <a:uFillTx/>
                <a:latin typeface="Corbel"/>
                <a:ea typeface="+mn-ea"/>
                <a:cs typeface="Corbel"/>
              </a:rPr>
              <a:t>from the </a:t>
            </a:r>
            <a:r>
              <a:rPr kumimoji="0" sz="2000" b="0" i="0" u="none" strike="noStrike" kern="1200" cap="none" spc="0" normalizeH="0" baseline="0" noProof="0" dirty="0">
                <a:ln>
                  <a:noFill/>
                </a:ln>
                <a:solidFill>
                  <a:srgbClr val="000000"/>
                </a:solidFill>
                <a:effectLst/>
                <a:uLnTx/>
                <a:uFillTx/>
                <a:latin typeface="Corbel"/>
                <a:ea typeface="+mn-ea"/>
                <a:cs typeface="Corbel"/>
              </a:rPr>
              <a:t>entity </a:t>
            </a:r>
            <a:r>
              <a:rPr kumimoji="0" sz="2000" b="0" i="0" u="none" strike="noStrike" kern="1200" cap="none" spc="-5" normalizeH="0" baseline="0" noProof="0" dirty="0">
                <a:ln>
                  <a:noFill/>
                </a:ln>
                <a:solidFill>
                  <a:srgbClr val="000000"/>
                </a:solidFill>
                <a:effectLst/>
                <a:uLnTx/>
                <a:uFillTx/>
                <a:latin typeface="Corbel"/>
                <a:ea typeface="+mn-ea"/>
                <a:cs typeface="Corbel"/>
              </a:rPr>
              <a:t>that such  turnovers </a:t>
            </a:r>
            <a:r>
              <a:rPr kumimoji="0" sz="2000" b="0" i="0" u="none" strike="noStrike" kern="1200" cap="none" spc="0" normalizeH="0" baseline="0" noProof="0" dirty="0">
                <a:ln>
                  <a:noFill/>
                </a:ln>
                <a:solidFill>
                  <a:srgbClr val="000000"/>
                </a:solidFill>
                <a:effectLst/>
                <a:uLnTx/>
                <a:uFillTx/>
                <a:latin typeface="Corbel"/>
                <a:ea typeface="+mn-ea"/>
                <a:cs typeface="Corbel"/>
              </a:rPr>
              <a:t>declared by different </a:t>
            </a:r>
            <a:r>
              <a:rPr kumimoji="0" sz="2000" b="0" i="0" u="none" strike="noStrike" kern="1200" cap="none" spc="-5" normalizeH="0" baseline="0" noProof="0" dirty="0">
                <a:ln>
                  <a:noFill/>
                </a:ln>
                <a:solidFill>
                  <a:srgbClr val="000000"/>
                </a:solidFill>
                <a:effectLst/>
                <a:uLnTx/>
                <a:uFillTx/>
                <a:latin typeface="Corbel"/>
                <a:ea typeface="+mn-ea"/>
                <a:cs typeface="Corbel"/>
              </a:rPr>
              <a:t>Registered </a:t>
            </a:r>
            <a:r>
              <a:rPr kumimoji="0" sz="2000" b="0" i="0" u="none" strike="noStrike" kern="1200" cap="none" spc="-15" normalizeH="0" baseline="0" noProof="0" dirty="0">
                <a:ln>
                  <a:noFill/>
                </a:ln>
                <a:solidFill>
                  <a:srgbClr val="000000"/>
                </a:solidFill>
                <a:effectLst/>
                <a:uLnTx/>
                <a:uFillTx/>
                <a:latin typeface="Corbel"/>
                <a:ea typeface="+mn-ea"/>
                <a:cs typeface="Corbel"/>
              </a:rPr>
              <a:t>Persons </a:t>
            </a:r>
            <a:r>
              <a:rPr kumimoji="0" sz="2000" b="0" i="0" u="none" strike="noStrike" kern="1200" cap="none" spc="0" normalizeH="0" baseline="0" noProof="0" dirty="0">
                <a:ln>
                  <a:noFill/>
                </a:ln>
                <a:solidFill>
                  <a:srgbClr val="000000"/>
                </a:solidFill>
                <a:effectLst/>
                <a:uLnTx/>
                <a:uFillTx/>
                <a:latin typeface="Corbel"/>
                <a:ea typeface="+mn-ea"/>
                <a:cs typeface="Corbel"/>
              </a:rPr>
              <a:t>aggregate to </a:t>
            </a:r>
            <a:r>
              <a:rPr kumimoji="0" sz="2000" b="0" i="0" u="none" strike="noStrike" kern="1200" cap="none" spc="-5" normalizeH="0" baseline="0" noProof="0" dirty="0">
                <a:ln>
                  <a:noFill/>
                </a:ln>
                <a:solidFill>
                  <a:srgbClr val="000000"/>
                </a:solidFill>
                <a:effectLst/>
                <a:uLnTx/>
                <a:uFillTx/>
                <a:latin typeface="Corbel"/>
                <a:ea typeface="+mn-ea"/>
                <a:cs typeface="Corbel"/>
              </a:rPr>
              <a:t>the </a:t>
            </a:r>
            <a:r>
              <a:rPr kumimoji="0" sz="2000" b="0" i="0" u="none" strike="noStrike" kern="1200" cap="none" spc="0" normalizeH="0" baseline="0" noProof="0" dirty="0">
                <a:ln>
                  <a:noFill/>
                </a:ln>
                <a:solidFill>
                  <a:srgbClr val="000000"/>
                </a:solidFill>
                <a:effectLst/>
                <a:uLnTx/>
                <a:uFillTx/>
                <a:latin typeface="Corbel"/>
                <a:ea typeface="+mn-ea"/>
                <a:cs typeface="Corbel"/>
              </a:rPr>
              <a:t>audited  financial </a:t>
            </a:r>
            <a:r>
              <a:rPr kumimoji="0" sz="2000" b="0" i="0" u="none" strike="noStrike" kern="1200" cap="none" spc="-5" normalizeH="0" baseline="0" noProof="0" dirty="0">
                <a:ln>
                  <a:noFill/>
                </a:ln>
                <a:solidFill>
                  <a:srgbClr val="000000"/>
                </a:solidFill>
                <a:effectLst/>
                <a:uLnTx/>
                <a:uFillTx/>
                <a:latin typeface="Corbel"/>
                <a:ea typeface="+mn-ea"/>
                <a:cs typeface="Corbel"/>
              </a:rPr>
              <a:t>statements. Such </a:t>
            </a:r>
            <a:r>
              <a:rPr kumimoji="0" sz="2000" b="0" i="0" u="none" strike="noStrike" kern="1200" cap="none" spc="0" normalizeH="0" baseline="0" noProof="0" dirty="0">
                <a:ln>
                  <a:noFill/>
                </a:ln>
                <a:solidFill>
                  <a:srgbClr val="000000"/>
                </a:solidFill>
                <a:effectLst/>
                <a:uLnTx/>
                <a:uFillTx/>
                <a:latin typeface="Corbel"/>
                <a:ea typeface="+mn-ea"/>
                <a:cs typeface="Corbel"/>
              </a:rPr>
              <a:t>an exercise would </a:t>
            </a:r>
            <a:r>
              <a:rPr kumimoji="0" sz="2000" b="0" i="0" u="none" strike="noStrike" kern="1200" cap="none" spc="-5" normalizeH="0" baseline="0" noProof="0" dirty="0">
                <a:ln>
                  <a:noFill/>
                </a:ln>
                <a:solidFill>
                  <a:srgbClr val="000000"/>
                </a:solidFill>
                <a:effectLst/>
                <a:uLnTx/>
                <a:uFillTx/>
                <a:latin typeface="Corbel"/>
                <a:ea typeface="+mn-ea"/>
                <a:cs typeface="Corbel"/>
              </a:rPr>
              <a:t>also </a:t>
            </a:r>
            <a:r>
              <a:rPr kumimoji="0" sz="2000" b="0" i="0" u="none" strike="noStrike" kern="1200" cap="none" spc="0" normalizeH="0" baseline="0" noProof="0" dirty="0">
                <a:ln>
                  <a:noFill/>
                </a:ln>
                <a:solidFill>
                  <a:srgbClr val="000000"/>
                </a:solidFill>
                <a:effectLst/>
                <a:uLnTx/>
                <a:uFillTx/>
                <a:latin typeface="Corbel"/>
                <a:ea typeface="+mn-ea"/>
                <a:cs typeface="Corbel"/>
              </a:rPr>
              <a:t>be required where multiple  </a:t>
            </a:r>
            <a:r>
              <a:rPr kumimoji="0" sz="2000" b="0" i="0" u="none" strike="noStrike" kern="1200" cap="none" spc="-5" normalizeH="0" baseline="0" noProof="0" dirty="0">
                <a:ln>
                  <a:noFill/>
                </a:ln>
                <a:solidFill>
                  <a:srgbClr val="000000"/>
                </a:solidFill>
                <a:effectLst/>
                <a:uLnTx/>
                <a:uFillTx/>
                <a:latin typeface="Corbel"/>
                <a:ea typeface="+mn-ea"/>
                <a:cs typeface="Corbel"/>
              </a:rPr>
              <a:t>registrations </a:t>
            </a:r>
            <a:r>
              <a:rPr kumimoji="0" sz="2000" b="0" i="0" u="none" strike="noStrike" kern="1200" cap="none" spc="0" normalizeH="0" baseline="0" noProof="0" dirty="0">
                <a:ln>
                  <a:noFill/>
                </a:ln>
                <a:solidFill>
                  <a:srgbClr val="000000"/>
                </a:solidFill>
                <a:effectLst/>
                <a:uLnTx/>
                <a:uFillTx/>
                <a:latin typeface="Corbel"/>
                <a:ea typeface="+mn-ea"/>
                <a:cs typeface="Corbel"/>
              </a:rPr>
              <a:t>are obtained within the </a:t>
            </a:r>
            <a:r>
              <a:rPr kumimoji="0" sz="2000" b="0" i="0" u="none" strike="noStrike" kern="1200" cap="none" spc="-5" normalizeH="0" baseline="0" noProof="0" dirty="0">
                <a:ln>
                  <a:noFill/>
                </a:ln>
                <a:solidFill>
                  <a:srgbClr val="000000"/>
                </a:solidFill>
                <a:effectLst/>
                <a:uLnTx/>
                <a:uFillTx/>
                <a:latin typeface="Corbel"/>
                <a:ea typeface="+mn-ea"/>
                <a:cs typeface="Corbel"/>
              </a:rPr>
              <a:t>same </a:t>
            </a:r>
            <a:r>
              <a:rPr kumimoji="0" sz="2000" b="0" i="0" u="none" strike="noStrike" kern="1200" cap="none" spc="0" normalizeH="0" baseline="0" noProof="0" dirty="0">
                <a:ln>
                  <a:noFill/>
                </a:ln>
                <a:solidFill>
                  <a:srgbClr val="000000"/>
                </a:solidFill>
                <a:effectLst/>
                <a:uLnTx/>
                <a:uFillTx/>
                <a:latin typeface="Corbel"/>
                <a:ea typeface="+mn-ea"/>
                <a:cs typeface="Corbel"/>
              </a:rPr>
              <a:t>State / UT </a:t>
            </a:r>
            <a:r>
              <a:rPr kumimoji="0" sz="2000" b="0" i="0" u="none" strike="noStrike" kern="1200" cap="none" spc="-10" normalizeH="0" baseline="0" noProof="0" dirty="0">
                <a:ln>
                  <a:noFill/>
                </a:ln>
                <a:solidFill>
                  <a:srgbClr val="000000"/>
                </a:solidFill>
                <a:effectLst/>
                <a:uLnTx/>
                <a:uFillTx/>
                <a:latin typeface="Corbel"/>
                <a:ea typeface="+mn-ea"/>
                <a:cs typeface="Corbel"/>
              </a:rPr>
              <a:t>for </a:t>
            </a:r>
            <a:r>
              <a:rPr kumimoji="0" sz="2000" b="0" i="0" u="none" strike="noStrike" kern="1200" cap="none" spc="0" normalizeH="0" baseline="0" noProof="0" dirty="0">
                <a:ln>
                  <a:noFill/>
                </a:ln>
                <a:solidFill>
                  <a:srgbClr val="000000"/>
                </a:solidFill>
                <a:effectLst/>
                <a:uLnTx/>
                <a:uFillTx/>
                <a:latin typeface="Corbel"/>
                <a:ea typeface="+mn-ea"/>
                <a:cs typeface="Corbel"/>
              </a:rPr>
              <a:t>different business  verticals.</a:t>
            </a:r>
          </a:p>
        </p:txBody>
      </p:sp>
      <p:sp>
        <p:nvSpPr>
          <p:cNvPr id="2" name="Footer Placeholder 1">
            <a:extLst>
              <a:ext uri="{FF2B5EF4-FFF2-40B4-BE49-F238E27FC236}">
                <a16:creationId xmlns:a16="http://schemas.microsoft.com/office/drawing/2014/main" id="{258D6018-E062-4BAC-BF13-6A3DD84D29A2}"/>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8388802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459CDE-9C1D-4EFB-8912-D42CFE883D7C}"/>
              </a:ext>
            </a:extLst>
          </p:cNvPr>
          <p:cNvSpPr>
            <a:spLocks noGrp="1"/>
          </p:cNvSpPr>
          <p:nvPr>
            <p:ph type="title"/>
          </p:nvPr>
        </p:nvSpPr>
        <p:spPr/>
        <p:txBody>
          <a:bodyPr>
            <a:normAutofit fontScale="90000"/>
          </a:bodyPr>
          <a:lstStyle/>
          <a:p>
            <a:br>
              <a:rPr lang="en-IN" dirty="0"/>
            </a:br>
            <a:br>
              <a:rPr lang="en-IN" dirty="0"/>
            </a:br>
            <a:r>
              <a:rPr lang="en-US" b="1" dirty="0"/>
              <a:t>Unbilled revenue at the beginning of the year (Table 5B) </a:t>
            </a:r>
            <a:endParaRPr lang="en-IN" dirty="0"/>
          </a:p>
        </p:txBody>
      </p:sp>
      <p:sp>
        <p:nvSpPr>
          <p:cNvPr id="3" name="Content Placeholder 2">
            <a:extLst>
              <a:ext uri="{FF2B5EF4-FFF2-40B4-BE49-F238E27FC236}">
                <a16:creationId xmlns:a16="http://schemas.microsoft.com/office/drawing/2014/main" id="{03E8E7BF-1BBD-41C9-9344-096B29B48BC2}"/>
              </a:ext>
            </a:extLst>
          </p:cNvPr>
          <p:cNvSpPr>
            <a:spLocks noGrp="1"/>
          </p:cNvSpPr>
          <p:nvPr>
            <p:ph idx="1"/>
          </p:nvPr>
        </p:nvSpPr>
        <p:spPr/>
        <p:txBody>
          <a:bodyPr>
            <a:normAutofit/>
          </a:bodyPr>
          <a:lstStyle/>
          <a:p>
            <a:pPr algn="just"/>
            <a:r>
              <a:rPr lang="en-US" dirty="0"/>
              <a:t>Unbilled revenue which was recorded in the books of accounts on the basis of accrual system of accounting in the last financial year and was carried forward to the current financial year shall be declared here. </a:t>
            </a:r>
          </a:p>
          <a:p>
            <a:pPr algn="just"/>
            <a:r>
              <a:rPr lang="en-US" dirty="0"/>
              <a:t>For example, if rupees Ten Crores of unbilled revenue existed for the financial year 2016-17, and during the current financial year, GST was paid on rupees Four Crores of such revenue, then value of rupees Four Crores rupees shall </a:t>
            </a:r>
            <a:r>
              <a:rPr lang="en-IN" dirty="0"/>
              <a:t>be declared here.</a:t>
            </a:r>
          </a:p>
          <a:p>
            <a:pPr algn="just"/>
            <a:r>
              <a:rPr lang="en-US" b="1" dirty="0"/>
              <a:t>5H. Unbilled revenue at the end of Financial Year</a:t>
            </a:r>
            <a:endParaRPr lang="en-IN" dirty="0"/>
          </a:p>
          <a:p>
            <a:pPr marL="0" indent="0" algn="just">
              <a:buNone/>
            </a:pPr>
            <a:r>
              <a:rPr lang="en-US" dirty="0"/>
              <a:t>Unbilled revenue which was recorded in the books of accounts on the basis of accrual system of accounting during the current financial year but GST was not payable on such revenue in the same financial year shall be declared </a:t>
            </a:r>
            <a:r>
              <a:rPr lang="en-IN" dirty="0"/>
              <a:t>here.</a:t>
            </a:r>
          </a:p>
          <a:p>
            <a:pPr marL="0" indent="0" algn="just">
              <a:buNone/>
            </a:pPr>
            <a:endParaRPr lang="en-US" dirty="0"/>
          </a:p>
          <a:p>
            <a:pPr algn="just"/>
            <a:endParaRPr lang="en-IN" dirty="0"/>
          </a:p>
        </p:txBody>
      </p:sp>
      <p:sp>
        <p:nvSpPr>
          <p:cNvPr id="4" name="Footer Placeholder 3">
            <a:extLst>
              <a:ext uri="{FF2B5EF4-FFF2-40B4-BE49-F238E27FC236}">
                <a16:creationId xmlns:a16="http://schemas.microsoft.com/office/drawing/2014/main" id="{45C7C14E-F508-4DD5-8600-2D78D117CAA7}"/>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34968003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63029" y="1012004"/>
            <a:ext cx="3416158" cy="3268166"/>
          </a:xfrm>
        </p:spPr>
        <p:txBody>
          <a:bodyPr>
            <a:normAutofit/>
          </a:bodyPr>
          <a:lstStyle/>
          <a:p>
            <a:pPr algn="ctr"/>
            <a:r>
              <a:rPr lang="en-IN" b="1" dirty="0"/>
              <a:t>GST Audit: Important Aspects </a:t>
            </a:r>
            <a:endParaRPr lang="en-IN" dirty="0"/>
          </a:p>
        </p:txBody>
      </p:sp>
      <p:graphicFrame>
        <p:nvGraphicFramePr>
          <p:cNvPr id="5" name="Content Placeholder 2">
            <a:extLst>
              <a:ext uri="{FF2B5EF4-FFF2-40B4-BE49-F238E27FC236}">
                <a16:creationId xmlns:a16="http://schemas.microsoft.com/office/drawing/2014/main" id="{515A1C1A-EC6C-4A5E-8260-5FB1D219F37A}"/>
              </a:ext>
            </a:extLst>
          </p:cNvPr>
          <p:cNvGraphicFramePr>
            <a:graphicFrameLocks noGrp="1"/>
          </p:cNvGraphicFramePr>
          <p:nvPr>
            <p:ph idx="1"/>
            <p:extLst>
              <p:ext uri="{D42A27DB-BD31-4B8C-83A1-F6EECF244321}">
                <p14:modId xmlns:p14="http://schemas.microsoft.com/office/powerpoint/2010/main" val="4283374659"/>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a:extLst>
              <a:ext uri="{FF2B5EF4-FFF2-40B4-BE49-F238E27FC236}">
                <a16:creationId xmlns:a16="http://schemas.microsoft.com/office/drawing/2014/main" id="{62897277-3F82-422C-B57E-23D9A87C7203}"/>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33991369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5F89EA-A1AF-4314-9FE2-B59D70D53F30}"/>
              </a:ext>
            </a:extLst>
          </p:cNvPr>
          <p:cNvSpPr>
            <a:spLocks noGrp="1"/>
          </p:cNvSpPr>
          <p:nvPr>
            <p:ph idx="1"/>
          </p:nvPr>
        </p:nvSpPr>
        <p:spPr>
          <a:xfrm>
            <a:off x="923278" y="763480"/>
            <a:ext cx="8933954" cy="5429909"/>
          </a:xfrm>
        </p:spPr>
        <p:txBody>
          <a:bodyPr>
            <a:normAutofit/>
          </a:bodyPr>
          <a:lstStyle/>
          <a:p>
            <a:pPr marL="0" indent="0" algn="just">
              <a:buNone/>
            </a:pPr>
            <a:r>
              <a:rPr lang="en-IN" sz="2800" b="1" dirty="0"/>
              <a:t>Disclosure :</a:t>
            </a:r>
            <a:endParaRPr lang="en-IN" sz="2800" dirty="0"/>
          </a:p>
          <a:p>
            <a:pPr algn="just"/>
            <a:r>
              <a:rPr lang="en-US" sz="2000" dirty="0"/>
              <a:t>As per the information and explanation given to us and on the basis of our examination of records of the taxpayer, unbilled revenue which was recorded in books of accounts on basis of accrual system of accounting in the previous financial year (i.e. 201_-1_) and billed in current financial year (201_-1_) has been declared in Table 5B. </a:t>
            </a:r>
          </a:p>
          <a:p>
            <a:pPr algn="just"/>
            <a:r>
              <a:rPr lang="en-US" sz="2000" dirty="0"/>
              <a:t>However 201_-1_ figures are audited by other statutory auditor and same is considered by us. We have conducted our audit in accordance with SA 600. </a:t>
            </a:r>
          </a:p>
          <a:p>
            <a:pPr algn="just"/>
            <a:r>
              <a:rPr lang="en-US" sz="2000" dirty="0"/>
              <a:t>Reliance has been placed on the audited financial statements for determining the unbilled revenue and no separate exercise is conducted to validate the same.</a:t>
            </a:r>
          </a:p>
          <a:p>
            <a:endParaRPr lang="en-IN" sz="2000" dirty="0"/>
          </a:p>
        </p:txBody>
      </p:sp>
      <p:sp>
        <p:nvSpPr>
          <p:cNvPr id="2" name="Footer Placeholder 1">
            <a:extLst>
              <a:ext uri="{FF2B5EF4-FFF2-40B4-BE49-F238E27FC236}">
                <a16:creationId xmlns:a16="http://schemas.microsoft.com/office/drawing/2014/main" id="{789488D9-B8FF-41F0-B661-727F5F8B91F4}"/>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30499870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9B2A8-C0DF-425C-8C83-17472F3265AA}"/>
              </a:ext>
            </a:extLst>
          </p:cNvPr>
          <p:cNvSpPr>
            <a:spLocks noGrp="1"/>
          </p:cNvSpPr>
          <p:nvPr>
            <p:ph type="title"/>
          </p:nvPr>
        </p:nvSpPr>
        <p:spPr/>
        <p:txBody>
          <a:bodyPr/>
          <a:lstStyle/>
          <a:p>
            <a:r>
              <a:rPr lang="en-US" b="1" dirty="0"/>
              <a:t>Sl. No. 5C: Unadjusted advances at the end of the Financial Year</a:t>
            </a:r>
            <a:endParaRPr lang="en-IN" dirty="0"/>
          </a:p>
        </p:txBody>
      </p:sp>
      <p:sp>
        <p:nvSpPr>
          <p:cNvPr id="3" name="Content Placeholder 2">
            <a:extLst>
              <a:ext uri="{FF2B5EF4-FFF2-40B4-BE49-F238E27FC236}">
                <a16:creationId xmlns:a16="http://schemas.microsoft.com/office/drawing/2014/main" id="{4D4F3571-4FC3-4461-BDB6-19B3F2CA2BCB}"/>
              </a:ext>
            </a:extLst>
          </p:cNvPr>
          <p:cNvSpPr>
            <a:spLocks noGrp="1"/>
          </p:cNvSpPr>
          <p:nvPr>
            <p:ph idx="1"/>
          </p:nvPr>
        </p:nvSpPr>
        <p:spPr/>
        <p:txBody>
          <a:bodyPr>
            <a:normAutofit/>
          </a:bodyPr>
          <a:lstStyle/>
          <a:p>
            <a:pPr algn="just"/>
            <a:r>
              <a:rPr lang="en-US" dirty="0"/>
              <a:t>The Government issued Notification No. 40/2017-CT dated 13th October 2017 in terms of Section 148 of CGST Act to permit Registered Persons having aggregate turnover less than Rs. 1.5 crores from paying tax on such advances. This facility was extended to all Registered Persons without threshold limit vide Notification No 66/2017-Central tax, dated 15th Nov 2017 </a:t>
            </a:r>
            <a:r>
              <a:rPr lang="en-US" b="1" dirty="0"/>
              <a:t>but only in the case of supply of goods</a:t>
            </a:r>
            <a:r>
              <a:rPr lang="en-US" dirty="0"/>
              <a:t>.</a:t>
            </a:r>
          </a:p>
          <a:p>
            <a:pPr algn="just"/>
            <a:r>
              <a:rPr lang="en-US" dirty="0"/>
              <a:t>In terms of the above notifications, an Auditor has to examine whether the Registered Person has paid tax on advances till 15th Nov 2017.</a:t>
            </a:r>
          </a:p>
          <a:p>
            <a:pPr algn="just"/>
            <a:r>
              <a:rPr lang="en-US" b="1" dirty="0"/>
              <a:t>5I: Unadjusted Advances at the beginning of the Financial Year</a:t>
            </a:r>
          </a:p>
          <a:p>
            <a:pPr algn="just"/>
            <a:r>
              <a:rPr lang="en-US" dirty="0"/>
              <a:t>Value of all advances for which GST has not been paid but the same has been recognized as revenue in the audited Annual Financial Statement shall </a:t>
            </a:r>
            <a:r>
              <a:rPr lang="en-IN" dirty="0"/>
              <a:t>be declared here.</a:t>
            </a:r>
          </a:p>
        </p:txBody>
      </p:sp>
      <p:sp>
        <p:nvSpPr>
          <p:cNvPr id="4" name="Footer Placeholder 3">
            <a:extLst>
              <a:ext uri="{FF2B5EF4-FFF2-40B4-BE49-F238E27FC236}">
                <a16:creationId xmlns:a16="http://schemas.microsoft.com/office/drawing/2014/main" id="{0BD88363-4AD8-42E0-BD6C-FD7F8CC0A78E}"/>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14371566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2792184-9CE1-4D36-AE51-FD020F0FD0EB}"/>
              </a:ext>
            </a:extLst>
          </p:cNvPr>
          <p:cNvSpPr>
            <a:spLocks noGrp="1"/>
          </p:cNvSpPr>
          <p:nvPr>
            <p:ph idx="1"/>
          </p:nvPr>
        </p:nvSpPr>
        <p:spPr>
          <a:xfrm>
            <a:off x="715615" y="531088"/>
            <a:ext cx="9141615" cy="5795824"/>
          </a:xfrm>
        </p:spPr>
        <p:txBody>
          <a:bodyPr/>
          <a:lstStyle/>
          <a:p>
            <a:r>
              <a:rPr lang="en-IN" b="1" dirty="0"/>
              <a:t>Includes in adjustments:</a:t>
            </a:r>
          </a:p>
        </p:txBody>
      </p:sp>
      <p:graphicFrame>
        <p:nvGraphicFramePr>
          <p:cNvPr id="4" name="Table 4">
            <a:extLst>
              <a:ext uri="{FF2B5EF4-FFF2-40B4-BE49-F238E27FC236}">
                <a16:creationId xmlns:a16="http://schemas.microsoft.com/office/drawing/2014/main" id="{38A5331A-B79B-49FA-BCE1-0A2C02A3320D}"/>
              </a:ext>
            </a:extLst>
          </p:cNvPr>
          <p:cNvGraphicFramePr>
            <a:graphicFrameLocks noGrp="1"/>
          </p:cNvGraphicFramePr>
          <p:nvPr>
            <p:extLst>
              <p:ext uri="{D42A27DB-BD31-4B8C-83A1-F6EECF244321}">
                <p14:modId xmlns:p14="http://schemas.microsoft.com/office/powerpoint/2010/main" val="4143240374"/>
              </p:ext>
            </p:extLst>
          </p:nvPr>
        </p:nvGraphicFramePr>
        <p:xfrm>
          <a:off x="1222424" y="1435284"/>
          <a:ext cx="8127999" cy="3216229"/>
        </p:xfrm>
        <a:graphic>
          <a:graphicData uri="http://schemas.openxmlformats.org/drawingml/2006/table">
            <a:tbl>
              <a:tblPr firstRow="1" bandRow="1">
                <a:tableStyleId>{5C22544A-7EE6-4342-B048-85BDC9FD1C3A}</a:tableStyleId>
              </a:tblPr>
              <a:tblGrid>
                <a:gridCol w="473854">
                  <a:extLst>
                    <a:ext uri="{9D8B030D-6E8A-4147-A177-3AD203B41FA5}">
                      <a16:colId xmlns:a16="http://schemas.microsoft.com/office/drawing/2014/main" val="2365013748"/>
                    </a:ext>
                  </a:extLst>
                </a:gridCol>
                <a:gridCol w="4280452">
                  <a:extLst>
                    <a:ext uri="{9D8B030D-6E8A-4147-A177-3AD203B41FA5}">
                      <a16:colId xmlns:a16="http://schemas.microsoft.com/office/drawing/2014/main" val="2760154381"/>
                    </a:ext>
                  </a:extLst>
                </a:gridCol>
                <a:gridCol w="3373693">
                  <a:extLst>
                    <a:ext uri="{9D8B030D-6E8A-4147-A177-3AD203B41FA5}">
                      <a16:colId xmlns:a16="http://schemas.microsoft.com/office/drawing/2014/main" val="2972999917"/>
                    </a:ext>
                  </a:extLst>
                </a:gridCol>
              </a:tblGrid>
              <a:tr h="833837">
                <a:tc>
                  <a:txBody>
                    <a:bodyPr/>
                    <a:lstStyle/>
                    <a:p>
                      <a:endParaRPr lang="en-IN"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b="1" dirty="0"/>
                        <a:t>Particulars</a:t>
                      </a:r>
                    </a:p>
                    <a:p>
                      <a:endParaRPr lang="en-IN" dirty="0"/>
                    </a:p>
                  </a:txBody>
                  <a:tcPr/>
                </a:tc>
                <a:tc>
                  <a:txBody>
                    <a:bodyPr/>
                    <a:lstStyle/>
                    <a:p>
                      <a:r>
                        <a:rPr lang="en-IN" dirty="0"/>
                        <a:t>Reason</a:t>
                      </a:r>
                    </a:p>
                  </a:txBody>
                  <a:tcPr/>
                </a:tc>
                <a:extLst>
                  <a:ext uri="{0D108BD9-81ED-4DB2-BD59-A6C34878D82A}">
                    <a16:rowId xmlns:a16="http://schemas.microsoft.com/office/drawing/2014/main" val="1440146663"/>
                  </a:ext>
                </a:extLst>
              </a:tr>
              <a:tr h="1191196">
                <a:tc>
                  <a:txBody>
                    <a:bodyPr/>
                    <a:lstStyle/>
                    <a:p>
                      <a:r>
                        <a:rPr lang="en-IN" dirty="0"/>
                        <a:t>1.</a:t>
                      </a:r>
                    </a:p>
                  </a:txBody>
                  <a:tcPr/>
                </a:tc>
                <a:tc>
                  <a:txBody>
                    <a:bodyPr/>
                    <a:lstStyle/>
                    <a:p>
                      <a:r>
                        <a:rPr lang="en-US" sz="1800" b="0" i="0" u="none" strike="noStrike" kern="1200" baseline="0" dirty="0">
                          <a:solidFill>
                            <a:schemeClr val="dk1"/>
                          </a:solidFill>
                          <a:latin typeface="+mn-lt"/>
                          <a:ea typeface="+mn-ea"/>
                          <a:cs typeface="+mn-cs"/>
                        </a:rPr>
                        <a:t>Advance received for services as on 31</a:t>
                      </a:r>
                      <a:r>
                        <a:rPr lang="en-US" sz="1800" b="0" i="0" u="none" strike="noStrike" kern="1200" baseline="30000" dirty="0">
                          <a:solidFill>
                            <a:schemeClr val="dk1"/>
                          </a:solidFill>
                          <a:latin typeface="+mn-lt"/>
                          <a:ea typeface="+mn-ea"/>
                          <a:cs typeface="+mn-cs"/>
                        </a:rPr>
                        <a:t>st</a:t>
                      </a:r>
                      <a:r>
                        <a:rPr lang="en-US" sz="1800" b="0" i="0" u="none" strike="noStrike" kern="1200" baseline="0" dirty="0">
                          <a:solidFill>
                            <a:schemeClr val="dk1"/>
                          </a:solidFill>
                          <a:latin typeface="+mn-lt"/>
                          <a:ea typeface="+mn-ea"/>
                          <a:cs typeface="+mn-cs"/>
                        </a:rPr>
                        <a:t> </a:t>
                      </a:r>
                      <a:r>
                        <a:rPr lang="en-IN" sz="1800" b="0" i="0" u="none" strike="noStrike" kern="1200" baseline="0" dirty="0">
                          <a:solidFill>
                            <a:schemeClr val="dk1"/>
                          </a:solidFill>
                          <a:latin typeface="+mn-lt"/>
                          <a:ea typeface="+mn-ea"/>
                          <a:cs typeface="+mn-cs"/>
                        </a:rPr>
                        <a:t>March 2018</a:t>
                      </a:r>
                      <a:endParaRPr lang="en-IN" dirty="0"/>
                    </a:p>
                  </a:txBody>
                  <a:tcPr/>
                </a:tc>
                <a:tc>
                  <a:txBody>
                    <a:bodyPr/>
                    <a:lstStyle/>
                    <a:p>
                      <a:r>
                        <a:rPr lang="en-US" sz="1800" b="0" i="0" u="none" strike="noStrike" kern="1200" baseline="0" dirty="0">
                          <a:solidFill>
                            <a:schemeClr val="dk1"/>
                          </a:solidFill>
                          <a:latin typeface="+mn-lt"/>
                          <a:ea typeface="+mn-ea"/>
                          <a:cs typeface="+mn-cs"/>
                        </a:rPr>
                        <a:t>Revenue not recognized in books, but offered to tax for GST</a:t>
                      </a:r>
                      <a:endParaRPr lang="en-IN" dirty="0"/>
                    </a:p>
                  </a:txBody>
                  <a:tcPr/>
                </a:tc>
                <a:extLst>
                  <a:ext uri="{0D108BD9-81ED-4DB2-BD59-A6C34878D82A}">
                    <a16:rowId xmlns:a16="http://schemas.microsoft.com/office/drawing/2014/main" val="1085232441"/>
                  </a:ext>
                </a:extLst>
              </a:tr>
              <a:tr h="1191196">
                <a:tc>
                  <a:txBody>
                    <a:bodyPr/>
                    <a:lstStyle/>
                    <a:p>
                      <a:r>
                        <a:rPr lang="en-IN" dirty="0"/>
                        <a:t>2</a:t>
                      </a:r>
                    </a:p>
                  </a:txBody>
                  <a:tcPr/>
                </a:tc>
                <a:tc>
                  <a:txBody>
                    <a:bodyPr/>
                    <a:lstStyle/>
                    <a:p>
                      <a:r>
                        <a:rPr lang="en-US" sz="1800" b="0" i="0" u="none" strike="noStrike" kern="1200" baseline="0" dirty="0">
                          <a:solidFill>
                            <a:schemeClr val="dk1"/>
                          </a:solidFill>
                          <a:latin typeface="+mn-lt"/>
                          <a:ea typeface="+mn-ea"/>
                          <a:cs typeface="+mn-cs"/>
                        </a:rPr>
                        <a:t>Advance received for Goods before 15th Nov 2017 and the supply of goods not complete as on 31st March 2018</a:t>
                      </a:r>
                      <a:endParaRPr lang="en-IN" dirty="0"/>
                    </a:p>
                  </a:txBody>
                  <a:tcPr/>
                </a:tc>
                <a:tc>
                  <a:txBody>
                    <a:bodyPr/>
                    <a:lstStyle/>
                    <a:p>
                      <a:r>
                        <a:rPr lang="en-US" sz="1800" b="0" i="0" u="none" strike="noStrike" kern="1200" baseline="0" dirty="0">
                          <a:solidFill>
                            <a:schemeClr val="dk1"/>
                          </a:solidFill>
                          <a:latin typeface="+mn-lt"/>
                          <a:ea typeface="+mn-ea"/>
                          <a:cs typeface="+mn-cs"/>
                        </a:rPr>
                        <a:t>Revenue not recognized in books, but offered to tax for GST</a:t>
                      </a:r>
                      <a:endParaRPr lang="en-IN" dirty="0"/>
                    </a:p>
                  </a:txBody>
                  <a:tcPr/>
                </a:tc>
                <a:extLst>
                  <a:ext uri="{0D108BD9-81ED-4DB2-BD59-A6C34878D82A}">
                    <a16:rowId xmlns:a16="http://schemas.microsoft.com/office/drawing/2014/main" val="89817514"/>
                  </a:ext>
                </a:extLst>
              </a:tr>
            </a:tbl>
          </a:graphicData>
        </a:graphic>
      </p:graphicFrame>
      <p:sp>
        <p:nvSpPr>
          <p:cNvPr id="6" name="TextBox 5">
            <a:extLst>
              <a:ext uri="{FF2B5EF4-FFF2-40B4-BE49-F238E27FC236}">
                <a16:creationId xmlns:a16="http://schemas.microsoft.com/office/drawing/2014/main" id="{6267B242-C189-4EF5-8298-CFE23ABD961F}"/>
              </a:ext>
            </a:extLst>
          </p:cNvPr>
          <p:cNvSpPr txBox="1"/>
          <p:nvPr/>
        </p:nvSpPr>
        <p:spPr>
          <a:xfrm>
            <a:off x="967409" y="4826675"/>
            <a:ext cx="9042399" cy="2031325"/>
          </a:xfrm>
          <a:prstGeom prst="rect">
            <a:avLst/>
          </a:prstGeom>
          <a:noFill/>
        </p:spPr>
        <p:txBody>
          <a:bodyPr wrap="square" rtlCol="0">
            <a:spAutoFit/>
          </a:bodyPr>
          <a:lstStyle/>
          <a:p>
            <a:pPr algn="just"/>
            <a:r>
              <a:rPr lang="en-IN" dirty="0"/>
              <a:t>Disclosure: </a:t>
            </a:r>
          </a:p>
          <a:p>
            <a:pPr algn="just"/>
            <a:endParaRPr lang="en-IN" dirty="0"/>
          </a:p>
          <a:p>
            <a:pPr algn="just"/>
            <a:r>
              <a:rPr lang="en-US" dirty="0"/>
              <a:t>As per the information and explanation given to us and on the basis of our examination of records of the taxpayer, reliance has been placed on the audited financial statements for determining the unadjusted advances and no separate exercise is conducted to validate the same. </a:t>
            </a:r>
          </a:p>
          <a:p>
            <a:endParaRPr lang="en-IN" dirty="0"/>
          </a:p>
        </p:txBody>
      </p:sp>
      <p:sp>
        <p:nvSpPr>
          <p:cNvPr id="2" name="Footer Placeholder 1">
            <a:extLst>
              <a:ext uri="{FF2B5EF4-FFF2-40B4-BE49-F238E27FC236}">
                <a16:creationId xmlns:a16="http://schemas.microsoft.com/office/drawing/2014/main" id="{3EC1D8E0-2066-4916-8497-8A24D89066B7}"/>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29053465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2BD417-D88E-4015-ABD9-0B86E38312CE}"/>
              </a:ext>
            </a:extLst>
          </p:cNvPr>
          <p:cNvSpPr>
            <a:spLocks noGrp="1"/>
          </p:cNvSpPr>
          <p:nvPr>
            <p:ph type="title"/>
          </p:nvPr>
        </p:nvSpPr>
        <p:spPr/>
        <p:txBody>
          <a:bodyPr/>
          <a:lstStyle/>
          <a:p>
            <a:r>
              <a:rPr lang="en-IN" dirty="0"/>
              <a:t>Deemed Supply	</a:t>
            </a:r>
          </a:p>
        </p:txBody>
      </p:sp>
      <p:sp>
        <p:nvSpPr>
          <p:cNvPr id="3" name="Content Placeholder 2">
            <a:extLst>
              <a:ext uri="{FF2B5EF4-FFF2-40B4-BE49-F238E27FC236}">
                <a16:creationId xmlns:a16="http://schemas.microsoft.com/office/drawing/2014/main" id="{EC8663AE-1C60-40AD-B824-CD53CD4A41F1}"/>
              </a:ext>
            </a:extLst>
          </p:cNvPr>
          <p:cNvSpPr>
            <a:spLocks noGrp="1"/>
          </p:cNvSpPr>
          <p:nvPr>
            <p:ph idx="1"/>
          </p:nvPr>
        </p:nvSpPr>
        <p:spPr>
          <a:xfrm>
            <a:off x="1261872" y="1905000"/>
            <a:ext cx="7802615" cy="3048000"/>
          </a:xfrm>
        </p:spPr>
        <p:txBody>
          <a:bodyPr>
            <a:normAutofit/>
          </a:bodyPr>
          <a:lstStyle/>
          <a:p>
            <a:pPr marL="0" indent="0" algn="just">
              <a:buNone/>
            </a:pPr>
            <a:endParaRPr lang="en-IN" sz="2000" dirty="0"/>
          </a:p>
          <a:p>
            <a:pPr algn="just"/>
            <a:r>
              <a:rPr lang="en-US" sz="2000" dirty="0"/>
              <a:t>The term "deemed supply" is not defined under GST Law. Section 7(1)(c) of the CGST Act provides that the activities specified in Schedule I is to be treated as a supply, when it is made without consideration. </a:t>
            </a:r>
          </a:p>
          <a:p>
            <a:pPr algn="just"/>
            <a:r>
              <a:rPr lang="en-US" sz="2000" dirty="0"/>
              <a:t>In cases of deemed supply transactions, it would be relevant to include suitable disclosures even in the management representation letter.</a:t>
            </a:r>
            <a:endParaRPr lang="en-IN" sz="2000" dirty="0"/>
          </a:p>
        </p:txBody>
      </p:sp>
      <p:sp>
        <p:nvSpPr>
          <p:cNvPr id="4" name="Footer Placeholder 3">
            <a:extLst>
              <a:ext uri="{FF2B5EF4-FFF2-40B4-BE49-F238E27FC236}">
                <a16:creationId xmlns:a16="http://schemas.microsoft.com/office/drawing/2014/main" id="{1C8B006E-D4AF-4BB0-ABA3-C0B843B8AF75}"/>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30144141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DDC8D0-C47B-4800-A042-3C18C5BCF624}"/>
              </a:ext>
            </a:extLst>
          </p:cNvPr>
          <p:cNvSpPr>
            <a:spLocks noGrp="1"/>
          </p:cNvSpPr>
          <p:nvPr>
            <p:ph type="title"/>
          </p:nvPr>
        </p:nvSpPr>
        <p:spPr>
          <a:xfrm>
            <a:off x="371061" y="365760"/>
            <a:ext cx="10583451" cy="2231666"/>
          </a:xfrm>
        </p:spPr>
        <p:txBody>
          <a:bodyPr>
            <a:normAutofit/>
          </a:bodyPr>
          <a:lstStyle/>
          <a:p>
            <a:r>
              <a:rPr lang="en-US" b="1" dirty="0"/>
              <a:t>Sl. No.5E. Credit notes issued after the end of the financial year but reflected in the </a:t>
            </a:r>
            <a:r>
              <a:rPr lang="en-IN" b="1" dirty="0"/>
              <a:t>annual return</a:t>
            </a:r>
            <a:endParaRPr lang="en-IN" dirty="0"/>
          </a:p>
        </p:txBody>
      </p:sp>
      <p:sp>
        <p:nvSpPr>
          <p:cNvPr id="3" name="Content Placeholder 2">
            <a:extLst>
              <a:ext uri="{FF2B5EF4-FFF2-40B4-BE49-F238E27FC236}">
                <a16:creationId xmlns:a16="http://schemas.microsoft.com/office/drawing/2014/main" id="{A6B8F76D-0DEF-4F2C-8354-88E93466ACF1}"/>
              </a:ext>
            </a:extLst>
          </p:cNvPr>
          <p:cNvSpPr>
            <a:spLocks noGrp="1"/>
          </p:cNvSpPr>
          <p:nvPr>
            <p:ph idx="1"/>
          </p:nvPr>
        </p:nvSpPr>
        <p:spPr>
          <a:xfrm>
            <a:off x="622852" y="3008243"/>
            <a:ext cx="9234380" cy="3171894"/>
          </a:xfrm>
        </p:spPr>
        <p:txBody>
          <a:bodyPr/>
          <a:lstStyle/>
          <a:p>
            <a:pPr algn="just"/>
            <a:r>
              <a:rPr lang="en-US" dirty="0"/>
              <a:t>1. Value of credit notes which were issued after Mar 31, 2018 ; </a:t>
            </a:r>
            <a:r>
              <a:rPr lang="en-US" b="1" i="1" dirty="0"/>
              <a:t>for supply accounted in 18-19(not 17-18)</a:t>
            </a:r>
            <a:r>
              <a:rPr lang="en-US" dirty="0"/>
              <a:t> ; but such credit notes were reflected in the annual return GSTR –9 for the financial year 2017-18.</a:t>
            </a:r>
          </a:p>
          <a:p>
            <a:pPr algn="just"/>
            <a:r>
              <a:rPr lang="en-US" dirty="0"/>
              <a:t>i.e. credit notes issued after 01.04.2018 — reported in books in FY 2018-19 – but reflected in GSTR-9 of 2017-18.</a:t>
            </a:r>
          </a:p>
          <a:p>
            <a:pPr algn="just"/>
            <a:r>
              <a:rPr lang="en-US" dirty="0"/>
              <a:t>2. Above amount would get added with Turnover as per Audited Books to reconcile it with Turnover of GSTR-9.</a:t>
            </a:r>
          </a:p>
          <a:p>
            <a:pPr algn="just"/>
            <a:endParaRPr lang="en-IN" dirty="0"/>
          </a:p>
        </p:txBody>
      </p:sp>
      <p:sp>
        <p:nvSpPr>
          <p:cNvPr id="4" name="Footer Placeholder 3">
            <a:extLst>
              <a:ext uri="{FF2B5EF4-FFF2-40B4-BE49-F238E27FC236}">
                <a16:creationId xmlns:a16="http://schemas.microsoft.com/office/drawing/2014/main" id="{B7A85483-410C-4AC9-B007-2A9D9C4BBFA8}"/>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3320498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59C3E-E5FE-4C48-B1BF-786EC776D488}"/>
              </a:ext>
            </a:extLst>
          </p:cNvPr>
          <p:cNvSpPr>
            <a:spLocks noGrp="1"/>
          </p:cNvSpPr>
          <p:nvPr>
            <p:ph type="title"/>
          </p:nvPr>
        </p:nvSpPr>
        <p:spPr>
          <a:xfrm>
            <a:off x="331305" y="437322"/>
            <a:ext cx="10704842" cy="1881808"/>
          </a:xfrm>
        </p:spPr>
        <p:txBody>
          <a:bodyPr>
            <a:normAutofit fontScale="90000"/>
          </a:bodyPr>
          <a:lstStyle/>
          <a:p>
            <a:pPr algn="just"/>
            <a:r>
              <a:rPr lang="en-US" b="1" dirty="0"/>
              <a:t>5J. Credit notes accounted for in the audited Annual Financial Statement but are </a:t>
            </a:r>
            <a:r>
              <a:rPr lang="en-IN" b="1" dirty="0"/>
              <a:t>not permissible under GST</a:t>
            </a:r>
            <a:endParaRPr lang="en-IN" dirty="0"/>
          </a:p>
        </p:txBody>
      </p:sp>
      <p:sp>
        <p:nvSpPr>
          <p:cNvPr id="3" name="Content Placeholder 2">
            <a:extLst>
              <a:ext uri="{FF2B5EF4-FFF2-40B4-BE49-F238E27FC236}">
                <a16:creationId xmlns:a16="http://schemas.microsoft.com/office/drawing/2014/main" id="{624B8CD8-3F84-48CB-9D9D-07038B1883EE}"/>
              </a:ext>
            </a:extLst>
          </p:cNvPr>
          <p:cNvSpPr>
            <a:spLocks noGrp="1"/>
          </p:cNvSpPr>
          <p:nvPr>
            <p:ph idx="1"/>
          </p:nvPr>
        </p:nvSpPr>
        <p:spPr>
          <a:xfrm>
            <a:off x="692027" y="2584174"/>
            <a:ext cx="9141086" cy="3299791"/>
          </a:xfrm>
        </p:spPr>
        <p:txBody>
          <a:bodyPr/>
          <a:lstStyle/>
          <a:p>
            <a:pPr algn="just"/>
            <a:r>
              <a:rPr lang="en-IN" dirty="0" err="1"/>
              <a:t>Eg</a:t>
            </a:r>
            <a:r>
              <a:rPr lang="en-IN" dirty="0"/>
              <a:t>: </a:t>
            </a:r>
            <a:r>
              <a:rPr lang="en-IN" b="1" dirty="0"/>
              <a:t>Illustration</a:t>
            </a:r>
          </a:p>
          <a:p>
            <a:pPr algn="just"/>
            <a:r>
              <a:rPr lang="en-US" dirty="0"/>
              <a:t>(</a:t>
            </a:r>
            <a:r>
              <a:rPr lang="en-US" dirty="0" err="1"/>
              <a:t>i</a:t>
            </a:r>
            <a:r>
              <a:rPr lang="en-US" dirty="0"/>
              <a:t>) M/s ABC and Co. supplies goods on credit to the customer Mr. A for Rs.100,000 [applicable GST 18%]. Mr. A pays the supply value much before the credit period and in turn requests the supplier to extend a cash discount of 2%. Cash discount extended at 2% shall be a Non-GST Credit note which should be considered for disclosure in Part II </a:t>
            </a:r>
            <a:r>
              <a:rPr lang="en-IN" dirty="0"/>
              <a:t>at Table 5J.</a:t>
            </a:r>
          </a:p>
          <a:p>
            <a:pPr algn="just"/>
            <a:endParaRPr lang="en-IN" dirty="0"/>
          </a:p>
        </p:txBody>
      </p:sp>
      <p:sp>
        <p:nvSpPr>
          <p:cNvPr id="4" name="Footer Placeholder 3">
            <a:extLst>
              <a:ext uri="{FF2B5EF4-FFF2-40B4-BE49-F238E27FC236}">
                <a16:creationId xmlns:a16="http://schemas.microsoft.com/office/drawing/2014/main" id="{A04CD625-5D7F-477C-AC48-78B337626CA4}"/>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14253418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6397D0-8683-4B3D-AF57-A8E9090FA2BA}"/>
              </a:ext>
            </a:extLst>
          </p:cNvPr>
          <p:cNvSpPr>
            <a:spLocks noGrp="1"/>
          </p:cNvSpPr>
          <p:nvPr>
            <p:ph type="title"/>
          </p:nvPr>
        </p:nvSpPr>
        <p:spPr>
          <a:xfrm>
            <a:off x="239697" y="365760"/>
            <a:ext cx="10714815" cy="1267732"/>
          </a:xfrm>
        </p:spPr>
        <p:txBody>
          <a:bodyPr>
            <a:normAutofit/>
          </a:bodyPr>
          <a:lstStyle/>
          <a:p>
            <a:pPr algn="just"/>
            <a:r>
              <a:rPr lang="en-US" sz="3200" b="1" dirty="0"/>
              <a:t>5F: Trade Discounts accounted for in the Audited Annual Financial Statement but are not permissible under GST</a:t>
            </a:r>
            <a:endParaRPr lang="en-IN" sz="3200" b="1" dirty="0"/>
          </a:p>
        </p:txBody>
      </p:sp>
      <p:sp>
        <p:nvSpPr>
          <p:cNvPr id="3" name="Content Placeholder 2">
            <a:extLst>
              <a:ext uri="{FF2B5EF4-FFF2-40B4-BE49-F238E27FC236}">
                <a16:creationId xmlns:a16="http://schemas.microsoft.com/office/drawing/2014/main" id="{57540A31-8FE2-485A-8957-187606D733FD}"/>
              </a:ext>
            </a:extLst>
          </p:cNvPr>
          <p:cNvSpPr>
            <a:spLocks noGrp="1"/>
          </p:cNvSpPr>
          <p:nvPr>
            <p:ph idx="1"/>
          </p:nvPr>
        </p:nvSpPr>
        <p:spPr>
          <a:xfrm>
            <a:off x="1012054" y="1882066"/>
            <a:ext cx="8845178" cy="4298071"/>
          </a:xfrm>
        </p:spPr>
        <p:txBody>
          <a:bodyPr/>
          <a:lstStyle/>
          <a:p>
            <a:pPr algn="just"/>
            <a:r>
              <a:rPr lang="en-US" dirty="0"/>
              <a:t>Clause 5F requires disclosure of trade discounts which have been given effect to, in the audited financial statements but which are not permissible as part of deductions from the value of supply under the GST Laws.</a:t>
            </a:r>
          </a:p>
          <a:p>
            <a:pPr marL="0" indent="0" algn="just">
              <a:buNone/>
            </a:pPr>
            <a:r>
              <a:rPr lang="en-IN" b="1" dirty="0"/>
              <a:t>Disclosure:</a:t>
            </a:r>
            <a:endParaRPr lang="en-US" b="1" dirty="0"/>
          </a:p>
          <a:p>
            <a:pPr algn="just"/>
            <a:r>
              <a:rPr lang="en-US" dirty="0"/>
              <a:t>As per the information and explanation given to us and on the basis of our examination of records of the taxpayer, the trade discounts provided in Clause 5F are not permissible as part of deductions from the value of supply under the GST Laws. </a:t>
            </a:r>
          </a:p>
          <a:p>
            <a:pPr algn="just"/>
            <a:r>
              <a:rPr lang="en-US" dirty="0"/>
              <a:t>The amount of trade discount has been obtained by checking the nature of discounts from Profit and Loss account, agreements, debit notes and credit notes. The trade discount of Rs.___ is reduced from sales but the same is not reduced from value of supply as per GST being it’s not a pre-agreed discount/ tax is not separately shown in debit/ credit notes as per Sec 15 of CGST Act. </a:t>
            </a:r>
          </a:p>
          <a:p>
            <a:pPr algn="just"/>
            <a:endParaRPr lang="en-IN" dirty="0"/>
          </a:p>
        </p:txBody>
      </p:sp>
      <p:sp>
        <p:nvSpPr>
          <p:cNvPr id="4" name="Footer Placeholder 3">
            <a:extLst>
              <a:ext uri="{FF2B5EF4-FFF2-40B4-BE49-F238E27FC236}">
                <a16:creationId xmlns:a16="http://schemas.microsoft.com/office/drawing/2014/main" id="{0CB8B06D-BAE3-4722-9CA3-A1FAEB0B183E}"/>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17427739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44B4D-E484-44E5-90EE-C07FF584EDD7}"/>
              </a:ext>
            </a:extLst>
          </p:cNvPr>
          <p:cNvSpPr>
            <a:spLocks noGrp="1"/>
          </p:cNvSpPr>
          <p:nvPr>
            <p:ph type="title"/>
          </p:nvPr>
        </p:nvSpPr>
        <p:spPr/>
        <p:txBody>
          <a:bodyPr/>
          <a:lstStyle/>
          <a:p>
            <a:r>
              <a:rPr lang="en-US" b="1" dirty="0"/>
              <a:t>5G: Turnover from April 2017 to June 2017</a:t>
            </a:r>
            <a:endParaRPr lang="en-IN" dirty="0"/>
          </a:p>
        </p:txBody>
      </p:sp>
      <p:sp>
        <p:nvSpPr>
          <p:cNvPr id="3" name="Content Placeholder 2">
            <a:extLst>
              <a:ext uri="{FF2B5EF4-FFF2-40B4-BE49-F238E27FC236}">
                <a16:creationId xmlns:a16="http://schemas.microsoft.com/office/drawing/2014/main" id="{6B3DA62B-5088-4465-ABD1-FDBBCC470B6F}"/>
              </a:ext>
            </a:extLst>
          </p:cNvPr>
          <p:cNvSpPr>
            <a:spLocks noGrp="1"/>
          </p:cNvSpPr>
          <p:nvPr>
            <p:ph idx="1"/>
          </p:nvPr>
        </p:nvSpPr>
        <p:spPr>
          <a:xfrm>
            <a:off x="1269506" y="1802168"/>
            <a:ext cx="8587725" cy="4377970"/>
          </a:xfrm>
        </p:spPr>
        <p:txBody>
          <a:bodyPr>
            <a:normAutofit/>
          </a:bodyPr>
          <a:lstStyle/>
          <a:p>
            <a:pPr algn="just"/>
            <a:r>
              <a:rPr lang="en-US" sz="2000" dirty="0"/>
              <a:t>Following tests could be used as checks and balances to verify and validate the correctness and completeness of data entered under this head:</a:t>
            </a:r>
          </a:p>
          <a:p>
            <a:pPr algn="just"/>
            <a:r>
              <a:rPr lang="en-US" sz="2000" dirty="0"/>
              <a:t>For matching returns with the turnover.</a:t>
            </a:r>
          </a:p>
          <a:p>
            <a:pPr algn="just"/>
            <a:r>
              <a:rPr lang="en-US" sz="2000" dirty="0"/>
              <a:t>(</a:t>
            </a:r>
            <a:r>
              <a:rPr lang="en-US" sz="2000" dirty="0" err="1"/>
              <a:t>i</a:t>
            </a:r>
            <a:r>
              <a:rPr lang="en-US" sz="2000" dirty="0"/>
              <a:t>) Amounts declared in Excise Returns/ State Level VAT returns need to be reconciled with turnovers declared for the period April 2017 to June 2017.</a:t>
            </a:r>
          </a:p>
          <a:p>
            <a:pPr algn="just"/>
            <a:r>
              <a:rPr lang="en-US" sz="2000" dirty="0"/>
              <a:t>In case of services, the relevant ST3 return for the period April 2017 to June 2017 has </a:t>
            </a:r>
            <a:r>
              <a:rPr lang="en-IN" sz="2000" dirty="0"/>
              <a:t>to be reconciled</a:t>
            </a:r>
          </a:p>
          <a:p>
            <a:pPr algn="just"/>
            <a:r>
              <a:rPr lang="en-US" sz="2000" dirty="0"/>
              <a:t>The effect of transition provisions must be checked</a:t>
            </a:r>
            <a:endParaRPr lang="en-IN" sz="2000" dirty="0"/>
          </a:p>
        </p:txBody>
      </p:sp>
      <p:sp>
        <p:nvSpPr>
          <p:cNvPr id="4" name="Footer Placeholder 3">
            <a:extLst>
              <a:ext uri="{FF2B5EF4-FFF2-40B4-BE49-F238E27FC236}">
                <a16:creationId xmlns:a16="http://schemas.microsoft.com/office/drawing/2014/main" id="{5FF50FC1-8FC8-4CF7-B8F6-2E5FDB767B73}"/>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26083872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C78CE-674D-446E-9523-4BF9999C007E}"/>
              </a:ext>
            </a:extLst>
          </p:cNvPr>
          <p:cNvSpPr>
            <a:spLocks noGrp="1"/>
          </p:cNvSpPr>
          <p:nvPr>
            <p:ph type="title"/>
          </p:nvPr>
        </p:nvSpPr>
        <p:spPr/>
        <p:txBody>
          <a:bodyPr/>
          <a:lstStyle/>
          <a:p>
            <a:r>
              <a:rPr lang="en-US" b="1" dirty="0"/>
              <a:t>5O. Adjustments in turnover due to reasons not listed above</a:t>
            </a:r>
            <a:endParaRPr lang="en-IN" dirty="0"/>
          </a:p>
        </p:txBody>
      </p:sp>
      <p:sp>
        <p:nvSpPr>
          <p:cNvPr id="3" name="Content Placeholder 2">
            <a:extLst>
              <a:ext uri="{FF2B5EF4-FFF2-40B4-BE49-F238E27FC236}">
                <a16:creationId xmlns:a16="http://schemas.microsoft.com/office/drawing/2014/main" id="{6EF0A84E-6CB5-4BAC-9A6F-8BB13B37E676}"/>
              </a:ext>
            </a:extLst>
          </p:cNvPr>
          <p:cNvSpPr>
            <a:spLocks noGrp="1"/>
          </p:cNvSpPr>
          <p:nvPr>
            <p:ph idx="1"/>
          </p:nvPr>
        </p:nvSpPr>
        <p:spPr>
          <a:xfrm>
            <a:off x="1225119" y="2121763"/>
            <a:ext cx="9410330" cy="2585622"/>
          </a:xfrm>
        </p:spPr>
        <p:txBody>
          <a:bodyPr>
            <a:normAutofit/>
          </a:bodyPr>
          <a:lstStyle/>
          <a:p>
            <a:pPr algn="just"/>
            <a:r>
              <a:rPr lang="en-US" sz="2000" dirty="0"/>
              <a:t>CBIC has vide </a:t>
            </a:r>
            <a:r>
              <a:rPr lang="en-US" sz="2000" b="1" dirty="0">
                <a:hlinkClick r:id="rId2"/>
              </a:rPr>
              <a:t>Notification 56/2019-Cerntral Tax Dated 14.11.2019</a:t>
            </a:r>
            <a:r>
              <a:rPr lang="en-US" sz="2000" dirty="0"/>
              <a:t>  made the amendment in </a:t>
            </a:r>
            <a:r>
              <a:rPr lang="en-US" sz="2000" b="1" dirty="0">
                <a:hlinkClick r:id="rId3"/>
              </a:rPr>
              <a:t>GSTR 9C</a:t>
            </a:r>
            <a:r>
              <a:rPr lang="en-US" sz="2000" dirty="0"/>
              <a:t>.</a:t>
            </a:r>
          </a:p>
          <a:p>
            <a:pPr algn="just"/>
            <a:r>
              <a:rPr lang="en-US" sz="2000" dirty="0"/>
              <a:t>For FY 2017-18 &amp; 2018-19, taxpayers have an </a:t>
            </a:r>
            <a:r>
              <a:rPr lang="en-US" sz="2000" b="1" dirty="0"/>
              <a:t>option to not fill </a:t>
            </a:r>
            <a:r>
              <a:rPr lang="en-US" sz="2000" dirty="0"/>
              <a:t>this table 5B to 5N.</a:t>
            </a:r>
          </a:p>
          <a:p>
            <a:pPr algn="just"/>
            <a:r>
              <a:rPr lang="en-US" sz="2000" dirty="0"/>
              <a:t>Report all such adjustment in Table 5O, namely adjustment in turnover not listed above.</a:t>
            </a:r>
          </a:p>
        </p:txBody>
      </p:sp>
      <p:sp>
        <p:nvSpPr>
          <p:cNvPr id="4" name="Footer Placeholder 3">
            <a:extLst>
              <a:ext uri="{FF2B5EF4-FFF2-40B4-BE49-F238E27FC236}">
                <a16:creationId xmlns:a16="http://schemas.microsoft.com/office/drawing/2014/main" id="{49A060A7-3E96-4F3B-AABD-51FB62F95A63}"/>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20033308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1D3CC-0EFF-47B7-B805-08629F27F56D}"/>
              </a:ext>
            </a:extLst>
          </p:cNvPr>
          <p:cNvSpPr>
            <a:spLocks noGrp="1"/>
          </p:cNvSpPr>
          <p:nvPr>
            <p:ph type="title"/>
          </p:nvPr>
        </p:nvSpPr>
        <p:spPr>
          <a:xfrm>
            <a:off x="675861" y="365760"/>
            <a:ext cx="10278651" cy="1325562"/>
          </a:xfrm>
        </p:spPr>
        <p:txBody>
          <a:bodyPr>
            <a:normAutofit/>
          </a:bodyPr>
          <a:lstStyle/>
          <a:p>
            <a:pPr algn="just"/>
            <a:r>
              <a:rPr lang="en-US" b="1" dirty="0"/>
              <a:t>Sl. No. 6- Reasons for Un - Reconciled difference in Annual Gross turnover</a:t>
            </a:r>
            <a:endParaRPr lang="en-IN" dirty="0"/>
          </a:p>
        </p:txBody>
      </p:sp>
      <p:sp>
        <p:nvSpPr>
          <p:cNvPr id="3" name="Content Placeholder 2">
            <a:extLst>
              <a:ext uri="{FF2B5EF4-FFF2-40B4-BE49-F238E27FC236}">
                <a16:creationId xmlns:a16="http://schemas.microsoft.com/office/drawing/2014/main" id="{FAA3E041-6C94-4617-808E-6A5FC9959102}"/>
              </a:ext>
            </a:extLst>
          </p:cNvPr>
          <p:cNvSpPr>
            <a:spLocks noGrp="1"/>
          </p:cNvSpPr>
          <p:nvPr>
            <p:ph idx="1"/>
          </p:nvPr>
        </p:nvSpPr>
        <p:spPr>
          <a:xfrm>
            <a:off x="372862" y="2521258"/>
            <a:ext cx="9484370" cy="2965142"/>
          </a:xfrm>
        </p:spPr>
        <p:txBody>
          <a:bodyPr>
            <a:noAutofit/>
          </a:bodyPr>
          <a:lstStyle/>
          <a:p>
            <a:pPr algn="just"/>
            <a:r>
              <a:rPr lang="en-US" sz="2000" dirty="0"/>
              <a:t>This portion of GSTR 9C identifies the turnover differences to be placed on record for explaining the differences between the GST Returns and the Audited Financials. All the information filled up in the GST returns has to be flown from the Books of Accounts. However, the un-reconciled turnover on account of disclosure norms as per the Accounting Standard issued by the ICAI or other statutory provisions or practices adopted by the Registered Person a on special approval basis, which are not reconciled at turnover level should be disclosed in </a:t>
            </a:r>
            <a:r>
              <a:rPr lang="en-IN" sz="2000" dirty="0"/>
              <a:t>this </a:t>
            </a:r>
            <a:r>
              <a:rPr lang="en-IN" sz="2000" dirty="0" err="1"/>
              <a:t>Sl.No</a:t>
            </a:r>
            <a:r>
              <a:rPr lang="en-IN" sz="2000" dirty="0"/>
              <a:t>.</a:t>
            </a:r>
          </a:p>
          <a:p>
            <a:pPr marL="0" indent="0" algn="just">
              <a:buNone/>
            </a:pPr>
            <a:endParaRPr lang="en-IN" sz="2000" dirty="0"/>
          </a:p>
        </p:txBody>
      </p:sp>
      <p:sp>
        <p:nvSpPr>
          <p:cNvPr id="4" name="Footer Placeholder 3">
            <a:extLst>
              <a:ext uri="{FF2B5EF4-FFF2-40B4-BE49-F238E27FC236}">
                <a16:creationId xmlns:a16="http://schemas.microsoft.com/office/drawing/2014/main" id="{5B06C624-CB8A-4C59-9912-65AE160E441E}"/>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1544968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9" name="Rectangle 38">
            <a:extLst>
              <a:ext uri="{FF2B5EF4-FFF2-40B4-BE49-F238E27FC236}">
                <a16:creationId xmlns:a16="http://schemas.microsoft.com/office/drawing/2014/main" id="{876248C8-0720-48AB-91BA-5F530BB41E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22092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261871" y="365760"/>
            <a:ext cx="9858383" cy="1325562"/>
          </a:xfrm>
        </p:spPr>
        <p:txBody>
          <a:bodyPr>
            <a:normAutofit/>
          </a:bodyPr>
          <a:lstStyle/>
          <a:p>
            <a:r>
              <a:rPr lang="en-US" b="1"/>
              <a:t>Legal Provisions – Sec 35(5) of CGST Act, 2017 </a:t>
            </a:r>
            <a:endParaRPr lang="en-IN"/>
          </a:p>
        </p:txBody>
      </p:sp>
      <p:sp>
        <p:nvSpPr>
          <p:cNvPr id="41" name="Rectangle 40">
            <a:extLst>
              <a:ext uri="{FF2B5EF4-FFF2-40B4-BE49-F238E27FC236}">
                <a16:creationId xmlns:a16="http://schemas.microsoft.com/office/drawing/2014/main" id="{523BEDA7-D0B8-4802-8168-92452653BC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3" name="Rectangle 42">
            <a:extLst>
              <a:ext uri="{FF2B5EF4-FFF2-40B4-BE49-F238E27FC236}">
                <a16:creationId xmlns:a16="http://schemas.microsoft.com/office/drawing/2014/main" id="{D2EFF34B-7B1A-4F9D-8CEE-A40962BC7C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763724"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34" name="Content Placeholder 2">
            <a:extLst>
              <a:ext uri="{FF2B5EF4-FFF2-40B4-BE49-F238E27FC236}">
                <a16:creationId xmlns:a16="http://schemas.microsoft.com/office/drawing/2014/main" id="{1AD2AE05-299E-41B7-86A0-09D1A433C946}"/>
              </a:ext>
            </a:extLst>
          </p:cNvPr>
          <p:cNvGraphicFramePr>
            <a:graphicFrameLocks noGrp="1"/>
          </p:cNvGraphicFramePr>
          <p:nvPr>
            <p:ph idx="1"/>
            <p:extLst>
              <p:ext uri="{D42A27DB-BD31-4B8C-83A1-F6EECF244321}">
                <p14:modId xmlns:p14="http://schemas.microsoft.com/office/powerpoint/2010/main" val="492152894"/>
              </p:ext>
            </p:extLst>
          </p:nvPr>
        </p:nvGraphicFramePr>
        <p:xfrm>
          <a:off x="1262063" y="2013054"/>
          <a:ext cx="9858191" cy="44791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a:extLst>
              <a:ext uri="{FF2B5EF4-FFF2-40B4-BE49-F238E27FC236}">
                <a16:creationId xmlns:a16="http://schemas.microsoft.com/office/drawing/2014/main" id="{57391A1F-9CB1-4364-9DC5-0358404334DD}"/>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41036716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6777A7-C28B-4F08-BB99-8E1EB5B97E25}"/>
              </a:ext>
            </a:extLst>
          </p:cNvPr>
          <p:cNvSpPr>
            <a:spLocks noGrp="1"/>
          </p:cNvSpPr>
          <p:nvPr>
            <p:ph type="title"/>
          </p:nvPr>
        </p:nvSpPr>
        <p:spPr>
          <a:xfrm>
            <a:off x="1261872" y="677862"/>
            <a:ext cx="9692640" cy="1013459"/>
          </a:xfrm>
        </p:spPr>
        <p:txBody>
          <a:bodyPr/>
          <a:lstStyle/>
          <a:p>
            <a:r>
              <a:rPr lang="en-IN" b="1" dirty="0"/>
              <a:t>Auditors duty:</a:t>
            </a:r>
            <a:endParaRPr lang="en-IN" dirty="0"/>
          </a:p>
        </p:txBody>
      </p:sp>
      <p:sp>
        <p:nvSpPr>
          <p:cNvPr id="3" name="Content Placeholder 2">
            <a:extLst>
              <a:ext uri="{FF2B5EF4-FFF2-40B4-BE49-F238E27FC236}">
                <a16:creationId xmlns:a16="http://schemas.microsoft.com/office/drawing/2014/main" id="{95BCDDD6-A099-4D10-BB87-8505A13401AB}"/>
              </a:ext>
            </a:extLst>
          </p:cNvPr>
          <p:cNvSpPr>
            <a:spLocks noGrp="1"/>
          </p:cNvSpPr>
          <p:nvPr>
            <p:ph idx="1"/>
          </p:nvPr>
        </p:nvSpPr>
        <p:spPr>
          <a:xfrm>
            <a:off x="719091" y="1837678"/>
            <a:ext cx="9138141" cy="4342459"/>
          </a:xfrm>
        </p:spPr>
        <p:txBody>
          <a:bodyPr>
            <a:normAutofit/>
          </a:bodyPr>
          <a:lstStyle/>
          <a:p>
            <a:pPr algn="just"/>
            <a:r>
              <a:rPr lang="en-IN" sz="2000" dirty="0"/>
              <a:t>(a) Note</a:t>
            </a:r>
          </a:p>
          <a:p>
            <a:pPr marL="0" indent="0" algn="just">
              <a:buNone/>
            </a:pPr>
            <a:r>
              <a:rPr lang="en-US" sz="2000" dirty="0"/>
              <a:t>The Auditor shall make a reference to the basis for reconciliation of the turnover related adjustments called for on the basis of the information available in the Notes to Accounts and any special adjustments caused by reference to other statutory requirements</a:t>
            </a:r>
          </a:p>
          <a:p>
            <a:pPr algn="just"/>
            <a:r>
              <a:rPr lang="en-IN" sz="2000" dirty="0"/>
              <a:t>(b) Qualification</a:t>
            </a:r>
          </a:p>
          <a:p>
            <a:pPr marL="0" indent="0" algn="just">
              <a:buNone/>
            </a:pPr>
            <a:r>
              <a:rPr lang="en-US" sz="2000" dirty="0"/>
              <a:t>The Auditor needs to report whether the Books and Returns can be compared and quantify the reasons duly justifiable for the discrepancies reported, if any.</a:t>
            </a:r>
          </a:p>
          <a:p>
            <a:pPr algn="just"/>
            <a:r>
              <a:rPr lang="en-IN" sz="2000" dirty="0"/>
              <a:t>(c) Disclosure</a:t>
            </a:r>
          </a:p>
          <a:p>
            <a:pPr marL="0" indent="0" algn="just">
              <a:buNone/>
            </a:pPr>
            <a:r>
              <a:rPr lang="en-US" sz="2000" dirty="0"/>
              <a:t>The Auditor should make a disclosure regarding the reasons that come in the way of the reconciliation process or concluded for sake of clarity on taxable nature.</a:t>
            </a:r>
            <a:endParaRPr lang="en-IN" sz="2000" dirty="0"/>
          </a:p>
        </p:txBody>
      </p:sp>
      <p:sp>
        <p:nvSpPr>
          <p:cNvPr id="4" name="Footer Placeholder 3">
            <a:extLst>
              <a:ext uri="{FF2B5EF4-FFF2-40B4-BE49-F238E27FC236}">
                <a16:creationId xmlns:a16="http://schemas.microsoft.com/office/drawing/2014/main" id="{9F32C230-65ED-4B3A-B2D7-F54CE70914AF}"/>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4891749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E933C04-A08E-4260-8607-340986EA504C}"/>
              </a:ext>
            </a:extLst>
          </p:cNvPr>
          <p:cNvPicPr>
            <a:picLocks noChangeAspect="1"/>
          </p:cNvPicPr>
          <p:nvPr/>
        </p:nvPicPr>
        <p:blipFill>
          <a:blip r:embed="rId2"/>
          <a:stretch>
            <a:fillRect/>
          </a:stretch>
        </p:blipFill>
        <p:spPr>
          <a:xfrm>
            <a:off x="384313" y="584670"/>
            <a:ext cx="10588487" cy="6134313"/>
          </a:xfrm>
          <a:prstGeom prst="rect">
            <a:avLst/>
          </a:prstGeom>
        </p:spPr>
      </p:pic>
      <p:sp>
        <p:nvSpPr>
          <p:cNvPr id="2" name="Footer Placeholder 1">
            <a:extLst>
              <a:ext uri="{FF2B5EF4-FFF2-40B4-BE49-F238E27FC236}">
                <a16:creationId xmlns:a16="http://schemas.microsoft.com/office/drawing/2014/main" id="{B6DADFBD-CA7E-485A-8DF5-08E958D9BD91}"/>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18329707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FDDC8C4-81CC-4D44-B354-4D6A004D33AD}"/>
              </a:ext>
            </a:extLst>
          </p:cNvPr>
          <p:cNvPicPr>
            <a:picLocks noChangeAspect="1"/>
          </p:cNvPicPr>
          <p:nvPr/>
        </p:nvPicPr>
        <p:blipFill>
          <a:blip r:embed="rId2"/>
          <a:stretch>
            <a:fillRect/>
          </a:stretch>
        </p:blipFill>
        <p:spPr>
          <a:xfrm>
            <a:off x="543339" y="437322"/>
            <a:ext cx="9488557" cy="5883965"/>
          </a:xfrm>
          <a:prstGeom prst="rect">
            <a:avLst/>
          </a:prstGeom>
        </p:spPr>
      </p:pic>
      <p:sp>
        <p:nvSpPr>
          <p:cNvPr id="2" name="Footer Placeholder 1">
            <a:extLst>
              <a:ext uri="{FF2B5EF4-FFF2-40B4-BE49-F238E27FC236}">
                <a16:creationId xmlns:a16="http://schemas.microsoft.com/office/drawing/2014/main" id="{DE0B298F-370B-4F21-AC6E-30FAE0218FA0}"/>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11482529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630A73-A3A1-4FFB-9AD1-1B027320B7F1}"/>
              </a:ext>
            </a:extLst>
          </p:cNvPr>
          <p:cNvSpPr>
            <a:spLocks noGrp="1"/>
          </p:cNvSpPr>
          <p:nvPr>
            <p:ph type="title"/>
          </p:nvPr>
        </p:nvSpPr>
        <p:spPr/>
        <p:txBody>
          <a:bodyPr/>
          <a:lstStyle/>
          <a:p>
            <a:pPr algn="just"/>
            <a:r>
              <a:rPr lang="en-IN" b="1" dirty="0"/>
              <a:t>Purpose, </a:t>
            </a:r>
            <a:r>
              <a:rPr lang="en-US" b="1" dirty="0"/>
              <a:t>Interest, Late Fee, Penalty and Other Payables</a:t>
            </a:r>
            <a:endParaRPr lang="en-IN" dirty="0"/>
          </a:p>
        </p:txBody>
      </p:sp>
      <p:sp>
        <p:nvSpPr>
          <p:cNvPr id="3" name="Content Placeholder 2">
            <a:extLst>
              <a:ext uri="{FF2B5EF4-FFF2-40B4-BE49-F238E27FC236}">
                <a16:creationId xmlns:a16="http://schemas.microsoft.com/office/drawing/2014/main" id="{7EC70C9D-FDFA-4B01-A3C9-451F705B1CD3}"/>
              </a:ext>
            </a:extLst>
          </p:cNvPr>
          <p:cNvSpPr>
            <a:spLocks noGrp="1"/>
          </p:cNvSpPr>
          <p:nvPr>
            <p:ph idx="1"/>
          </p:nvPr>
        </p:nvSpPr>
        <p:spPr>
          <a:xfrm>
            <a:off x="1261872" y="2166151"/>
            <a:ext cx="9346944" cy="4013986"/>
          </a:xfrm>
        </p:spPr>
        <p:txBody>
          <a:bodyPr>
            <a:normAutofit/>
          </a:bodyPr>
          <a:lstStyle/>
          <a:p>
            <a:pPr algn="just"/>
            <a:r>
              <a:rPr lang="en-US" sz="2000" dirty="0"/>
              <a:t>The purpose of the given Table is to quantify the un-reconciled tax Payable and other amounts recorded in the books of accounts with amounts disclosed in GSTR 9. It shall help the Auditor to recommend in Part V of the GSTR 9C, the additional tax Liability to be paid by the Registered Person due to Non-Reconciliation of taxable value in the Books of Accounts and </a:t>
            </a:r>
            <a:r>
              <a:rPr lang="en-IN" sz="2000" dirty="0"/>
              <a:t>GSTR 9.</a:t>
            </a:r>
          </a:p>
          <a:p>
            <a:pPr algn="just"/>
            <a:r>
              <a:rPr lang="en-US" sz="2000" b="1" i="1" dirty="0"/>
              <a:t>The amount of adjusted total turnover in Table 7E is the base from which the details of tax Paid on the basis of the reconciliation statement are reported in Table 9P. But the details in Table 9P are auto populated based on the details entered in the rate-wise GST tax Liability and the values of taxable Service there on.</a:t>
            </a:r>
            <a:endParaRPr lang="en-IN" sz="2000" b="1" i="1" dirty="0"/>
          </a:p>
        </p:txBody>
      </p:sp>
      <p:sp>
        <p:nvSpPr>
          <p:cNvPr id="4" name="Footer Placeholder 3">
            <a:extLst>
              <a:ext uri="{FF2B5EF4-FFF2-40B4-BE49-F238E27FC236}">
                <a16:creationId xmlns:a16="http://schemas.microsoft.com/office/drawing/2014/main" id="{E7BB1A20-9F28-476B-B0E4-04D77F51BB8D}"/>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37338043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22DE71-35E6-4440-85F6-1FB433850A7F}"/>
              </a:ext>
            </a:extLst>
          </p:cNvPr>
          <p:cNvSpPr>
            <a:spLocks noGrp="1"/>
          </p:cNvSpPr>
          <p:nvPr>
            <p:ph type="title"/>
          </p:nvPr>
        </p:nvSpPr>
        <p:spPr>
          <a:xfrm>
            <a:off x="1261872" y="365760"/>
            <a:ext cx="9692640" cy="932953"/>
          </a:xfrm>
        </p:spPr>
        <p:txBody>
          <a:bodyPr/>
          <a:lstStyle/>
          <a:p>
            <a:r>
              <a:rPr lang="en-IN" b="1" dirty="0"/>
              <a:t>Notes to consider</a:t>
            </a:r>
          </a:p>
        </p:txBody>
      </p:sp>
      <p:sp>
        <p:nvSpPr>
          <p:cNvPr id="3" name="Content Placeholder 2">
            <a:extLst>
              <a:ext uri="{FF2B5EF4-FFF2-40B4-BE49-F238E27FC236}">
                <a16:creationId xmlns:a16="http://schemas.microsoft.com/office/drawing/2014/main" id="{0C3315D1-A65B-41B6-B56B-57AF76EA4938}"/>
              </a:ext>
            </a:extLst>
          </p:cNvPr>
          <p:cNvSpPr>
            <a:spLocks noGrp="1"/>
          </p:cNvSpPr>
          <p:nvPr>
            <p:ph idx="1"/>
          </p:nvPr>
        </p:nvSpPr>
        <p:spPr>
          <a:xfrm>
            <a:off x="1261872" y="1417984"/>
            <a:ext cx="8595360" cy="4762154"/>
          </a:xfrm>
        </p:spPr>
        <p:txBody>
          <a:bodyPr>
            <a:normAutofit/>
          </a:bodyPr>
          <a:lstStyle/>
          <a:p>
            <a:pPr algn="just"/>
            <a:r>
              <a:rPr lang="en-US" dirty="0"/>
              <a:t>The following are the controls checks that a person should perform for validation of the amounts reported under this head:</a:t>
            </a:r>
          </a:p>
          <a:p>
            <a:pPr algn="just"/>
            <a:r>
              <a:rPr lang="en-US" dirty="0"/>
              <a:t>The turnover Ledgers, Tax Liability Ledgers and Expenses Ledgers should either be created GST rate wise or their masters should be mapped with a report which can </a:t>
            </a:r>
            <a:r>
              <a:rPr lang="en-IN" dirty="0"/>
              <a:t>generate rate-wise classification.</a:t>
            </a:r>
          </a:p>
          <a:p>
            <a:pPr algn="just"/>
            <a:r>
              <a:rPr lang="en-US" dirty="0"/>
              <a:t>The reconciliation statement should be prepared monthly and in some cases yearly so that difference in the tax payable and tax paid can be drilled down to the Invoice Level. Only then can the interest be calculated correctly.</a:t>
            </a:r>
          </a:p>
          <a:p>
            <a:pPr algn="just"/>
            <a:r>
              <a:rPr lang="en-US" dirty="0"/>
              <a:t>During the FY 2017-18 the rate of tax on the supply of goods and services has changed many times. To keep a track of the same, the updated consolidated rate notification is hosted on the CBIC Website under the Tab GST rates Ready Reckoner. The same tracks down the dates on which the changes were brought in various </a:t>
            </a:r>
            <a:r>
              <a:rPr lang="en-US" dirty="0" err="1"/>
              <a:t>Sl.No.s</a:t>
            </a:r>
            <a:r>
              <a:rPr lang="en-US" dirty="0"/>
              <a:t> of the rate Notification. The same should be referred to for identifying the tax rate changes and their effect given by the registered person in the books of accounts</a:t>
            </a:r>
            <a:endParaRPr lang="en-IN" dirty="0"/>
          </a:p>
        </p:txBody>
      </p:sp>
      <p:sp>
        <p:nvSpPr>
          <p:cNvPr id="4" name="Footer Placeholder 3">
            <a:extLst>
              <a:ext uri="{FF2B5EF4-FFF2-40B4-BE49-F238E27FC236}">
                <a16:creationId xmlns:a16="http://schemas.microsoft.com/office/drawing/2014/main" id="{E5BE01A1-548B-43C8-BCFB-DE8DD3A94F91}"/>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38870442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FDEE48-9AFF-48D1-84C4-3E8628F6A67A}"/>
              </a:ext>
            </a:extLst>
          </p:cNvPr>
          <p:cNvSpPr>
            <a:spLocks noGrp="1"/>
          </p:cNvSpPr>
          <p:nvPr>
            <p:ph type="title"/>
          </p:nvPr>
        </p:nvSpPr>
        <p:spPr>
          <a:xfrm>
            <a:off x="1261872" y="365760"/>
            <a:ext cx="9692640" cy="720918"/>
          </a:xfrm>
        </p:spPr>
        <p:txBody>
          <a:bodyPr/>
          <a:lstStyle/>
          <a:p>
            <a:r>
              <a:rPr lang="en-IN" b="1" dirty="0"/>
              <a:t>Additional Notes to Consider</a:t>
            </a:r>
            <a:endParaRPr lang="en-IN" dirty="0"/>
          </a:p>
        </p:txBody>
      </p:sp>
      <p:sp>
        <p:nvSpPr>
          <p:cNvPr id="3" name="Content Placeholder 2">
            <a:extLst>
              <a:ext uri="{FF2B5EF4-FFF2-40B4-BE49-F238E27FC236}">
                <a16:creationId xmlns:a16="http://schemas.microsoft.com/office/drawing/2014/main" id="{75FF8923-D56B-44DE-9B98-021B582EA4D6}"/>
              </a:ext>
            </a:extLst>
          </p:cNvPr>
          <p:cNvSpPr>
            <a:spLocks noGrp="1"/>
          </p:cNvSpPr>
          <p:nvPr>
            <p:ph idx="1"/>
          </p:nvPr>
        </p:nvSpPr>
        <p:spPr>
          <a:xfrm>
            <a:off x="1261872" y="1944210"/>
            <a:ext cx="8595360" cy="4235928"/>
          </a:xfrm>
        </p:spPr>
        <p:txBody>
          <a:bodyPr>
            <a:normAutofit/>
          </a:bodyPr>
          <a:lstStyle/>
          <a:p>
            <a:pPr algn="just"/>
            <a:r>
              <a:rPr lang="en-US" sz="2000" dirty="0"/>
              <a:t>The details should be entered in the given Table with the following riders or disclosures</a:t>
            </a:r>
          </a:p>
          <a:p>
            <a:pPr algn="just"/>
            <a:r>
              <a:rPr lang="en-US" sz="2000" dirty="0"/>
              <a:t>(a) The issues that may arise on account of classification have not been dealt with in detail and only those as noticed during the course of audit have been duly considered and </a:t>
            </a:r>
            <a:r>
              <a:rPr lang="en-IN" sz="2000" dirty="0"/>
              <a:t>reported.</a:t>
            </a:r>
          </a:p>
          <a:p>
            <a:pPr algn="just"/>
            <a:r>
              <a:rPr lang="en-US" sz="2000" dirty="0"/>
              <a:t>(b) In case the rate-wise details of Outward and Inward Supply have not been maintained, and reliance cannot be placed on internal control of organization in relation to recording of transactions, then the Auditor should give a disclaimer that information entered in Table 9 has been provided by the management which has not been disclosed separately and rate-wise in the books of accounts.</a:t>
            </a:r>
            <a:endParaRPr lang="en-IN" sz="2000" dirty="0"/>
          </a:p>
        </p:txBody>
      </p:sp>
      <p:sp>
        <p:nvSpPr>
          <p:cNvPr id="4" name="Footer Placeholder 3">
            <a:extLst>
              <a:ext uri="{FF2B5EF4-FFF2-40B4-BE49-F238E27FC236}">
                <a16:creationId xmlns:a16="http://schemas.microsoft.com/office/drawing/2014/main" id="{AFBE78CF-14D2-459A-BB83-6D10B071919E}"/>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3468553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55A6D9-F592-47FA-AE81-80392101BA4A}"/>
              </a:ext>
            </a:extLst>
          </p:cNvPr>
          <p:cNvSpPr>
            <a:spLocks noGrp="1"/>
          </p:cNvSpPr>
          <p:nvPr>
            <p:ph type="title"/>
          </p:nvPr>
        </p:nvSpPr>
        <p:spPr>
          <a:xfrm>
            <a:off x="371061" y="365760"/>
            <a:ext cx="10583451" cy="800431"/>
          </a:xfrm>
        </p:spPr>
        <p:txBody>
          <a:bodyPr>
            <a:normAutofit/>
          </a:bodyPr>
          <a:lstStyle/>
          <a:p>
            <a:r>
              <a:rPr lang="en-US" sz="3200" b="1" dirty="0"/>
              <a:t>Sl. No.10: Reasons for un-reconciled payment of amount</a:t>
            </a:r>
            <a:endParaRPr lang="en-IN" sz="3200" dirty="0"/>
          </a:p>
        </p:txBody>
      </p:sp>
      <p:sp>
        <p:nvSpPr>
          <p:cNvPr id="3" name="Content Placeholder 2">
            <a:extLst>
              <a:ext uri="{FF2B5EF4-FFF2-40B4-BE49-F238E27FC236}">
                <a16:creationId xmlns:a16="http://schemas.microsoft.com/office/drawing/2014/main" id="{654135EF-AE75-43F5-BE0D-BF0F7BA4FDB3}"/>
              </a:ext>
            </a:extLst>
          </p:cNvPr>
          <p:cNvSpPr>
            <a:spLocks noGrp="1"/>
          </p:cNvSpPr>
          <p:nvPr>
            <p:ph idx="1"/>
          </p:nvPr>
        </p:nvSpPr>
        <p:spPr>
          <a:xfrm>
            <a:off x="371061" y="1364974"/>
            <a:ext cx="10583451" cy="4797287"/>
          </a:xfrm>
          <a:ln>
            <a:solidFill>
              <a:schemeClr val="accent1"/>
            </a:solidFill>
          </a:ln>
        </p:spPr>
        <p:txBody>
          <a:bodyPr>
            <a:normAutofit fontScale="85000" lnSpcReduction="10000"/>
          </a:bodyPr>
          <a:lstStyle/>
          <a:p>
            <a:pPr algn="just"/>
            <a:r>
              <a:rPr lang="en-US" b="1" dirty="0"/>
              <a:t>GSTR 1 and GSTR 3B inter se matching but not with the Audited Financials</a:t>
            </a:r>
          </a:p>
          <a:p>
            <a:pPr algn="just"/>
            <a:r>
              <a:rPr lang="en-US" b="1" dirty="0"/>
              <a:t>Taxable turnover as per the books matching in GSTR 1 and GSTR 3B but tax is </a:t>
            </a:r>
            <a:r>
              <a:rPr lang="en-IN" b="1" dirty="0"/>
              <a:t>not matching.</a:t>
            </a:r>
          </a:p>
          <a:p>
            <a:pPr algn="just"/>
            <a:r>
              <a:rPr lang="en-US" b="1" dirty="0"/>
              <a:t>GSTR 3B shows less/more tax paid.</a:t>
            </a:r>
          </a:p>
          <a:p>
            <a:pPr algn="just"/>
            <a:r>
              <a:rPr lang="en-US" dirty="0"/>
              <a:t>The possible reason for the same can be because of the difference in the classification of supply in GSTR 1 and GSTR 3B. The reporting shall be required in Table 10 only in such cases where an error has occurred in Form GSTR 3B due to reasons of</a:t>
            </a:r>
          </a:p>
          <a:p>
            <a:pPr algn="just"/>
            <a:r>
              <a:rPr lang="en-IN" dirty="0"/>
              <a:t>classification like the following</a:t>
            </a:r>
          </a:p>
          <a:p>
            <a:pPr algn="just"/>
            <a:r>
              <a:rPr lang="en-IN" dirty="0"/>
              <a:t> HSN Disputes</a:t>
            </a:r>
          </a:p>
          <a:p>
            <a:pPr algn="just"/>
            <a:r>
              <a:rPr lang="en-IN" dirty="0"/>
              <a:t> GST rate disputes</a:t>
            </a:r>
          </a:p>
          <a:p>
            <a:pPr algn="just"/>
            <a:r>
              <a:rPr lang="en-US" dirty="0"/>
              <a:t> Inter State vs Intra State Supply</a:t>
            </a:r>
          </a:p>
          <a:p>
            <a:pPr algn="just"/>
            <a:r>
              <a:rPr lang="en-IN" dirty="0"/>
              <a:t> Place of Supply</a:t>
            </a:r>
          </a:p>
          <a:p>
            <a:pPr algn="just"/>
            <a:r>
              <a:rPr lang="en-US" dirty="0"/>
              <a:t> Type of Supply Dispute- taxable, Exempt, Nil rated</a:t>
            </a:r>
          </a:p>
          <a:p>
            <a:pPr algn="just"/>
            <a:r>
              <a:rPr lang="en-US" dirty="0"/>
              <a:t>As the amount of tax in Table 9P shall be calculated on the basis of turnover reported and shall be treated as correct. Any deviation from the same shall be disclosed in Table </a:t>
            </a:r>
            <a:r>
              <a:rPr lang="en-IN" dirty="0"/>
              <a:t>10.</a:t>
            </a:r>
          </a:p>
        </p:txBody>
      </p:sp>
      <p:sp>
        <p:nvSpPr>
          <p:cNvPr id="4" name="Footer Placeholder 3">
            <a:extLst>
              <a:ext uri="{FF2B5EF4-FFF2-40B4-BE49-F238E27FC236}">
                <a16:creationId xmlns:a16="http://schemas.microsoft.com/office/drawing/2014/main" id="{CA086662-0CA6-4CA2-BF7D-8ABE595C7BFC}"/>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12118272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093F944-6E12-4F38-909F-2E67C8596F9C}"/>
              </a:ext>
            </a:extLst>
          </p:cNvPr>
          <p:cNvPicPr>
            <a:picLocks noChangeAspect="1"/>
          </p:cNvPicPr>
          <p:nvPr/>
        </p:nvPicPr>
        <p:blipFill>
          <a:blip r:embed="rId2"/>
          <a:stretch>
            <a:fillRect/>
          </a:stretch>
        </p:blipFill>
        <p:spPr>
          <a:xfrm>
            <a:off x="675862" y="395287"/>
            <a:ext cx="9197008" cy="5157374"/>
          </a:xfrm>
          <a:prstGeom prst="rect">
            <a:avLst/>
          </a:prstGeom>
        </p:spPr>
      </p:pic>
      <p:sp>
        <p:nvSpPr>
          <p:cNvPr id="5" name="TextBox 4">
            <a:extLst>
              <a:ext uri="{FF2B5EF4-FFF2-40B4-BE49-F238E27FC236}">
                <a16:creationId xmlns:a16="http://schemas.microsoft.com/office/drawing/2014/main" id="{8BAF74D1-D829-4BF9-9E91-84DB1B8EC917}"/>
              </a:ext>
            </a:extLst>
          </p:cNvPr>
          <p:cNvSpPr txBox="1"/>
          <p:nvPr/>
        </p:nvSpPr>
        <p:spPr>
          <a:xfrm>
            <a:off x="1152939" y="5698435"/>
            <a:ext cx="9568070" cy="646331"/>
          </a:xfrm>
          <a:prstGeom prst="rect">
            <a:avLst/>
          </a:prstGeom>
          <a:noFill/>
        </p:spPr>
        <p:txBody>
          <a:bodyPr wrap="square" rtlCol="0">
            <a:spAutoFit/>
          </a:bodyPr>
          <a:lstStyle/>
          <a:p>
            <a:r>
              <a:rPr lang="en-US" dirty="0"/>
              <a:t>Any amount which is payable due to reasons specified under Table 6, 8 and 10 above shall be declared here.</a:t>
            </a:r>
            <a:endParaRPr lang="en-IN" dirty="0"/>
          </a:p>
        </p:txBody>
      </p:sp>
      <p:sp>
        <p:nvSpPr>
          <p:cNvPr id="2" name="Footer Placeholder 1">
            <a:extLst>
              <a:ext uri="{FF2B5EF4-FFF2-40B4-BE49-F238E27FC236}">
                <a16:creationId xmlns:a16="http://schemas.microsoft.com/office/drawing/2014/main" id="{8697CBE7-991A-4CCC-99B3-8205DD71E1CC}"/>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34770968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2727178-BAE1-4729-8165-F0340E0A5130}"/>
              </a:ext>
            </a:extLst>
          </p:cNvPr>
          <p:cNvPicPr>
            <a:picLocks noChangeAspect="1"/>
          </p:cNvPicPr>
          <p:nvPr/>
        </p:nvPicPr>
        <p:blipFill>
          <a:blip r:embed="rId2"/>
          <a:stretch>
            <a:fillRect/>
          </a:stretch>
        </p:blipFill>
        <p:spPr>
          <a:xfrm>
            <a:off x="384313" y="795337"/>
            <a:ext cx="10478949" cy="5267325"/>
          </a:xfrm>
          <a:prstGeom prst="rect">
            <a:avLst/>
          </a:prstGeom>
        </p:spPr>
      </p:pic>
      <p:sp>
        <p:nvSpPr>
          <p:cNvPr id="2" name="Footer Placeholder 1">
            <a:extLst>
              <a:ext uri="{FF2B5EF4-FFF2-40B4-BE49-F238E27FC236}">
                <a16:creationId xmlns:a16="http://schemas.microsoft.com/office/drawing/2014/main" id="{9C0454CC-EB3C-4A33-910D-508B2ED74B1F}"/>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153539679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80F5629-521A-4A39-B692-F184E9F330FA}"/>
              </a:ext>
            </a:extLst>
          </p:cNvPr>
          <p:cNvSpPr>
            <a:spLocks noGrp="1"/>
          </p:cNvSpPr>
          <p:nvPr>
            <p:ph idx="1"/>
          </p:nvPr>
        </p:nvSpPr>
        <p:spPr>
          <a:xfrm>
            <a:off x="1261872" y="490330"/>
            <a:ext cx="8595360" cy="5689807"/>
          </a:xfrm>
        </p:spPr>
        <p:txBody>
          <a:bodyPr>
            <a:normAutofit/>
          </a:bodyPr>
          <a:lstStyle/>
          <a:p>
            <a:pPr marL="0" indent="0" algn="just">
              <a:buNone/>
            </a:pPr>
            <a:r>
              <a:rPr lang="en-US" b="1" dirty="0"/>
              <a:t>12A</a:t>
            </a:r>
            <a:r>
              <a:rPr lang="en-US" dirty="0"/>
              <a:t>: ITC availed (after reversals) as per the audited Annual Financial Statement shall be declared here. There may be cases where multiple GSTINs (State- wise) registrations exist on the same PAN. This is common for persons / entities with presence over multiple States. Such persons / entities would have to internally derive their ITC for each individual GSTIN and declare the same here. It may be noted that reference to audited Annual Financial Statement includes reference to books of accounts in case of persons / entities having presence over </a:t>
            </a:r>
            <a:r>
              <a:rPr lang="en-IN" dirty="0"/>
              <a:t>multiple States.</a:t>
            </a:r>
          </a:p>
          <a:p>
            <a:pPr marL="0" indent="0" algn="just">
              <a:buNone/>
            </a:pPr>
            <a:r>
              <a:rPr lang="en-IN" b="1" dirty="0"/>
              <a:t>12B</a:t>
            </a:r>
            <a:r>
              <a:rPr lang="en-IN" dirty="0"/>
              <a:t>: </a:t>
            </a:r>
            <a:r>
              <a:rPr lang="en-US" dirty="0"/>
              <a:t>Any ITC which was booked in the audited Annual Financial Statement of earlier financial year(s) but availed in the ITC ledger in the financial year for which the reconciliation statement is being filed for shall be declared here. This shall include transitional credit which was booked in earlier years but availed during Financial Year 2017-18.</a:t>
            </a:r>
          </a:p>
          <a:p>
            <a:pPr marL="0" indent="0" algn="just">
              <a:buNone/>
            </a:pPr>
            <a:r>
              <a:rPr lang="en-US" b="1" dirty="0"/>
              <a:t>12C</a:t>
            </a:r>
            <a:r>
              <a:rPr lang="en-US" dirty="0"/>
              <a:t>: Any ITC which has been booked in the audited Annual Financial Statement of the current financial year but the same has not been credited to the ITC ledger for the said financial year shall be declared </a:t>
            </a:r>
            <a:r>
              <a:rPr lang="en-IN" dirty="0"/>
              <a:t>here.</a:t>
            </a:r>
          </a:p>
          <a:p>
            <a:pPr marL="0" indent="0" algn="just">
              <a:buNone/>
            </a:pPr>
            <a:r>
              <a:rPr lang="en-IN" b="1" dirty="0"/>
              <a:t>12E:</a:t>
            </a:r>
            <a:r>
              <a:rPr lang="en-IN" dirty="0"/>
              <a:t> </a:t>
            </a:r>
            <a:r>
              <a:rPr lang="en-US" dirty="0"/>
              <a:t>Net ITC available for utilization as declared in Table 7J of Annual  return (GSTR9) shall be declared here.</a:t>
            </a:r>
            <a:endParaRPr lang="en-IN" dirty="0"/>
          </a:p>
        </p:txBody>
      </p:sp>
      <p:sp>
        <p:nvSpPr>
          <p:cNvPr id="2" name="Footer Placeholder 1">
            <a:extLst>
              <a:ext uri="{FF2B5EF4-FFF2-40B4-BE49-F238E27FC236}">
                <a16:creationId xmlns:a16="http://schemas.microsoft.com/office/drawing/2014/main" id="{4AB886E7-F1B4-45A1-B487-4DFCBCB10FBB}"/>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16980350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15" name="Rectangle 16">
            <a:extLst>
              <a:ext uri="{FF2B5EF4-FFF2-40B4-BE49-F238E27FC236}">
                <a16:creationId xmlns:a16="http://schemas.microsoft.com/office/drawing/2014/main" id="{C758EC8D-68D1-4138-B719-BE00C78AD1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 y="0"/>
            <a:ext cx="1220724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8">
            <a:extLst>
              <a:ext uri="{FF2B5EF4-FFF2-40B4-BE49-F238E27FC236}">
                <a16:creationId xmlns:a16="http://schemas.microsoft.com/office/drawing/2014/main" id="{514579E4-5B5F-42C9-B08F-A904C81B14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2811"/>
            <a:ext cx="255682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6200000">
            <a:off x="-1071576" y="2766271"/>
            <a:ext cx="4551946" cy="1955108"/>
          </a:xfrm>
        </p:spPr>
        <p:txBody>
          <a:bodyPr anchor="b">
            <a:normAutofit/>
          </a:bodyPr>
          <a:lstStyle/>
          <a:p>
            <a:pPr algn="r"/>
            <a:r>
              <a:rPr lang="en-IN" sz="4000" dirty="0"/>
              <a:t>Aggregate Turnover </a:t>
            </a:r>
            <a:br>
              <a:rPr lang="en-IN" sz="4000" dirty="0"/>
            </a:br>
            <a:endParaRPr lang="en-IN" sz="4000" dirty="0"/>
          </a:p>
        </p:txBody>
      </p:sp>
      <p:sp>
        <p:nvSpPr>
          <p:cNvPr id="12" name="Content Placeholder 2"/>
          <p:cNvSpPr>
            <a:spLocks noGrp="1"/>
          </p:cNvSpPr>
          <p:nvPr>
            <p:ph idx="1"/>
          </p:nvPr>
        </p:nvSpPr>
        <p:spPr>
          <a:xfrm>
            <a:off x="3102654" y="965199"/>
            <a:ext cx="6670520" cy="5207002"/>
          </a:xfrm>
          <a:noFill/>
        </p:spPr>
        <p:txBody>
          <a:bodyPr anchor="t">
            <a:normAutofit/>
          </a:bodyPr>
          <a:lstStyle/>
          <a:p>
            <a:pPr algn="just"/>
            <a:r>
              <a:rPr lang="en-US" sz="2000" dirty="0"/>
              <a:t>“aggregate turnover” means the aggregate value of </a:t>
            </a:r>
          </a:p>
          <a:p>
            <a:pPr algn="just"/>
            <a:r>
              <a:rPr lang="en-US" sz="2000" dirty="0"/>
              <a:t>all taxable supplies (excluding the value of inward supplies on which tax is payable by a person on reverse charge basis) </a:t>
            </a:r>
          </a:p>
          <a:p>
            <a:pPr algn="just"/>
            <a:r>
              <a:rPr lang="en-US" sz="2000" dirty="0"/>
              <a:t>Exempt supplies [</a:t>
            </a:r>
            <a:r>
              <a:rPr lang="en-US" sz="2000" b="1" dirty="0"/>
              <a:t>Includes Non Taxable, Nil Rated and Wholly Exempted Supplies</a:t>
            </a:r>
            <a:r>
              <a:rPr lang="en-US" sz="2000" dirty="0"/>
              <a:t>] </a:t>
            </a:r>
          </a:p>
          <a:p>
            <a:pPr algn="just"/>
            <a:r>
              <a:rPr lang="en-US" sz="2000" dirty="0"/>
              <a:t>Exports of goods or services or both and </a:t>
            </a:r>
          </a:p>
          <a:p>
            <a:pPr algn="just"/>
            <a:r>
              <a:rPr lang="en-US" sz="2000" dirty="0"/>
              <a:t>Inter‐State supplies [</a:t>
            </a:r>
            <a:r>
              <a:rPr lang="en-US" sz="2000" b="1" dirty="0"/>
              <a:t>Inter</a:t>
            </a:r>
            <a:r>
              <a:rPr lang="en-US" sz="2000" dirty="0"/>
              <a:t>‐</a:t>
            </a:r>
            <a:r>
              <a:rPr lang="en-US" sz="2000" b="1" dirty="0"/>
              <a:t>State Stock Transfers</a:t>
            </a:r>
            <a:r>
              <a:rPr lang="en-US" sz="2000" dirty="0"/>
              <a:t>] </a:t>
            </a:r>
            <a:endParaRPr lang="en-IN" sz="2000" dirty="0"/>
          </a:p>
          <a:p>
            <a:pPr algn="just"/>
            <a:r>
              <a:rPr lang="en-US" sz="2000" dirty="0"/>
              <a:t>of persons having the same Permanent Account Number </a:t>
            </a:r>
            <a:r>
              <a:rPr lang="en-US" sz="2000" b="1" dirty="0"/>
              <a:t>to be computed on all India basis </a:t>
            </a:r>
            <a:r>
              <a:rPr lang="en-US" sz="2000" dirty="0"/>
              <a:t>but excludes central tax, State tax, Union territory tax, integrated tax and </a:t>
            </a:r>
            <a:r>
              <a:rPr lang="en-US" sz="2000" dirty="0" err="1"/>
              <a:t>cess</a:t>
            </a:r>
            <a:r>
              <a:rPr lang="en-US" sz="2000" dirty="0"/>
              <a:t> </a:t>
            </a:r>
            <a:endParaRPr lang="en-IN" sz="2000" dirty="0"/>
          </a:p>
        </p:txBody>
      </p:sp>
      <p:sp>
        <p:nvSpPr>
          <p:cNvPr id="18" name="Rectangle 20">
            <a:extLst>
              <a:ext uri="{FF2B5EF4-FFF2-40B4-BE49-F238E27FC236}">
                <a16:creationId xmlns:a16="http://schemas.microsoft.com/office/drawing/2014/main" id="{B41BF6CF-E1B8-4EE2-9AE1-86A58DAFD7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Footer Placeholder 2">
            <a:extLst>
              <a:ext uri="{FF2B5EF4-FFF2-40B4-BE49-F238E27FC236}">
                <a16:creationId xmlns:a16="http://schemas.microsoft.com/office/drawing/2014/main" id="{3172C253-9B42-4399-B44B-24C7401A35B9}"/>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7872303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A86A2-2DF2-4AD6-A83E-9420C8DA01BC}"/>
              </a:ext>
            </a:extLst>
          </p:cNvPr>
          <p:cNvSpPr>
            <a:spLocks noGrp="1"/>
          </p:cNvSpPr>
          <p:nvPr>
            <p:ph type="title"/>
          </p:nvPr>
        </p:nvSpPr>
        <p:spPr/>
        <p:txBody>
          <a:bodyPr/>
          <a:lstStyle/>
          <a:p>
            <a:pPr algn="just"/>
            <a:r>
              <a:rPr lang="en-US" b="1" dirty="0"/>
              <a:t>Sl. No. 13. Reasons for un-reconciled difference in ITC</a:t>
            </a:r>
            <a:endParaRPr lang="en-IN" dirty="0"/>
          </a:p>
        </p:txBody>
      </p:sp>
      <p:sp>
        <p:nvSpPr>
          <p:cNvPr id="3" name="Content Placeholder 2">
            <a:extLst>
              <a:ext uri="{FF2B5EF4-FFF2-40B4-BE49-F238E27FC236}">
                <a16:creationId xmlns:a16="http://schemas.microsoft.com/office/drawing/2014/main" id="{AA2EF37A-BE99-44A2-87A4-C1F5A62720CF}"/>
              </a:ext>
            </a:extLst>
          </p:cNvPr>
          <p:cNvSpPr>
            <a:spLocks noGrp="1"/>
          </p:cNvSpPr>
          <p:nvPr>
            <p:ph idx="1"/>
          </p:nvPr>
        </p:nvSpPr>
        <p:spPr/>
        <p:txBody>
          <a:bodyPr>
            <a:normAutofit/>
          </a:bodyPr>
          <a:lstStyle/>
          <a:p>
            <a:pPr marL="0" indent="0" algn="just">
              <a:buNone/>
            </a:pPr>
            <a:r>
              <a:rPr lang="en-US" dirty="0"/>
              <a:t>Clause 13 seeks reasons from the books of accounts and claims in GSTR 9 for the difference. In case the </a:t>
            </a:r>
            <a:r>
              <a:rPr lang="en-US" b="1" dirty="0"/>
              <a:t>difference is positive</a:t>
            </a:r>
            <a:r>
              <a:rPr lang="en-US" dirty="0"/>
              <a:t>, possible reasons of difference should primarily include:</a:t>
            </a:r>
          </a:p>
          <a:p>
            <a:pPr algn="just"/>
            <a:r>
              <a:rPr lang="en-US" dirty="0"/>
              <a:t>The amount of ITC for the financial year claimed in point 13 of the Annual return form which is the amount of ITC claimed in returns of the subsequent year for the financial </a:t>
            </a:r>
            <a:r>
              <a:rPr lang="en-IN" dirty="0"/>
              <a:t>year.</a:t>
            </a:r>
          </a:p>
          <a:p>
            <a:pPr algn="just"/>
            <a:r>
              <a:rPr lang="en-IN" dirty="0"/>
              <a:t>T</a:t>
            </a:r>
            <a:r>
              <a:rPr lang="en-US" dirty="0"/>
              <a:t>he amount of ITC available but not availed which can be divided in two further </a:t>
            </a:r>
            <a:r>
              <a:rPr lang="en-IN" dirty="0"/>
              <a:t>categories:</a:t>
            </a:r>
          </a:p>
          <a:p>
            <a:pPr marL="0" indent="0" algn="just">
              <a:buNone/>
            </a:pPr>
            <a:r>
              <a:rPr lang="en-US" dirty="0"/>
              <a:t>	 Ineligible ITC not availed in the return</a:t>
            </a:r>
          </a:p>
          <a:p>
            <a:pPr marL="0" indent="0" algn="just">
              <a:buNone/>
            </a:pPr>
            <a:r>
              <a:rPr lang="en-US" dirty="0"/>
              <a:t>	 ITC which has lapsed as not availed</a:t>
            </a:r>
            <a:endParaRPr lang="en-IN" dirty="0"/>
          </a:p>
        </p:txBody>
      </p:sp>
      <p:sp>
        <p:nvSpPr>
          <p:cNvPr id="4" name="Footer Placeholder 3">
            <a:extLst>
              <a:ext uri="{FF2B5EF4-FFF2-40B4-BE49-F238E27FC236}">
                <a16:creationId xmlns:a16="http://schemas.microsoft.com/office/drawing/2014/main" id="{58203D71-F258-498B-8AB5-A2B26C78F619}"/>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4308308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DA9A2-C964-408F-9F66-F114610C965B}"/>
              </a:ext>
            </a:extLst>
          </p:cNvPr>
          <p:cNvSpPr>
            <a:spLocks noGrp="1"/>
          </p:cNvSpPr>
          <p:nvPr>
            <p:ph type="title"/>
          </p:nvPr>
        </p:nvSpPr>
        <p:spPr/>
        <p:txBody>
          <a:bodyPr/>
          <a:lstStyle/>
          <a:p>
            <a:r>
              <a:rPr lang="en-US" b="1" dirty="0"/>
              <a:t>Sl. No. 13. Reasons for un-reconciled difference in ITC</a:t>
            </a:r>
            <a:endParaRPr lang="en-IN" dirty="0"/>
          </a:p>
        </p:txBody>
      </p:sp>
      <p:sp>
        <p:nvSpPr>
          <p:cNvPr id="3" name="Content Placeholder 2">
            <a:extLst>
              <a:ext uri="{FF2B5EF4-FFF2-40B4-BE49-F238E27FC236}">
                <a16:creationId xmlns:a16="http://schemas.microsoft.com/office/drawing/2014/main" id="{B806F5C0-DFBC-4BE4-BFC9-C06144406FFE}"/>
              </a:ext>
            </a:extLst>
          </p:cNvPr>
          <p:cNvSpPr>
            <a:spLocks noGrp="1"/>
          </p:cNvSpPr>
          <p:nvPr>
            <p:ph idx="1"/>
          </p:nvPr>
        </p:nvSpPr>
        <p:spPr/>
        <p:txBody>
          <a:bodyPr>
            <a:normAutofit/>
          </a:bodyPr>
          <a:lstStyle/>
          <a:p>
            <a:pPr algn="just"/>
            <a:r>
              <a:rPr lang="en-US" dirty="0"/>
              <a:t>In case the </a:t>
            </a:r>
            <a:r>
              <a:rPr lang="en-US" b="1" dirty="0"/>
              <a:t>difference is negative</a:t>
            </a:r>
            <a:r>
              <a:rPr lang="en-US" dirty="0"/>
              <a:t>, the matter is of concern as it is a clear indication of more than available ITC claimed. This could be on account of the following reasons:</a:t>
            </a:r>
          </a:p>
          <a:p>
            <a:pPr algn="just"/>
            <a:r>
              <a:rPr lang="en-US" dirty="0"/>
              <a:t>ITC of another GSTIN claimed in returns of GSTIN under audit</a:t>
            </a:r>
          </a:p>
          <a:p>
            <a:pPr algn="just"/>
            <a:r>
              <a:rPr lang="en-US" dirty="0"/>
              <a:t> IGST on imported goods used as FOC replacement warranty (customs duty + IGST paid by Exporter of original equipment.</a:t>
            </a:r>
          </a:p>
          <a:p>
            <a:pPr algn="just"/>
            <a:r>
              <a:rPr lang="en-IN" dirty="0"/>
              <a:t> Duplicate ITC availed</a:t>
            </a:r>
          </a:p>
          <a:p>
            <a:pPr algn="just"/>
            <a:r>
              <a:rPr lang="en-US" dirty="0"/>
              <a:t> ITC of subsequent year where goods / services were received later but their invoice was received prior was availed.</a:t>
            </a:r>
            <a:endParaRPr lang="en-IN" dirty="0"/>
          </a:p>
        </p:txBody>
      </p:sp>
      <p:sp>
        <p:nvSpPr>
          <p:cNvPr id="4" name="Footer Placeholder 3">
            <a:extLst>
              <a:ext uri="{FF2B5EF4-FFF2-40B4-BE49-F238E27FC236}">
                <a16:creationId xmlns:a16="http://schemas.microsoft.com/office/drawing/2014/main" id="{A10B6DDC-AAFC-4830-BD12-C4983F3380BA}"/>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116347765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9"/>
          <p:cNvSpPr/>
          <p:nvPr/>
        </p:nvSpPr>
        <p:spPr>
          <a:xfrm>
            <a:off x="2257425" y="6547865"/>
            <a:ext cx="9254490" cy="0"/>
          </a:xfrm>
          <a:custGeom>
            <a:avLst/>
            <a:gdLst/>
            <a:ahLst/>
            <a:cxnLst/>
            <a:rect l="l" t="t" r="r" b="b"/>
            <a:pathLst>
              <a:path w="9254490">
                <a:moveTo>
                  <a:pt x="0" y="0"/>
                </a:moveTo>
                <a:lnTo>
                  <a:pt x="9254490" y="0"/>
                </a:lnTo>
              </a:path>
            </a:pathLst>
          </a:custGeom>
          <a:ln w="22581">
            <a:solidFill>
              <a:srgbClr val="585858"/>
            </a:solidFill>
          </a:ln>
        </p:spPr>
        <p:txBody>
          <a:bodyPr wrap="square" lIns="0" tIns="0" rIns="0" bIns="0" rtlCol="0"/>
          <a:lstStyle/>
          <a:p>
            <a:endParaRPr/>
          </a:p>
        </p:txBody>
      </p:sp>
      <p:sp>
        <p:nvSpPr>
          <p:cNvPr id="10" name="object 10"/>
          <p:cNvSpPr txBox="1">
            <a:spLocks noGrp="1"/>
          </p:cNvSpPr>
          <p:nvPr>
            <p:ph type="title"/>
          </p:nvPr>
        </p:nvSpPr>
        <p:spPr>
          <a:xfrm>
            <a:off x="597763" y="554405"/>
            <a:ext cx="9812401" cy="873957"/>
          </a:xfrm>
          <a:prstGeom prst="rect">
            <a:avLst/>
          </a:prstGeom>
        </p:spPr>
        <p:txBody>
          <a:bodyPr vert="horz" wrap="square" lIns="0" tIns="12065" rIns="0" bIns="0" rtlCol="0">
            <a:spAutoFit/>
          </a:bodyPr>
          <a:lstStyle/>
          <a:p>
            <a:pPr marL="12700">
              <a:lnSpc>
                <a:spcPct val="100000"/>
              </a:lnSpc>
              <a:spcBef>
                <a:spcPts val="95"/>
              </a:spcBef>
            </a:pPr>
            <a:r>
              <a:rPr sz="2800" spc="-5" dirty="0"/>
              <a:t>Pt. </a:t>
            </a:r>
            <a:r>
              <a:rPr sz="2800" spc="-10" dirty="0"/>
              <a:t>IV- </a:t>
            </a:r>
            <a:r>
              <a:rPr sz="2800" spc="-5" dirty="0"/>
              <a:t>14- </a:t>
            </a:r>
            <a:r>
              <a:rPr sz="2800" spc="-10" dirty="0"/>
              <a:t>Reconciliation </a:t>
            </a:r>
            <a:r>
              <a:rPr sz="2800" spc="-5" dirty="0"/>
              <a:t>of Eligible</a:t>
            </a:r>
            <a:r>
              <a:rPr sz="2800" spc="95" dirty="0"/>
              <a:t> </a:t>
            </a:r>
            <a:r>
              <a:rPr sz="2800" spc="-35" dirty="0"/>
              <a:t>ITC</a:t>
            </a:r>
            <a:r>
              <a:rPr lang="en-IN" sz="2800" spc="-5" dirty="0"/>
              <a:t> </a:t>
            </a:r>
            <a:r>
              <a:rPr lang="en-US" sz="2800" spc="-5" dirty="0"/>
              <a:t>For FY 2017-18 &amp; 2018-19, taxpayers have an option to not fill this table.</a:t>
            </a:r>
            <a:endParaRPr sz="2800" spc="-5" dirty="0"/>
          </a:p>
        </p:txBody>
      </p:sp>
      <p:sp>
        <p:nvSpPr>
          <p:cNvPr id="11" name="object 11"/>
          <p:cNvSpPr/>
          <p:nvPr/>
        </p:nvSpPr>
        <p:spPr>
          <a:xfrm>
            <a:off x="517358" y="1704517"/>
            <a:ext cx="10623884" cy="4843348"/>
          </a:xfrm>
          <a:prstGeom prst="rect">
            <a:avLst/>
          </a:prstGeom>
          <a:blipFill>
            <a:blip r:embed="rId2" cstate="print"/>
            <a:stretch>
              <a:fillRect/>
            </a:stretch>
          </a:blipFill>
        </p:spPr>
        <p:txBody>
          <a:bodyPr wrap="square" lIns="0" tIns="0" rIns="0" bIns="0" rtlCol="0"/>
          <a:lstStyle/>
          <a:p>
            <a:endParaRPr/>
          </a:p>
        </p:txBody>
      </p:sp>
      <p:sp>
        <p:nvSpPr>
          <p:cNvPr id="2" name="Footer Placeholder 1">
            <a:extLst>
              <a:ext uri="{FF2B5EF4-FFF2-40B4-BE49-F238E27FC236}">
                <a16:creationId xmlns:a16="http://schemas.microsoft.com/office/drawing/2014/main" id="{0FFEE90A-5373-48A4-AEC8-DDF97CBF8480}"/>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19084571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10"/>
          <p:cNvSpPr txBox="1">
            <a:spLocks noGrp="1"/>
          </p:cNvSpPr>
          <p:nvPr>
            <p:ph type="title"/>
          </p:nvPr>
        </p:nvSpPr>
        <p:spPr>
          <a:xfrm>
            <a:off x="747837" y="857789"/>
            <a:ext cx="9693131" cy="873957"/>
          </a:xfrm>
          <a:prstGeom prst="rect">
            <a:avLst/>
          </a:prstGeom>
        </p:spPr>
        <p:txBody>
          <a:bodyPr vert="horz" wrap="square" lIns="0" tIns="12065" rIns="0" bIns="0" rtlCol="0" anchor="b">
            <a:spAutoFit/>
          </a:bodyPr>
          <a:lstStyle/>
          <a:p>
            <a:pPr marL="12700">
              <a:lnSpc>
                <a:spcPct val="100000"/>
              </a:lnSpc>
              <a:spcBef>
                <a:spcPts val="95"/>
              </a:spcBef>
            </a:pPr>
            <a:r>
              <a:rPr sz="2800" spc="-5" dirty="0"/>
              <a:t>Pt. IV- 14- Reconciliation of Eligible ITC</a:t>
            </a:r>
            <a:r>
              <a:rPr lang="en-IN" sz="2800" spc="-5"/>
              <a:t>- </a:t>
            </a:r>
            <a:r>
              <a:rPr lang="en-US" sz="2800" spc="-5" dirty="0"/>
              <a:t>For FY 2017-18 &amp; 2018-19, taxpayers have an option to not fill this table.</a:t>
            </a:r>
            <a:endParaRPr sz="2800" spc="-5" dirty="0"/>
          </a:p>
        </p:txBody>
      </p:sp>
      <p:sp>
        <p:nvSpPr>
          <p:cNvPr id="11" name="object 11"/>
          <p:cNvSpPr/>
          <p:nvPr/>
        </p:nvSpPr>
        <p:spPr>
          <a:xfrm>
            <a:off x="408373" y="2015232"/>
            <a:ext cx="10520039" cy="4156968"/>
          </a:xfrm>
          <a:prstGeom prst="rect">
            <a:avLst/>
          </a:prstGeom>
          <a:blipFill>
            <a:blip r:embed="rId2" cstate="print"/>
            <a:stretch>
              <a:fillRect/>
            </a:stretch>
          </a:blipFill>
        </p:spPr>
        <p:txBody>
          <a:bodyPr wrap="square" lIns="0" tIns="0" rIns="0" bIns="0" rtlCol="0"/>
          <a:lstStyle/>
          <a:p>
            <a:endParaRPr dirty="0"/>
          </a:p>
        </p:txBody>
      </p:sp>
      <p:sp>
        <p:nvSpPr>
          <p:cNvPr id="2" name="Footer Placeholder 1">
            <a:extLst>
              <a:ext uri="{FF2B5EF4-FFF2-40B4-BE49-F238E27FC236}">
                <a16:creationId xmlns:a16="http://schemas.microsoft.com/office/drawing/2014/main" id="{C04E5944-25C5-4BC4-99C7-C01A4C1BC707}"/>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203709698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C7910B1-A178-48F4-BEBA-26B505553630}"/>
              </a:ext>
            </a:extLst>
          </p:cNvPr>
          <p:cNvPicPr>
            <a:picLocks noChangeAspect="1"/>
          </p:cNvPicPr>
          <p:nvPr/>
        </p:nvPicPr>
        <p:blipFill>
          <a:blip r:embed="rId2"/>
          <a:stretch>
            <a:fillRect/>
          </a:stretch>
        </p:blipFill>
        <p:spPr>
          <a:xfrm>
            <a:off x="796882" y="690122"/>
            <a:ext cx="9037681" cy="5445635"/>
          </a:xfrm>
          <a:prstGeom prst="rect">
            <a:avLst/>
          </a:prstGeom>
        </p:spPr>
      </p:pic>
      <p:sp>
        <p:nvSpPr>
          <p:cNvPr id="2" name="Footer Placeholder 1">
            <a:extLst>
              <a:ext uri="{FF2B5EF4-FFF2-40B4-BE49-F238E27FC236}">
                <a16:creationId xmlns:a16="http://schemas.microsoft.com/office/drawing/2014/main" id="{73CAA289-1DCF-43F8-AECF-D663FF82D8EC}"/>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250722714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C69B2F-5FE0-4BA4-8A5C-BD645C9F0EDC}"/>
              </a:ext>
            </a:extLst>
          </p:cNvPr>
          <p:cNvSpPr>
            <a:spLocks noGrp="1"/>
          </p:cNvSpPr>
          <p:nvPr>
            <p:ph type="title"/>
          </p:nvPr>
        </p:nvSpPr>
        <p:spPr>
          <a:xfrm>
            <a:off x="493245" y="259743"/>
            <a:ext cx="9692640" cy="1887110"/>
          </a:xfrm>
        </p:spPr>
        <p:txBody>
          <a:bodyPr>
            <a:normAutofit fontScale="90000"/>
          </a:bodyPr>
          <a:lstStyle/>
          <a:p>
            <a:pPr algn="just"/>
            <a:r>
              <a:rPr lang="en-IN" b="1" dirty="0"/>
              <a:t>Part V : Auditor’s recommendation on additional liability due to non-reconciliation</a:t>
            </a:r>
            <a:endParaRPr lang="en-IN" dirty="0"/>
          </a:p>
        </p:txBody>
      </p:sp>
      <p:sp>
        <p:nvSpPr>
          <p:cNvPr id="3" name="TextBox 2">
            <a:extLst>
              <a:ext uri="{FF2B5EF4-FFF2-40B4-BE49-F238E27FC236}">
                <a16:creationId xmlns:a16="http://schemas.microsoft.com/office/drawing/2014/main" id="{FEA35BED-7122-4E26-AF62-067CC7E9A9D4}"/>
              </a:ext>
            </a:extLst>
          </p:cNvPr>
          <p:cNvSpPr txBox="1"/>
          <p:nvPr/>
        </p:nvSpPr>
        <p:spPr>
          <a:xfrm>
            <a:off x="493245" y="2485749"/>
            <a:ext cx="10097815" cy="3790764"/>
          </a:xfrm>
          <a:prstGeom prst="rect">
            <a:avLst/>
          </a:prstGeom>
          <a:noFill/>
        </p:spPr>
        <p:txBody>
          <a:bodyPr wrap="square" rtlCol="0">
            <a:spAutoFit/>
          </a:bodyPr>
          <a:lstStyle/>
          <a:p>
            <a:pPr algn="just"/>
            <a:r>
              <a:rPr lang="en-US" sz="2000" dirty="0"/>
              <a:t>This part of Form 9C is the outcome of the independent review by an Auditor.</a:t>
            </a:r>
          </a:p>
          <a:p>
            <a:pPr algn="just"/>
            <a:endParaRPr lang="en-US" sz="2000" kern="1200" dirty="0">
              <a:solidFill>
                <a:schemeClr val="tx1"/>
              </a:solidFill>
              <a:latin typeface="+mn-lt"/>
              <a:ea typeface="+mn-ea"/>
              <a:cs typeface="+mn-cs"/>
            </a:endParaRPr>
          </a:p>
          <a:p>
            <a:pPr algn="just"/>
            <a:r>
              <a:rPr lang="en-US" sz="2000" dirty="0"/>
              <a:t>The analysis of the definition of the word “Audit” helps us understand the implications of the “Audit” of a Registered Person under the CGST Act and the Rules framed </a:t>
            </a:r>
            <a:r>
              <a:rPr lang="en-IN" sz="2000" dirty="0"/>
              <a:t>thereunder:</a:t>
            </a:r>
          </a:p>
          <a:p>
            <a:pPr algn="just"/>
            <a:endParaRPr lang="en-IN" sz="2000" dirty="0"/>
          </a:p>
          <a:p>
            <a:pPr algn="just"/>
            <a:r>
              <a:rPr lang="en-US" sz="2000" dirty="0"/>
              <a:t> It is a systematic examination of records, returns and other documents;</a:t>
            </a:r>
          </a:p>
          <a:p>
            <a:pPr algn="just"/>
            <a:endParaRPr lang="en-US" sz="2000" dirty="0"/>
          </a:p>
          <a:p>
            <a:pPr algn="just"/>
            <a:r>
              <a:rPr lang="en-US" sz="2000" dirty="0"/>
              <a:t> Maintained or furnished by the Registered Person;</a:t>
            </a:r>
          </a:p>
          <a:p>
            <a:pPr algn="just"/>
            <a:endParaRPr lang="en-US" sz="2000" dirty="0"/>
          </a:p>
          <a:p>
            <a:pPr algn="just"/>
            <a:r>
              <a:rPr lang="en-US" sz="2000" dirty="0"/>
              <a:t> With a view to verifying the correctness of the turnover declared, taxes paid, refund claimed, and input tax credit availed, and also to assess his compliance.</a:t>
            </a:r>
            <a:endParaRPr lang="en-US" sz="2000" kern="1200" dirty="0">
              <a:solidFill>
                <a:schemeClr val="tx1"/>
              </a:solidFill>
              <a:latin typeface="+mn-lt"/>
              <a:ea typeface="+mn-ea"/>
              <a:cs typeface="+mn-cs"/>
            </a:endParaRPr>
          </a:p>
        </p:txBody>
      </p:sp>
      <p:sp>
        <p:nvSpPr>
          <p:cNvPr id="4" name="Footer Placeholder 3">
            <a:extLst>
              <a:ext uri="{FF2B5EF4-FFF2-40B4-BE49-F238E27FC236}">
                <a16:creationId xmlns:a16="http://schemas.microsoft.com/office/drawing/2014/main" id="{352FCCD7-F34D-4A26-9B44-0C157D27C516}"/>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536080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472A681-34BF-43A7-8319-9C02C1D8F128}"/>
              </a:ext>
            </a:extLst>
          </p:cNvPr>
          <p:cNvSpPr txBox="1"/>
          <p:nvPr/>
        </p:nvSpPr>
        <p:spPr>
          <a:xfrm>
            <a:off x="728226" y="269932"/>
            <a:ext cx="10297840" cy="5355312"/>
          </a:xfrm>
          <a:prstGeom prst="rect">
            <a:avLst/>
          </a:prstGeom>
          <a:noFill/>
        </p:spPr>
        <p:txBody>
          <a:bodyPr wrap="square" rtlCol="0">
            <a:spAutoFit/>
          </a:bodyPr>
          <a:lstStyle/>
          <a:p>
            <a:pPr algn="just"/>
            <a:r>
              <a:rPr lang="en-US" b="1" dirty="0"/>
              <a:t>The examination of records, returns and other documents maintained or furnished by the Registered Person could lead to several issues, some of which are listed below:</a:t>
            </a:r>
          </a:p>
          <a:p>
            <a:pPr algn="just"/>
            <a:endParaRPr lang="en-US" dirty="0"/>
          </a:p>
          <a:p>
            <a:pPr algn="just"/>
            <a:r>
              <a:rPr lang="en-US" dirty="0"/>
              <a:t>(a) The turnovers declared in the return filed in GSTR 3B could be at variance with the books, financials or turnovers now arrived;</a:t>
            </a:r>
          </a:p>
          <a:p>
            <a:pPr algn="just"/>
            <a:endParaRPr lang="en-US" dirty="0"/>
          </a:p>
          <a:p>
            <a:pPr algn="just"/>
            <a:r>
              <a:rPr lang="en-US" dirty="0"/>
              <a:t>(b) There could be a shortfall in taxes paid on account of incorrect </a:t>
            </a:r>
            <a:r>
              <a:rPr lang="en-US" dirty="0" err="1"/>
              <a:t>availment</a:t>
            </a:r>
            <a:r>
              <a:rPr lang="en-US" dirty="0"/>
              <a:t> of input taxes (viz., input tax credits may have been availed in respect of inward supplies on which tax credits are not allowed); Shortfall in output taxes may arise on account of incorrect outward supplies declared; incorrect accounting of debit / credit notes and such other reasons;</a:t>
            </a:r>
          </a:p>
          <a:p>
            <a:pPr algn="just"/>
            <a:endParaRPr lang="en-US" dirty="0"/>
          </a:p>
          <a:p>
            <a:pPr algn="just"/>
            <a:r>
              <a:rPr lang="en-US" dirty="0"/>
              <a:t>c) Input taxes availed could be incorrect viz., on account of non-reversal of payments effected to suppliers within a period of 180 days; credit may have been availed without receipt of goods or services etc., </a:t>
            </a:r>
          </a:p>
          <a:p>
            <a:pPr algn="just"/>
            <a:endParaRPr lang="en-US" dirty="0"/>
          </a:p>
          <a:p>
            <a:pPr algn="just"/>
            <a:r>
              <a:rPr lang="en-US" dirty="0"/>
              <a:t>(d) It is these issues among others that require the conduct of an audit.</a:t>
            </a:r>
          </a:p>
          <a:p>
            <a:pPr algn="just"/>
            <a:endParaRPr lang="en-US" dirty="0"/>
          </a:p>
          <a:p>
            <a:pPr algn="just"/>
            <a:r>
              <a:rPr lang="en-US" b="1" dirty="0"/>
              <a:t>An important issue to be borne in mind is that any additional liability recommended by the Auditor is required to be discharged through cash. This fact can be borne out from the very heading to Part V of the relevant GSTR 9C.</a:t>
            </a:r>
            <a:endParaRPr lang="en-IN" b="1" dirty="0"/>
          </a:p>
        </p:txBody>
      </p:sp>
      <p:sp>
        <p:nvSpPr>
          <p:cNvPr id="2" name="Footer Placeholder 1">
            <a:extLst>
              <a:ext uri="{FF2B5EF4-FFF2-40B4-BE49-F238E27FC236}">
                <a16:creationId xmlns:a16="http://schemas.microsoft.com/office/drawing/2014/main" id="{DE89D9B1-5DB4-4BE1-9D1B-0F22ACDABF17}"/>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18401356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3B8336E-5F64-4953-A4F0-11F780F31B5F}"/>
              </a:ext>
            </a:extLst>
          </p:cNvPr>
          <p:cNvSpPr txBox="1"/>
          <p:nvPr/>
        </p:nvSpPr>
        <p:spPr>
          <a:xfrm>
            <a:off x="537807" y="1034055"/>
            <a:ext cx="10084904" cy="5416868"/>
          </a:xfrm>
          <a:prstGeom prst="rect">
            <a:avLst/>
          </a:prstGeom>
          <a:noFill/>
        </p:spPr>
        <p:txBody>
          <a:bodyPr wrap="square" rtlCol="0">
            <a:spAutoFit/>
          </a:bodyPr>
          <a:lstStyle/>
          <a:p>
            <a:pPr algn="just"/>
            <a:r>
              <a:rPr lang="en-IN" sz="2800" b="1" dirty="0"/>
              <a:t>Some issues:</a:t>
            </a:r>
          </a:p>
          <a:p>
            <a:pPr algn="just"/>
            <a:endParaRPr lang="en-IN" b="1" dirty="0"/>
          </a:p>
          <a:p>
            <a:pPr algn="just"/>
            <a:r>
              <a:rPr lang="en-US" sz="2000" dirty="0"/>
              <a:t>(a) Is the additional liability determined by the Auditor binding on the registered person?</a:t>
            </a:r>
          </a:p>
          <a:p>
            <a:pPr algn="just"/>
            <a:endParaRPr lang="en-US" sz="2000" dirty="0"/>
          </a:p>
          <a:p>
            <a:pPr algn="just"/>
            <a:r>
              <a:rPr lang="en-US" sz="2000" dirty="0"/>
              <a:t> At the outset, it can be inferred from the heading to Part V of GSTR 9C that the Auditor has only a recommendatory power, for recommendations given by the Auditor may or may not be acceptable to the Registered Person. If it is acceptable, there are no further questions. But if it is not acceptable, then the question that arises is how can the Auditor resolves the issue.</a:t>
            </a:r>
          </a:p>
          <a:p>
            <a:pPr algn="just"/>
            <a:endParaRPr lang="en-US" sz="2000" dirty="0"/>
          </a:p>
          <a:p>
            <a:pPr algn="just"/>
            <a:r>
              <a:rPr lang="en-US" sz="2000" dirty="0"/>
              <a:t> At this juncture, the Auditor needs to exercise his professional diligence, skill, legal knowledge and care in determining any additional tax liability which is payable by the Registered Person. The Registered Person has the option to accept, reject or partially accept the recommended additional tax liability. In line with such recommendations, though not explicitly stated anywhere in the relevant </a:t>
            </a:r>
            <a:r>
              <a:rPr lang="en-IN" sz="2000" dirty="0"/>
              <a:t>Form or GST laws –</a:t>
            </a:r>
          </a:p>
          <a:p>
            <a:pPr algn="just"/>
            <a:endParaRPr lang="en-IN" sz="2000" dirty="0"/>
          </a:p>
          <a:p>
            <a:pPr marL="400050" indent="-400050" algn="just">
              <a:buAutoNum type="romanLcParenBoth"/>
            </a:pPr>
            <a:r>
              <a:rPr lang="en-US" sz="2000" dirty="0"/>
              <a:t>the Registered Person can choose to make the payment of the additional tax liability in full or in part; </a:t>
            </a:r>
          </a:p>
        </p:txBody>
      </p:sp>
      <p:sp>
        <p:nvSpPr>
          <p:cNvPr id="2" name="Footer Placeholder 1">
            <a:extLst>
              <a:ext uri="{FF2B5EF4-FFF2-40B4-BE49-F238E27FC236}">
                <a16:creationId xmlns:a16="http://schemas.microsoft.com/office/drawing/2014/main" id="{2C259EB5-DAB6-4634-A013-996407C2B30F}"/>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358703718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7376826-1B68-47DF-BB28-AAF6E0009657}"/>
              </a:ext>
            </a:extLst>
          </p:cNvPr>
          <p:cNvSpPr txBox="1"/>
          <p:nvPr/>
        </p:nvSpPr>
        <p:spPr>
          <a:xfrm>
            <a:off x="674703" y="1145219"/>
            <a:ext cx="9845336" cy="3785652"/>
          </a:xfrm>
          <a:prstGeom prst="rect">
            <a:avLst/>
          </a:prstGeom>
          <a:noFill/>
        </p:spPr>
        <p:txBody>
          <a:bodyPr wrap="square" rtlCol="0">
            <a:spAutoFit/>
          </a:bodyPr>
          <a:lstStyle/>
          <a:p>
            <a:pPr algn="just"/>
            <a:r>
              <a:rPr lang="en-US" sz="2000" dirty="0"/>
              <a:t>(ii) the Registered Person can even choose to reject the complete recommendations of the Auditor and not make the payment at all. </a:t>
            </a:r>
          </a:p>
          <a:p>
            <a:pPr algn="just"/>
            <a:endParaRPr lang="en-US" sz="2000" dirty="0"/>
          </a:p>
          <a:p>
            <a:pPr algn="just"/>
            <a:r>
              <a:rPr lang="en-US" sz="2000" dirty="0"/>
              <a:t> Before an Auditor makes any recommendation about additional tax liability, due care must be exercised. For instance, in respect of commodity classification based on HSN if an Auditor believes that there are two possibilities then he may choose to place reliance on an expert opinion. In such a situation, a proper </a:t>
            </a:r>
            <a:r>
              <a:rPr lang="en-IN" sz="2000" dirty="0"/>
              <a:t>disclosure may suffice. </a:t>
            </a:r>
          </a:p>
          <a:p>
            <a:pPr algn="just"/>
            <a:endParaRPr lang="en-IN" sz="2000" dirty="0"/>
          </a:p>
          <a:p>
            <a:pPr algn="just"/>
            <a:r>
              <a:rPr lang="en-US" sz="2000" dirty="0"/>
              <a:t> However, when looked at from the perspective of the government, the recommendation shall form the foundation for an effective show cause notice and enquiry into the affairs of the Registered Person.</a:t>
            </a:r>
            <a:endParaRPr lang="en-IN" sz="2000" dirty="0"/>
          </a:p>
          <a:p>
            <a:pPr algn="just"/>
            <a:endParaRPr lang="en-IN" sz="2000" dirty="0"/>
          </a:p>
        </p:txBody>
      </p:sp>
      <p:sp>
        <p:nvSpPr>
          <p:cNvPr id="2" name="Footer Placeholder 1">
            <a:extLst>
              <a:ext uri="{FF2B5EF4-FFF2-40B4-BE49-F238E27FC236}">
                <a16:creationId xmlns:a16="http://schemas.microsoft.com/office/drawing/2014/main" id="{67725675-EFE2-4FDB-B3B3-B2D757F0B84F}"/>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245442370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19D01D3-4B0F-4DE1-B768-F359E62D6AB7}"/>
              </a:ext>
            </a:extLst>
          </p:cNvPr>
          <p:cNvSpPr txBox="1"/>
          <p:nvPr/>
        </p:nvSpPr>
        <p:spPr>
          <a:xfrm>
            <a:off x="878889" y="1189608"/>
            <a:ext cx="9827581" cy="5632311"/>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srgbClr val="000000"/>
              </a:solidFill>
              <a:effectLst/>
              <a:uLnTx/>
              <a:uFillTx/>
              <a:latin typeface="Century Schoolbook"/>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Century Schoolbook"/>
                <a:ea typeface="+mn-ea"/>
                <a:cs typeface="+mn-cs"/>
              </a:rPr>
              <a:t>Qualification: </a:t>
            </a:r>
            <a:r>
              <a:rPr kumimoji="0" lang="en-US" sz="2000" b="0" i="0" u="none" strike="noStrike" kern="1200" cap="none" spc="0" normalizeH="0" baseline="0" noProof="0" dirty="0">
                <a:ln>
                  <a:noFill/>
                </a:ln>
                <a:solidFill>
                  <a:srgbClr val="000000"/>
                </a:solidFill>
                <a:effectLst/>
                <a:uLnTx/>
                <a:uFillTx/>
                <a:latin typeface="Century Schoolbook"/>
                <a:ea typeface="+mn-ea"/>
                <a:cs typeface="+mn-cs"/>
              </a:rPr>
              <a:t>The word ‘qualification’ has not been defined under the CGST Act.</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entury Schoolbook"/>
                <a:ea typeface="+mn-ea"/>
                <a:cs typeface="+mn-cs"/>
              </a:rPr>
              <a:t>As per SA 705 issued by the ICAI, the Auditor shall express a qualified opinion</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srgbClr val="000000"/>
                </a:solidFill>
                <a:effectLst/>
                <a:uLnTx/>
                <a:uFillTx/>
                <a:latin typeface="Century Schoolbook"/>
                <a:ea typeface="+mn-ea"/>
                <a:cs typeface="+mn-cs"/>
              </a:rPr>
              <a:t>when:</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n-IN" sz="2000" b="0" i="0" u="none" strike="noStrike" kern="1200" cap="none" spc="0" normalizeH="0" baseline="0" noProof="0" dirty="0">
              <a:ln>
                <a:noFill/>
              </a:ln>
              <a:solidFill>
                <a:srgbClr val="000000"/>
              </a:solidFill>
              <a:effectLst/>
              <a:uLnTx/>
              <a:uFillTx/>
              <a:latin typeface="Century Schoolbook"/>
              <a:ea typeface="+mn-ea"/>
              <a:cs typeface="+mn-cs"/>
            </a:endParaRPr>
          </a:p>
          <a:p>
            <a:pPr marL="342900" marR="0" lvl="0" indent="-342900" algn="just" defTabSz="457200" rtl="0" eaLnBrk="1" fontAlgn="auto" latinLnBrk="0" hangingPunct="1">
              <a:lnSpc>
                <a:spcPct val="100000"/>
              </a:lnSpc>
              <a:spcBef>
                <a:spcPts val="0"/>
              </a:spcBef>
              <a:spcAft>
                <a:spcPts val="0"/>
              </a:spcAft>
              <a:buClrTx/>
              <a:buSzTx/>
              <a:buFontTx/>
              <a:buAutoNum type="alphaLcParenBoth"/>
              <a:tabLst/>
              <a:defRPr/>
            </a:pPr>
            <a:r>
              <a:rPr kumimoji="0" lang="en-US" sz="2000" b="0" i="0" u="none" strike="noStrike" kern="1200" cap="none" spc="0" normalizeH="0" baseline="0" noProof="0" dirty="0">
                <a:ln>
                  <a:noFill/>
                </a:ln>
                <a:solidFill>
                  <a:srgbClr val="000000"/>
                </a:solidFill>
                <a:effectLst/>
                <a:uLnTx/>
                <a:uFillTx/>
                <a:latin typeface="Century Schoolbook"/>
                <a:ea typeface="+mn-ea"/>
                <a:cs typeface="+mn-cs"/>
              </a:rPr>
              <a:t>The Auditor, having obtained sufficient appropriate audit evidence, concludes that misstatements, individually or in the aggregate, are material, but not pervasive, to the financial statements; or</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0000"/>
              </a:solidFill>
              <a:effectLst/>
              <a:uLnTx/>
              <a:uFillTx/>
              <a:latin typeface="Century Schoolbook"/>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Century Schoolbook"/>
                <a:ea typeface="+mn-ea"/>
                <a:cs typeface="+mn-cs"/>
              </a:rPr>
              <a:t>(b) The Auditor is unable to obtain sufficient appropriate audit evidence on which to base the opinion, but the Auditor concludes that the possible effects on the financial statements of undetected misstatements, if any, could be material but not pervasive. Therefore, while certifying Form GSTR 9C the Chartered Accountant should take utmost care in reporting a matter as an ‘observation’ or as a ‘qualification’.</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0000"/>
              </a:solidFill>
              <a:effectLst/>
              <a:uLnTx/>
              <a:uFillTx/>
              <a:latin typeface="Century Schoolbook"/>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n-IN" sz="2000" b="0" i="0" u="none" strike="noStrike" kern="1200" cap="none" spc="0" normalizeH="0" baseline="0" noProof="0" dirty="0">
              <a:ln>
                <a:noFill/>
              </a:ln>
              <a:solidFill>
                <a:srgbClr val="000000"/>
              </a:solidFill>
              <a:effectLst/>
              <a:uLnTx/>
              <a:uFillTx/>
              <a:latin typeface="Century Schoolbook"/>
              <a:ea typeface="+mn-ea"/>
              <a:cs typeface="+mn-cs"/>
            </a:endParaRPr>
          </a:p>
        </p:txBody>
      </p:sp>
      <p:sp>
        <p:nvSpPr>
          <p:cNvPr id="2" name="Footer Placeholder 1">
            <a:extLst>
              <a:ext uri="{FF2B5EF4-FFF2-40B4-BE49-F238E27FC236}">
                <a16:creationId xmlns:a16="http://schemas.microsoft.com/office/drawing/2014/main" id="{C9A68E7E-1CBA-4863-A477-D1AAB45A7AA7}"/>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24811769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D09E2-EA12-4D4A-BFED-A4BFBB4AF52A}"/>
              </a:ext>
            </a:extLst>
          </p:cNvPr>
          <p:cNvSpPr>
            <a:spLocks noGrp="1"/>
          </p:cNvSpPr>
          <p:nvPr>
            <p:ph type="title"/>
          </p:nvPr>
        </p:nvSpPr>
        <p:spPr>
          <a:xfrm>
            <a:off x="800233" y="1830576"/>
            <a:ext cx="9692640" cy="1325562"/>
          </a:xfrm>
        </p:spPr>
        <p:txBody>
          <a:bodyPr>
            <a:normAutofit fontScale="90000"/>
          </a:bodyPr>
          <a:lstStyle/>
          <a:p>
            <a:r>
              <a:rPr lang="en-US" b="1" dirty="0"/>
              <a:t>What is the turnover that should be reckoned to determine the applicability </a:t>
            </a:r>
            <a:r>
              <a:rPr lang="en-IN" b="1" dirty="0"/>
              <a:t>of audit under GST?</a:t>
            </a:r>
            <a:br>
              <a:rPr lang="en-IN" b="1" dirty="0"/>
            </a:br>
            <a:br>
              <a:rPr lang="en-US" b="1" dirty="0"/>
            </a:br>
            <a:endParaRPr lang="en-IN" dirty="0"/>
          </a:p>
        </p:txBody>
      </p:sp>
      <p:sp>
        <p:nvSpPr>
          <p:cNvPr id="3" name="Content Placeholder 2">
            <a:extLst>
              <a:ext uri="{FF2B5EF4-FFF2-40B4-BE49-F238E27FC236}">
                <a16:creationId xmlns:a16="http://schemas.microsoft.com/office/drawing/2014/main" id="{5FA3B1A5-3FD5-4D0E-BC91-B1B4A2EB2191}"/>
              </a:ext>
            </a:extLst>
          </p:cNvPr>
          <p:cNvSpPr>
            <a:spLocks noGrp="1"/>
          </p:cNvSpPr>
          <p:nvPr>
            <p:ph idx="1"/>
          </p:nvPr>
        </p:nvSpPr>
        <p:spPr>
          <a:xfrm>
            <a:off x="729212" y="2388094"/>
            <a:ext cx="8595360" cy="4005108"/>
          </a:xfrm>
        </p:spPr>
        <p:txBody>
          <a:bodyPr>
            <a:normAutofit/>
          </a:bodyPr>
          <a:lstStyle/>
          <a:p>
            <a:pPr marL="0" indent="0" algn="just">
              <a:buNone/>
            </a:pPr>
            <a:r>
              <a:rPr lang="en-US" dirty="0"/>
              <a:t>Section 35(5) commences with the expression “every registered person whose </a:t>
            </a:r>
            <a:r>
              <a:rPr lang="en-US" b="1" dirty="0"/>
              <a:t>turnover </a:t>
            </a:r>
            <a:r>
              <a:rPr lang="en-US" dirty="0"/>
              <a:t>during a financial year exceeds the prescribed limit” whereas the relevant Rule 80(3) uses the expression “every registered person whose </a:t>
            </a:r>
            <a:r>
              <a:rPr lang="en-US" b="1" dirty="0"/>
              <a:t>aggregate turnover </a:t>
            </a:r>
            <a:r>
              <a:rPr lang="en-US" dirty="0"/>
              <a:t>during a financial year </a:t>
            </a:r>
            <a:r>
              <a:rPr lang="en-US" b="1" dirty="0"/>
              <a:t>exceeds two crore rupees</a:t>
            </a:r>
            <a:r>
              <a:rPr lang="en-US" dirty="0"/>
              <a:t>”.</a:t>
            </a:r>
          </a:p>
          <a:p>
            <a:pPr marL="0" indent="0" algn="just">
              <a:buNone/>
            </a:pPr>
            <a:r>
              <a:rPr lang="en-US" dirty="0"/>
              <a:t>For the financial year 2017-18, the GST period comprises of 9 months whereas the relevant section 35(5) uses the expression financial year; Therefore, in the absence of clarification from Government and to avoid any cases of default, it is reasonable to reckon the turnover limits prescribed for audit i.e., Rs. 2 crores for the </a:t>
            </a:r>
            <a:r>
              <a:rPr lang="en-US" b="1" dirty="0"/>
              <a:t>whole of the financial year </a:t>
            </a:r>
            <a:r>
              <a:rPr lang="en-US" dirty="0"/>
              <a:t>which would also include the first quarter of the financial year 2017-18.</a:t>
            </a:r>
            <a:endParaRPr lang="en-IN" dirty="0"/>
          </a:p>
        </p:txBody>
      </p:sp>
      <p:sp>
        <p:nvSpPr>
          <p:cNvPr id="4" name="Footer Placeholder 3">
            <a:extLst>
              <a:ext uri="{FF2B5EF4-FFF2-40B4-BE49-F238E27FC236}">
                <a16:creationId xmlns:a16="http://schemas.microsoft.com/office/drawing/2014/main" id="{A67A2C28-32F6-40ED-8847-5B367824D333}"/>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288954201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10"/>
          <p:cNvSpPr txBox="1">
            <a:spLocks noGrp="1"/>
          </p:cNvSpPr>
          <p:nvPr>
            <p:ph type="title"/>
          </p:nvPr>
        </p:nvSpPr>
        <p:spPr>
          <a:xfrm>
            <a:off x="1601216" y="304578"/>
            <a:ext cx="8719831" cy="689291"/>
          </a:xfrm>
          <a:prstGeom prst="rect">
            <a:avLst/>
          </a:prstGeom>
        </p:spPr>
        <p:txBody>
          <a:bodyPr vert="horz" wrap="square" lIns="0" tIns="12065" rIns="0" bIns="0" rtlCol="0">
            <a:spAutoFit/>
          </a:bodyPr>
          <a:lstStyle/>
          <a:p>
            <a:pPr marL="12700">
              <a:lnSpc>
                <a:spcPct val="100000"/>
              </a:lnSpc>
              <a:spcBef>
                <a:spcPts val="95"/>
              </a:spcBef>
            </a:pPr>
            <a:r>
              <a:rPr spc="-5" dirty="0"/>
              <a:t>ICAI- </a:t>
            </a:r>
            <a:r>
              <a:rPr spc="-30" dirty="0"/>
              <a:t>Technical</a:t>
            </a:r>
            <a:r>
              <a:rPr spc="-475" dirty="0"/>
              <a:t> </a:t>
            </a:r>
            <a:r>
              <a:rPr spc="-10" dirty="0"/>
              <a:t>Guide</a:t>
            </a:r>
          </a:p>
        </p:txBody>
      </p:sp>
      <p:sp>
        <p:nvSpPr>
          <p:cNvPr id="11" name="object 11"/>
          <p:cNvSpPr txBox="1"/>
          <p:nvPr/>
        </p:nvSpPr>
        <p:spPr>
          <a:xfrm>
            <a:off x="497150" y="1669002"/>
            <a:ext cx="9823897" cy="2554545"/>
          </a:xfrm>
          <a:prstGeom prst="rect">
            <a:avLst/>
          </a:prstGeom>
          <a:noFill/>
        </p:spPr>
        <p:txBody>
          <a:bodyPr wrap="square" rtlCol="0">
            <a:spAutoFit/>
          </a:bodyPr>
          <a:lstStyle>
            <a:defPPr>
              <a:defRPr lang="en-US"/>
            </a:defPPr>
            <a:lvl1pPr algn="just"/>
          </a:lstStyle>
          <a:p>
            <a:pPr marL="285750" indent="-285750">
              <a:buFont typeface="Arial" panose="020B0604020202020204" pitchFamily="34" charset="0"/>
              <a:buChar char="•"/>
            </a:pPr>
            <a:r>
              <a:rPr sz="2000" dirty="0"/>
              <a:t>A disclaimer can be given in opinion paragraph if Auditor is unable to  identify or comment upon each and every classification of outward and  inward supplies</a:t>
            </a:r>
            <a:endParaRPr lang="en-US" sz="2000" dirty="0"/>
          </a:p>
          <a:p>
            <a:pPr marL="285750" indent="-285750">
              <a:buFont typeface="Arial" panose="020B0604020202020204" pitchFamily="34" charset="0"/>
              <a:buChar char="•"/>
            </a:pPr>
            <a:endParaRPr sz="2000" dirty="0"/>
          </a:p>
          <a:p>
            <a:pPr marL="285750" indent="-285750">
              <a:buFont typeface="Arial" panose="020B0604020202020204" pitchFamily="34" charset="0"/>
              <a:buChar char="•"/>
            </a:pPr>
            <a:r>
              <a:rPr sz="2000" dirty="0"/>
              <a:t>The Auditor should put a qualification in opinion paragraph for  interpretation differences between assessee and Auditor</a:t>
            </a:r>
            <a:endParaRPr lang="en-US" sz="2000" dirty="0"/>
          </a:p>
          <a:p>
            <a:pPr marL="285750" indent="-285750">
              <a:buFont typeface="Arial" panose="020B0604020202020204" pitchFamily="34" charset="0"/>
              <a:buChar char="•"/>
            </a:pPr>
            <a:endParaRPr sz="2000" dirty="0"/>
          </a:p>
          <a:p>
            <a:pPr marL="285750" indent="-285750">
              <a:buFont typeface="Arial" panose="020B0604020202020204" pitchFamily="34" charset="0"/>
              <a:buChar char="•"/>
            </a:pPr>
            <a:r>
              <a:rPr sz="2000" dirty="0"/>
              <a:t>The Auditor should recommend additional tax liability if any, if dispute  (between assessee and Auditor) is due to error but not a conscious  interpretation</a:t>
            </a:r>
          </a:p>
        </p:txBody>
      </p:sp>
      <p:sp>
        <p:nvSpPr>
          <p:cNvPr id="2" name="Footer Placeholder 1">
            <a:extLst>
              <a:ext uri="{FF2B5EF4-FFF2-40B4-BE49-F238E27FC236}">
                <a16:creationId xmlns:a16="http://schemas.microsoft.com/office/drawing/2014/main" id="{E52A6D39-E598-4676-81EE-2C56ECD226D9}"/>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265162124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1AD850-8D43-497B-AA1A-36890613B8EC}"/>
              </a:ext>
            </a:extLst>
          </p:cNvPr>
          <p:cNvSpPr>
            <a:spLocks noGrp="1"/>
          </p:cNvSpPr>
          <p:nvPr>
            <p:ph type="title"/>
          </p:nvPr>
        </p:nvSpPr>
        <p:spPr>
          <a:xfrm>
            <a:off x="631556" y="1466591"/>
            <a:ext cx="10616451" cy="1325562"/>
          </a:xfrm>
        </p:spPr>
        <p:txBody>
          <a:bodyPr>
            <a:normAutofit fontScale="90000"/>
          </a:bodyPr>
          <a:lstStyle/>
          <a:p>
            <a:r>
              <a:rPr lang="en-US" b="1" dirty="0"/>
              <a:t>In which situation is Part I or Part II of the certification required to be certified?</a:t>
            </a:r>
            <a:br>
              <a:rPr lang="en-US" b="1" dirty="0"/>
            </a:br>
            <a:endParaRPr lang="en-IN" dirty="0"/>
          </a:p>
        </p:txBody>
      </p:sp>
      <p:sp>
        <p:nvSpPr>
          <p:cNvPr id="3" name="TextBox 2">
            <a:extLst>
              <a:ext uri="{FF2B5EF4-FFF2-40B4-BE49-F238E27FC236}">
                <a16:creationId xmlns:a16="http://schemas.microsoft.com/office/drawing/2014/main" id="{11ACAEF6-B1E6-4312-8AD0-F5AC44A1F89A}"/>
              </a:ext>
            </a:extLst>
          </p:cNvPr>
          <p:cNvSpPr txBox="1"/>
          <p:nvPr/>
        </p:nvSpPr>
        <p:spPr>
          <a:xfrm>
            <a:off x="807869" y="2876365"/>
            <a:ext cx="10076155" cy="2308324"/>
          </a:xfrm>
          <a:prstGeom prst="rect">
            <a:avLst/>
          </a:prstGeom>
          <a:noFill/>
        </p:spPr>
        <p:txBody>
          <a:bodyPr wrap="square" rtlCol="0">
            <a:spAutoFit/>
          </a:bodyPr>
          <a:lstStyle/>
          <a:p>
            <a:pPr algn="just"/>
            <a:r>
              <a:rPr lang="en-US" dirty="0"/>
              <a:t>1. Part I certification is to be certified by a Chartered Accountant / firm of Chartered Accountant wherein the audit of books of accounts, financial statements and reconciliation statement in Form GSTR 9C are certified by the same Chartered Accountant / firm of Chartered.</a:t>
            </a:r>
          </a:p>
          <a:p>
            <a:pPr algn="just"/>
            <a:endParaRPr lang="en-US" dirty="0"/>
          </a:p>
          <a:p>
            <a:pPr algn="just"/>
            <a:r>
              <a:rPr lang="en-US" dirty="0"/>
              <a:t>2. Part II certification is to be certified by a Chartered Accountant / firm of Chartered Accountant of a Cost Accountant firm of Cost Accountants if the audit of books of accounts, financial statements and reconciliation statement in Form GSTR 9C are certified by some other Chartered Accountant / firm of Chartered Accountant.</a:t>
            </a:r>
            <a:endParaRPr lang="en-IN" dirty="0"/>
          </a:p>
        </p:txBody>
      </p:sp>
      <p:sp>
        <p:nvSpPr>
          <p:cNvPr id="4" name="Footer Placeholder 3">
            <a:extLst>
              <a:ext uri="{FF2B5EF4-FFF2-40B4-BE49-F238E27FC236}">
                <a16:creationId xmlns:a16="http://schemas.microsoft.com/office/drawing/2014/main" id="{892A53D6-C061-4327-ACBE-C5BB9BAAD07D}"/>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209319223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 name="Rectangle 50">
            <a:extLst>
              <a:ext uri="{FF2B5EF4-FFF2-40B4-BE49-F238E27FC236}">
                <a16:creationId xmlns:a16="http://schemas.microsoft.com/office/drawing/2014/main" id="{876248C8-0720-48AB-91BA-5F530BB41E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22092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entury Schoolbook"/>
              <a:ea typeface="+mn-ea"/>
              <a:cs typeface="+mn-cs"/>
            </a:endParaRPr>
          </a:p>
        </p:txBody>
      </p:sp>
      <p:sp>
        <p:nvSpPr>
          <p:cNvPr id="2" name="Title 1"/>
          <p:cNvSpPr>
            <a:spLocks noGrp="1"/>
          </p:cNvSpPr>
          <p:nvPr>
            <p:ph type="title"/>
          </p:nvPr>
        </p:nvSpPr>
        <p:spPr>
          <a:xfrm>
            <a:off x="1261871" y="365760"/>
            <a:ext cx="9858383" cy="1325562"/>
          </a:xfrm>
        </p:spPr>
        <p:txBody>
          <a:bodyPr>
            <a:normAutofit/>
          </a:bodyPr>
          <a:lstStyle/>
          <a:p>
            <a:r>
              <a:rPr lang="fr-FR" spc="-10"/>
              <a:t>GST Audit </a:t>
            </a:r>
            <a:r>
              <a:rPr lang="fr-FR" spc="-15"/>
              <a:t>Report </a:t>
            </a:r>
            <a:r>
              <a:rPr lang="fr-FR" spc="-5"/>
              <a:t>: Format (Part</a:t>
            </a:r>
            <a:r>
              <a:rPr lang="fr-FR" spc="-85"/>
              <a:t> </a:t>
            </a:r>
            <a:r>
              <a:rPr lang="fr-FR" spc="-10"/>
              <a:t>B)</a:t>
            </a:r>
            <a:endParaRPr lang="en-IN"/>
          </a:p>
        </p:txBody>
      </p:sp>
      <p:sp>
        <p:nvSpPr>
          <p:cNvPr id="53" name="Rectangle 52">
            <a:extLst>
              <a:ext uri="{FF2B5EF4-FFF2-40B4-BE49-F238E27FC236}">
                <a16:creationId xmlns:a16="http://schemas.microsoft.com/office/drawing/2014/main" id="{523BEDA7-D0B8-4802-8168-92452653BC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 name="Rectangle 54">
            <a:extLst>
              <a:ext uri="{FF2B5EF4-FFF2-40B4-BE49-F238E27FC236}">
                <a16:creationId xmlns:a16="http://schemas.microsoft.com/office/drawing/2014/main" id="{D2EFF34B-7B1A-4F9D-8CEE-A40962BC7C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763724"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48" name="Content Placeholder 2">
            <a:extLst>
              <a:ext uri="{FF2B5EF4-FFF2-40B4-BE49-F238E27FC236}">
                <a16:creationId xmlns:a16="http://schemas.microsoft.com/office/drawing/2014/main" id="{B4BAE4C2-0DB5-4B6A-8F43-BE64449BBBCD}"/>
              </a:ext>
            </a:extLst>
          </p:cNvPr>
          <p:cNvGraphicFramePr>
            <a:graphicFrameLocks noGrp="1"/>
          </p:cNvGraphicFramePr>
          <p:nvPr>
            <p:ph idx="1"/>
          </p:nvPr>
        </p:nvGraphicFramePr>
        <p:xfrm>
          <a:off x="1262063" y="2013055"/>
          <a:ext cx="9858191" cy="42014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a:extLst>
              <a:ext uri="{FF2B5EF4-FFF2-40B4-BE49-F238E27FC236}">
                <a16:creationId xmlns:a16="http://schemas.microsoft.com/office/drawing/2014/main" id="{532080DC-DD3C-4253-BFC2-487547AF68EC}"/>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283342531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631825"/>
            <a:ext cx="10515600" cy="1325563"/>
          </a:xfrm>
        </p:spPr>
        <p:txBody>
          <a:bodyPr>
            <a:normAutofit/>
          </a:bodyPr>
          <a:lstStyle/>
          <a:p>
            <a:r>
              <a:rPr lang="en-US" dirty="0">
                <a:latin typeface="Corbel"/>
                <a:cs typeface="Corbel"/>
              </a:rPr>
              <a:t>Issue…</a:t>
            </a:r>
            <a:endParaRPr lang="en-IN" dirty="0"/>
          </a:p>
        </p:txBody>
      </p:sp>
      <p:sp>
        <p:nvSpPr>
          <p:cNvPr id="3" name="Content Placeholder 2"/>
          <p:cNvSpPr>
            <a:spLocks noGrp="1"/>
          </p:cNvSpPr>
          <p:nvPr>
            <p:ph idx="1"/>
          </p:nvPr>
        </p:nvSpPr>
        <p:spPr>
          <a:xfrm>
            <a:off x="838200" y="2057400"/>
            <a:ext cx="10515600" cy="3871762"/>
          </a:xfrm>
        </p:spPr>
        <p:txBody>
          <a:bodyPr>
            <a:normAutofit/>
          </a:bodyPr>
          <a:lstStyle/>
          <a:p>
            <a:pPr marL="12065" indent="0">
              <a:buClr>
                <a:srgbClr val="1286C3"/>
              </a:buClr>
              <a:buSzPct val="144642"/>
              <a:buNone/>
              <a:tabLst>
                <a:tab pos="528320" algn="l"/>
              </a:tabLst>
            </a:pPr>
            <a:r>
              <a:rPr lang="en-US" sz="2400" spc="-5" dirty="0">
                <a:latin typeface="Corbel"/>
              </a:rPr>
              <a:t>Under following circumstances, which format is ABC &amp; Co,  a CA firm suppose to use while conducting GST Audit of  XYZ, a proprietary concern?</a:t>
            </a:r>
            <a:endParaRPr lang="en-US" sz="2400" spc="-10" dirty="0">
              <a:latin typeface="Corbel"/>
              <a:cs typeface="Corbel"/>
            </a:endParaRPr>
          </a:p>
          <a:p>
            <a:pPr marL="527685" indent="-515620">
              <a:buClr>
                <a:srgbClr val="1286C3"/>
              </a:buClr>
              <a:buSzPct val="144642"/>
              <a:buAutoNum type="arabicPeriod"/>
              <a:tabLst>
                <a:tab pos="528320" algn="l"/>
              </a:tabLst>
            </a:pPr>
            <a:endParaRPr lang="en-US" sz="2400" spc="-10" dirty="0">
              <a:latin typeface="Corbel"/>
              <a:cs typeface="Corbel"/>
            </a:endParaRPr>
          </a:p>
          <a:p>
            <a:pPr marL="527685" indent="-515620">
              <a:buClr>
                <a:schemeClr val="accent1">
                  <a:lumMod val="75000"/>
                </a:schemeClr>
              </a:buClr>
              <a:buSzPct val="144642"/>
              <a:buAutoNum type="arabicPeriod"/>
              <a:tabLst>
                <a:tab pos="528320" algn="l"/>
              </a:tabLst>
            </a:pPr>
            <a:r>
              <a:rPr lang="en-US" sz="2400" spc="-10" dirty="0">
                <a:latin typeface="Corbel"/>
                <a:cs typeface="Corbel"/>
              </a:rPr>
              <a:t>ABC </a:t>
            </a:r>
            <a:r>
              <a:rPr lang="en-US" sz="2400" spc="-5" dirty="0">
                <a:latin typeface="Corbel"/>
                <a:cs typeface="Corbel"/>
              </a:rPr>
              <a:t>&amp; </a:t>
            </a:r>
            <a:r>
              <a:rPr lang="en-US" sz="2400" spc="-10" dirty="0">
                <a:latin typeface="Corbel"/>
                <a:cs typeface="Corbel"/>
              </a:rPr>
              <a:t>Co. has conducted </a:t>
            </a:r>
            <a:r>
              <a:rPr lang="en-US" sz="2400" spc="-75" dirty="0">
                <a:latin typeface="Corbel"/>
                <a:cs typeface="Corbel"/>
              </a:rPr>
              <a:t>Tax </a:t>
            </a:r>
            <a:r>
              <a:rPr lang="en-US" sz="2400" spc="-10" dirty="0">
                <a:latin typeface="Corbel"/>
                <a:cs typeface="Corbel"/>
              </a:rPr>
              <a:t>Audit </a:t>
            </a:r>
            <a:r>
              <a:rPr lang="en-US" sz="2400" spc="-5" dirty="0">
                <a:latin typeface="Corbel"/>
                <a:cs typeface="Corbel"/>
              </a:rPr>
              <a:t>of</a:t>
            </a:r>
            <a:r>
              <a:rPr lang="en-US" sz="2400" spc="-355" dirty="0">
                <a:latin typeface="Corbel"/>
                <a:cs typeface="Corbel"/>
              </a:rPr>
              <a:t> </a:t>
            </a:r>
            <a:r>
              <a:rPr lang="en-US" sz="2400" spc="-5" dirty="0">
                <a:latin typeface="Corbel"/>
                <a:cs typeface="Corbel"/>
              </a:rPr>
              <a:t>XYZ</a:t>
            </a:r>
            <a:endParaRPr lang="en-US" sz="2400" dirty="0">
              <a:latin typeface="Corbel"/>
              <a:cs typeface="Corbel"/>
            </a:endParaRPr>
          </a:p>
          <a:p>
            <a:pPr marL="527685" indent="-515620">
              <a:buClr>
                <a:schemeClr val="accent1">
                  <a:lumMod val="75000"/>
                </a:schemeClr>
              </a:buClr>
              <a:buSzPct val="144642"/>
              <a:buAutoNum type="arabicPeriod"/>
              <a:tabLst>
                <a:tab pos="528320" algn="l"/>
              </a:tabLst>
            </a:pPr>
            <a:r>
              <a:rPr lang="en-US" sz="2400" spc="-5" dirty="0">
                <a:latin typeface="Corbel"/>
                <a:cs typeface="Corbel"/>
              </a:rPr>
              <a:t>ABC &amp;</a:t>
            </a:r>
            <a:r>
              <a:rPr lang="en-US" sz="2400" spc="-114" dirty="0">
                <a:latin typeface="Corbel"/>
                <a:cs typeface="Corbel"/>
              </a:rPr>
              <a:t> </a:t>
            </a:r>
            <a:r>
              <a:rPr lang="en-US" sz="2400" spc="-5" dirty="0">
                <a:latin typeface="Corbel"/>
                <a:cs typeface="Corbel"/>
              </a:rPr>
              <a:t>Co.</a:t>
            </a:r>
            <a:r>
              <a:rPr lang="en-US" sz="2400" spc="-10" dirty="0">
                <a:latin typeface="Corbel"/>
                <a:cs typeface="Corbel"/>
              </a:rPr>
              <a:t> </a:t>
            </a:r>
            <a:r>
              <a:rPr lang="en-US" sz="2400" spc="-5" dirty="0">
                <a:latin typeface="Corbel"/>
                <a:cs typeface="Corbel"/>
              </a:rPr>
              <a:t>has</a:t>
            </a:r>
            <a:r>
              <a:rPr lang="en-US" sz="2400" spc="5" dirty="0">
                <a:latin typeface="Corbel"/>
                <a:cs typeface="Corbel"/>
              </a:rPr>
              <a:t> </a:t>
            </a:r>
            <a:r>
              <a:rPr lang="en-US" sz="2400" spc="-10" dirty="0">
                <a:latin typeface="Corbel"/>
                <a:cs typeface="Corbel"/>
              </a:rPr>
              <a:t>conducted</a:t>
            </a:r>
            <a:r>
              <a:rPr lang="en-US" sz="2400" spc="-130" dirty="0">
                <a:latin typeface="Corbel"/>
                <a:cs typeface="Corbel"/>
              </a:rPr>
              <a:t> </a:t>
            </a:r>
            <a:r>
              <a:rPr lang="en-US" sz="2400" spc="-10" dirty="0">
                <a:latin typeface="Corbel"/>
                <a:cs typeface="Corbel"/>
              </a:rPr>
              <a:t>Cost</a:t>
            </a:r>
            <a:r>
              <a:rPr lang="en-US" sz="2400" spc="-110" dirty="0">
                <a:latin typeface="Corbel"/>
                <a:cs typeface="Corbel"/>
              </a:rPr>
              <a:t> </a:t>
            </a:r>
            <a:r>
              <a:rPr lang="en-US" sz="2400" spc="-5" dirty="0">
                <a:latin typeface="Corbel"/>
                <a:cs typeface="Corbel"/>
              </a:rPr>
              <a:t>Audit</a:t>
            </a:r>
            <a:r>
              <a:rPr lang="en-US" sz="2400" spc="5" dirty="0">
                <a:latin typeface="Corbel"/>
                <a:cs typeface="Corbel"/>
              </a:rPr>
              <a:t> </a:t>
            </a:r>
            <a:r>
              <a:rPr lang="en-US" sz="2400" spc="-5" dirty="0">
                <a:latin typeface="Corbel"/>
                <a:cs typeface="Corbel"/>
              </a:rPr>
              <a:t>of</a:t>
            </a:r>
            <a:r>
              <a:rPr lang="en-US" sz="2400" spc="-120" dirty="0">
                <a:latin typeface="Corbel"/>
                <a:cs typeface="Corbel"/>
              </a:rPr>
              <a:t> </a:t>
            </a:r>
            <a:r>
              <a:rPr lang="en-US" sz="2400" spc="-5" dirty="0">
                <a:latin typeface="Corbel"/>
                <a:cs typeface="Corbel"/>
              </a:rPr>
              <a:t>XYZ</a:t>
            </a:r>
            <a:endParaRPr lang="en-US" sz="2400" dirty="0">
              <a:latin typeface="Corbel"/>
              <a:cs typeface="Corbel"/>
            </a:endParaRPr>
          </a:p>
          <a:p>
            <a:pPr marL="527685" indent="-515620">
              <a:buClr>
                <a:schemeClr val="accent1">
                  <a:lumMod val="75000"/>
                </a:schemeClr>
              </a:buClr>
              <a:buSzPct val="144642"/>
              <a:buAutoNum type="arabicPeriod"/>
              <a:tabLst>
                <a:tab pos="528320" algn="l"/>
              </a:tabLst>
            </a:pPr>
            <a:r>
              <a:rPr lang="en-US" sz="2400" spc="-10" dirty="0">
                <a:latin typeface="Corbel"/>
                <a:cs typeface="Corbel"/>
              </a:rPr>
              <a:t>ABC </a:t>
            </a:r>
            <a:r>
              <a:rPr lang="en-US" sz="2400" spc="-5" dirty="0">
                <a:latin typeface="Corbel"/>
                <a:cs typeface="Corbel"/>
              </a:rPr>
              <a:t>&amp; </a:t>
            </a:r>
            <a:r>
              <a:rPr lang="en-US" sz="2400" spc="-10" dirty="0">
                <a:latin typeface="Corbel"/>
                <a:cs typeface="Corbel"/>
              </a:rPr>
              <a:t>Co. </a:t>
            </a:r>
            <a:r>
              <a:rPr lang="en-US" sz="2400" spc="-5" dirty="0">
                <a:latin typeface="Corbel"/>
                <a:cs typeface="Corbel"/>
              </a:rPr>
              <a:t>is Internal </a:t>
            </a:r>
            <a:r>
              <a:rPr lang="en-US" sz="2400" spc="-10" dirty="0">
                <a:latin typeface="Corbel"/>
                <a:cs typeface="Corbel"/>
              </a:rPr>
              <a:t>Auditor </a:t>
            </a:r>
            <a:r>
              <a:rPr lang="en-US" sz="2400" spc="-5" dirty="0">
                <a:latin typeface="Corbel"/>
                <a:cs typeface="Corbel"/>
              </a:rPr>
              <a:t>of</a:t>
            </a:r>
            <a:r>
              <a:rPr lang="en-US" sz="2400" spc="-270" dirty="0">
                <a:latin typeface="Corbel"/>
                <a:cs typeface="Corbel"/>
              </a:rPr>
              <a:t> </a:t>
            </a:r>
            <a:r>
              <a:rPr lang="en-US" sz="2400" spc="-5" dirty="0">
                <a:latin typeface="Corbel"/>
                <a:cs typeface="Corbel"/>
              </a:rPr>
              <a:t>XYZ</a:t>
            </a:r>
            <a:endParaRPr lang="en-US" sz="2400" dirty="0">
              <a:latin typeface="Corbel"/>
              <a:cs typeface="Corbel"/>
            </a:endParaRPr>
          </a:p>
          <a:p>
            <a:pPr marL="457200" lvl="1" indent="0">
              <a:buNone/>
            </a:pPr>
            <a:endParaRPr lang="en-IN" dirty="0"/>
          </a:p>
        </p:txBody>
      </p:sp>
      <p:sp>
        <p:nvSpPr>
          <p:cNvPr id="9" name="object 14">
            <a:extLst>
              <a:ext uri="{FF2B5EF4-FFF2-40B4-BE49-F238E27FC236}">
                <a16:creationId xmlns:a16="http://schemas.microsoft.com/office/drawing/2014/main" id="{CF4A8908-A20D-48B2-81FF-9BEAECDF14DE}"/>
              </a:ext>
            </a:extLst>
          </p:cNvPr>
          <p:cNvSpPr txBox="1"/>
          <p:nvPr/>
        </p:nvSpPr>
        <p:spPr>
          <a:xfrm>
            <a:off x="8557162" y="3272017"/>
            <a:ext cx="1531620" cy="453970"/>
          </a:xfrm>
          <a:prstGeom prst="rect">
            <a:avLst/>
          </a:prstGeom>
          <a:solidFill>
            <a:schemeClr val="accent1">
              <a:lumMod val="75000"/>
            </a:schemeClr>
          </a:solidFill>
          <a:ln w="9144">
            <a:solidFill>
              <a:schemeClr val="accent2">
                <a:lumMod val="60000"/>
                <a:lumOff val="40000"/>
              </a:schemeClr>
            </a:solidFill>
          </a:ln>
        </p:spPr>
        <p:txBody>
          <a:bodyPr vert="horz" wrap="square" lIns="0" tIns="22860" rIns="0" bIns="0" rtlCol="0">
            <a:spAutoFit/>
          </a:bodyPr>
          <a:lstStyle/>
          <a:p>
            <a:pPr marL="104139" marR="0" lvl="0" indent="0" algn="l" defTabSz="457200" rtl="0" eaLnBrk="1" fontAlgn="auto" latinLnBrk="0" hangingPunct="1">
              <a:lnSpc>
                <a:spcPct val="100000"/>
              </a:lnSpc>
              <a:spcBef>
                <a:spcPts val="180"/>
              </a:spcBef>
              <a:spcAft>
                <a:spcPts val="0"/>
              </a:spcAft>
              <a:buClrTx/>
              <a:buSzTx/>
              <a:buFontTx/>
              <a:buNone/>
              <a:tabLst/>
              <a:defRPr/>
            </a:pPr>
            <a:r>
              <a:rPr kumimoji="0" sz="2800" b="0" i="0" u="none" strike="noStrike" kern="1200" cap="none" spc="-5" normalizeH="0" baseline="0" noProof="0" dirty="0">
                <a:ln>
                  <a:noFill/>
                </a:ln>
                <a:solidFill>
                  <a:srgbClr val="FFFFFF"/>
                </a:solidFill>
                <a:effectLst/>
                <a:uLnTx/>
                <a:uFillTx/>
                <a:latin typeface="Corbel"/>
                <a:ea typeface="+mn-ea"/>
                <a:cs typeface="Corbel"/>
              </a:rPr>
              <a:t>Format</a:t>
            </a:r>
            <a:r>
              <a:rPr kumimoji="0" sz="2800" b="0" i="0" u="none" strike="noStrike" kern="1200" cap="none" spc="-35" normalizeH="0" baseline="0" noProof="0" dirty="0">
                <a:ln>
                  <a:noFill/>
                </a:ln>
                <a:solidFill>
                  <a:srgbClr val="FFFFFF"/>
                </a:solidFill>
                <a:effectLst/>
                <a:uLnTx/>
                <a:uFillTx/>
                <a:latin typeface="Corbel"/>
                <a:ea typeface="+mn-ea"/>
                <a:cs typeface="Corbel"/>
              </a:rPr>
              <a:t> </a:t>
            </a:r>
            <a:r>
              <a:rPr kumimoji="0" sz="2800" b="0" i="0" u="none" strike="noStrike" kern="1200" cap="none" spc="-5" normalizeH="0" baseline="0" noProof="0" dirty="0">
                <a:ln>
                  <a:noFill/>
                </a:ln>
                <a:solidFill>
                  <a:srgbClr val="FFFFFF"/>
                </a:solidFill>
                <a:effectLst/>
                <a:uLnTx/>
                <a:uFillTx/>
                <a:latin typeface="Corbel"/>
                <a:ea typeface="+mn-ea"/>
                <a:cs typeface="Corbel"/>
              </a:rPr>
              <a:t>I</a:t>
            </a:r>
            <a:endParaRPr kumimoji="0" sz="2800" b="0" i="0" u="none" strike="noStrike" kern="1200" cap="none" spc="0" normalizeH="0" baseline="0" noProof="0" dirty="0">
              <a:ln>
                <a:noFill/>
              </a:ln>
              <a:solidFill>
                <a:srgbClr val="FFFFFF"/>
              </a:solidFill>
              <a:effectLst/>
              <a:uLnTx/>
              <a:uFillTx/>
              <a:latin typeface="Corbel"/>
              <a:ea typeface="+mn-ea"/>
              <a:cs typeface="Corbel"/>
            </a:endParaRPr>
          </a:p>
        </p:txBody>
      </p:sp>
      <p:sp>
        <p:nvSpPr>
          <p:cNvPr id="10" name="object 15">
            <a:extLst>
              <a:ext uri="{FF2B5EF4-FFF2-40B4-BE49-F238E27FC236}">
                <a16:creationId xmlns:a16="http://schemas.microsoft.com/office/drawing/2014/main" id="{E1971ADA-B3B0-4D7B-B607-1E33DA8A8123}"/>
              </a:ext>
            </a:extLst>
          </p:cNvPr>
          <p:cNvSpPr txBox="1"/>
          <p:nvPr/>
        </p:nvSpPr>
        <p:spPr>
          <a:xfrm>
            <a:off x="8557162" y="3809745"/>
            <a:ext cx="1531620" cy="454612"/>
          </a:xfrm>
          <a:prstGeom prst="rect">
            <a:avLst/>
          </a:prstGeom>
          <a:solidFill>
            <a:schemeClr val="accent1">
              <a:lumMod val="75000"/>
            </a:schemeClr>
          </a:solidFill>
          <a:ln w="9144">
            <a:solidFill>
              <a:schemeClr val="accent2">
                <a:lumMod val="60000"/>
                <a:lumOff val="40000"/>
              </a:schemeClr>
            </a:solidFill>
          </a:ln>
        </p:spPr>
        <p:txBody>
          <a:bodyPr vert="horz" wrap="square" lIns="0" tIns="23495" rIns="0" bIns="0" rtlCol="0">
            <a:spAutoFit/>
          </a:bodyPr>
          <a:lstStyle/>
          <a:p>
            <a:pPr marL="104139" marR="0" lvl="0" indent="0" algn="l" defTabSz="457200" rtl="0" eaLnBrk="1" fontAlgn="auto" latinLnBrk="0" hangingPunct="1">
              <a:lnSpc>
                <a:spcPct val="100000"/>
              </a:lnSpc>
              <a:spcBef>
                <a:spcPts val="185"/>
              </a:spcBef>
              <a:spcAft>
                <a:spcPts val="0"/>
              </a:spcAft>
              <a:buClrTx/>
              <a:buSzTx/>
              <a:buFontTx/>
              <a:buNone/>
              <a:tabLst/>
              <a:defRPr/>
            </a:pPr>
            <a:r>
              <a:rPr kumimoji="0" sz="2800" b="0" i="0" u="none" strike="noStrike" kern="1200" cap="none" spc="-10" normalizeH="0" baseline="0" noProof="0" dirty="0">
                <a:ln>
                  <a:noFill/>
                </a:ln>
                <a:solidFill>
                  <a:srgbClr val="FFFFFF"/>
                </a:solidFill>
                <a:effectLst/>
                <a:uLnTx/>
                <a:uFillTx/>
                <a:latin typeface="Corbel"/>
                <a:ea typeface="+mn-ea"/>
                <a:cs typeface="Corbel"/>
              </a:rPr>
              <a:t>Format</a:t>
            </a:r>
            <a:r>
              <a:rPr kumimoji="0" sz="2800" b="0" i="0" u="none" strike="noStrike" kern="1200" cap="none" spc="-20" normalizeH="0" baseline="0" noProof="0" dirty="0">
                <a:ln>
                  <a:noFill/>
                </a:ln>
                <a:solidFill>
                  <a:srgbClr val="FFFFFF"/>
                </a:solidFill>
                <a:effectLst/>
                <a:uLnTx/>
                <a:uFillTx/>
                <a:latin typeface="Corbel"/>
                <a:ea typeface="+mn-ea"/>
                <a:cs typeface="Corbel"/>
              </a:rPr>
              <a:t> </a:t>
            </a:r>
            <a:r>
              <a:rPr kumimoji="0" sz="2800" b="0" i="0" u="none" strike="noStrike" kern="1200" cap="none" spc="-5" normalizeH="0" baseline="0" noProof="0" dirty="0">
                <a:ln>
                  <a:noFill/>
                </a:ln>
                <a:solidFill>
                  <a:srgbClr val="FFFFFF"/>
                </a:solidFill>
                <a:effectLst/>
                <a:uLnTx/>
                <a:uFillTx/>
                <a:latin typeface="Corbel"/>
                <a:ea typeface="+mn-ea"/>
                <a:cs typeface="Corbel"/>
              </a:rPr>
              <a:t>II</a:t>
            </a:r>
            <a:endParaRPr kumimoji="0" sz="2800" b="0" i="0" u="none" strike="noStrike" kern="1200" cap="none" spc="0" normalizeH="0" baseline="0" noProof="0" dirty="0">
              <a:ln>
                <a:noFill/>
              </a:ln>
              <a:solidFill>
                <a:srgbClr val="FFFFFF"/>
              </a:solidFill>
              <a:effectLst/>
              <a:uLnTx/>
              <a:uFillTx/>
              <a:latin typeface="Corbel"/>
              <a:ea typeface="+mn-ea"/>
              <a:cs typeface="Corbel"/>
            </a:endParaRPr>
          </a:p>
        </p:txBody>
      </p:sp>
      <p:sp>
        <p:nvSpPr>
          <p:cNvPr id="11" name="object 16">
            <a:extLst>
              <a:ext uri="{FF2B5EF4-FFF2-40B4-BE49-F238E27FC236}">
                <a16:creationId xmlns:a16="http://schemas.microsoft.com/office/drawing/2014/main" id="{378F9B02-ED5F-40F3-A21B-FF83C34257C0}"/>
              </a:ext>
            </a:extLst>
          </p:cNvPr>
          <p:cNvSpPr txBox="1"/>
          <p:nvPr/>
        </p:nvSpPr>
        <p:spPr>
          <a:xfrm>
            <a:off x="8557162" y="4331404"/>
            <a:ext cx="1531620" cy="454612"/>
          </a:xfrm>
          <a:prstGeom prst="rect">
            <a:avLst/>
          </a:prstGeom>
          <a:solidFill>
            <a:schemeClr val="accent1">
              <a:lumMod val="75000"/>
            </a:schemeClr>
          </a:solidFill>
          <a:ln w="9144">
            <a:solidFill>
              <a:schemeClr val="accent2">
                <a:lumMod val="60000"/>
                <a:lumOff val="40000"/>
              </a:schemeClr>
            </a:solidFill>
          </a:ln>
        </p:spPr>
        <p:txBody>
          <a:bodyPr vert="horz" wrap="square" lIns="0" tIns="23495" rIns="0" bIns="0" rtlCol="0">
            <a:spAutoFit/>
          </a:bodyPr>
          <a:lstStyle/>
          <a:p>
            <a:pPr marL="117475" marR="0" lvl="0" indent="0" algn="l" defTabSz="457200" rtl="0" eaLnBrk="1" fontAlgn="auto" latinLnBrk="0" hangingPunct="1">
              <a:lnSpc>
                <a:spcPct val="100000"/>
              </a:lnSpc>
              <a:spcBef>
                <a:spcPts val="185"/>
              </a:spcBef>
              <a:spcAft>
                <a:spcPts val="0"/>
              </a:spcAft>
              <a:buClrTx/>
              <a:buSzTx/>
              <a:buFontTx/>
              <a:buNone/>
              <a:tabLst/>
              <a:defRPr/>
            </a:pPr>
            <a:r>
              <a:rPr kumimoji="0" sz="2800" b="0" i="0" u="none" strike="noStrike" kern="1200" cap="none" spc="-5" normalizeH="0" baseline="0" noProof="0" dirty="0">
                <a:ln>
                  <a:noFill/>
                </a:ln>
                <a:solidFill>
                  <a:srgbClr val="FFFFFF"/>
                </a:solidFill>
                <a:effectLst/>
                <a:uLnTx/>
                <a:uFillTx/>
                <a:latin typeface="Corbel"/>
                <a:ea typeface="+mn-ea"/>
                <a:cs typeface="Corbel"/>
              </a:rPr>
              <a:t>No</a:t>
            </a:r>
            <a:r>
              <a:rPr kumimoji="0" sz="2800" b="0" i="0" u="none" strike="noStrike" kern="1200" cap="none" spc="-155" normalizeH="0" baseline="0" noProof="0" dirty="0">
                <a:ln>
                  <a:noFill/>
                </a:ln>
                <a:solidFill>
                  <a:srgbClr val="FFFFFF"/>
                </a:solidFill>
                <a:effectLst/>
                <a:uLnTx/>
                <a:uFillTx/>
                <a:latin typeface="Corbel"/>
                <a:ea typeface="+mn-ea"/>
                <a:cs typeface="Corbel"/>
              </a:rPr>
              <a:t> </a:t>
            </a:r>
            <a:r>
              <a:rPr kumimoji="0" sz="2800" b="0" i="0" u="none" strike="noStrike" kern="1200" cap="none" spc="-10" normalizeH="0" baseline="0" noProof="0" dirty="0">
                <a:ln>
                  <a:noFill/>
                </a:ln>
                <a:solidFill>
                  <a:srgbClr val="FFFFFF"/>
                </a:solidFill>
                <a:effectLst/>
                <a:uLnTx/>
                <a:uFillTx/>
                <a:latin typeface="Corbel"/>
                <a:ea typeface="+mn-ea"/>
                <a:cs typeface="Corbel"/>
              </a:rPr>
              <a:t>Audit</a:t>
            </a:r>
            <a:endParaRPr kumimoji="0" sz="2800" b="0" i="0" u="none" strike="noStrike" kern="1200" cap="none" spc="0" normalizeH="0" baseline="0" noProof="0" dirty="0">
              <a:ln>
                <a:noFill/>
              </a:ln>
              <a:solidFill>
                <a:srgbClr val="FFFFFF"/>
              </a:solidFill>
              <a:effectLst/>
              <a:uLnTx/>
              <a:uFillTx/>
              <a:latin typeface="Corbel"/>
              <a:ea typeface="+mn-ea"/>
              <a:cs typeface="Corbel"/>
            </a:endParaRPr>
          </a:p>
        </p:txBody>
      </p:sp>
      <p:sp>
        <p:nvSpPr>
          <p:cNvPr id="4" name="Footer Placeholder 3">
            <a:extLst>
              <a:ext uri="{FF2B5EF4-FFF2-40B4-BE49-F238E27FC236}">
                <a16:creationId xmlns:a16="http://schemas.microsoft.com/office/drawing/2014/main" id="{0639E856-80D4-4A2A-8D05-51B39E9F79D4}"/>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24224038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FD65E08-2664-4E33-B756-12E4750C333F}"/>
              </a:ext>
            </a:extLst>
          </p:cNvPr>
          <p:cNvSpPr/>
          <p:nvPr/>
        </p:nvSpPr>
        <p:spPr>
          <a:xfrm>
            <a:off x="787940" y="729973"/>
            <a:ext cx="9649839" cy="6001643"/>
          </a:xfrm>
          <a:prstGeom prst="rect">
            <a:avLst/>
          </a:prstGeom>
        </p:spPr>
        <p:txBody>
          <a:bodyPr wrap="square">
            <a:spAutoFit/>
          </a:bodyPr>
          <a:lstStyle/>
          <a:p>
            <a:pPr algn="ctr"/>
            <a:r>
              <a:rPr lang="en-IN" sz="6000" dirty="0"/>
              <a:t>Thank you!</a:t>
            </a:r>
            <a:br>
              <a:rPr lang="en-IN" sz="3600" dirty="0"/>
            </a:br>
            <a:endParaRPr lang="en-IN" sz="3600" dirty="0"/>
          </a:p>
          <a:p>
            <a:pPr algn="r"/>
            <a:br>
              <a:rPr lang="en-IN" sz="3600" dirty="0"/>
            </a:br>
            <a:r>
              <a:rPr lang="en-IN" sz="3600" dirty="0"/>
              <a:t>CA </a:t>
            </a:r>
            <a:r>
              <a:rPr lang="en-IN" sz="3600" dirty="0" err="1"/>
              <a:t>Dhara</a:t>
            </a:r>
            <a:r>
              <a:rPr lang="en-IN" sz="3600" dirty="0"/>
              <a:t> Gandhi</a:t>
            </a:r>
          </a:p>
          <a:p>
            <a:pPr algn="ctr"/>
            <a:endParaRPr lang="en-IN" sz="3600" dirty="0"/>
          </a:p>
          <a:p>
            <a:pPr algn="r"/>
            <a:r>
              <a:rPr lang="en-IN" sz="3600" dirty="0" err="1"/>
              <a:t>Dhara</a:t>
            </a:r>
            <a:r>
              <a:rPr lang="en-IN" sz="3600" dirty="0"/>
              <a:t> Gandhi &amp; Associates</a:t>
            </a:r>
          </a:p>
          <a:p>
            <a:pPr algn="r"/>
            <a:r>
              <a:rPr lang="en-IN" sz="3600" dirty="0"/>
              <a:t>Email: </a:t>
            </a:r>
            <a:r>
              <a:rPr lang="en-IN" sz="3600" dirty="0">
                <a:hlinkClick r:id="rId2"/>
              </a:rPr>
              <a:t>cadhara.gandhi2018@gmail.com</a:t>
            </a:r>
            <a:endParaRPr lang="en-IN" sz="3600" dirty="0"/>
          </a:p>
          <a:p>
            <a:pPr algn="r"/>
            <a:r>
              <a:rPr lang="en-IN" sz="3600" dirty="0"/>
              <a:t>Follow Facebook page for Updates: </a:t>
            </a:r>
          </a:p>
          <a:p>
            <a:pPr algn="r"/>
            <a:r>
              <a:rPr lang="en-IN" sz="3600" dirty="0"/>
              <a:t>CA </a:t>
            </a:r>
            <a:r>
              <a:rPr lang="en-IN" sz="3600" dirty="0" err="1"/>
              <a:t>Dhara</a:t>
            </a:r>
            <a:r>
              <a:rPr lang="en-IN" sz="3600" dirty="0"/>
              <a:t> Gandhi</a:t>
            </a:r>
          </a:p>
          <a:p>
            <a:pPr algn="r"/>
            <a:r>
              <a:rPr lang="en-IN" sz="3600" dirty="0"/>
              <a:t>@</a:t>
            </a:r>
            <a:r>
              <a:rPr lang="en-IN" sz="3600" dirty="0" err="1"/>
              <a:t>cacsupdate</a:t>
            </a:r>
            <a:endParaRPr lang="en-IN" sz="3600" dirty="0"/>
          </a:p>
        </p:txBody>
      </p:sp>
      <p:sp>
        <p:nvSpPr>
          <p:cNvPr id="2" name="Footer Placeholder 1">
            <a:extLst>
              <a:ext uri="{FF2B5EF4-FFF2-40B4-BE49-F238E27FC236}">
                <a16:creationId xmlns:a16="http://schemas.microsoft.com/office/drawing/2014/main" id="{1BAB99AA-D7CA-4806-864E-26AAE4549105}"/>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2284735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10"/>
          <p:cNvSpPr txBox="1">
            <a:spLocks noGrp="1"/>
          </p:cNvSpPr>
          <p:nvPr>
            <p:ph type="title"/>
          </p:nvPr>
        </p:nvSpPr>
        <p:spPr>
          <a:xfrm>
            <a:off x="1200149" y="528447"/>
            <a:ext cx="5586413" cy="689291"/>
          </a:xfrm>
          <a:prstGeom prst="rect">
            <a:avLst/>
          </a:prstGeom>
        </p:spPr>
        <p:txBody>
          <a:bodyPr vert="horz" wrap="square" lIns="0" tIns="12065" rIns="0" bIns="0" rtlCol="0">
            <a:spAutoFit/>
          </a:bodyPr>
          <a:lstStyle/>
          <a:p>
            <a:pPr marL="12700">
              <a:lnSpc>
                <a:spcPct val="100000"/>
              </a:lnSpc>
              <a:spcBef>
                <a:spcPts val="95"/>
              </a:spcBef>
            </a:pPr>
            <a:r>
              <a:rPr spc="-5" dirty="0"/>
              <a:t>Issue 1:</a:t>
            </a:r>
            <a:endParaRPr spc="-10" dirty="0"/>
          </a:p>
        </p:txBody>
      </p:sp>
      <p:sp>
        <p:nvSpPr>
          <p:cNvPr id="11" name="object 11"/>
          <p:cNvSpPr txBox="1"/>
          <p:nvPr/>
        </p:nvSpPr>
        <p:spPr>
          <a:xfrm>
            <a:off x="1505711" y="1206152"/>
            <a:ext cx="9700260" cy="1317668"/>
          </a:xfrm>
          <a:prstGeom prst="rect">
            <a:avLst/>
          </a:prstGeom>
        </p:spPr>
        <p:txBody>
          <a:bodyPr vert="horz" wrap="square" lIns="0" tIns="12065" rIns="0" bIns="0" rtlCol="0">
            <a:spAutoFit/>
          </a:bodyPr>
          <a:lstStyle/>
          <a:p>
            <a:pPr marL="12700" marR="5080" lvl="0" indent="0" algn="l" defTabSz="457200" rtl="0" eaLnBrk="1" fontAlgn="auto" latinLnBrk="0" hangingPunct="1">
              <a:lnSpc>
                <a:spcPct val="100000"/>
              </a:lnSpc>
              <a:spcBef>
                <a:spcPts val="95"/>
              </a:spcBef>
              <a:spcAft>
                <a:spcPts val="0"/>
              </a:spcAft>
              <a:buClrTx/>
              <a:buSzTx/>
              <a:buFontTx/>
              <a:buNone/>
              <a:tabLst/>
              <a:defRPr/>
            </a:pPr>
            <a:endParaRPr kumimoji="0" lang="en-IN" sz="2800" b="0" i="0" u="none" strike="noStrike" kern="1200" cap="none" spc="-5" normalizeH="0" baseline="0" noProof="0" dirty="0">
              <a:ln>
                <a:noFill/>
              </a:ln>
              <a:solidFill>
                <a:srgbClr val="000000"/>
              </a:solidFill>
              <a:effectLst/>
              <a:uLnTx/>
              <a:uFillTx/>
              <a:latin typeface="Corbel"/>
              <a:ea typeface="+mn-ea"/>
              <a:cs typeface="Corbel"/>
            </a:endParaRPr>
          </a:p>
          <a:p>
            <a:pPr marL="12700" marR="5080" lvl="0" indent="0" algn="l" defTabSz="457200" rtl="0" eaLnBrk="1" fontAlgn="auto" latinLnBrk="0" hangingPunct="1">
              <a:lnSpc>
                <a:spcPct val="100000"/>
              </a:lnSpc>
              <a:spcBef>
                <a:spcPts val="95"/>
              </a:spcBef>
              <a:spcAft>
                <a:spcPts val="0"/>
              </a:spcAft>
              <a:buClrTx/>
              <a:buSzTx/>
              <a:buFontTx/>
              <a:buNone/>
              <a:tabLst/>
              <a:defRPr/>
            </a:pPr>
            <a:r>
              <a:rPr kumimoji="0" sz="2800" b="0" i="0" u="none" strike="noStrike" kern="1200" cap="none" spc="-5" normalizeH="0" baseline="0" noProof="0" dirty="0">
                <a:ln>
                  <a:noFill/>
                </a:ln>
                <a:solidFill>
                  <a:srgbClr val="000000"/>
                </a:solidFill>
                <a:effectLst/>
                <a:uLnTx/>
                <a:uFillTx/>
                <a:latin typeface="Corbel"/>
                <a:ea typeface="+mn-ea"/>
                <a:cs typeface="Corbel"/>
              </a:rPr>
              <a:t>XYZ Ltd. has presence in 3 states with break-down of </a:t>
            </a:r>
            <a:r>
              <a:rPr kumimoji="0" sz="2800" b="0" i="0" u="none" strike="noStrike" kern="1200" cap="none" spc="-10" normalizeH="0" baseline="0" noProof="0" dirty="0">
                <a:ln>
                  <a:noFill/>
                </a:ln>
                <a:solidFill>
                  <a:srgbClr val="000000"/>
                </a:solidFill>
                <a:effectLst/>
                <a:uLnTx/>
                <a:uFillTx/>
                <a:latin typeface="Corbel"/>
                <a:ea typeface="+mn-ea"/>
                <a:cs typeface="Corbel"/>
              </a:rPr>
              <a:t>turnover as  </a:t>
            </a:r>
            <a:r>
              <a:rPr kumimoji="0" sz="2800" b="0" i="0" u="none" strike="noStrike" kern="1200" cap="none" spc="-5" normalizeH="0" baseline="0" noProof="0" dirty="0">
                <a:ln>
                  <a:noFill/>
                </a:ln>
                <a:solidFill>
                  <a:srgbClr val="000000"/>
                </a:solidFill>
                <a:effectLst/>
                <a:uLnTx/>
                <a:uFillTx/>
                <a:latin typeface="Corbel"/>
                <a:ea typeface="+mn-ea"/>
                <a:cs typeface="Corbel"/>
              </a:rPr>
              <a:t>under:</a:t>
            </a:r>
            <a:endParaRPr kumimoji="0" sz="2800" b="0" i="0" u="none" strike="noStrike" kern="1200" cap="none" spc="0" normalizeH="0" baseline="0" noProof="0" dirty="0">
              <a:ln>
                <a:noFill/>
              </a:ln>
              <a:solidFill>
                <a:srgbClr val="000000"/>
              </a:solidFill>
              <a:effectLst/>
              <a:uLnTx/>
              <a:uFillTx/>
              <a:latin typeface="Corbel"/>
              <a:ea typeface="+mn-ea"/>
              <a:cs typeface="Corbel"/>
            </a:endParaRPr>
          </a:p>
        </p:txBody>
      </p:sp>
      <p:sp>
        <p:nvSpPr>
          <p:cNvPr id="12" name="object 12"/>
          <p:cNvSpPr txBox="1"/>
          <p:nvPr/>
        </p:nvSpPr>
        <p:spPr>
          <a:xfrm>
            <a:off x="1505711" y="2523820"/>
            <a:ext cx="2012314" cy="1306195"/>
          </a:xfrm>
          <a:prstGeom prst="rect">
            <a:avLst/>
          </a:prstGeom>
        </p:spPr>
        <p:txBody>
          <a:bodyPr vert="horz" wrap="square" lIns="0" tIns="12065" rIns="0" bIns="0" rtlCol="0">
            <a:spAutoFit/>
          </a:bodyPr>
          <a:lstStyle/>
          <a:p>
            <a:pPr marL="12700" marR="5080" lvl="0" indent="0" algn="l" defTabSz="457200" rtl="0" eaLnBrk="1" fontAlgn="auto" latinLnBrk="0" hangingPunct="1">
              <a:lnSpc>
                <a:spcPct val="100000"/>
              </a:lnSpc>
              <a:spcBef>
                <a:spcPts val="95"/>
              </a:spcBef>
              <a:spcAft>
                <a:spcPts val="0"/>
              </a:spcAft>
              <a:buClrTx/>
              <a:buSzTx/>
              <a:buFontTx/>
              <a:buNone/>
              <a:tabLst/>
              <a:defRPr/>
            </a:pPr>
            <a:r>
              <a:rPr kumimoji="0" sz="2800" b="0" i="0" u="none" strike="noStrike" kern="1200" cap="none" spc="-5" normalizeH="0" baseline="0" noProof="0" dirty="0">
                <a:ln>
                  <a:noFill/>
                </a:ln>
                <a:solidFill>
                  <a:srgbClr val="000000"/>
                </a:solidFill>
                <a:effectLst/>
                <a:uLnTx/>
                <a:uFillTx/>
                <a:latin typeface="Corbel"/>
                <a:ea typeface="+mn-ea"/>
                <a:cs typeface="Corbel"/>
              </a:rPr>
              <a:t>M</a:t>
            </a:r>
            <a:r>
              <a:rPr kumimoji="0" sz="2800" b="0" i="0" u="none" strike="noStrike" kern="1200" cap="none" spc="-20" normalizeH="0" baseline="0" noProof="0" dirty="0">
                <a:ln>
                  <a:noFill/>
                </a:ln>
                <a:solidFill>
                  <a:srgbClr val="000000"/>
                </a:solidFill>
                <a:effectLst/>
                <a:uLnTx/>
                <a:uFillTx/>
                <a:latin typeface="Corbel"/>
                <a:ea typeface="+mn-ea"/>
                <a:cs typeface="Corbel"/>
              </a:rPr>
              <a:t>a</a:t>
            </a:r>
            <a:r>
              <a:rPr kumimoji="0" sz="2800" b="0" i="0" u="none" strike="noStrike" kern="1200" cap="none" spc="-10" normalizeH="0" baseline="0" noProof="0" dirty="0">
                <a:ln>
                  <a:noFill/>
                </a:ln>
                <a:solidFill>
                  <a:srgbClr val="000000"/>
                </a:solidFill>
                <a:effectLst/>
                <a:uLnTx/>
                <a:uFillTx/>
                <a:latin typeface="Corbel"/>
                <a:ea typeface="+mn-ea"/>
                <a:cs typeface="Corbel"/>
              </a:rPr>
              <a:t>har</a:t>
            </a:r>
            <a:r>
              <a:rPr kumimoji="0" sz="2800" b="0" i="0" u="none" strike="noStrike" kern="1200" cap="none" spc="-15" normalizeH="0" baseline="0" noProof="0" dirty="0">
                <a:ln>
                  <a:noFill/>
                </a:ln>
                <a:solidFill>
                  <a:srgbClr val="000000"/>
                </a:solidFill>
                <a:effectLst/>
                <a:uLnTx/>
                <a:uFillTx/>
                <a:latin typeface="Corbel"/>
                <a:ea typeface="+mn-ea"/>
                <a:cs typeface="Corbel"/>
              </a:rPr>
              <a:t>a</a:t>
            </a:r>
            <a:r>
              <a:rPr kumimoji="0" sz="2800" b="0" i="0" u="none" strike="noStrike" kern="1200" cap="none" spc="-10" normalizeH="0" baseline="0" noProof="0" dirty="0">
                <a:ln>
                  <a:noFill/>
                </a:ln>
                <a:solidFill>
                  <a:srgbClr val="000000"/>
                </a:solidFill>
                <a:effectLst/>
                <a:uLnTx/>
                <a:uFillTx/>
                <a:latin typeface="Corbel"/>
                <a:ea typeface="+mn-ea"/>
                <a:cs typeface="Corbel"/>
              </a:rPr>
              <a:t>shtra</a:t>
            </a:r>
            <a:r>
              <a:rPr kumimoji="0" sz="2800" b="0" i="0" u="none" strike="noStrike" kern="1200" cap="none" spc="-5" normalizeH="0" baseline="0" noProof="0" dirty="0">
                <a:ln>
                  <a:noFill/>
                </a:ln>
                <a:solidFill>
                  <a:srgbClr val="000000"/>
                </a:solidFill>
                <a:effectLst/>
                <a:uLnTx/>
                <a:uFillTx/>
                <a:latin typeface="Corbel"/>
                <a:ea typeface="+mn-ea"/>
                <a:cs typeface="Corbel"/>
              </a:rPr>
              <a:t>-  Gujarat-  Delhi-</a:t>
            </a:r>
            <a:endParaRPr kumimoji="0" sz="2800" b="0" i="0" u="none" strike="noStrike" kern="1200" cap="none" spc="0" normalizeH="0" baseline="0" noProof="0" dirty="0">
              <a:ln>
                <a:noFill/>
              </a:ln>
              <a:solidFill>
                <a:srgbClr val="000000"/>
              </a:solidFill>
              <a:effectLst/>
              <a:uLnTx/>
              <a:uFillTx/>
              <a:latin typeface="Corbel"/>
              <a:ea typeface="+mn-ea"/>
              <a:cs typeface="Corbel"/>
            </a:endParaRPr>
          </a:p>
        </p:txBody>
      </p:sp>
      <p:sp>
        <p:nvSpPr>
          <p:cNvPr id="13" name="object 13"/>
          <p:cNvSpPr txBox="1"/>
          <p:nvPr/>
        </p:nvSpPr>
        <p:spPr>
          <a:xfrm>
            <a:off x="3792092" y="2523820"/>
            <a:ext cx="1722120" cy="1306195"/>
          </a:xfrm>
          <a:prstGeom prst="rect">
            <a:avLst/>
          </a:prstGeom>
        </p:spPr>
        <p:txBody>
          <a:bodyPr vert="horz" wrap="square" lIns="0" tIns="12065" rIns="0" bIns="0" rtlCol="0">
            <a:spAutoFit/>
          </a:bodyPr>
          <a:lstStyle/>
          <a:p>
            <a:pPr marL="12700" marR="0" lvl="0" indent="0" algn="l" defTabSz="457200" rtl="0" eaLnBrk="1" fontAlgn="auto" latinLnBrk="0" hangingPunct="1">
              <a:lnSpc>
                <a:spcPct val="100000"/>
              </a:lnSpc>
              <a:spcBef>
                <a:spcPts val="95"/>
              </a:spcBef>
              <a:spcAft>
                <a:spcPts val="0"/>
              </a:spcAft>
              <a:buClrTx/>
              <a:buSzTx/>
              <a:buFontTx/>
              <a:buNone/>
              <a:tabLst/>
              <a:defRPr/>
            </a:pPr>
            <a:r>
              <a:rPr kumimoji="0" sz="2800" b="0" i="0" u="none" strike="noStrike" kern="1200" cap="none" spc="-5" normalizeH="0" baseline="0" noProof="0" dirty="0">
                <a:ln>
                  <a:noFill/>
                </a:ln>
                <a:solidFill>
                  <a:srgbClr val="000000"/>
                </a:solidFill>
                <a:effectLst/>
                <a:uLnTx/>
                <a:uFillTx/>
                <a:latin typeface="Corbel"/>
                <a:ea typeface="+mn-ea"/>
                <a:cs typeface="Corbel"/>
              </a:rPr>
              <a:t>Rs. </a:t>
            </a:r>
            <a:r>
              <a:rPr kumimoji="0" sz="2800" b="0" i="0" u="none" strike="noStrike" kern="1200" cap="none" spc="-40" normalizeH="0" baseline="0" noProof="0" dirty="0">
                <a:ln>
                  <a:noFill/>
                </a:ln>
                <a:solidFill>
                  <a:srgbClr val="000000"/>
                </a:solidFill>
                <a:effectLst/>
                <a:uLnTx/>
                <a:uFillTx/>
                <a:latin typeface="Corbel"/>
                <a:ea typeface="+mn-ea"/>
                <a:cs typeface="Corbel"/>
              </a:rPr>
              <a:t>75</a:t>
            </a:r>
            <a:r>
              <a:rPr kumimoji="0" sz="2800" b="0" i="0" u="none" strike="noStrike" kern="1200" cap="none" spc="-5" normalizeH="0" baseline="0" noProof="0" dirty="0">
                <a:ln>
                  <a:noFill/>
                </a:ln>
                <a:solidFill>
                  <a:srgbClr val="000000"/>
                </a:solidFill>
                <a:effectLst/>
                <a:uLnTx/>
                <a:uFillTx/>
                <a:latin typeface="Corbel"/>
                <a:ea typeface="+mn-ea"/>
                <a:cs typeface="Corbel"/>
              </a:rPr>
              <a:t> lacs</a:t>
            </a:r>
            <a:endParaRPr kumimoji="0" sz="2800" b="0" i="0" u="none" strike="noStrike" kern="1200" cap="none" spc="0" normalizeH="0" baseline="0" noProof="0" dirty="0">
              <a:ln>
                <a:noFill/>
              </a:ln>
              <a:solidFill>
                <a:srgbClr val="000000"/>
              </a:solidFill>
              <a:effectLst/>
              <a:uLnTx/>
              <a:uFillTx/>
              <a:latin typeface="Corbel"/>
              <a:ea typeface="+mn-ea"/>
              <a:cs typeface="Corbel"/>
            </a:endParaRPr>
          </a:p>
          <a:p>
            <a:pPr marL="12700" marR="0" lvl="0" indent="0" algn="l" defTabSz="457200" rtl="0" eaLnBrk="1" fontAlgn="auto" latinLnBrk="0" hangingPunct="1">
              <a:lnSpc>
                <a:spcPct val="100000"/>
              </a:lnSpc>
              <a:spcBef>
                <a:spcPts val="5"/>
              </a:spcBef>
              <a:spcAft>
                <a:spcPts val="0"/>
              </a:spcAft>
              <a:buClrTx/>
              <a:buSzTx/>
              <a:buFontTx/>
              <a:buNone/>
              <a:tabLst/>
              <a:defRPr/>
            </a:pPr>
            <a:r>
              <a:rPr kumimoji="0" sz="2800" b="0" i="0" u="none" strike="noStrike" kern="1200" cap="none" spc="-5" normalizeH="0" baseline="0" noProof="0" dirty="0">
                <a:ln>
                  <a:noFill/>
                </a:ln>
                <a:solidFill>
                  <a:srgbClr val="000000"/>
                </a:solidFill>
                <a:effectLst/>
                <a:uLnTx/>
                <a:uFillTx/>
                <a:latin typeface="Corbel"/>
                <a:ea typeface="+mn-ea"/>
                <a:cs typeface="Corbel"/>
              </a:rPr>
              <a:t>Rs. 1</a:t>
            </a:r>
            <a:r>
              <a:rPr kumimoji="0" sz="2800" b="0" i="0" u="none" strike="noStrike" kern="1200" cap="none" spc="-120" normalizeH="0" baseline="0" noProof="0" dirty="0">
                <a:ln>
                  <a:noFill/>
                </a:ln>
                <a:solidFill>
                  <a:srgbClr val="000000"/>
                </a:solidFill>
                <a:effectLst/>
                <a:uLnTx/>
                <a:uFillTx/>
                <a:latin typeface="Corbel"/>
                <a:ea typeface="+mn-ea"/>
                <a:cs typeface="Corbel"/>
              </a:rPr>
              <a:t> </a:t>
            </a:r>
            <a:r>
              <a:rPr kumimoji="0" sz="2800" b="0" i="0" u="none" strike="noStrike" kern="1200" cap="none" spc="-10" normalizeH="0" baseline="0" noProof="0" dirty="0">
                <a:ln>
                  <a:noFill/>
                </a:ln>
                <a:solidFill>
                  <a:srgbClr val="000000"/>
                </a:solidFill>
                <a:effectLst/>
                <a:uLnTx/>
                <a:uFillTx/>
                <a:latin typeface="Corbel"/>
                <a:ea typeface="+mn-ea"/>
                <a:cs typeface="Corbel"/>
              </a:rPr>
              <a:t>Crore</a:t>
            </a:r>
            <a:endParaRPr kumimoji="0" sz="2800" b="0" i="0" u="none" strike="noStrike" kern="1200" cap="none" spc="0" normalizeH="0" baseline="0" noProof="0" dirty="0">
              <a:ln>
                <a:noFill/>
              </a:ln>
              <a:solidFill>
                <a:srgbClr val="000000"/>
              </a:solidFill>
              <a:effectLst/>
              <a:uLnTx/>
              <a:uFillTx/>
              <a:latin typeface="Corbel"/>
              <a:ea typeface="+mn-ea"/>
              <a:cs typeface="Corbel"/>
            </a:endParaRPr>
          </a:p>
          <a:p>
            <a:pPr marL="12700" marR="0" lvl="0" indent="0" algn="l" defTabSz="457200" rtl="0" eaLnBrk="1" fontAlgn="auto" latinLnBrk="0" hangingPunct="1">
              <a:lnSpc>
                <a:spcPct val="100000"/>
              </a:lnSpc>
              <a:spcBef>
                <a:spcPts val="0"/>
              </a:spcBef>
              <a:spcAft>
                <a:spcPts val="0"/>
              </a:spcAft>
              <a:buClrTx/>
              <a:buSzTx/>
              <a:buFontTx/>
              <a:buNone/>
              <a:tabLst/>
              <a:defRPr/>
            </a:pPr>
            <a:r>
              <a:rPr kumimoji="0" sz="2800" b="0" i="0" u="none" strike="noStrike" kern="1200" cap="none" spc="-5" normalizeH="0" baseline="0" noProof="0" dirty="0">
                <a:ln>
                  <a:noFill/>
                </a:ln>
                <a:solidFill>
                  <a:srgbClr val="000000"/>
                </a:solidFill>
                <a:effectLst/>
                <a:uLnTx/>
                <a:uFillTx/>
                <a:latin typeface="Corbel"/>
                <a:ea typeface="+mn-ea"/>
                <a:cs typeface="Corbel"/>
              </a:rPr>
              <a:t>Rs. 3</a:t>
            </a:r>
            <a:r>
              <a:rPr kumimoji="0" sz="2800" b="0" i="0" u="none" strike="noStrike" kern="1200" cap="none" spc="-140" normalizeH="0" baseline="0" noProof="0" dirty="0">
                <a:ln>
                  <a:noFill/>
                </a:ln>
                <a:solidFill>
                  <a:srgbClr val="000000"/>
                </a:solidFill>
                <a:effectLst/>
                <a:uLnTx/>
                <a:uFillTx/>
                <a:latin typeface="Corbel"/>
                <a:ea typeface="+mn-ea"/>
                <a:cs typeface="Corbel"/>
              </a:rPr>
              <a:t> </a:t>
            </a:r>
            <a:r>
              <a:rPr kumimoji="0" sz="2800" b="0" i="0" u="none" strike="noStrike" kern="1200" cap="none" spc="-10" normalizeH="0" baseline="0" noProof="0" dirty="0">
                <a:ln>
                  <a:noFill/>
                </a:ln>
                <a:solidFill>
                  <a:srgbClr val="000000"/>
                </a:solidFill>
                <a:effectLst/>
                <a:uLnTx/>
                <a:uFillTx/>
                <a:latin typeface="Corbel"/>
                <a:ea typeface="+mn-ea"/>
                <a:cs typeface="Corbel"/>
              </a:rPr>
              <a:t>Crores</a:t>
            </a:r>
            <a:endParaRPr kumimoji="0" sz="2800" b="0" i="0" u="none" strike="noStrike" kern="1200" cap="none" spc="0" normalizeH="0" baseline="0" noProof="0" dirty="0">
              <a:ln>
                <a:noFill/>
              </a:ln>
              <a:solidFill>
                <a:srgbClr val="000000"/>
              </a:solidFill>
              <a:effectLst/>
              <a:uLnTx/>
              <a:uFillTx/>
              <a:latin typeface="Corbel"/>
              <a:ea typeface="+mn-ea"/>
              <a:cs typeface="Corbel"/>
            </a:endParaRPr>
          </a:p>
        </p:txBody>
      </p:sp>
      <p:sp>
        <p:nvSpPr>
          <p:cNvPr id="14" name="object 14"/>
          <p:cNvSpPr txBox="1"/>
          <p:nvPr/>
        </p:nvSpPr>
        <p:spPr>
          <a:xfrm>
            <a:off x="1505711" y="4231640"/>
            <a:ext cx="9697720" cy="878840"/>
          </a:xfrm>
          <a:prstGeom prst="rect">
            <a:avLst/>
          </a:prstGeom>
        </p:spPr>
        <p:txBody>
          <a:bodyPr vert="horz" wrap="square" lIns="0" tIns="12065" rIns="0" bIns="0" rtlCol="0">
            <a:spAutoFit/>
          </a:bodyPr>
          <a:lstStyle/>
          <a:p>
            <a:pPr marL="12700" marR="5080" lvl="0" indent="0" algn="l" defTabSz="457200" rtl="0" eaLnBrk="1" fontAlgn="auto" latinLnBrk="0" hangingPunct="1">
              <a:lnSpc>
                <a:spcPct val="100000"/>
              </a:lnSpc>
              <a:spcBef>
                <a:spcPts val="95"/>
              </a:spcBef>
              <a:spcAft>
                <a:spcPts val="0"/>
              </a:spcAft>
              <a:buClrTx/>
              <a:buSzTx/>
              <a:buFontTx/>
              <a:buNone/>
              <a:tabLst/>
              <a:defRPr/>
            </a:pPr>
            <a:r>
              <a:rPr kumimoji="0" sz="2800" b="1" i="0" u="none" strike="noStrike" kern="1200" cap="none" spc="-5" normalizeH="0" baseline="0" noProof="0" dirty="0">
                <a:ln>
                  <a:noFill/>
                </a:ln>
                <a:solidFill>
                  <a:srgbClr val="000000"/>
                </a:solidFill>
                <a:effectLst/>
                <a:uLnTx/>
                <a:uFillTx/>
                <a:latin typeface="Corbel"/>
                <a:ea typeface="+mn-ea"/>
                <a:cs typeface="Corbel"/>
              </a:rPr>
              <a:t>XYZ Ltd. needs to get his </a:t>
            </a:r>
            <a:r>
              <a:rPr kumimoji="0" sz="2800" b="1" i="0" u="none" strike="noStrike" kern="1200" cap="none" spc="0" normalizeH="0" baseline="0" noProof="0" dirty="0">
                <a:ln>
                  <a:noFill/>
                </a:ln>
                <a:solidFill>
                  <a:srgbClr val="000000"/>
                </a:solidFill>
                <a:effectLst/>
                <a:uLnTx/>
                <a:uFillTx/>
                <a:latin typeface="Corbel"/>
                <a:ea typeface="+mn-ea"/>
                <a:cs typeface="Corbel"/>
              </a:rPr>
              <a:t>books </a:t>
            </a:r>
            <a:r>
              <a:rPr kumimoji="0" sz="2800" b="1" i="0" u="none" strike="noStrike" kern="1200" cap="none" spc="-5" normalizeH="0" baseline="0" noProof="0" dirty="0">
                <a:ln>
                  <a:noFill/>
                </a:ln>
                <a:solidFill>
                  <a:srgbClr val="000000"/>
                </a:solidFill>
                <a:effectLst/>
                <a:uLnTx/>
                <a:uFillTx/>
                <a:latin typeface="Corbel"/>
                <a:ea typeface="+mn-ea"/>
                <a:cs typeface="Corbel"/>
              </a:rPr>
              <a:t>audited only in Delhi or </a:t>
            </a:r>
            <a:r>
              <a:rPr kumimoji="0" sz="2800" b="1" i="0" u="none" strike="noStrike" kern="1200" cap="none" spc="0" normalizeH="0" baseline="0" noProof="0" dirty="0">
                <a:ln>
                  <a:noFill/>
                </a:ln>
                <a:solidFill>
                  <a:srgbClr val="000000"/>
                </a:solidFill>
                <a:effectLst/>
                <a:uLnTx/>
                <a:uFillTx/>
                <a:latin typeface="Corbel"/>
                <a:ea typeface="+mn-ea"/>
                <a:cs typeface="Corbel"/>
              </a:rPr>
              <a:t>in all  </a:t>
            </a:r>
            <a:r>
              <a:rPr kumimoji="0" sz="2800" b="1" i="0" u="none" strike="noStrike" kern="1200" cap="none" spc="-10" normalizeH="0" baseline="0" noProof="0" dirty="0">
                <a:ln>
                  <a:noFill/>
                </a:ln>
                <a:solidFill>
                  <a:srgbClr val="000000"/>
                </a:solidFill>
                <a:effectLst/>
                <a:uLnTx/>
                <a:uFillTx/>
                <a:latin typeface="Corbel"/>
                <a:ea typeface="+mn-ea"/>
                <a:cs typeface="Corbel"/>
              </a:rPr>
              <a:t>the </a:t>
            </a:r>
            <a:r>
              <a:rPr kumimoji="0" sz="2800" b="1" i="0" u="none" strike="noStrike" kern="1200" cap="none" spc="-5" normalizeH="0" baseline="0" noProof="0" dirty="0">
                <a:ln>
                  <a:noFill/>
                </a:ln>
                <a:solidFill>
                  <a:srgbClr val="000000"/>
                </a:solidFill>
                <a:effectLst/>
                <a:uLnTx/>
                <a:uFillTx/>
                <a:latin typeface="Corbel"/>
                <a:ea typeface="+mn-ea"/>
                <a:cs typeface="Corbel"/>
              </a:rPr>
              <a:t>3</a:t>
            </a:r>
            <a:r>
              <a:rPr kumimoji="0" sz="2800" b="1" i="0" u="none" strike="noStrike" kern="1200" cap="none" spc="10" normalizeH="0" baseline="0" noProof="0" dirty="0">
                <a:ln>
                  <a:noFill/>
                </a:ln>
                <a:solidFill>
                  <a:srgbClr val="000000"/>
                </a:solidFill>
                <a:effectLst/>
                <a:uLnTx/>
                <a:uFillTx/>
                <a:latin typeface="Corbel"/>
                <a:ea typeface="+mn-ea"/>
                <a:cs typeface="Corbel"/>
              </a:rPr>
              <a:t> </a:t>
            </a:r>
            <a:r>
              <a:rPr kumimoji="0" sz="2800" b="1" i="0" u="none" strike="noStrike" kern="1200" cap="none" spc="-5" normalizeH="0" baseline="0" noProof="0" dirty="0">
                <a:ln>
                  <a:noFill/>
                </a:ln>
                <a:solidFill>
                  <a:srgbClr val="000000"/>
                </a:solidFill>
                <a:effectLst/>
                <a:uLnTx/>
                <a:uFillTx/>
                <a:latin typeface="Corbel"/>
                <a:ea typeface="+mn-ea"/>
                <a:cs typeface="Corbel"/>
              </a:rPr>
              <a:t>states?</a:t>
            </a:r>
            <a:endParaRPr kumimoji="0" sz="2800" b="0" i="0" u="none" strike="noStrike" kern="1200" cap="none" spc="0" normalizeH="0" baseline="0" noProof="0" dirty="0">
              <a:ln>
                <a:noFill/>
              </a:ln>
              <a:solidFill>
                <a:srgbClr val="000000"/>
              </a:solidFill>
              <a:effectLst/>
              <a:uLnTx/>
              <a:uFillTx/>
              <a:latin typeface="Corbel"/>
              <a:ea typeface="+mn-ea"/>
              <a:cs typeface="Corbel"/>
            </a:endParaRPr>
          </a:p>
        </p:txBody>
      </p:sp>
      <p:sp>
        <p:nvSpPr>
          <p:cNvPr id="2" name="Footer Placeholder 1">
            <a:extLst>
              <a:ext uri="{FF2B5EF4-FFF2-40B4-BE49-F238E27FC236}">
                <a16:creationId xmlns:a16="http://schemas.microsoft.com/office/drawing/2014/main" id="{52CEC9C9-963C-4593-9B55-7DCAF6D9DCE7}"/>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1921705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61872" y="365760"/>
            <a:ext cx="9692640" cy="1325562"/>
          </a:xfrm>
        </p:spPr>
        <p:txBody>
          <a:bodyPr>
            <a:normAutofit/>
          </a:bodyPr>
          <a:lstStyle/>
          <a:p>
            <a:r>
              <a:rPr lang="en-US" sz="4100" b="1" dirty="0"/>
              <a:t>Auditor to affirm that auditee has: </a:t>
            </a:r>
            <a:br>
              <a:rPr lang="en-US" sz="4100" dirty="0"/>
            </a:br>
            <a:endParaRPr lang="en-IN" sz="4100" dirty="0"/>
          </a:p>
        </p:txBody>
      </p:sp>
      <p:sp>
        <p:nvSpPr>
          <p:cNvPr id="12" name="Content Placeholder 2"/>
          <p:cNvSpPr>
            <a:spLocks noGrp="1"/>
          </p:cNvSpPr>
          <p:nvPr>
            <p:ph idx="1"/>
          </p:nvPr>
        </p:nvSpPr>
        <p:spPr>
          <a:xfrm>
            <a:off x="801476" y="1517516"/>
            <a:ext cx="5878230" cy="4662622"/>
          </a:xfrm>
        </p:spPr>
        <p:txBody>
          <a:bodyPr>
            <a:normAutofit/>
          </a:bodyPr>
          <a:lstStyle/>
          <a:p>
            <a:pPr algn="just"/>
            <a:r>
              <a:rPr lang="en-US" sz="2000" dirty="0"/>
              <a:t>Determined taxability of Goods and / or services correctly </a:t>
            </a:r>
          </a:p>
          <a:p>
            <a:pPr algn="just"/>
            <a:r>
              <a:rPr lang="en-US" sz="2000" dirty="0"/>
              <a:t>Done correct classification of goods and / or services </a:t>
            </a:r>
          </a:p>
          <a:p>
            <a:pPr algn="just"/>
            <a:r>
              <a:rPr lang="en-US" sz="2000" dirty="0"/>
              <a:t>Determined time of supply correctly </a:t>
            </a:r>
          </a:p>
          <a:p>
            <a:pPr algn="just"/>
            <a:r>
              <a:rPr lang="en-US" sz="2000" dirty="0"/>
              <a:t>Determined place of supply properly </a:t>
            </a:r>
          </a:p>
          <a:p>
            <a:pPr algn="just"/>
            <a:r>
              <a:rPr lang="en-US" sz="2000" dirty="0"/>
              <a:t>Done proper valuation of goods and / or services </a:t>
            </a:r>
          </a:p>
          <a:p>
            <a:pPr algn="just"/>
            <a:r>
              <a:rPr lang="en-US" sz="2000" dirty="0"/>
              <a:t>Availed and utilized Input tax credit correctly </a:t>
            </a:r>
          </a:p>
          <a:p>
            <a:pPr algn="just"/>
            <a:r>
              <a:rPr lang="en-US" sz="2000" dirty="0"/>
              <a:t>Claimed exemptions and refunds correctly </a:t>
            </a:r>
          </a:p>
          <a:p>
            <a:pPr marL="0" indent="0" algn="just">
              <a:buNone/>
            </a:pPr>
            <a:endParaRPr lang="en-IN" sz="1700" dirty="0"/>
          </a:p>
        </p:txBody>
      </p:sp>
      <p:pic>
        <p:nvPicPr>
          <p:cNvPr id="16" name="Graphic 15" descr="Presentation with Checklist">
            <a:extLst>
              <a:ext uri="{FF2B5EF4-FFF2-40B4-BE49-F238E27FC236}">
                <a16:creationId xmlns:a16="http://schemas.microsoft.com/office/drawing/2014/main" id="{E7225327-4C86-4C8D-BD42-0A8C0CEAF19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79706" y="1933575"/>
            <a:ext cx="3639872" cy="3639872"/>
          </a:xfrm>
          <a:prstGeom prst="rect">
            <a:avLst/>
          </a:prstGeom>
        </p:spPr>
      </p:pic>
      <p:sp>
        <p:nvSpPr>
          <p:cNvPr id="3" name="Footer Placeholder 2">
            <a:extLst>
              <a:ext uri="{FF2B5EF4-FFF2-40B4-BE49-F238E27FC236}">
                <a16:creationId xmlns:a16="http://schemas.microsoft.com/office/drawing/2014/main" id="{625C0F65-D3DE-4B8E-ACBB-72A188AB4848}"/>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7425656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hade val="98000"/>
                <a:satMod val="130000"/>
                <a:lumMod val="102000"/>
              </a:schemeClr>
            </a:gs>
            <a:gs pos="100000">
              <a:schemeClr val="bg1">
                <a:tint val="98000"/>
                <a:shade val="78000"/>
                <a:satMod val="140000"/>
              </a:schemeClr>
            </a:gs>
          </a:gsLst>
          <a:path path="circle">
            <a:fillToRect l="100000" t="100000" r="100000" b="100000"/>
          </a:path>
        </a:gradFill>
        <a:effectLst/>
      </p:bgPr>
    </p:bg>
    <p:spTree>
      <p:nvGrpSpPr>
        <p:cNvPr id="1" name=""/>
        <p:cNvGrpSpPr/>
        <p:nvPr/>
      </p:nvGrpSpPr>
      <p:grpSpPr>
        <a:xfrm>
          <a:off x="0" y="0"/>
          <a:ext cx="0" cy="0"/>
          <a:chOff x="0" y="0"/>
          <a:chExt cx="0" cy="0"/>
        </a:xfrm>
      </p:grpSpPr>
      <p:sp>
        <p:nvSpPr>
          <p:cNvPr id="13" name="Rectangle 9">
            <a:extLst>
              <a:ext uri="{FF2B5EF4-FFF2-40B4-BE49-F238E27FC236}">
                <a16:creationId xmlns:a16="http://schemas.microsoft.com/office/drawing/2014/main" id="{0E99ED6D-365F-4CAE-942F-ECA78F74BD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12" name="Rectangle 11">
            <a:extLst>
              <a:ext uri="{FF2B5EF4-FFF2-40B4-BE49-F238E27FC236}">
                <a16:creationId xmlns:a16="http://schemas.microsoft.com/office/drawing/2014/main" id="{9B0F74F9-E373-4883-A533-C80C53DE6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765FFFB-1163-4DA7-83B0-B8677ABBC6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noFill/>
          <a:ln>
            <a:solidFill>
              <a:srgbClr val="FCC7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EC117A05-2F4F-4370-A926-6191A5C3DC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6" y="643468"/>
            <a:ext cx="10905067" cy="557106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stretch>
            <a:fillRect/>
          </a:stretch>
        </p:blipFill>
        <p:spPr>
          <a:xfrm>
            <a:off x="1120477" y="1435719"/>
            <a:ext cx="9951041" cy="3980416"/>
          </a:xfrm>
          <a:prstGeom prst="rect">
            <a:avLst/>
          </a:prstGeom>
        </p:spPr>
      </p:pic>
      <p:sp>
        <p:nvSpPr>
          <p:cNvPr id="2" name="Footer Placeholder 1">
            <a:extLst>
              <a:ext uri="{FF2B5EF4-FFF2-40B4-BE49-F238E27FC236}">
                <a16:creationId xmlns:a16="http://schemas.microsoft.com/office/drawing/2014/main" id="{22DAE14C-B781-4045-870F-E9EE544A9F7C}"/>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252945542"/>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2F614DA-B02F-4FFD-96B0-85F2695C56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406"/>
            <a:ext cx="12201098" cy="68608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476B3A5-493A-486E-9673-07E096C0A1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4188934"/>
            <a:ext cx="12201099" cy="266906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0B9BD02B-7ED0-488A-A50C-D5324210C688}"/>
              </a:ext>
            </a:extLst>
          </p:cNvPr>
          <p:cNvSpPr/>
          <p:nvPr/>
        </p:nvSpPr>
        <p:spPr>
          <a:xfrm>
            <a:off x="1264597" y="1488731"/>
            <a:ext cx="9007812" cy="1754326"/>
          </a:xfrm>
          <a:prstGeom prst="rect">
            <a:avLst/>
          </a:prstGeom>
          <a:noFill/>
        </p:spPr>
        <p:txBody>
          <a:bodyPr wrap="square" lIns="91440" tIns="45720" rIns="91440" bIns="45720">
            <a:spAutoFit/>
          </a:bodyPr>
          <a:lstStyle/>
          <a:p>
            <a:r>
              <a:rPr lang="en-IN" sz="5400" spc="-5" dirty="0"/>
              <a:t>Clause by clause analysis of GSTR 9C</a:t>
            </a:r>
          </a:p>
        </p:txBody>
      </p:sp>
      <p:sp>
        <p:nvSpPr>
          <p:cNvPr id="2" name="Footer Placeholder 1">
            <a:extLst>
              <a:ext uri="{FF2B5EF4-FFF2-40B4-BE49-F238E27FC236}">
                <a16:creationId xmlns:a16="http://schemas.microsoft.com/office/drawing/2014/main" id="{4EA78BCC-84EC-47CF-9E28-7276570B128E}"/>
              </a:ext>
            </a:extLst>
          </p:cNvPr>
          <p:cNvSpPr>
            <a:spLocks noGrp="1"/>
          </p:cNvSpPr>
          <p:nvPr>
            <p:ph type="ftr" sz="quarter" idx="11"/>
          </p:nvPr>
        </p:nvSpPr>
        <p:spPr/>
        <p:txBody>
          <a:bodyPr/>
          <a:lstStyle/>
          <a:p>
            <a:r>
              <a:rPr lang="en-IN"/>
              <a:t>CA DHARA GANDHI</a:t>
            </a:r>
          </a:p>
        </p:txBody>
      </p:sp>
    </p:spTree>
    <p:extLst>
      <p:ext uri="{BB962C8B-B14F-4D97-AF65-F5344CB8AC3E}">
        <p14:creationId xmlns:p14="http://schemas.microsoft.com/office/powerpoint/2010/main" val="1688177056"/>
      </p:ext>
    </p:extLst>
  </p:cSld>
  <p:clrMapOvr>
    <a:masterClrMapping/>
  </p:clrMapOvr>
</p:sld>
</file>

<file path=ppt/theme/theme1.xml><?xml version="1.0" encoding="utf-8"?>
<a:theme xmlns:a="http://schemas.openxmlformats.org/drawingml/2006/main" name="View">
  <a:themeElements>
    <a:clrScheme name="View">
      <a:dk1>
        <a:srgbClr val="000000"/>
      </a:dk1>
      <a:lt1>
        <a:srgbClr val="FFFFFF"/>
      </a:lt1>
      <a:dk2>
        <a:srgbClr val="46464A"/>
      </a:dk2>
      <a:lt2>
        <a:srgbClr val="D6D3CC"/>
      </a:lt2>
      <a:accent1>
        <a:srgbClr val="6F6F74"/>
      </a:accent1>
      <a:accent2>
        <a:srgbClr val="92A9B9"/>
      </a:accent2>
      <a:accent3>
        <a:srgbClr val="A7B789"/>
      </a:accent3>
      <a:accent4>
        <a:srgbClr val="B9A489"/>
      </a:accent4>
      <a:accent5>
        <a:srgbClr val="8D6374"/>
      </a:accent5>
      <a:accent6>
        <a:srgbClr val="9B7362"/>
      </a:accent6>
      <a:hlink>
        <a:srgbClr val="67AABF"/>
      </a:hlink>
      <a:folHlink>
        <a:srgbClr val="ABAFA5"/>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1496</TotalTime>
  <Words>5199</Words>
  <Application>Microsoft Office PowerPoint</Application>
  <PresentationFormat>Widescreen</PresentationFormat>
  <Paragraphs>322</Paragraphs>
  <Slides>54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54</vt:i4>
      </vt:variant>
    </vt:vector>
  </HeadingPairs>
  <TitlesOfParts>
    <vt:vector size="62" baseType="lpstr">
      <vt:lpstr>Arial</vt:lpstr>
      <vt:lpstr>ArialNarrow</vt:lpstr>
      <vt:lpstr>Calibri</vt:lpstr>
      <vt:lpstr>Century Schoolbook</vt:lpstr>
      <vt:lpstr>Corbel</vt:lpstr>
      <vt:lpstr>Times New Roman</vt:lpstr>
      <vt:lpstr>Wingdings 2</vt:lpstr>
      <vt:lpstr>View</vt:lpstr>
      <vt:lpstr>WESTERN INDIA REGIONAL COUNCIL THE INSTITUTE OF CHARTERED ACCOUNTANTS OF INDIA </vt:lpstr>
      <vt:lpstr>GST Audit: Important Aspects </vt:lpstr>
      <vt:lpstr>Legal Provisions – Sec 35(5) of CGST Act, 2017 </vt:lpstr>
      <vt:lpstr>Aggregate Turnover  </vt:lpstr>
      <vt:lpstr>What is the turnover that should be reckoned to determine the applicability of audit under GST?  </vt:lpstr>
      <vt:lpstr>Issue 1:</vt:lpstr>
      <vt:lpstr>Auditor to affirm that auditee has:  </vt:lpstr>
      <vt:lpstr>PowerPoint Presentation</vt:lpstr>
      <vt:lpstr>PowerPoint Presentation</vt:lpstr>
      <vt:lpstr>GSTR 9C- Overview</vt:lpstr>
      <vt:lpstr>Over-view of GSTR 9C (Part A)</vt:lpstr>
      <vt:lpstr>PowerPoint Presentation</vt:lpstr>
      <vt:lpstr>Part I - Sl. No. 4: Are you liable to audit under any Act? </vt:lpstr>
      <vt:lpstr>Pt. II- 5A- Turnover</vt:lpstr>
      <vt:lpstr>Precautions: While declaring the turnover details, the following precautions could be adopted</vt:lpstr>
      <vt:lpstr>Disclosure</vt:lpstr>
      <vt:lpstr>Issue 3: (Clause 5A)</vt:lpstr>
      <vt:lpstr>ICAI- Technical Guide</vt:lpstr>
      <vt:lpstr>  Unbilled revenue at the beginning of the year (Table 5B) </vt:lpstr>
      <vt:lpstr>PowerPoint Presentation</vt:lpstr>
      <vt:lpstr>Sl. No. 5C: Unadjusted advances at the end of the Financial Year</vt:lpstr>
      <vt:lpstr>PowerPoint Presentation</vt:lpstr>
      <vt:lpstr>Deemed Supply </vt:lpstr>
      <vt:lpstr>Sl. No.5E. Credit notes issued after the end of the financial year but reflected in the annual return</vt:lpstr>
      <vt:lpstr>5J. Credit notes accounted for in the audited Annual Financial Statement but are not permissible under GST</vt:lpstr>
      <vt:lpstr>5F: Trade Discounts accounted for in the Audited Annual Financial Statement but are not permissible under GST</vt:lpstr>
      <vt:lpstr>5G: Turnover from April 2017 to June 2017</vt:lpstr>
      <vt:lpstr>5O. Adjustments in turnover due to reasons not listed above</vt:lpstr>
      <vt:lpstr>Sl. No. 6- Reasons for Un - Reconciled difference in Annual Gross turnover</vt:lpstr>
      <vt:lpstr>Auditors duty:</vt:lpstr>
      <vt:lpstr>PowerPoint Presentation</vt:lpstr>
      <vt:lpstr>PowerPoint Presentation</vt:lpstr>
      <vt:lpstr>Purpose, Interest, Late Fee, Penalty and Other Payables</vt:lpstr>
      <vt:lpstr>Notes to consider</vt:lpstr>
      <vt:lpstr>Additional Notes to Consider</vt:lpstr>
      <vt:lpstr>Sl. No.10: Reasons for un-reconciled payment of amount</vt:lpstr>
      <vt:lpstr>PowerPoint Presentation</vt:lpstr>
      <vt:lpstr>PowerPoint Presentation</vt:lpstr>
      <vt:lpstr>PowerPoint Presentation</vt:lpstr>
      <vt:lpstr>Sl. No. 13. Reasons for un-reconciled difference in ITC</vt:lpstr>
      <vt:lpstr>Sl. No. 13. Reasons for un-reconciled difference in ITC</vt:lpstr>
      <vt:lpstr>Pt. IV- 14- Reconciliation of Eligible ITC For FY 2017-18 &amp; 2018-19, taxpayers have an option to not fill this table.</vt:lpstr>
      <vt:lpstr>Pt. IV- 14- Reconciliation of Eligible ITC- For FY 2017-18 &amp; 2018-19, taxpayers have an option to not fill this table.</vt:lpstr>
      <vt:lpstr>PowerPoint Presentation</vt:lpstr>
      <vt:lpstr>Part V : Auditor’s recommendation on additional liability due to non-reconciliation</vt:lpstr>
      <vt:lpstr>PowerPoint Presentation</vt:lpstr>
      <vt:lpstr>PowerPoint Presentation</vt:lpstr>
      <vt:lpstr>PowerPoint Presentation</vt:lpstr>
      <vt:lpstr>PowerPoint Presentation</vt:lpstr>
      <vt:lpstr>ICAI- Technical Guide</vt:lpstr>
      <vt:lpstr>In which situation is Part I or Part II of the certification required to be certified? </vt:lpstr>
      <vt:lpstr>GST Audit Report : Format (Part B)</vt:lpstr>
      <vt:lpstr>Issue…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WESTERN INDIA REGIONAL COUNCIL THE INSTITUTE OF CHARTERED ACCOUNTANTS OF INDIA </dc:title>
  <dc:creator>Candour Brand Promotions Design 1</dc:creator>
  <cp:lastModifiedBy>Pratik</cp:lastModifiedBy>
  <cp:revision>60</cp:revision>
  <dcterms:created xsi:type="dcterms:W3CDTF">2019-08-12T14:26:42Z</dcterms:created>
  <dcterms:modified xsi:type="dcterms:W3CDTF">2020-01-18T06:29:08Z</dcterms:modified>
</cp:coreProperties>
</file>