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1" r:id="rId2"/>
    <p:sldId id="256" r:id="rId3"/>
    <p:sldId id="257" r:id="rId4"/>
    <p:sldId id="258" r:id="rId5"/>
    <p:sldId id="259" r:id="rId6"/>
    <p:sldId id="260" r:id="rId7"/>
    <p:sldId id="261" r:id="rId8"/>
    <p:sldId id="262" r:id="rId9"/>
    <p:sldId id="263" r:id="rId10"/>
    <p:sldId id="264" r:id="rId11"/>
    <p:sldId id="282" r:id="rId12"/>
    <p:sldId id="283" r:id="rId13"/>
    <p:sldId id="300" r:id="rId14"/>
    <p:sldId id="284" r:id="rId15"/>
    <p:sldId id="285" r:id="rId16"/>
    <p:sldId id="286" r:id="rId17"/>
    <p:sldId id="287" r:id="rId18"/>
    <p:sldId id="265" r:id="rId19"/>
    <p:sldId id="266" r:id="rId20"/>
    <p:sldId id="267" r:id="rId21"/>
    <p:sldId id="268" r:id="rId22"/>
    <p:sldId id="269" r:id="rId23"/>
    <p:sldId id="270"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279"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E46E8463-07A9-4EE9-AFC2-89970664D635}"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46E8463-07A9-4EE9-AFC2-89970664D63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46E8463-07A9-4EE9-AFC2-89970664D63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46E8463-07A9-4EE9-AFC2-89970664D63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E46E8463-07A9-4EE9-AFC2-89970664D635}"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46E8463-07A9-4EE9-AFC2-89970664D63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E46E8463-07A9-4EE9-AFC2-89970664D63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E46E8463-07A9-4EE9-AFC2-89970664D63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E46E8463-07A9-4EE9-AFC2-89970664D635}"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46E8463-07A9-4EE9-AFC2-89970664D63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4757521-A028-4454-950D-7FD46FE518D1}" type="datetimeFigureOut">
              <a:rPr lang="en-US" smtClean="0"/>
              <a:pPr/>
              <a:t>09-Dec-15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E46E8463-07A9-4EE9-AFC2-89970664D635}"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4757521-A028-4454-950D-7FD46FE518D1}" type="datetimeFigureOut">
              <a:rPr lang="en-US" smtClean="0"/>
              <a:pPr/>
              <a:t>09-Dec-15</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46E8463-07A9-4EE9-AFC2-89970664D635}"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mailto:Email-gbmodi@hotmail.co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KBPO\Desktop\G SIR G\PPT\G sir G PPT\NAGPUR\SFAC .jpg"/>
          <p:cNvPicPr>
            <a:picLocks noChangeAspect="1" noChangeArrowheads="1"/>
          </p:cNvPicPr>
          <p:nvPr/>
        </p:nvPicPr>
        <p:blipFill>
          <a:blip r:embed="rId2" cstate="print"/>
          <a:srcRect/>
          <a:stretch>
            <a:fillRect/>
          </a:stretch>
        </p:blipFill>
        <p:spPr bwMode="auto">
          <a:xfrm>
            <a:off x="990600" y="0"/>
            <a:ext cx="8320087" cy="68580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0"/>
            <a:ext cx="8458200" cy="5632311"/>
          </a:xfrm>
          <a:prstGeom prst="rect">
            <a:avLst/>
          </a:prstGeom>
          <a:noFill/>
        </p:spPr>
        <p:txBody>
          <a:bodyPr wrap="square" rtlCol="0">
            <a:spAutoFit/>
          </a:bodyPr>
          <a:lstStyle/>
          <a:p>
            <a:endParaRPr lang="en-US" sz="2400" dirty="0" smtClean="0"/>
          </a:p>
          <a:p>
            <a:pPr>
              <a:buFont typeface="Wingdings" pitchFamily="2" charset="2"/>
              <a:buChar char="Ø"/>
            </a:pPr>
            <a:endParaRPr lang="en-US" sz="2400" dirty="0"/>
          </a:p>
          <a:p>
            <a:pPr>
              <a:buFont typeface="Wingdings" pitchFamily="2" charset="2"/>
              <a:buChar char="Ø"/>
            </a:pPr>
            <a:r>
              <a:rPr lang="en-US" sz="2400" dirty="0" smtClean="0"/>
              <a:t> A project should be in agriculture or allied sector or related</a:t>
            </a:r>
          </a:p>
          <a:p>
            <a:r>
              <a:rPr lang="en-US" sz="2400" dirty="0"/>
              <a:t> </a:t>
            </a:r>
            <a:r>
              <a:rPr lang="en-US" sz="2400" dirty="0" smtClean="0"/>
              <a:t>   to agriculture services.  </a:t>
            </a:r>
            <a:r>
              <a:rPr lang="en-US" sz="2400" b="1" dirty="0" smtClean="0">
                <a:solidFill>
                  <a:srgbClr val="0070C0"/>
                </a:solidFill>
              </a:rPr>
              <a:t>Poultry and dairy projects are  </a:t>
            </a:r>
          </a:p>
          <a:p>
            <a:r>
              <a:rPr lang="en-US" sz="2400" b="1" dirty="0">
                <a:solidFill>
                  <a:srgbClr val="0070C0"/>
                </a:solidFill>
              </a:rPr>
              <a:t> </a:t>
            </a:r>
            <a:r>
              <a:rPr lang="en-US" sz="2400" b="1" dirty="0" smtClean="0">
                <a:solidFill>
                  <a:srgbClr val="0070C0"/>
                </a:solidFill>
              </a:rPr>
              <a:t>   also covered under the scheme.</a:t>
            </a:r>
          </a:p>
          <a:p>
            <a:endParaRPr lang="en-US" sz="2400" b="1" dirty="0" smtClean="0">
              <a:solidFill>
                <a:srgbClr val="0070C0"/>
              </a:solidFill>
            </a:endParaRPr>
          </a:p>
          <a:p>
            <a:pPr>
              <a:buFont typeface="Wingdings" pitchFamily="2" charset="2"/>
              <a:buChar char="Ø"/>
            </a:pPr>
            <a:r>
              <a:rPr lang="en-US" sz="2400" dirty="0" smtClean="0"/>
              <a:t> The project should provide an assured market to farmers / </a:t>
            </a:r>
          </a:p>
          <a:p>
            <a:r>
              <a:rPr lang="en-US" sz="2400" dirty="0"/>
              <a:t> </a:t>
            </a:r>
            <a:r>
              <a:rPr lang="en-US" sz="2400" dirty="0" smtClean="0"/>
              <a:t>   producers groups.</a:t>
            </a:r>
          </a:p>
          <a:p>
            <a:endParaRPr lang="en-US" sz="2400" dirty="0" smtClean="0"/>
          </a:p>
          <a:p>
            <a:pPr>
              <a:buFont typeface="Wingdings" pitchFamily="2" charset="2"/>
              <a:buChar char="Ø"/>
            </a:pPr>
            <a:r>
              <a:rPr lang="en-US" sz="2400" dirty="0" smtClean="0"/>
              <a:t> The project should encourage farmers to diversify into high </a:t>
            </a:r>
          </a:p>
          <a:p>
            <a:r>
              <a:rPr lang="en-US" sz="2400" dirty="0"/>
              <a:t> </a:t>
            </a:r>
            <a:r>
              <a:rPr lang="en-US" sz="2400" dirty="0" smtClean="0"/>
              <a:t>   value crops.</a:t>
            </a:r>
          </a:p>
          <a:p>
            <a:endParaRPr lang="en-US" sz="2400" dirty="0" smtClean="0"/>
          </a:p>
          <a:p>
            <a:pPr>
              <a:buFont typeface="Wingdings" pitchFamily="2" charset="2"/>
              <a:buChar char="Ø"/>
            </a:pPr>
            <a:r>
              <a:rPr lang="en-US" sz="2400" dirty="0" smtClean="0"/>
              <a:t> The project should be accepted by banks / financial </a:t>
            </a:r>
          </a:p>
          <a:p>
            <a:r>
              <a:rPr lang="en-US" sz="2400" dirty="0"/>
              <a:t> </a:t>
            </a:r>
            <a:r>
              <a:rPr lang="en-US" sz="2400" dirty="0" smtClean="0"/>
              <a:t>   institutions for grant of term loan.</a:t>
            </a:r>
          </a:p>
          <a:p>
            <a:r>
              <a:rPr lang="en-US" sz="2400" dirty="0" smtClean="0"/>
              <a:t> </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990600" y="0"/>
            <a:ext cx="4572000" cy="34290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5562600" y="0"/>
            <a:ext cx="3581400" cy="3429000"/>
          </a:xfrm>
          <a:prstGeom prst="rect">
            <a:avLst/>
          </a:prstGeom>
          <a:noFill/>
          <a:ln w="9525">
            <a:noFill/>
            <a:miter lim="800000"/>
            <a:headEnd/>
            <a:tailEnd/>
          </a:ln>
        </p:spPr>
      </p:pic>
      <p:sp>
        <p:nvSpPr>
          <p:cNvPr id="6" name="Rectangle 5"/>
          <p:cNvSpPr/>
          <p:nvPr/>
        </p:nvSpPr>
        <p:spPr>
          <a:xfrm>
            <a:off x="990600" y="5334000"/>
            <a:ext cx="8153400" cy="523220"/>
          </a:xfrm>
          <a:prstGeom prst="rect">
            <a:avLst/>
          </a:prstGeom>
          <a:solidFill>
            <a:srgbClr val="92D050"/>
          </a:solidFill>
        </p:spPr>
        <p:txBody>
          <a:bodyPr wrap="square">
            <a:spAutoFit/>
          </a:bodyPr>
          <a:lstStyle/>
          <a:p>
            <a:r>
              <a:rPr lang="en-IN" sz="2800" dirty="0" smtClean="0"/>
              <a:t>ILLUSTRATIVE LIST OF SECTOR &amp; PRODUCTS </a:t>
            </a:r>
            <a:endParaRPr lang="en-IN"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144000" cy="6766560"/>
        </p:xfrm>
        <a:graphic>
          <a:graphicData uri="http://schemas.openxmlformats.org/drawingml/2006/table">
            <a:tbl>
              <a:tblPr firstRow="1" bandRow="1">
                <a:tableStyleId>{5C22544A-7EE6-4342-B048-85BDC9FD1C3A}</a:tableStyleId>
              </a:tblPr>
              <a:tblGrid>
                <a:gridCol w="1295400"/>
                <a:gridCol w="2438400"/>
                <a:gridCol w="541020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b="1" kern="1200" baseline="0" dirty="0" err="1" smtClean="0">
                          <a:solidFill>
                            <a:schemeClr val="lt1"/>
                          </a:solidFill>
                          <a:latin typeface="+mn-lt"/>
                          <a:ea typeface="+mn-ea"/>
                          <a:cs typeface="+mn-cs"/>
                        </a:rPr>
                        <a:t>Sr.No</a:t>
                      </a:r>
                      <a:r>
                        <a:rPr kumimoji="0" lang="en-IN" sz="1800" b="1" kern="1200" baseline="0" dirty="0" smtClean="0">
                          <a:solidFill>
                            <a:schemeClr val="lt1"/>
                          </a:solidFill>
                          <a:latin typeface="+mn-lt"/>
                          <a:ea typeface="+mn-ea"/>
                          <a:cs typeface="+mn-cs"/>
                        </a:rPr>
                        <a:t>.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b="1" kern="1200" baseline="0" dirty="0" smtClean="0">
                          <a:solidFill>
                            <a:schemeClr val="lt1"/>
                          </a:solidFill>
                          <a:latin typeface="+mn-lt"/>
                          <a:ea typeface="+mn-ea"/>
                          <a:cs typeface="+mn-cs"/>
                        </a:rPr>
                        <a:t>Sector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b="1" kern="1200" baseline="0" dirty="0" smtClean="0">
                          <a:solidFill>
                            <a:schemeClr val="lt1"/>
                          </a:solidFill>
                          <a:latin typeface="+mn-lt"/>
                          <a:ea typeface="+mn-ea"/>
                          <a:cs typeface="+mn-cs"/>
                        </a:rPr>
                        <a:t>Product 	</a:t>
                      </a:r>
                    </a:p>
                    <a:p>
                      <a:pPr algn="ctr"/>
                      <a:endParaRPr lang="en-IN"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1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Plantation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Virgin Coconut Oil, Low Fat Desiccated Coconut Powder, Shell Charcoal, Coconut Parings, Coconut Vinegar, 	</a:t>
                      </a:r>
                    </a:p>
                    <a:p>
                      <a:pPr algn="ctr"/>
                      <a:endParaRPr lang="en-IN"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2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Horticulture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Mango Pulp, Tomato Paste, Banana Paste, Papaya Juice, Guava Juice, Tomato Puree, Gherkin, Chillies, Squash Processing, Wine(Pure Grapes), Cashew Kernels, Capsicum, Cucumber, Broccoli, Tomato, Cold Chain (Apple), Fresh Grapes, Pineapple slice, Fruit Jam, Walnut Kernels, Concentrates of Apple Apricot, plum, Carrot, Peach, Pear, Dehydrated Onion, Dehydrated Garlic, Onion, carbonated fruit beverage prepared from fruits like mango, litchi, pineapple, orange, Canned pineapple Slice, Pineapple pulp, green chilly, pickle, 	</a:t>
                      </a:r>
                    </a:p>
                    <a:p>
                      <a:pPr algn="ctr"/>
                      <a:endParaRPr lang="en-IN"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3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Horticulture- Vegetables Processing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Sweet Corn, Baby Corn, Green Peas, Mushroom, Fruit Pulp, 	</a:t>
                      </a:r>
                    </a:p>
                    <a:p>
                      <a:pPr algn="ctr"/>
                      <a:endParaRPr lang="en-IN"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4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Medicinal &amp; Aromatic Plants 	</a:t>
                      </a:r>
                    </a:p>
                    <a:p>
                      <a:pPr algn="ctr"/>
                      <a:endParaRPr lang="en-IN"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Active Pharmaceutical Ingredients- Vincristine, Vinblasine, vinorelfine	</a:t>
                      </a:r>
                    </a:p>
                    <a:p>
                      <a:pPr algn="ctr"/>
                      <a:endParaRPr lang="en-IN" dirty="0"/>
                    </a:p>
                  </a:txBody>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round/>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6019800"/>
            <a:ext cx="8153400" cy="523220"/>
          </a:xfrm>
          <a:prstGeom prst="rect">
            <a:avLst/>
          </a:prstGeom>
          <a:solidFill>
            <a:srgbClr val="92D050"/>
          </a:solidFill>
        </p:spPr>
        <p:txBody>
          <a:bodyPr wrap="square">
            <a:spAutoFit/>
          </a:bodyPr>
          <a:lstStyle/>
          <a:p>
            <a:r>
              <a:rPr lang="en-IN" sz="2800" dirty="0" smtClean="0"/>
              <a:t>ILLUSTRATIVE LIST OF ACTIVITY </a:t>
            </a:r>
            <a:endParaRPr lang="en-IN" sz="2800" dirty="0"/>
          </a:p>
        </p:txBody>
      </p:sp>
      <p:pic>
        <p:nvPicPr>
          <p:cNvPr id="9" name="Picture 8" descr="Untitled.jpg"/>
          <p:cNvPicPr>
            <a:picLocks noChangeAspect="1"/>
          </p:cNvPicPr>
          <p:nvPr/>
        </p:nvPicPr>
        <p:blipFill>
          <a:blip r:embed="rId2" cstate="print"/>
          <a:stretch>
            <a:fillRect/>
          </a:stretch>
        </p:blipFill>
        <p:spPr>
          <a:xfrm>
            <a:off x="0" y="0"/>
            <a:ext cx="9144000" cy="5715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295400" y="-1"/>
          <a:ext cx="11734800" cy="6888482"/>
        </p:xfrm>
        <a:graphic>
          <a:graphicData uri="http://schemas.openxmlformats.org/drawingml/2006/table">
            <a:tbl>
              <a:tblPr firstRow="1" bandRow="1">
                <a:tableStyleId>{5C22544A-7EE6-4342-B048-85BDC9FD1C3A}</a:tableStyleId>
              </a:tblPr>
              <a:tblGrid>
                <a:gridCol w="1173480"/>
                <a:gridCol w="10561320"/>
              </a:tblGrid>
              <a:tr h="8001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b="1" kern="1200" baseline="0" dirty="0" smtClean="0">
                          <a:solidFill>
                            <a:schemeClr val="lt1"/>
                          </a:solidFill>
                          <a:latin typeface="+mn-lt"/>
                          <a:ea typeface="+mn-ea"/>
                          <a:cs typeface="+mn-cs"/>
                        </a:rPr>
                        <a:t>Sr. No. 	</a:t>
                      </a:r>
                    </a:p>
                    <a:p>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b="1" kern="1200" baseline="0" dirty="0" smtClean="0">
                          <a:solidFill>
                            <a:schemeClr val="lt1"/>
                          </a:solidFill>
                          <a:latin typeface="+mn-lt"/>
                          <a:ea typeface="+mn-ea"/>
                          <a:cs typeface="+mn-cs"/>
                        </a:rPr>
                        <a:t>Activity 	</a:t>
                      </a:r>
                    </a:p>
                    <a:p>
                      <a:endParaRPr lang="en-IN" dirty="0"/>
                    </a:p>
                  </a:txBody>
                  <a:tcPr marL="36000" marR="0" marT="0" marB="0"/>
                </a:tc>
              </a:tr>
              <a:tr h="533400">
                <a:tc>
                  <a:txBody>
                    <a:bodyPr/>
                    <a:lstStyle/>
                    <a:p>
                      <a:r>
                        <a:rPr lang="en-US" dirty="0" smtClean="0"/>
                        <a:t>1</a:t>
                      </a:r>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Manufacturing of herbal extracts and aromatic oils 	</a:t>
                      </a:r>
                    </a:p>
                    <a:p>
                      <a:endParaRPr lang="en-IN" dirty="0"/>
                    </a:p>
                  </a:txBody>
                  <a:tcPr marL="36000" marR="0" marT="0" marB="0"/>
                </a:tc>
              </a:tr>
              <a:tr h="632461">
                <a:tc>
                  <a:txBody>
                    <a:bodyPr/>
                    <a:lstStyle/>
                    <a:p>
                      <a:r>
                        <a:rPr lang="en-US" dirty="0" smtClean="0"/>
                        <a:t>2</a:t>
                      </a:r>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Processing sweet corn and baby corn and other English Producing vegetables viz. Broccoli, Lettuce, Cauliflower, Peas etc. 	</a:t>
                      </a:r>
                    </a:p>
                    <a:p>
                      <a:endParaRPr lang="en-IN" dirty="0"/>
                    </a:p>
                  </a:txBody>
                  <a:tcPr marL="36000" marR="0" marT="0" marB="0"/>
                </a:tc>
              </a:tr>
              <a:tr h="4191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3 	</a:t>
                      </a:r>
                    </a:p>
                    <a:p>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Integrated Coconut Processing Unit </a:t>
                      </a:r>
                    </a:p>
                  </a:txBody>
                  <a:tcPr marL="36000" marR="0" marT="0" marB="0"/>
                </a:tc>
              </a:tr>
              <a:tr h="3810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4 	</a:t>
                      </a:r>
                    </a:p>
                    <a:p>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Fruit pulp Manufacturing unit of especially mango pulp 	</a:t>
                      </a:r>
                    </a:p>
                    <a:p>
                      <a:endParaRPr lang="en-IN" dirty="0"/>
                    </a:p>
                  </a:txBody>
                  <a:tcPr marL="36000" marR="0" marT="0" marB="0"/>
                </a:tc>
              </a:tr>
              <a:tr h="4648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5 	</a:t>
                      </a:r>
                    </a:p>
                    <a:p>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Processing &amp; export life saving anticancer drug </a:t>
                      </a:r>
                    </a:p>
                  </a:txBody>
                  <a:tcPr marL="36000" marR="0" marT="0" marB="0"/>
                </a:tc>
              </a:tr>
              <a:tr h="4038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6 	</a:t>
                      </a:r>
                    </a:p>
                    <a:p>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Cashew Processing 	</a:t>
                      </a:r>
                    </a:p>
                    <a:p>
                      <a:endParaRPr lang="en-IN" dirty="0"/>
                    </a:p>
                  </a:txBody>
                  <a:tcPr marL="36000" marR="0" marT="0" marB="0"/>
                </a:tc>
              </a:tr>
              <a:tr h="6096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7 	</a:t>
                      </a:r>
                    </a:p>
                    <a:p>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Processing of raw cashew nuts </a:t>
                      </a:r>
                    </a:p>
                  </a:txBody>
                  <a:tcPr marL="36000" marR="0" marT="0" marB="0"/>
                </a:tc>
              </a:tr>
              <a:tr h="3962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8 	</a:t>
                      </a:r>
                    </a:p>
                    <a:p>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Production / Sale of grapes wine </a:t>
                      </a:r>
                    </a:p>
                  </a:txBody>
                  <a:tcPr marL="36000" marR="0" marT="0" marB="0"/>
                </a:tc>
              </a:tr>
              <a:tr h="5638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9 	</a:t>
                      </a:r>
                    </a:p>
                    <a:p>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Cultivation, Processing and Export of Gherkin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r h="8001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10 	</a:t>
                      </a:r>
                    </a:p>
                    <a:p>
                      <a:endParaRPr lang="en-IN" dirty="0"/>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Established of grape juice based wine production unit 	</a:t>
                      </a:r>
                    </a:p>
                  </a:txBody>
                  <a:tcPr marL="36000" marR="0" marT="0" marB="0"/>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62000" y="0"/>
          <a:ext cx="10820400" cy="6964680"/>
        </p:xfrm>
        <a:graphic>
          <a:graphicData uri="http://schemas.openxmlformats.org/drawingml/2006/table">
            <a:tbl>
              <a:tblPr firstRow="1" bandRow="1">
                <a:tableStyleId>{5C22544A-7EE6-4342-B048-85BDC9FD1C3A}</a:tableStyleId>
              </a:tblPr>
              <a:tblGrid>
                <a:gridCol w="1082040"/>
                <a:gridCol w="973836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b="1" kern="1200" baseline="0" dirty="0" smtClean="0">
                          <a:solidFill>
                            <a:schemeClr val="lt1"/>
                          </a:solidFill>
                          <a:latin typeface="+mn-lt"/>
                          <a:ea typeface="+mn-ea"/>
                          <a:cs typeface="+mn-cs"/>
                        </a:rPr>
                        <a:t>Sr. No. 	</a:t>
                      </a:r>
                    </a:p>
                    <a:p>
                      <a:endParaRPr lang="en-IN"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b="1" kern="1200" baseline="0" dirty="0" smtClean="0">
                          <a:solidFill>
                            <a:schemeClr val="lt1"/>
                          </a:solidFill>
                          <a:latin typeface="+mn-lt"/>
                          <a:ea typeface="+mn-ea"/>
                          <a:cs typeface="+mn-cs"/>
                        </a:rPr>
                        <a:t>Activity 	</a:t>
                      </a:r>
                    </a:p>
                    <a:p>
                      <a:endParaRPr lang="en-IN"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11 	</a:t>
                      </a: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Processing and Preservation of fruits &amp; vegetables with state of art technology 	</a:t>
                      </a: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12 	</a:t>
                      </a: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Trout Fish Canning &amp; Preservation 	</a:t>
                      </a: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13 	</a:t>
                      </a: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Processing &amp; Manufacturing of aloe Vera &amp; allied products 	</a:t>
                      </a: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14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Infrastructure facility for pre-cooling, grading, pack house &amp; cold storage for grapes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15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Setting up processing/ grading and packing walnut/ walnut kernels nut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16</a:t>
                      </a:r>
                      <a:endParaRPr kumimoji="0" lang="en-IN" sz="1800" kern="1200" baseline="0" dirty="0" smtClean="0">
                        <a:solidFill>
                          <a:schemeClr val="dk1"/>
                        </a:solidFill>
                        <a:latin typeface="+mn-lt"/>
                        <a:ea typeface="+mn-ea"/>
                        <a:cs typeface="+mn-cs"/>
                      </a:endParaRP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Setting up processing/ grading and packing walnut/ walnut kernels nut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17</a:t>
                      </a:r>
                      <a:endParaRPr kumimoji="0" lang="en-IN" sz="1800" kern="1200" baseline="0" dirty="0" smtClean="0">
                        <a:solidFill>
                          <a:schemeClr val="dk1"/>
                        </a:solidFill>
                        <a:latin typeface="+mn-lt"/>
                        <a:ea typeface="+mn-ea"/>
                        <a:cs typeface="+mn-cs"/>
                      </a:endParaRP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Cut flower production ( under controlled condition ), value addition &amp; marketing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18</a:t>
                      </a:r>
                      <a:endParaRPr kumimoji="0" lang="en-IN" sz="1800" kern="1200" baseline="0" dirty="0" smtClean="0">
                        <a:solidFill>
                          <a:schemeClr val="dk1"/>
                        </a:solidFill>
                        <a:latin typeface="+mn-lt"/>
                        <a:ea typeface="+mn-ea"/>
                        <a:cs typeface="+mn-cs"/>
                      </a:endParaRP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Dehydration of onions, garlic &amp; other vegetables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19</a:t>
                      </a:r>
                      <a:endParaRPr kumimoji="0" lang="en-IN" sz="1800" kern="1200" baseline="0" dirty="0" smtClean="0">
                        <a:solidFill>
                          <a:schemeClr val="dk1"/>
                        </a:solidFill>
                        <a:latin typeface="+mn-lt"/>
                        <a:ea typeface="+mn-ea"/>
                        <a:cs typeface="+mn-cs"/>
                      </a:endParaRP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Manufacturing bamboo mat corrugated sheets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20</a:t>
                      </a:r>
                      <a:endParaRPr kumimoji="0" lang="en-IN" sz="1800" kern="1200" baseline="0" dirty="0" smtClean="0">
                        <a:solidFill>
                          <a:schemeClr val="dk1"/>
                        </a:solidFill>
                        <a:latin typeface="+mn-lt"/>
                        <a:ea typeface="+mn-ea"/>
                        <a:cs typeface="+mn-cs"/>
                      </a:endParaRP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Processing of Pineapple, passion fruit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21</a:t>
                      </a:r>
                      <a:endParaRPr kumimoji="0" lang="en-IN" sz="1800" kern="1200" baseline="0" dirty="0" smtClean="0">
                        <a:solidFill>
                          <a:schemeClr val="dk1"/>
                        </a:solidFill>
                        <a:latin typeface="+mn-lt"/>
                        <a:ea typeface="+mn-ea"/>
                        <a:cs typeface="+mn-cs"/>
                      </a:endParaRP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Manufacturing of desiccated coconut powder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22</a:t>
                      </a:r>
                      <a:endParaRPr kumimoji="0" lang="en-IN" sz="1800" kern="1200" baseline="0" dirty="0" smtClean="0">
                        <a:solidFill>
                          <a:schemeClr val="dk1"/>
                        </a:solidFill>
                        <a:latin typeface="+mn-lt"/>
                        <a:ea typeface="+mn-ea"/>
                        <a:cs typeface="+mn-cs"/>
                      </a:endParaRPr>
                    </a:p>
                  </a:txBody>
                  <a:tcPr marL="36000" marR="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Processing of coconut for production of virgin coconut oil &amp; coconut vinegar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IN" sz="1800" kern="1200" baseline="0" dirty="0" smtClean="0">
                        <a:solidFill>
                          <a:schemeClr val="dk1"/>
                        </a:solidFill>
                        <a:latin typeface="+mn-lt"/>
                        <a:ea typeface="+mn-ea"/>
                        <a:cs typeface="+mn-cs"/>
                      </a:endParaRPr>
                    </a:p>
                  </a:txBody>
                  <a:tcPr marL="36000" marR="0" marT="0" marB="0"/>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144000" cy="3261360"/>
        </p:xfrm>
        <a:graphic>
          <a:graphicData uri="http://schemas.openxmlformats.org/drawingml/2006/table">
            <a:tbl>
              <a:tblPr firstRow="1" bandRow="1">
                <a:tableStyleId>{5C22544A-7EE6-4342-B048-85BDC9FD1C3A}</a:tableStyleId>
              </a:tblPr>
              <a:tblGrid>
                <a:gridCol w="990600"/>
                <a:gridCol w="8153400"/>
              </a:tblGrid>
              <a:tr h="370840">
                <a:tc>
                  <a:txBody>
                    <a:bodyPr/>
                    <a:lstStyle/>
                    <a:p>
                      <a:r>
                        <a:rPr lang="en-US" dirty="0" err="1" smtClean="0"/>
                        <a:t>Sr.No</a:t>
                      </a:r>
                      <a:r>
                        <a:rPr lang="en-US" dirty="0" smtClean="0"/>
                        <a:t>.</a:t>
                      </a:r>
                      <a:endParaRPr lang="en-IN"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b="1" kern="1200" baseline="0" dirty="0" smtClean="0">
                          <a:solidFill>
                            <a:schemeClr val="lt1"/>
                          </a:solidFill>
                          <a:latin typeface="+mn-lt"/>
                          <a:ea typeface="+mn-ea"/>
                          <a:cs typeface="+mn-cs"/>
                        </a:rPr>
                        <a:t>Activity 	</a:t>
                      </a:r>
                    </a:p>
                    <a:p>
                      <a:endParaRPr lang="en-IN"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23</a:t>
                      </a:r>
                      <a:endParaRPr kumimoji="0" lang="en-IN" sz="1800" kern="1200" baseline="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Aqua Technology Park 	</a:t>
                      </a:r>
                    </a:p>
                    <a:p>
                      <a:endParaRPr lang="en-IN"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24</a:t>
                      </a:r>
                      <a:endParaRPr kumimoji="0" lang="en-IN" sz="1800" kern="1200" baseline="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Processing of honey 	</a:t>
                      </a:r>
                    </a:p>
                    <a:p>
                      <a:endParaRPr lang="en-IN" dirty="0"/>
                    </a:p>
                  </a:txBody>
                  <a:tcPr/>
                </a:tc>
              </a:tr>
              <a:tr h="701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25</a:t>
                      </a:r>
                      <a:endParaRPr kumimoji="0" lang="en-IN" sz="1800" kern="1200" baseline="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Frozen fruits &amp; vegetables processing with IQF technology 	</a:t>
                      </a:r>
                    </a:p>
                    <a:p>
                      <a:endParaRPr lang="en-IN"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26</a:t>
                      </a:r>
                      <a:endParaRPr kumimoji="0" lang="en-IN" sz="1800" kern="1200" baseline="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IN" sz="1800" kern="1200" baseline="0" dirty="0" smtClean="0">
                          <a:solidFill>
                            <a:schemeClr val="dk1"/>
                          </a:solidFill>
                          <a:latin typeface="+mn-lt"/>
                          <a:ea typeface="+mn-ea"/>
                          <a:cs typeface="+mn-cs"/>
                        </a:rPr>
                        <a:t>Pre-cooling pack house &amp; cold storage unit &amp; processing of raisin(</a:t>
                      </a:r>
                      <a:r>
                        <a:rPr kumimoji="0" lang="en-IN" sz="1800" kern="1200" baseline="0" dirty="0" err="1" smtClean="0">
                          <a:solidFill>
                            <a:schemeClr val="dk1"/>
                          </a:solidFill>
                          <a:latin typeface="+mn-lt"/>
                          <a:ea typeface="+mn-ea"/>
                          <a:cs typeface="+mn-cs"/>
                        </a:rPr>
                        <a:t>Bedana</a:t>
                      </a:r>
                      <a:r>
                        <a:rPr kumimoji="0" lang="en-IN" sz="1800" kern="1200" baseline="0" dirty="0" smtClean="0">
                          <a:solidFill>
                            <a:schemeClr val="dk1"/>
                          </a:solidFill>
                          <a:latin typeface="+mn-lt"/>
                          <a:ea typeface="+mn-ea"/>
                          <a:cs typeface="+mn-cs"/>
                        </a:rPr>
                        <a:t>) 	</a:t>
                      </a:r>
                    </a:p>
                    <a:p>
                      <a:endParaRPr lang="en-IN" dirty="0"/>
                    </a:p>
                  </a:txBody>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2620488[1].jpg"/>
          <p:cNvPicPr>
            <a:picLocks noChangeAspect="1"/>
          </p:cNvPicPr>
          <p:nvPr/>
        </p:nvPicPr>
        <p:blipFill>
          <a:blip r:embed="rId2" cstate="print"/>
          <a:stretch>
            <a:fillRect/>
          </a:stretch>
        </p:blipFill>
        <p:spPr>
          <a:xfrm>
            <a:off x="0" y="0"/>
            <a:ext cx="5257800" cy="3200400"/>
          </a:xfrm>
          <a:prstGeom prst="rect">
            <a:avLst/>
          </a:prstGeom>
        </p:spPr>
      </p:pic>
      <p:pic>
        <p:nvPicPr>
          <p:cNvPr id="5" name="Picture 4" descr="rupee3--621x414[1].jpg"/>
          <p:cNvPicPr>
            <a:picLocks noChangeAspect="1"/>
          </p:cNvPicPr>
          <p:nvPr/>
        </p:nvPicPr>
        <p:blipFill>
          <a:blip r:embed="rId3" cstate="print"/>
          <a:stretch>
            <a:fillRect/>
          </a:stretch>
        </p:blipFill>
        <p:spPr>
          <a:xfrm>
            <a:off x="5257800" y="0"/>
            <a:ext cx="3886200" cy="3200400"/>
          </a:xfrm>
          <a:prstGeom prst="rect">
            <a:avLst/>
          </a:prstGeom>
        </p:spPr>
      </p:pic>
      <p:sp>
        <p:nvSpPr>
          <p:cNvPr id="6" name="TextBox 5"/>
          <p:cNvSpPr txBox="1"/>
          <p:nvPr/>
        </p:nvSpPr>
        <p:spPr>
          <a:xfrm>
            <a:off x="0" y="4419600"/>
            <a:ext cx="9144000" cy="584775"/>
          </a:xfrm>
          <a:prstGeom prst="rect">
            <a:avLst/>
          </a:prstGeom>
          <a:solidFill>
            <a:srgbClr val="92D050"/>
          </a:solidFill>
        </p:spPr>
        <p:txBody>
          <a:bodyPr wrap="square" rtlCol="0">
            <a:spAutoFit/>
          </a:bodyPr>
          <a:lstStyle/>
          <a:p>
            <a:r>
              <a:rPr lang="en-US" sz="3200" dirty="0" smtClean="0"/>
              <a:t>VENTURE  CAPITAL  ASSISTANCE</a:t>
            </a:r>
            <a:endParaRPr lang="en-US" sz="3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5417"/>
            <a:ext cx="8229600" cy="6863417"/>
          </a:xfrm>
          <a:prstGeom prst="rect">
            <a:avLst/>
          </a:prstGeom>
          <a:noFill/>
        </p:spPr>
        <p:txBody>
          <a:bodyPr wrap="square" rtlCol="0">
            <a:spAutoFit/>
          </a:bodyPr>
          <a:lstStyle/>
          <a:p>
            <a:r>
              <a:rPr lang="en-US" sz="2200" dirty="0" smtClean="0"/>
              <a:t>SFAC provides interest-free venture capital to agribusiness projects by way of soft loan to supplement the financial gap worked out by the sanctioning authority of term Finance with respect to the cost of the project.</a:t>
            </a:r>
          </a:p>
          <a:p>
            <a:endParaRPr lang="en-US" sz="2200" dirty="0"/>
          </a:p>
          <a:p>
            <a:r>
              <a:rPr lang="en-US" sz="2200" dirty="0" smtClean="0"/>
              <a:t>The quantum of SFAC venture capital Assistance will be the </a:t>
            </a:r>
            <a:r>
              <a:rPr lang="en-US" sz="2200" dirty="0" smtClean="0">
                <a:solidFill>
                  <a:srgbClr val="FF0000"/>
                </a:solidFill>
              </a:rPr>
              <a:t>lower</a:t>
            </a:r>
            <a:r>
              <a:rPr lang="en-US" sz="2200" dirty="0" smtClean="0"/>
              <a:t> of the following:</a:t>
            </a:r>
          </a:p>
          <a:p>
            <a:endParaRPr lang="en-US" sz="2200" dirty="0"/>
          </a:p>
          <a:p>
            <a:pPr>
              <a:buFont typeface="Wingdings" pitchFamily="2" charset="2"/>
              <a:buChar char="v"/>
            </a:pPr>
            <a:r>
              <a:rPr lang="en-US" sz="2200" dirty="0" smtClean="0">
                <a:solidFill>
                  <a:srgbClr val="00B0F0"/>
                </a:solidFill>
              </a:rPr>
              <a:t>26% of the promoters equity.</a:t>
            </a:r>
          </a:p>
          <a:p>
            <a:pPr>
              <a:buFont typeface="Wingdings" pitchFamily="2" charset="2"/>
              <a:buChar char="v"/>
            </a:pPr>
            <a:r>
              <a:rPr lang="en" sz="2400" dirty="0" smtClean="0">
                <a:solidFill>
                  <a:srgbClr val="00B0F0"/>
                </a:solidFill>
              </a:rPr>
              <a:t>Rs.</a:t>
            </a:r>
            <a:r>
              <a:rPr lang="en-US" sz="2200" dirty="0" smtClean="0">
                <a:solidFill>
                  <a:srgbClr val="00B0F0"/>
                </a:solidFill>
              </a:rPr>
              <a:t>50.00 </a:t>
            </a:r>
            <a:r>
              <a:rPr lang="en-US" sz="2200" dirty="0" err="1" smtClean="0">
                <a:solidFill>
                  <a:srgbClr val="00B0F0"/>
                </a:solidFill>
              </a:rPr>
              <a:t>lakhs</a:t>
            </a:r>
            <a:r>
              <a:rPr lang="en-US" sz="2200" dirty="0" smtClean="0">
                <a:solidFill>
                  <a:srgbClr val="00B0F0"/>
                </a:solidFill>
              </a:rPr>
              <a:t> (maximum)</a:t>
            </a:r>
          </a:p>
          <a:p>
            <a:endParaRPr lang="en-US" sz="2200" dirty="0" smtClean="0"/>
          </a:p>
          <a:p>
            <a:r>
              <a:rPr lang="en-US" sz="2200" dirty="0" smtClean="0"/>
              <a:t>However, for agribusiness projects set up in the </a:t>
            </a:r>
            <a:r>
              <a:rPr lang="en-US" sz="2200" dirty="0" smtClean="0">
                <a:solidFill>
                  <a:schemeClr val="accent3">
                    <a:lumMod val="75000"/>
                  </a:schemeClr>
                </a:solidFill>
              </a:rPr>
              <a:t>North-Eastern Region, </a:t>
            </a:r>
            <a:r>
              <a:rPr lang="en-US" sz="2200" dirty="0"/>
              <a:t>H</a:t>
            </a:r>
            <a:r>
              <a:rPr lang="en-US" sz="2200" dirty="0" smtClean="0"/>
              <a:t>illy States, (</a:t>
            </a:r>
            <a:r>
              <a:rPr lang="en-US" sz="2200" dirty="0" smtClean="0">
                <a:solidFill>
                  <a:schemeClr val="accent3">
                    <a:lumMod val="75000"/>
                  </a:schemeClr>
                </a:solidFill>
              </a:rPr>
              <a:t>Uttarakhand,</a:t>
            </a:r>
            <a:r>
              <a:rPr lang="en-US" sz="2200" dirty="0" smtClean="0"/>
              <a:t> </a:t>
            </a:r>
            <a:r>
              <a:rPr lang="en-US" sz="2200" dirty="0" smtClean="0">
                <a:solidFill>
                  <a:schemeClr val="accent2">
                    <a:lumMod val="75000"/>
                  </a:schemeClr>
                </a:solidFill>
              </a:rPr>
              <a:t>Himachal Pradesh , </a:t>
            </a:r>
            <a:r>
              <a:rPr lang="en-US" sz="2200" dirty="0">
                <a:solidFill>
                  <a:schemeClr val="accent4">
                    <a:lumMod val="75000"/>
                  </a:schemeClr>
                </a:solidFill>
              </a:rPr>
              <a:t>J</a:t>
            </a:r>
            <a:r>
              <a:rPr lang="en-US" sz="2200" dirty="0" smtClean="0">
                <a:solidFill>
                  <a:schemeClr val="accent4">
                    <a:lumMod val="75000"/>
                  </a:schemeClr>
                </a:solidFill>
              </a:rPr>
              <a:t>ammu &amp; Kashmir</a:t>
            </a:r>
            <a:r>
              <a:rPr lang="en-US" sz="2200" dirty="0" smtClean="0"/>
              <a:t>) and in all cases in any part of the country where the projects is promoted by Farmer producer Orgnisation, the quantum of venture capital will be the lower of the following:</a:t>
            </a:r>
          </a:p>
          <a:p>
            <a:endParaRPr lang="en-US" sz="2200" dirty="0" smtClean="0"/>
          </a:p>
          <a:p>
            <a:pPr>
              <a:buFont typeface="Wingdings" pitchFamily="2" charset="2"/>
              <a:buChar char="v"/>
            </a:pPr>
            <a:r>
              <a:rPr lang="en-US" sz="2200" dirty="0" smtClean="0">
                <a:solidFill>
                  <a:srgbClr val="00B0F0"/>
                </a:solidFill>
              </a:rPr>
              <a:t>40% of the promoters equity</a:t>
            </a:r>
          </a:p>
          <a:p>
            <a:pPr>
              <a:buFont typeface="Wingdings" pitchFamily="2" charset="2"/>
              <a:buChar char="v"/>
            </a:pPr>
            <a:r>
              <a:rPr lang="en" sz="2400" dirty="0" smtClean="0">
                <a:solidFill>
                  <a:srgbClr val="00B0F0"/>
                </a:solidFill>
              </a:rPr>
              <a:t>Rs. </a:t>
            </a:r>
            <a:r>
              <a:rPr lang="en-US" sz="2200" dirty="0" smtClean="0">
                <a:solidFill>
                  <a:srgbClr val="00B0F0"/>
                </a:solidFill>
              </a:rPr>
              <a:t>50.00 </a:t>
            </a:r>
            <a:r>
              <a:rPr lang="en-US" sz="2200" dirty="0" err="1" smtClean="0">
                <a:solidFill>
                  <a:srgbClr val="00B0F0"/>
                </a:solidFill>
              </a:rPr>
              <a:t>lakhs</a:t>
            </a:r>
            <a:r>
              <a:rPr lang="en-US" sz="2200" dirty="0" smtClean="0">
                <a:solidFill>
                  <a:srgbClr val="00B0F0"/>
                </a:solidFill>
              </a:rPr>
              <a:t>  </a:t>
            </a:r>
          </a:p>
          <a:p>
            <a:endParaRPr lang="en-US"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ovt[1].jpg"/>
          <p:cNvPicPr>
            <a:picLocks noChangeAspect="1"/>
          </p:cNvPicPr>
          <p:nvPr/>
        </p:nvPicPr>
        <p:blipFill>
          <a:blip r:embed="rId2" cstate="print"/>
          <a:stretch>
            <a:fillRect/>
          </a:stretch>
        </p:blipFill>
        <p:spPr>
          <a:xfrm>
            <a:off x="0" y="0"/>
            <a:ext cx="9144000" cy="2590800"/>
          </a:xfrm>
          <a:prstGeom prst="rect">
            <a:avLst/>
          </a:prstGeom>
        </p:spPr>
      </p:pic>
      <p:sp>
        <p:nvSpPr>
          <p:cNvPr id="6" name="TextBox 5"/>
          <p:cNvSpPr txBox="1"/>
          <p:nvPr/>
        </p:nvSpPr>
        <p:spPr>
          <a:xfrm>
            <a:off x="0" y="3810000"/>
            <a:ext cx="9144000" cy="1446550"/>
          </a:xfrm>
          <a:prstGeom prst="rect">
            <a:avLst/>
          </a:prstGeom>
          <a:solidFill>
            <a:srgbClr val="92D050"/>
          </a:solidFill>
        </p:spPr>
        <p:txBody>
          <a:bodyPr wrap="square" rtlCol="0">
            <a:spAutoFit/>
          </a:bodyPr>
          <a:lstStyle/>
          <a:p>
            <a:pPr algn="ctr"/>
            <a:r>
              <a:rPr lang="en-US" sz="3200" dirty="0" smtClean="0"/>
              <a:t>SMALL FARMERES  AGRIBUSINESS CONSORTIUM (SFAC</a:t>
            </a:r>
            <a:r>
              <a:rPr lang="en-US" sz="2800" dirty="0" smtClean="0"/>
              <a:t>)</a:t>
            </a:r>
          </a:p>
          <a:p>
            <a:pPr algn="ctr"/>
            <a:r>
              <a:rPr lang="en-US" sz="2400" dirty="0" smtClean="0"/>
              <a:t>VENTURE CAPITAL SCHEME FOR AGRIBUSINESS DEVELOPMENT </a:t>
            </a:r>
            <a:endParaRPr lang="en-US"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aphoto1[1].png"/>
          <p:cNvPicPr>
            <a:picLocks noChangeAspect="1"/>
          </p:cNvPicPr>
          <p:nvPr/>
        </p:nvPicPr>
        <p:blipFill>
          <a:blip r:embed="rId2" cstate="print"/>
          <a:stretch>
            <a:fillRect/>
          </a:stretch>
        </p:blipFill>
        <p:spPr>
          <a:xfrm>
            <a:off x="0" y="0"/>
            <a:ext cx="5207000" cy="4191000"/>
          </a:xfrm>
          <a:prstGeom prst="rect">
            <a:avLst/>
          </a:prstGeom>
        </p:spPr>
      </p:pic>
      <p:pic>
        <p:nvPicPr>
          <p:cNvPr id="5" name="Picture 4" descr="Agriculture-sector[1].jpg"/>
          <p:cNvPicPr>
            <a:picLocks noChangeAspect="1"/>
          </p:cNvPicPr>
          <p:nvPr/>
        </p:nvPicPr>
        <p:blipFill>
          <a:blip r:embed="rId3" cstate="print"/>
          <a:stretch>
            <a:fillRect/>
          </a:stretch>
        </p:blipFill>
        <p:spPr>
          <a:xfrm>
            <a:off x="5105400" y="0"/>
            <a:ext cx="4038600" cy="4191000"/>
          </a:xfrm>
          <a:prstGeom prst="rect">
            <a:avLst/>
          </a:prstGeom>
        </p:spPr>
      </p:pic>
      <p:sp>
        <p:nvSpPr>
          <p:cNvPr id="6" name="TextBox 5"/>
          <p:cNvSpPr txBox="1"/>
          <p:nvPr/>
        </p:nvSpPr>
        <p:spPr>
          <a:xfrm>
            <a:off x="0" y="5257800"/>
            <a:ext cx="9144000" cy="523220"/>
          </a:xfrm>
          <a:prstGeom prst="rect">
            <a:avLst/>
          </a:prstGeom>
          <a:solidFill>
            <a:srgbClr val="92D050"/>
          </a:solidFill>
        </p:spPr>
        <p:txBody>
          <a:bodyPr wrap="square" rtlCol="0">
            <a:spAutoFit/>
          </a:bodyPr>
          <a:lstStyle/>
          <a:p>
            <a:r>
              <a:rPr lang="en-US" sz="2800" dirty="0" smtClean="0"/>
              <a:t>ELIGIBLE COST OF PROJECT</a:t>
            </a:r>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0"/>
            <a:ext cx="8153400" cy="5509200"/>
          </a:xfrm>
          <a:prstGeom prst="rect">
            <a:avLst/>
          </a:prstGeom>
          <a:noFill/>
        </p:spPr>
        <p:txBody>
          <a:bodyPr wrap="square" rtlCol="0">
            <a:spAutoFit/>
          </a:bodyPr>
          <a:lstStyle/>
          <a:p>
            <a:pPr>
              <a:buFont typeface="Wingdings" pitchFamily="2" charset="2"/>
              <a:buChar char="Ø"/>
            </a:pPr>
            <a:r>
              <a:rPr lang="en-US" sz="2200" dirty="0" smtClean="0">
                <a:solidFill>
                  <a:srgbClr val="00B0F0"/>
                </a:solidFill>
              </a:rPr>
              <a:t>Minimum </a:t>
            </a:r>
            <a:r>
              <a:rPr lang="en" sz="2200" dirty="0" smtClean="0">
                <a:solidFill>
                  <a:srgbClr val="00B0F0"/>
                </a:solidFill>
              </a:rPr>
              <a:t>Rs.15.00lakh (Rs.10.00 lakh for hilly and North Eatern States and backward districts.)</a:t>
            </a:r>
          </a:p>
          <a:p>
            <a:endParaRPr lang="en" sz="2200" dirty="0" smtClean="0"/>
          </a:p>
          <a:p>
            <a:pPr>
              <a:buFont typeface="Wingdings" pitchFamily="2" charset="2"/>
              <a:buChar char="Ø"/>
            </a:pPr>
            <a:r>
              <a:rPr lang="en" sz="2200" dirty="0" smtClean="0">
                <a:solidFill>
                  <a:srgbClr val="00B0F0"/>
                </a:solidFill>
              </a:rPr>
              <a:t>Maximum upto Rs. 500.00 lakh</a:t>
            </a:r>
            <a:r>
              <a:rPr lang="en" sz="2200" dirty="0" smtClean="0"/>
              <a:t>.</a:t>
            </a:r>
          </a:p>
          <a:p>
            <a:endParaRPr lang="en" sz="2200" dirty="0" smtClean="0"/>
          </a:p>
          <a:p>
            <a:r>
              <a:rPr lang="en-US" sz="2200" dirty="0" smtClean="0"/>
              <a:t>H</a:t>
            </a:r>
            <a:r>
              <a:rPr lang="en" sz="2200" dirty="0" smtClean="0"/>
              <a:t>igher venture Capital Assistance can be considered by SFAC to deserving projects on merit provided:</a:t>
            </a:r>
          </a:p>
          <a:p>
            <a:endParaRPr lang="en" sz="2200" dirty="0" smtClean="0"/>
          </a:p>
          <a:p>
            <a:pPr>
              <a:buFont typeface="Wingdings" pitchFamily="2" charset="2"/>
              <a:buChar char="Ø"/>
            </a:pPr>
            <a:r>
              <a:rPr lang="en" sz="2200" dirty="0"/>
              <a:t> </a:t>
            </a:r>
            <a:r>
              <a:rPr lang="en-US" sz="2200" dirty="0" smtClean="0"/>
              <a:t>P</a:t>
            </a:r>
            <a:r>
              <a:rPr lang="en" sz="2200" dirty="0" smtClean="0"/>
              <a:t>rovision for higher VCA has been appraised and approved by the </a:t>
            </a:r>
          </a:p>
          <a:p>
            <a:r>
              <a:rPr lang="en" sz="2200" dirty="0" smtClean="0"/>
              <a:t>    sanctioning authorityof term loans, subject to a maximum of</a:t>
            </a:r>
          </a:p>
          <a:p>
            <a:r>
              <a:rPr lang="en" sz="2200" dirty="0" smtClean="0"/>
              <a:t>    Rs. 3.00 crore.</a:t>
            </a:r>
          </a:p>
          <a:p>
            <a:pPr>
              <a:buFont typeface="Wingdings" pitchFamily="2" charset="2"/>
              <a:buChar char="Ø"/>
            </a:pPr>
            <a:r>
              <a:rPr lang="en-US" sz="2200" dirty="0" smtClean="0"/>
              <a:t>T</a:t>
            </a:r>
            <a:r>
              <a:rPr lang="en" sz="2200" dirty="0" smtClean="0"/>
              <a:t>he total cost of project is not more than Rs.10.00 crore.</a:t>
            </a:r>
          </a:p>
          <a:p>
            <a:pPr>
              <a:buFont typeface="Wingdings" pitchFamily="2" charset="2"/>
              <a:buChar char="Ø"/>
            </a:pPr>
            <a:r>
              <a:rPr lang="en-US" sz="2200" dirty="0" smtClean="0"/>
              <a:t>T</a:t>
            </a:r>
            <a:r>
              <a:rPr lang="en" sz="2200" dirty="0" smtClean="0"/>
              <a:t>he projects are located in the North Eastern Region (NER) and </a:t>
            </a:r>
          </a:p>
          <a:p>
            <a:r>
              <a:rPr lang="en" sz="2200" dirty="0"/>
              <a:t> </a:t>
            </a:r>
            <a:r>
              <a:rPr lang="en" sz="2200" dirty="0" smtClean="0"/>
              <a:t>  other pre-identified district declared backward by the Backward </a:t>
            </a:r>
          </a:p>
          <a:p>
            <a:r>
              <a:rPr lang="en" sz="2200" dirty="0"/>
              <a:t> </a:t>
            </a:r>
            <a:r>
              <a:rPr lang="en" sz="2200" dirty="0" smtClean="0"/>
              <a:t>  Regions Grant Fund Scheme.</a:t>
            </a:r>
          </a:p>
          <a:p>
            <a:r>
              <a:rPr lang="en-US" sz="2200" dirty="0" smtClean="0"/>
              <a:t> </a:t>
            </a:r>
            <a:endParaRPr lang="en-US" sz="2200" dirty="0"/>
          </a:p>
        </p:txBody>
      </p:sp>
      <p:sp>
        <p:nvSpPr>
          <p:cNvPr id="3" name="TextBox 2"/>
          <p:cNvSpPr txBox="1"/>
          <p:nvPr/>
        </p:nvSpPr>
        <p:spPr>
          <a:xfrm>
            <a:off x="990600" y="5411450"/>
            <a:ext cx="8153400" cy="1446550"/>
          </a:xfrm>
          <a:prstGeom prst="rect">
            <a:avLst/>
          </a:prstGeom>
          <a:solidFill>
            <a:schemeClr val="accent1">
              <a:lumMod val="60000"/>
              <a:lumOff val="40000"/>
            </a:schemeClr>
          </a:solidFill>
        </p:spPr>
        <p:txBody>
          <a:bodyPr wrap="square" rtlCol="0">
            <a:spAutoFit/>
          </a:bodyPr>
          <a:lstStyle/>
          <a:p>
            <a:pPr>
              <a:buFont typeface="Wingdings" pitchFamily="2" charset="2"/>
              <a:buChar char="Ø"/>
            </a:pPr>
            <a:r>
              <a:rPr lang="en-US" sz="2200" b="1" dirty="0" smtClean="0"/>
              <a:t>T</a:t>
            </a:r>
            <a:r>
              <a:rPr lang="en" sz="2200" b="1" dirty="0" smtClean="0"/>
              <a:t>he benificiary will repay the venture capital in lump sum</a:t>
            </a:r>
          </a:p>
          <a:p>
            <a:r>
              <a:rPr lang="en" sz="2200" b="1" dirty="0" smtClean="0"/>
              <a:t>   to SFAC after full repayment of the banks term loan as per</a:t>
            </a:r>
          </a:p>
          <a:p>
            <a:r>
              <a:rPr lang="en" sz="2200" b="1" dirty="0" smtClean="0"/>
              <a:t>   the original schedule or earliar.</a:t>
            </a:r>
          </a:p>
          <a:p>
            <a:endParaRPr lang="en-IN" sz="2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4572000"/>
            <a:ext cx="9144000" cy="954107"/>
          </a:xfrm>
          <a:prstGeom prst="rect">
            <a:avLst/>
          </a:prstGeom>
          <a:solidFill>
            <a:srgbClr val="92D050"/>
          </a:solidFill>
        </p:spPr>
        <p:txBody>
          <a:bodyPr wrap="square" rtlCol="0">
            <a:spAutoFit/>
          </a:bodyPr>
          <a:lstStyle/>
          <a:p>
            <a:r>
              <a:rPr lang="en-US" sz="2800" dirty="0" smtClean="0"/>
              <a:t>PROJECT  DEVELOPMENT  FACILITY</a:t>
            </a:r>
          </a:p>
          <a:p>
            <a:endParaRPr lang="en-US" sz="2800" dirty="0"/>
          </a:p>
        </p:txBody>
      </p:sp>
      <p:pic>
        <p:nvPicPr>
          <p:cNvPr id="6" name="Picture 5" descr="banner2[1].jpg"/>
          <p:cNvPicPr>
            <a:picLocks noChangeAspect="1"/>
          </p:cNvPicPr>
          <p:nvPr/>
        </p:nvPicPr>
        <p:blipFill>
          <a:blip r:embed="rId2" cstate="print"/>
          <a:stretch>
            <a:fillRect/>
          </a:stretch>
        </p:blipFill>
        <p:spPr>
          <a:xfrm>
            <a:off x="0" y="0"/>
            <a:ext cx="9144000" cy="35052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0"/>
            <a:ext cx="8153400" cy="7109639"/>
          </a:xfrm>
          <a:prstGeom prst="rect">
            <a:avLst/>
          </a:prstGeom>
          <a:noFill/>
        </p:spPr>
        <p:txBody>
          <a:bodyPr wrap="square" rtlCol="0">
            <a:spAutoFit/>
          </a:bodyPr>
          <a:lstStyle/>
          <a:p>
            <a:pPr>
              <a:buFont typeface="Wingdings" pitchFamily="2" charset="2"/>
              <a:buChar char="Ø"/>
            </a:pPr>
            <a:r>
              <a:rPr lang="en-IN" sz="2400" dirty="0" smtClean="0">
                <a:solidFill>
                  <a:srgbClr val="0070C0"/>
                </a:solidFill>
              </a:rPr>
              <a:t>Consultants/ Agency promoted by public sector banks. </a:t>
            </a:r>
          </a:p>
          <a:p>
            <a:pPr>
              <a:buFont typeface="Wingdings" pitchFamily="2" charset="2"/>
              <a:buChar char="Ø"/>
            </a:pPr>
            <a:r>
              <a:rPr lang="en-IN" sz="2400" dirty="0" smtClean="0">
                <a:solidFill>
                  <a:srgbClr val="0070C0"/>
                </a:solidFill>
              </a:rPr>
              <a:t>Consultants/Agency promoted by state governments. </a:t>
            </a:r>
          </a:p>
          <a:p>
            <a:pPr>
              <a:buFont typeface="Wingdings" pitchFamily="2" charset="2"/>
              <a:buChar char="Ø"/>
            </a:pPr>
            <a:endParaRPr lang="en-IN" sz="2400" dirty="0" smtClean="0">
              <a:solidFill>
                <a:srgbClr val="0070C0"/>
              </a:solidFill>
            </a:endParaRPr>
          </a:p>
          <a:p>
            <a:pPr>
              <a:buFont typeface="Wingdings" pitchFamily="2" charset="2"/>
              <a:buChar char="Ø"/>
            </a:pPr>
            <a:r>
              <a:rPr lang="en-IN" sz="2400" dirty="0" smtClean="0">
                <a:solidFill>
                  <a:srgbClr val="0070C0"/>
                </a:solidFill>
              </a:rPr>
              <a:t>Registered Consulting firms promoted by a group of</a:t>
            </a:r>
          </a:p>
          <a:p>
            <a:r>
              <a:rPr lang="en-IN" sz="2400" dirty="0" smtClean="0">
                <a:solidFill>
                  <a:srgbClr val="0070C0"/>
                </a:solidFill>
              </a:rPr>
              <a:t>   professional. </a:t>
            </a:r>
          </a:p>
          <a:p>
            <a:pPr>
              <a:buFont typeface="Wingdings" pitchFamily="2" charset="2"/>
              <a:buChar char="Ø"/>
            </a:pPr>
            <a:r>
              <a:rPr lang="en-IN" sz="2400" dirty="0" smtClean="0">
                <a:solidFill>
                  <a:srgbClr val="0070C0"/>
                </a:solidFill>
              </a:rPr>
              <a:t>Individual consultants/ proprietary firms. </a:t>
            </a:r>
          </a:p>
          <a:p>
            <a:endParaRPr lang="en-IN" sz="2400" dirty="0" smtClean="0">
              <a:solidFill>
                <a:srgbClr val="0070C0"/>
              </a:solidFill>
            </a:endParaRPr>
          </a:p>
          <a:p>
            <a:r>
              <a:rPr lang="en-IN" sz="2400" dirty="0" smtClean="0"/>
              <a:t>However, the</a:t>
            </a:r>
            <a:r>
              <a:rPr lang="en-IN" sz="2400" dirty="0" smtClean="0">
                <a:solidFill>
                  <a:srgbClr val="0070C0"/>
                </a:solidFill>
              </a:rPr>
              <a:t> </a:t>
            </a:r>
            <a:r>
              <a:rPr lang="en-IN" sz="2400" dirty="0" smtClean="0"/>
              <a:t>applicant organisation/ individual must be a qualified expert with a minimum of post graduate degree level qualification approved by UGC/AICTE. Institute of Chartered Accounts of India, as the case may be; from any of the following categories of expertise: </a:t>
            </a:r>
          </a:p>
          <a:p>
            <a:endParaRPr lang="en-IN" sz="2400" dirty="0" smtClean="0"/>
          </a:p>
          <a:p>
            <a:pPr>
              <a:buFont typeface="Wingdings" pitchFamily="2" charset="2"/>
              <a:buChar char="Ø"/>
            </a:pPr>
            <a:r>
              <a:rPr lang="en-IN" sz="2400" dirty="0" smtClean="0">
                <a:solidFill>
                  <a:srgbClr val="0070C0"/>
                </a:solidFill>
              </a:rPr>
              <a:t>Agriculture, Horticulture, Agribusiness, Agro processing, Food</a:t>
            </a:r>
          </a:p>
          <a:p>
            <a:r>
              <a:rPr lang="en-IN" sz="2400" dirty="0" smtClean="0">
                <a:solidFill>
                  <a:srgbClr val="0070C0"/>
                </a:solidFill>
              </a:rPr>
              <a:t>   Processing, Engineering, Fisheries, Poultry &amp; Dairy, </a:t>
            </a:r>
          </a:p>
          <a:p>
            <a:r>
              <a:rPr lang="en-IN" sz="2400" dirty="0" smtClean="0">
                <a:solidFill>
                  <a:srgbClr val="0070C0"/>
                </a:solidFill>
              </a:rPr>
              <a:t>   Management, Finance, Rural Management. </a:t>
            </a:r>
          </a:p>
          <a:p>
            <a:endParaRPr lang="en-IN" sz="2400" dirty="0" smtClean="0">
              <a:solidFill>
                <a:srgbClr val="0070C0"/>
              </a:solidFill>
            </a:endParaRPr>
          </a:p>
          <a:p>
            <a:pPr>
              <a:buFont typeface="Wingdings" pitchFamily="2" charset="2"/>
              <a:buChar char="Ø"/>
            </a:pPr>
            <a:r>
              <a:rPr lang="en-IN" sz="2400" dirty="0" smtClean="0">
                <a:solidFill>
                  <a:srgbClr val="0070C0"/>
                </a:solidFill>
              </a:rPr>
              <a:t>Chartered Accountants. </a:t>
            </a:r>
          </a:p>
          <a:p>
            <a:r>
              <a:rPr lang="en-US" sz="2400" dirty="0" smtClean="0"/>
              <a:t> </a:t>
            </a: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990600" y="0"/>
            <a:ext cx="4191000" cy="33528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5181600" y="0"/>
            <a:ext cx="3962400" cy="3352800"/>
          </a:xfrm>
          <a:prstGeom prst="rect">
            <a:avLst/>
          </a:prstGeom>
          <a:noFill/>
          <a:ln w="9525">
            <a:noFill/>
            <a:miter lim="800000"/>
            <a:headEnd/>
            <a:tailEnd/>
          </a:ln>
        </p:spPr>
      </p:pic>
      <p:sp>
        <p:nvSpPr>
          <p:cNvPr id="6" name="Rectangle 5"/>
          <p:cNvSpPr/>
          <p:nvPr/>
        </p:nvSpPr>
        <p:spPr>
          <a:xfrm>
            <a:off x="990600" y="4876800"/>
            <a:ext cx="8153400" cy="954107"/>
          </a:xfrm>
          <a:prstGeom prst="rect">
            <a:avLst/>
          </a:prstGeom>
          <a:solidFill>
            <a:srgbClr val="92D050"/>
          </a:solidFill>
        </p:spPr>
        <p:txBody>
          <a:bodyPr wrap="square">
            <a:spAutoFit/>
          </a:bodyPr>
          <a:lstStyle/>
          <a:p>
            <a:r>
              <a:rPr lang="en-IN" sz="2800" dirty="0" smtClean="0"/>
              <a:t>ILLUSTRATIVE LIST OF ESSENTIAL DOCUMENTS REQUIRED FOR PROCESSING THE VCA PROPOSAL </a:t>
            </a:r>
            <a:endParaRPr lang="en-IN"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9525"/>
            <a:ext cx="9144000" cy="6858000"/>
          </a:xfrm>
          <a:prstGeom prst="rect">
            <a:avLst/>
          </a:prstGeom>
          <a:noFill/>
          <a:ln w="9525">
            <a:noFill/>
            <a:round/>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9525"/>
            <a:ext cx="9144000" cy="6858000"/>
          </a:xfrm>
          <a:prstGeom prst="rect">
            <a:avLst/>
          </a:prstGeom>
          <a:noFill/>
          <a:ln w="9525">
            <a:noFill/>
            <a:round/>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9525"/>
            <a:ext cx="9144000" cy="6858000"/>
          </a:xfrm>
          <a:prstGeom prst="rect">
            <a:avLst/>
          </a:prstGeom>
          <a:noFill/>
          <a:ln w="9525">
            <a:noFill/>
            <a:round/>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cstate="print"/>
          <a:srcRect/>
          <a:stretch>
            <a:fillRect/>
          </a:stretch>
        </p:blipFill>
        <p:spPr bwMode="auto">
          <a:xfrm>
            <a:off x="0" y="-26988"/>
            <a:ext cx="9144000" cy="6858001"/>
          </a:xfrm>
          <a:prstGeom prst="rect">
            <a:avLst/>
          </a:prstGeom>
          <a:noFill/>
          <a:ln w="9525">
            <a:noFill/>
            <a:round/>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550" y="914400"/>
            <a:ext cx="8172450" cy="5324535"/>
          </a:xfrm>
          <a:prstGeom prst="rect">
            <a:avLst/>
          </a:prstGeom>
          <a:noFill/>
        </p:spPr>
        <p:txBody>
          <a:bodyPr wrap="square">
            <a:spAutoFit/>
          </a:bodyPr>
          <a:lstStyle/>
          <a:p>
            <a:pPr>
              <a:lnSpc>
                <a:spcPct val="150000"/>
              </a:lnSpc>
              <a:defRPr/>
            </a:pPr>
            <a:r>
              <a:rPr lang="en-IN" sz="2000" b="1" dirty="0" smtClean="0"/>
              <a:t>  </a:t>
            </a:r>
            <a:endParaRPr lang="en-US" sz="2000" b="1" dirty="0"/>
          </a:p>
          <a:p>
            <a:pPr>
              <a:lnSpc>
                <a:spcPct val="150000"/>
              </a:lnSpc>
              <a:defRPr/>
            </a:pPr>
            <a:r>
              <a:rPr lang="en-IN" sz="2000" dirty="0"/>
              <a:t>       </a:t>
            </a:r>
            <a:r>
              <a:rPr lang="en-IN" sz="2000" dirty="0">
                <a:latin typeface="Arial Rounded MT Bold" pitchFamily="34" charset="0"/>
                <a:ea typeface="Batang" pitchFamily="18" charset="-127"/>
                <a:cs typeface="Arial" pitchFamily="34" charset="0"/>
              </a:rPr>
              <a:t>During the XII Plan, SFAC is implementing the following </a:t>
            </a:r>
          </a:p>
          <a:p>
            <a:pPr>
              <a:lnSpc>
                <a:spcPct val="150000"/>
              </a:lnSpc>
              <a:defRPr/>
            </a:pPr>
            <a:r>
              <a:rPr lang="en-IN" sz="2000" dirty="0">
                <a:latin typeface="Arial Rounded MT Bold" pitchFamily="34" charset="0"/>
                <a:ea typeface="Batang" pitchFamily="18" charset="-127"/>
                <a:cs typeface="Arial" pitchFamily="34" charset="0"/>
              </a:rPr>
              <a:t>       Central Sector Schemes which involve the use of consultants</a:t>
            </a:r>
          </a:p>
          <a:p>
            <a:pPr>
              <a:lnSpc>
                <a:spcPct val="150000"/>
              </a:lnSpc>
              <a:defRPr/>
            </a:pPr>
            <a:r>
              <a:rPr lang="en-IN" sz="2000" dirty="0">
                <a:latin typeface="Arial Rounded MT Bold" pitchFamily="34" charset="0"/>
                <a:ea typeface="Batang" pitchFamily="18" charset="-127"/>
                <a:cs typeface="Arial" pitchFamily="34" charset="0"/>
              </a:rPr>
              <a:t>       for preparation of applications / Detailed Project Reports </a:t>
            </a:r>
          </a:p>
          <a:p>
            <a:pPr>
              <a:lnSpc>
                <a:spcPct val="150000"/>
              </a:lnSpc>
              <a:defRPr/>
            </a:pPr>
            <a:r>
              <a:rPr lang="en-IN" sz="2000" dirty="0">
                <a:latin typeface="Arial Rounded MT Bold" pitchFamily="34" charset="0"/>
                <a:ea typeface="Batang" pitchFamily="18" charset="-127"/>
                <a:cs typeface="Arial" pitchFamily="34" charset="0"/>
              </a:rPr>
              <a:t>      (DPRs) / documents: </a:t>
            </a:r>
          </a:p>
          <a:p>
            <a:pPr>
              <a:lnSpc>
                <a:spcPct val="150000"/>
              </a:lnSpc>
              <a:defRPr/>
            </a:pPr>
            <a:r>
              <a:rPr lang="en-US" sz="2000" dirty="0">
                <a:latin typeface="Arial Rounded MT Bold" pitchFamily="34" charset="0"/>
                <a:ea typeface="Batang" pitchFamily="18" charset="-127"/>
                <a:cs typeface="Arial" pitchFamily="34" charset="0"/>
              </a:rPr>
              <a:t>   </a:t>
            </a:r>
            <a:endParaRPr lang="en-IN" sz="2000" dirty="0">
              <a:latin typeface="Arial Rounded MT Bold" pitchFamily="34" charset="0"/>
              <a:ea typeface="Batang" pitchFamily="18" charset="-127"/>
              <a:cs typeface="Arial" pitchFamily="34" charset="0"/>
            </a:endParaRPr>
          </a:p>
          <a:p>
            <a:pPr marL="342900" indent="-342900">
              <a:buFont typeface="Times New Roman" pitchFamily="16" charset="0"/>
              <a:buAutoNum type="arabicPeriod"/>
              <a:defRPr/>
            </a:pPr>
            <a:r>
              <a:rPr lang="en-IN" sz="2000" dirty="0">
                <a:latin typeface="Arial Rounded MT Bold" pitchFamily="34" charset="0"/>
                <a:ea typeface="Batang" pitchFamily="18" charset="-127"/>
                <a:cs typeface="Arial" pitchFamily="34" charset="0"/>
              </a:rPr>
              <a:t> Venture Capital Assistance Scheme for Agribusiness Development. </a:t>
            </a:r>
          </a:p>
          <a:p>
            <a:pPr marL="342900" indent="-342900">
              <a:defRPr/>
            </a:pPr>
            <a:endParaRPr lang="en-IN" sz="2000" dirty="0">
              <a:latin typeface="Arial Rounded MT Bold" pitchFamily="34" charset="0"/>
              <a:ea typeface="Batang" pitchFamily="18" charset="-127"/>
              <a:cs typeface="Arial" pitchFamily="34" charset="0"/>
            </a:endParaRPr>
          </a:p>
          <a:p>
            <a:pPr marL="342900" indent="-342900">
              <a:defRPr/>
            </a:pPr>
            <a:r>
              <a:rPr lang="en-IN" sz="2000" dirty="0">
                <a:latin typeface="Arial Rounded MT Bold" pitchFamily="34" charset="0"/>
                <a:ea typeface="Batang" pitchFamily="18" charset="-127"/>
                <a:cs typeface="Arial" pitchFamily="34" charset="0"/>
              </a:rPr>
              <a:t>2.   Equity Grant &amp; Credit Guarantee Fund Scheme for Farmer Producer Companies. </a:t>
            </a:r>
          </a:p>
          <a:p>
            <a:pPr marL="342900" indent="-342900">
              <a:defRPr/>
            </a:pPr>
            <a:endParaRPr lang="en-IN" sz="2000" dirty="0"/>
          </a:p>
          <a:p>
            <a:pPr>
              <a:defRPr/>
            </a:pPr>
            <a:endParaRPr lang="en-IN" sz="2000" b="1" dirty="0"/>
          </a:p>
          <a:p>
            <a:pPr>
              <a:defRPr/>
            </a:pPr>
            <a:endParaRPr lang="en-IN" sz="2000" dirty="0"/>
          </a:p>
        </p:txBody>
      </p:sp>
      <p:sp>
        <p:nvSpPr>
          <p:cNvPr id="5" name="TextBox 5"/>
          <p:cNvSpPr txBox="1"/>
          <p:nvPr/>
        </p:nvSpPr>
        <p:spPr>
          <a:xfrm>
            <a:off x="1000125" y="0"/>
            <a:ext cx="8143875" cy="1122808"/>
          </a:xfrm>
          <a:prstGeom prst="rect">
            <a:avLst/>
          </a:prstGeom>
          <a:solidFill>
            <a:schemeClr val="accent1">
              <a:lumMod val="40000"/>
              <a:lumOff val="60000"/>
            </a:schemeClr>
          </a:solidFill>
        </p:spPr>
        <p:txBody>
          <a:bodyPr wrap="square">
            <a:spAutoFit/>
          </a:bodyP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IN" sz="2400" b="1" u="sng" cap="small" dirty="0"/>
              <a:t>Schedule of rates payable to empanelled consultants under </a:t>
            </a:r>
            <a:r>
              <a:rPr lang="en-IN" sz="2400" b="1" u="sng" cap="small" dirty="0" smtClean="0"/>
              <a:t> </a:t>
            </a:r>
            <a:r>
              <a:rPr lang="en-IN" sz="2400" b="1" u="sng" cap="small" dirty="0"/>
              <a:t>Schemes implemented by SFAC. </a:t>
            </a:r>
            <a:endParaRPr lang="en-US" sz="2400" u="sng" dirty="0"/>
          </a:p>
          <a:p>
            <a:pPr>
              <a:defRPr/>
            </a:pP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276600"/>
            <a:ext cx="9144000" cy="2862322"/>
          </a:xfrm>
          <a:prstGeom prst="rect">
            <a:avLst/>
          </a:prstGeom>
          <a:solidFill>
            <a:srgbClr val="92D050"/>
          </a:solidFill>
        </p:spPr>
        <p:txBody>
          <a:bodyPr wrap="square" rtlCol="0">
            <a:spAutoFit/>
          </a:bodyPr>
          <a:lstStyle/>
          <a:p>
            <a:pPr algn="ctr"/>
            <a:r>
              <a:rPr lang="en-US" sz="3600" dirty="0" smtClean="0"/>
              <a:t>VENTURE  CAPITAL  SCHEME  </a:t>
            </a:r>
          </a:p>
          <a:p>
            <a:pPr algn="ctr"/>
            <a:r>
              <a:rPr lang="en-US" sz="3600" dirty="0" smtClean="0"/>
              <a:t>FOR </a:t>
            </a:r>
          </a:p>
          <a:p>
            <a:pPr algn="ctr"/>
            <a:r>
              <a:rPr lang="en-US" sz="3600" dirty="0" smtClean="0"/>
              <a:t>AGRIBUSINESS  DEVELOPMENT </a:t>
            </a:r>
          </a:p>
          <a:p>
            <a:pPr algn="ctr"/>
            <a:r>
              <a:rPr lang="en-US" sz="3600" dirty="0" smtClean="0"/>
              <a:t>FOR </a:t>
            </a:r>
          </a:p>
          <a:p>
            <a:pPr algn="ctr"/>
            <a:r>
              <a:rPr lang="en-US" sz="3600" dirty="0" smtClean="0"/>
              <a:t>XII TH PLAN (2012-2017)</a:t>
            </a:r>
            <a:endParaRPr lang="en-US" sz="3600" dirty="0"/>
          </a:p>
        </p:txBody>
      </p:sp>
      <p:pic>
        <p:nvPicPr>
          <p:cNvPr id="5" name="Picture 4" descr="banner2[1].jpg"/>
          <p:cNvPicPr>
            <a:picLocks noChangeAspect="1"/>
          </p:cNvPicPr>
          <p:nvPr/>
        </p:nvPicPr>
        <p:blipFill>
          <a:blip r:embed="rId2" cstate="print"/>
          <a:stretch>
            <a:fillRect/>
          </a:stretch>
        </p:blipFill>
        <p:spPr>
          <a:xfrm>
            <a:off x="0" y="0"/>
            <a:ext cx="9144000" cy="214312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1000125" y="0"/>
            <a:ext cx="8143875" cy="1466850"/>
          </a:xfrm>
          <a:prstGeom prst="rect">
            <a:avLst/>
          </a:prstGeom>
          <a:solidFill>
            <a:schemeClr val="accent1">
              <a:lumMod val="40000"/>
              <a:lumOff val="60000"/>
            </a:schemeClr>
          </a:solidFill>
        </p:spPr>
        <p:txBody>
          <a:bodyPr>
            <a:spAutoFit/>
          </a:bodyP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IN" sz="2400" dirty="0">
                <a:latin typeface="Arial Rounded MT Bold" pitchFamily="34" charset="0"/>
              </a:rPr>
              <a:t>The schedule of fee payable to consultants for various activities under these schemes is summarized below: </a:t>
            </a:r>
          </a:p>
          <a:p>
            <a:pPr algn="ctr">
              <a:defRPr/>
            </a:pPr>
            <a:endParaRPr lang="en-US" sz="2400" dirty="0"/>
          </a:p>
        </p:txBody>
      </p:sp>
      <p:sp>
        <p:nvSpPr>
          <p:cNvPr id="5" name="Rectangle 4"/>
          <p:cNvSpPr/>
          <p:nvPr/>
        </p:nvSpPr>
        <p:spPr>
          <a:xfrm>
            <a:off x="990600" y="1752600"/>
            <a:ext cx="8153400" cy="1200329"/>
          </a:xfrm>
          <a:prstGeom prst="rect">
            <a:avLst/>
          </a:prstGeom>
        </p:spPr>
        <p:txBody>
          <a:bodyPr wrap="square">
            <a:spAutoFit/>
          </a:bodyPr>
          <a:lstStyle/>
          <a:p>
            <a:pPr algn="ctr"/>
            <a:r>
              <a:rPr lang="en-IN" sz="2400" b="1" dirty="0" smtClean="0">
                <a:latin typeface="Arial Rounded MT Bold" pitchFamily="34" charset="0"/>
              </a:rPr>
              <a:t>Venture Capital Assistance Scheme</a:t>
            </a:r>
          </a:p>
          <a:p>
            <a:pPr algn="ctr"/>
            <a:r>
              <a:rPr lang="en-IN" sz="2400" b="1" dirty="0" smtClean="0">
                <a:latin typeface="Arial Rounded MT Bold" pitchFamily="34" charset="0"/>
              </a:rPr>
              <a:t> for</a:t>
            </a:r>
          </a:p>
          <a:p>
            <a:pPr algn="ctr"/>
            <a:r>
              <a:rPr lang="en-IN" sz="2400" b="1" dirty="0" smtClean="0">
                <a:latin typeface="Arial Rounded MT Bold" pitchFamily="34" charset="0"/>
              </a:rPr>
              <a:t> Agribusiness Development</a:t>
            </a:r>
            <a:endParaRPr lang="en-IN" sz="2400" b="1" dirty="0">
              <a:latin typeface="Arial Rounded MT Bold" pitchFamily="34" charset="0"/>
            </a:endParaRPr>
          </a:p>
        </p:txBody>
      </p:sp>
      <p:sp>
        <p:nvSpPr>
          <p:cNvPr id="6" name="TextBox 3"/>
          <p:cNvSpPr txBox="1">
            <a:spLocks noChangeArrowheads="1"/>
          </p:cNvSpPr>
          <p:nvPr/>
        </p:nvSpPr>
        <p:spPr bwMode="auto">
          <a:xfrm>
            <a:off x="1000125" y="3962400"/>
            <a:ext cx="8143875" cy="2427288"/>
          </a:xfrm>
          <a:prstGeom prst="rect">
            <a:avLst/>
          </a:prstGeom>
          <a:noFill/>
          <a:ln w="9525">
            <a:noFill/>
            <a:miter lim="800000"/>
            <a:headEnd/>
            <a:tailEnd/>
          </a:ln>
        </p:spPr>
        <p:txBody>
          <a:bodyPr>
            <a:spAutoFit/>
          </a:bodyP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nSpc>
                <a:spcPct val="150000"/>
              </a:lnSpc>
            </a:pPr>
            <a:r>
              <a:rPr lang="en-IN" dirty="0">
                <a:latin typeface="Arial Rounded MT Bold" pitchFamily="34" charset="0"/>
              </a:rPr>
              <a:t>However, in every case where an empanelled consultant takes up the work of preparing documentation under any scheme, prior approval of SFAC will have to be obtained in writing. </a:t>
            </a:r>
          </a:p>
          <a:p>
            <a:pPr>
              <a:lnSpc>
                <a:spcPct val="150000"/>
              </a:lnSpc>
            </a:pPr>
            <a:r>
              <a:rPr lang="en-IN" dirty="0">
                <a:latin typeface="Arial Rounded MT Bold" pitchFamily="34" charset="0"/>
              </a:rPr>
              <a:t>All State SFACs and empanelled consultants are </a:t>
            </a:r>
            <a:r>
              <a:rPr lang="en-IN" dirty="0" smtClean="0">
                <a:latin typeface="Arial Rounded MT Bold" pitchFamily="34" charset="0"/>
              </a:rPr>
              <a:t>requested to </a:t>
            </a:r>
            <a:r>
              <a:rPr lang="en-IN" dirty="0">
                <a:latin typeface="Arial Rounded MT Bold" pitchFamily="34" charset="0"/>
              </a:rPr>
              <a:t>take note for compliance. </a:t>
            </a:r>
            <a:endParaRPr lang="en-IN" dirty="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71550" y="692150"/>
          <a:ext cx="8172399" cy="4464495"/>
        </p:xfrm>
        <a:graphic>
          <a:graphicData uri="http://schemas.openxmlformats.org/drawingml/2006/table">
            <a:tbl>
              <a:tblPr firstRow="1" bandRow="1">
                <a:tableStyleId>{5C22544A-7EE6-4342-B048-85BDC9FD1C3A}</a:tableStyleId>
              </a:tblPr>
              <a:tblGrid>
                <a:gridCol w="2724133"/>
                <a:gridCol w="2724133"/>
                <a:gridCol w="2724133"/>
              </a:tblGrid>
              <a:tr h="892899">
                <a:tc>
                  <a:txBody>
                    <a:bodyPr/>
                    <a:lstStyle/>
                    <a:p>
                      <a:pPr algn="ctr"/>
                      <a:r>
                        <a:rPr lang="en-US" sz="2000" dirty="0" smtClean="0">
                          <a:latin typeface="Arial Rounded MT Bold" pitchFamily="34" charset="0"/>
                        </a:rPr>
                        <a:t>Category</a:t>
                      </a:r>
                      <a:endParaRPr lang="en-IN" sz="2000" dirty="0">
                        <a:latin typeface="Arial Rounded MT Bold" pitchFamily="34" charset="0"/>
                      </a:endParaRPr>
                    </a:p>
                  </a:txBody>
                  <a:tcPr/>
                </a:tc>
                <a:tc>
                  <a:txBody>
                    <a:bodyPr/>
                    <a:lstStyle/>
                    <a:p>
                      <a:pPr algn="ctr"/>
                      <a:r>
                        <a:rPr lang="en-US" sz="2000" dirty="0" smtClean="0">
                          <a:latin typeface="Arial Rounded MT Bold" pitchFamily="34" charset="0"/>
                        </a:rPr>
                        <a:t>Project Size</a:t>
                      </a:r>
                      <a:endParaRPr lang="en-IN" sz="2000" dirty="0">
                        <a:latin typeface="Arial Rounded MT Bold" pitchFamily="34" charset="0"/>
                      </a:endParaRPr>
                    </a:p>
                  </a:txBody>
                  <a:tcPr/>
                </a:tc>
                <a:tc>
                  <a:txBody>
                    <a:bodyPr/>
                    <a:lstStyle/>
                    <a:p>
                      <a:pPr algn="ctr"/>
                      <a:r>
                        <a:rPr lang="en-US" sz="2000" dirty="0" smtClean="0">
                          <a:latin typeface="Arial Rounded MT Bold" pitchFamily="34" charset="0"/>
                        </a:rPr>
                        <a:t>Total Fees in </a:t>
                      </a:r>
                      <a:r>
                        <a:rPr lang="en-US" sz="2000" dirty="0" err="1" smtClean="0">
                          <a:latin typeface="Arial Rounded MT Bold" pitchFamily="34" charset="0"/>
                        </a:rPr>
                        <a:t>Lakh</a:t>
                      </a:r>
                      <a:endParaRPr lang="en-IN" sz="2000" dirty="0">
                        <a:latin typeface="Arial Rounded MT Bold" pitchFamily="34" charset="0"/>
                      </a:endParaRPr>
                    </a:p>
                  </a:txBody>
                  <a:tcPr/>
                </a:tc>
              </a:tr>
              <a:tr h="892899">
                <a:tc>
                  <a:txBody>
                    <a:bodyPr/>
                    <a:lstStyle/>
                    <a:p>
                      <a:pPr algn="ctr"/>
                      <a:r>
                        <a:rPr lang="en-US" sz="2000" dirty="0" smtClean="0">
                          <a:latin typeface="Arial Rounded MT Bold" pitchFamily="34" charset="0"/>
                        </a:rPr>
                        <a:t>I</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Rs.10.00 lakh to Rs.25.00 lakh</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Rs.25,000.00 </a:t>
                      </a:r>
                      <a:endParaRPr lang="en-IN" sz="2000" dirty="0">
                        <a:latin typeface="Arial Rounded MT Bold" pitchFamily="34" charset="0"/>
                      </a:endParaRPr>
                    </a:p>
                  </a:txBody>
                  <a:tcPr/>
                </a:tc>
              </a:tr>
              <a:tr h="892899">
                <a:tc>
                  <a:txBody>
                    <a:bodyPr/>
                    <a:lstStyle/>
                    <a:p>
                      <a:pPr algn="ctr"/>
                      <a:r>
                        <a:rPr lang="en-US" sz="2000" dirty="0" smtClean="0">
                          <a:latin typeface="Arial Rounded MT Bold" pitchFamily="34" charset="0"/>
                        </a:rPr>
                        <a:t>II</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Rs.25.00 lakh and upto Rs.1.00 crore</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Rs.50,000.00 </a:t>
                      </a:r>
                      <a:endParaRPr lang="en-IN" sz="2000" dirty="0">
                        <a:latin typeface="Arial Rounded MT Bold" pitchFamily="34" charset="0"/>
                      </a:endParaRPr>
                    </a:p>
                  </a:txBody>
                  <a:tcPr/>
                </a:tc>
              </a:tr>
              <a:tr h="892899">
                <a:tc>
                  <a:txBody>
                    <a:bodyPr/>
                    <a:lstStyle/>
                    <a:p>
                      <a:pPr algn="ctr"/>
                      <a:r>
                        <a:rPr lang="en-US" sz="2000" dirty="0" smtClean="0">
                          <a:latin typeface="Arial Rounded MT Bold" pitchFamily="34" charset="0"/>
                        </a:rPr>
                        <a:t>III</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Rs.1.00 crore and upto Rs.3.00 crore</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Rs.75,000.00 </a:t>
                      </a:r>
                      <a:endParaRPr lang="en-IN" sz="2000" dirty="0">
                        <a:latin typeface="Arial Rounded MT Bold" pitchFamily="34" charset="0"/>
                      </a:endParaRPr>
                    </a:p>
                  </a:txBody>
                  <a:tcPr/>
                </a:tc>
              </a:tr>
              <a:tr h="892899">
                <a:tc>
                  <a:txBody>
                    <a:bodyPr/>
                    <a:lstStyle/>
                    <a:p>
                      <a:pPr algn="ctr"/>
                      <a:r>
                        <a:rPr lang="en-US" sz="2000" dirty="0" smtClean="0">
                          <a:latin typeface="Arial Rounded MT Bold" pitchFamily="34" charset="0"/>
                        </a:rPr>
                        <a:t>IV</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Rs.3.00 crore and upto Rs.5.00 crore</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Rs.1,00,000.00 </a:t>
                      </a:r>
                      <a:endParaRPr lang="en-IN" sz="2000" dirty="0">
                        <a:latin typeface="Arial Rounded MT Bold" pitchFamily="34" charset="0"/>
                      </a:endParaRPr>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a:spLocks noChangeArrowheads="1"/>
          </p:cNvSpPr>
          <p:nvPr/>
        </p:nvSpPr>
        <p:spPr bwMode="auto">
          <a:xfrm>
            <a:off x="1331913" y="549275"/>
            <a:ext cx="6283325" cy="492125"/>
          </a:xfrm>
          <a:prstGeom prst="rect">
            <a:avLst/>
          </a:prstGeom>
          <a:noFill/>
          <a:ln w="9525">
            <a:noFill/>
            <a:miter lim="800000"/>
            <a:headEnd/>
            <a:tailEnd/>
          </a:ln>
        </p:spPr>
        <p:txBody>
          <a:bodyPr wrap="none">
            <a:spAutoFit/>
          </a:bodyPr>
          <a:lstStyle/>
          <a:p>
            <a:r>
              <a:rPr lang="en-IN" sz="2800" b="1" dirty="0">
                <a:latin typeface="Arial Rounded MT Bold" pitchFamily="34" charset="0"/>
              </a:rPr>
              <a:t>Terms of payment of all Categories</a:t>
            </a:r>
          </a:p>
        </p:txBody>
      </p:sp>
      <p:graphicFrame>
        <p:nvGraphicFramePr>
          <p:cNvPr id="5" name="Table 4"/>
          <p:cNvGraphicFramePr>
            <a:graphicFrameLocks noGrp="1"/>
          </p:cNvGraphicFramePr>
          <p:nvPr/>
        </p:nvGraphicFramePr>
        <p:xfrm>
          <a:off x="1042988" y="1397000"/>
          <a:ext cx="8100392" cy="4359996"/>
        </p:xfrm>
        <a:graphic>
          <a:graphicData uri="http://schemas.openxmlformats.org/drawingml/2006/table">
            <a:tbl>
              <a:tblPr firstRow="1" bandRow="1">
                <a:tableStyleId>{5C22544A-7EE6-4342-B048-85BDC9FD1C3A}</a:tableStyleId>
              </a:tblPr>
              <a:tblGrid>
                <a:gridCol w="1152128"/>
                <a:gridCol w="6948264"/>
              </a:tblGrid>
              <a:tr h="716098">
                <a:tc>
                  <a:txBody>
                    <a:bodyPr/>
                    <a:lstStyle/>
                    <a:p>
                      <a:pPr algn="ctr"/>
                      <a:r>
                        <a:rPr kumimoji="0" lang="en-IN" sz="2000" b="1" kern="1200" dirty="0" smtClean="0">
                          <a:solidFill>
                            <a:schemeClr val="lt1"/>
                          </a:solidFill>
                          <a:latin typeface="Arial Rounded MT Bold" pitchFamily="34" charset="0"/>
                          <a:ea typeface="+mn-ea"/>
                          <a:cs typeface="+mn-cs"/>
                        </a:rPr>
                        <a:t>Stage</a:t>
                      </a:r>
                      <a:endParaRPr lang="en-IN" sz="2000" dirty="0">
                        <a:latin typeface="Arial Rounded MT Bold" pitchFamily="34" charset="0"/>
                      </a:endParaRPr>
                    </a:p>
                  </a:txBody>
                  <a:tcPr/>
                </a:tc>
                <a:tc>
                  <a:txBody>
                    <a:bodyPr/>
                    <a:lstStyle/>
                    <a:p>
                      <a:pPr algn="ctr"/>
                      <a:r>
                        <a:rPr lang="en-US" sz="2000" dirty="0" smtClean="0">
                          <a:latin typeface="Arial Rounded MT Bold" pitchFamily="34" charset="0"/>
                        </a:rPr>
                        <a:t>% of Fees</a:t>
                      </a:r>
                      <a:endParaRPr lang="en-IN" sz="2000" dirty="0">
                        <a:latin typeface="Arial Rounded MT Bold" pitchFamily="34" charset="0"/>
                      </a:endParaRPr>
                    </a:p>
                  </a:txBody>
                  <a:tcPr/>
                </a:tc>
              </a:tr>
              <a:tr h="1171886">
                <a:tc>
                  <a:txBody>
                    <a:bodyPr/>
                    <a:lstStyle/>
                    <a:p>
                      <a:pPr algn="ctr"/>
                      <a:r>
                        <a:rPr lang="en-US" sz="2000" dirty="0" smtClean="0">
                          <a:latin typeface="Arial Rounded MT Bold" pitchFamily="34" charset="0"/>
                        </a:rPr>
                        <a:t>I</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20% after submission of DPR and Other documents to the bank </a:t>
                      </a:r>
                      <a:endParaRPr lang="en-IN" sz="2000" dirty="0">
                        <a:latin typeface="Arial Rounded MT Bold" pitchFamily="34" charset="0"/>
                      </a:endParaRPr>
                    </a:p>
                  </a:txBody>
                  <a:tcPr/>
                </a:tc>
              </a:tr>
              <a:tr h="1236006">
                <a:tc>
                  <a:txBody>
                    <a:bodyPr/>
                    <a:lstStyle/>
                    <a:p>
                      <a:pPr algn="ctr"/>
                      <a:r>
                        <a:rPr lang="en-US" sz="2000" dirty="0" smtClean="0">
                          <a:latin typeface="Arial Rounded MT Bold" pitchFamily="34" charset="0"/>
                        </a:rPr>
                        <a:t>II</a:t>
                      </a:r>
                      <a:endParaRPr lang="en-IN" sz="2000" dirty="0">
                        <a:latin typeface="Arial Rounded MT Bold" pitchFamily="34" charset="0"/>
                      </a:endParaRPr>
                    </a:p>
                  </a:txBody>
                  <a:tcPr/>
                </a:tc>
                <a:tc>
                  <a:txBody>
                    <a:bodyPr/>
                    <a:lstStyle/>
                    <a:p>
                      <a:pPr algn="ctr"/>
                      <a:r>
                        <a:rPr kumimoji="0" lang="en-IN" sz="2000" kern="1200" dirty="0" smtClean="0">
                          <a:solidFill>
                            <a:schemeClr val="dk1"/>
                          </a:solidFill>
                          <a:latin typeface="Arial Rounded MT Bold" pitchFamily="34" charset="0"/>
                          <a:ea typeface="+mn-ea"/>
                          <a:cs typeface="+mn-cs"/>
                        </a:rPr>
                        <a:t>40% after sanction of term loan by bank / Financial Institution with provision of VCA.</a:t>
                      </a:r>
                      <a:endParaRPr lang="en-IN" sz="2000" dirty="0">
                        <a:latin typeface="Arial Rounded MT Bold" pitchFamily="34" charset="0"/>
                      </a:endParaRPr>
                    </a:p>
                  </a:txBody>
                  <a:tcPr/>
                </a:tc>
              </a:tr>
              <a:tr h="1236006">
                <a:tc>
                  <a:txBody>
                    <a:bodyPr/>
                    <a:lstStyle/>
                    <a:p>
                      <a:pPr algn="ctr"/>
                      <a:r>
                        <a:rPr lang="en-US" sz="2000" dirty="0" smtClean="0">
                          <a:latin typeface="Arial Rounded MT Bold" pitchFamily="34" charset="0"/>
                        </a:rPr>
                        <a:t>III</a:t>
                      </a:r>
                      <a:endParaRPr lang="en-IN" sz="2000" dirty="0">
                        <a:latin typeface="Arial Rounded MT Bold"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2000" kern="1200" dirty="0" smtClean="0">
                          <a:solidFill>
                            <a:schemeClr val="dk1"/>
                          </a:solidFill>
                          <a:latin typeface="Arial Rounded MT Bold" pitchFamily="34" charset="0"/>
                          <a:ea typeface="+mn-ea"/>
                          <a:cs typeface="+mn-cs"/>
                        </a:rPr>
                        <a:t>40% after sanction and disbursement of VCA by SFAC.</a:t>
                      </a:r>
                    </a:p>
                    <a:p>
                      <a:pPr algn="ctr"/>
                      <a:endParaRPr lang="en-IN" sz="2000" dirty="0">
                        <a:latin typeface="Arial Rounded MT Bold" pitchFamily="34" charset="0"/>
                      </a:endParaRPr>
                    </a:p>
                  </a:txBody>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971550" y="0"/>
            <a:ext cx="8172450" cy="1638300"/>
          </a:xfrm>
          <a:prstGeom prst="rect">
            <a:avLst/>
          </a:prstGeom>
          <a:solidFill>
            <a:schemeClr val="accent1">
              <a:lumMod val="60000"/>
              <a:lumOff val="40000"/>
            </a:schemeClr>
          </a:solidFill>
          <a:ln w="9525">
            <a:noFill/>
            <a:miter lim="800000"/>
            <a:headEnd/>
            <a:tailEnd/>
          </a:ln>
        </p:spPr>
        <p:txBody>
          <a:bodyPr>
            <a:spAutoFit/>
          </a:bodyPr>
          <a:lstStyle/>
          <a:p>
            <a:pPr algn="ctr"/>
            <a:r>
              <a:rPr lang="en-IN" sz="3600" dirty="0">
                <a:latin typeface="Arial Rounded MT Bold" pitchFamily="34" charset="0"/>
              </a:rPr>
              <a:t>Equity Grant and Credit Guarantee Fund Scheme for </a:t>
            </a:r>
          </a:p>
          <a:p>
            <a:pPr algn="ctr"/>
            <a:r>
              <a:rPr lang="en-IN" sz="3600" dirty="0">
                <a:latin typeface="Arial Rounded MT Bold" pitchFamily="34" charset="0"/>
              </a:rPr>
              <a:t>Farmer Producer Companies</a:t>
            </a:r>
          </a:p>
        </p:txBody>
      </p:sp>
      <p:sp>
        <p:nvSpPr>
          <p:cNvPr id="3" name="Rectangle 2"/>
          <p:cNvSpPr>
            <a:spLocks noChangeArrowheads="1"/>
          </p:cNvSpPr>
          <p:nvPr/>
        </p:nvSpPr>
        <p:spPr bwMode="auto">
          <a:xfrm>
            <a:off x="1000125" y="2895600"/>
            <a:ext cx="8143875" cy="2170113"/>
          </a:xfrm>
          <a:prstGeom prst="rect">
            <a:avLst/>
          </a:prstGeom>
          <a:noFill/>
          <a:ln w="9525">
            <a:noFill/>
            <a:miter lim="800000"/>
            <a:headEnd/>
            <a:tailEnd/>
          </a:ln>
        </p:spPr>
        <p:txBody>
          <a:bodyPr>
            <a:spAutoFit/>
          </a:bodyP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nSpc>
                <a:spcPct val="150000"/>
              </a:lnSpc>
            </a:pPr>
            <a:r>
              <a:rPr lang="en-IN" dirty="0">
                <a:latin typeface="Arial Rounded MT Bold" pitchFamily="34" charset="0"/>
              </a:rPr>
              <a:t>However, in every case where an empanelled consultant takes up the work of preparing documentation under any scheme, prior approval of SFAC will have to be obtained in writing. </a:t>
            </a:r>
          </a:p>
          <a:p>
            <a:pPr>
              <a:lnSpc>
                <a:spcPct val="150000"/>
              </a:lnSpc>
            </a:pPr>
            <a:r>
              <a:rPr lang="en-IN" dirty="0">
                <a:latin typeface="Arial Rounded MT Bold" pitchFamily="34" charset="0"/>
              </a:rPr>
              <a:t> All State SFACs and empanelled consultants are requested</a:t>
            </a:r>
          </a:p>
          <a:p>
            <a:pPr>
              <a:lnSpc>
                <a:spcPct val="150000"/>
              </a:lnSpc>
            </a:pPr>
            <a:r>
              <a:rPr lang="en-IN" dirty="0">
                <a:latin typeface="Arial Rounded MT Bold" pitchFamily="34" charset="0"/>
              </a:rPr>
              <a:t>  to take note for compliance. </a:t>
            </a:r>
            <a:endParaRPr lang="en-IN"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0"/>
            <a:ext cx="8153400" cy="1384995"/>
          </a:xfrm>
          <a:prstGeom prst="rect">
            <a:avLst/>
          </a:prstGeom>
          <a:solidFill>
            <a:schemeClr val="accent1">
              <a:lumMod val="60000"/>
              <a:lumOff val="40000"/>
            </a:schemeClr>
          </a:solidFill>
        </p:spPr>
        <p:txBody>
          <a:bodyPr wrap="square" rtlCol="0">
            <a:spAutoFit/>
          </a:bodyPr>
          <a:lstStyle/>
          <a:p>
            <a:pPr algn="ctr"/>
            <a:r>
              <a:rPr lang="en-IN" sz="2800" b="1" dirty="0" smtClean="0">
                <a:latin typeface="Arial Rounded MT Bold" pitchFamily="34" charset="0"/>
              </a:rPr>
              <a:t>For preparing applications under Equity </a:t>
            </a:r>
          </a:p>
          <a:p>
            <a:pPr algn="ctr"/>
            <a:r>
              <a:rPr lang="en-IN" sz="2800" b="1" dirty="0" smtClean="0">
                <a:latin typeface="Arial Rounded MT Bold" pitchFamily="34" charset="0"/>
              </a:rPr>
              <a:t>   Grant Fund on behalf of FPC: </a:t>
            </a:r>
          </a:p>
          <a:p>
            <a:pPr algn="ctr"/>
            <a:endParaRPr lang="en-IN" sz="2800" dirty="0"/>
          </a:p>
        </p:txBody>
      </p:sp>
      <p:sp>
        <p:nvSpPr>
          <p:cNvPr id="5" name="TextBox 2"/>
          <p:cNvSpPr txBox="1">
            <a:spLocks noChangeArrowheads="1"/>
          </p:cNvSpPr>
          <p:nvPr/>
        </p:nvSpPr>
        <p:spPr bwMode="auto">
          <a:xfrm>
            <a:off x="971550" y="1371600"/>
            <a:ext cx="8172450" cy="4985980"/>
          </a:xfrm>
          <a:prstGeom prst="rect">
            <a:avLst/>
          </a:prstGeom>
          <a:noFill/>
          <a:ln w="9525">
            <a:noFill/>
            <a:miter lim="800000"/>
            <a:headEnd/>
            <a:tailEnd/>
          </a:ln>
        </p:spPr>
        <p:txBody>
          <a:bodyPr>
            <a:spAutoFit/>
          </a:bodyPr>
          <a:lstStyle/>
          <a:p>
            <a:endParaRPr lang="en-IN" sz="2800" b="1" dirty="0">
              <a:latin typeface="Arial Rounded MT Bold" pitchFamily="34" charset="0"/>
            </a:endParaRPr>
          </a:p>
          <a:p>
            <a:endParaRPr lang="en-IN" sz="2000" b="1" dirty="0">
              <a:latin typeface="Arial Rounded MT Bold" pitchFamily="34" charset="0"/>
            </a:endParaRPr>
          </a:p>
          <a:p>
            <a:pPr>
              <a:lnSpc>
                <a:spcPct val="150000"/>
              </a:lnSpc>
            </a:pPr>
            <a:r>
              <a:rPr lang="en-IN" sz="2000" dirty="0">
                <a:latin typeface="Arial Rounded MT Bold" pitchFamily="34" charset="0"/>
              </a:rPr>
              <a:t>    The total fee of Rs.15,000/- will be payable in two instalments; </a:t>
            </a:r>
          </a:p>
          <a:p>
            <a:pPr>
              <a:lnSpc>
                <a:spcPct val="150000"/>
              </a:lnSpc>
            </a:pPr>
            <a:r>
              <a:rPr lang="en-IN" sz="2000" dirty="0">
                <a:latin typeface="Arial Rounded MT Bold" pitchFamily="34" charset="0"/>
              </a:rPr>
              <a:t>    50%  after application has been submitted to SFAC and is </a:t>
            </a:r>
          </a:p>
          <a:p>
            <a:pPr>
              <a:lnSpc>
                <a:spcPct val="150000"/>
              </a:lnSpc>
            </a:pPr>
            <a:r>
              <a:rPr lang="en-IN" sz="2000" dirty="0">
                <a:latin typeface="Arial Rounded MT Bold" pitchFamily="34" charset="0"/>
              </a:rPr>
              <a:t>    accepted for processing. </a:t>
            </a:r>
          </a:p>
          <a:p>
            <a:endParaRPr lang="en-IN" sz="2000" dirty="0">
              <a:latin typeface="Arial Rounded MT Bold" pitchFamily="34" charset="0"/>
            </a:endParaRPr>
          </a:p>
          <a:p>
            <a:pPr>
              <a:lnSpc>
                <a:spcPct val="150000"/>
              </a:lnSpc>
            </a:pPr>
            <a:r>
              <a:rPr lang="en-IN" sz="2000" dirty="0">
                <a:latin typeface="Arial Rounded MT Bold" pitchFamily="34" charset="0"/>
              </a:rPr>
              <a:t>    The remaining 50% will be paid upon sanction of equity grant </a:t>
            </a:r>
          </a:p>
          <a:p>
            <a:pPr>
              <a:lnSpc>
                <a:spcPct val="150000"/>
              </a:lnSpc>
            </a:pPr>
            <a:r>
              <a:rPr lang="en-IN" sz="2000" dirty="0">
                <a:latin typeface="Arial Rounded MT Bold" pitchFamily="34" charset="0"/>
              </a:rPr>
              <a:t>     by SFAC. </a:t>
            </a:r>
          </a:p>
          <a:p>
            <a:pPr>
              <a:lnSpc>
                <a:spcPct val="150000"/>
              </a:lnSpc>
            </a:pPr>
            <a:r>
              <a:rPr lang="en-IN" sz="2000" dirty="0">
                <a:latin typeface="Arial Rounded MT Bold" pitchFamily="34" charset="0"/>
              </a:rPr>
              <a:t>    However, if for technical reasons the Equity Grant is declined,</a:t>
            </a:r>
          </a:p>
          <a:p>
            <a:pPr>
              <a:lnSpc>
                <a:spcPct val="150000"/>
              </a:lnSpc>
            </a:pPr>
            <a:r>
              <a:rPr lang="en-IN" sz="2000" dirty="0">
                <a:latin typeface="Arial Rounded MT Bold" pitchFamily="34" charset="0"/>
              </a:rPr>
              <a:t>    the consultant will be paid only 50% of the second instalment. </a:t>
            </a:r>
          </a:p>
          <a:p>
            <a:endParaRPr lang="en-IN" sz="2000" dirty="0">
              <a:latin typeface="Arial Rounded MT Bold" pitchFamily="34" charset="0"/>
            </a:endParaRPr>
          </a:p>
          <a:p>
            <a:endParaRPr lang="en-IN" sz="2000" dirty="0">
              <a:latin typeface="Arial Rounded MT Bold"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1000125" y="0"/>
            <a:ext cx="8143875" cy="1457325"/>
          </a:xfrm>
          <a:prstGeom prst="rect">
            <a:avLst/>
          </a:prstGeom>
          <a:solidFill>
            <a:schemeClr val="accent1">
              <a:lumMod val="40000"/>
              <a:lumOff val="60000"/>
            </a:schemeClr>
          </a:solidFill>
        </p:spPr>
        <p:txBody>
          <a:bodyPr>
            <a:spAutoFit/>
          </a:bodyP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lnSpc>
                <a:spcPct val="150000"/>
              </a:lnSpc>
              <a:defRPr/>
            </a:pPr>
            <a:r>
              <a:rPr lang="en-IN" sz="2400" b="1" dirty="0">
                <a:latin typeface="Arial Rounded MT Bold" pitchFamily="34" charset="0"/>
              </a:rPr>
              <a:t>For preparing </a:t>
            </a:r>
            <a:r>
              <a:rPr lang="en-IN" sz="2400" b="1" dirty="0" err="1">
                <a:latin typeface="Arial Rounded MT Bold" pitchFamily="34" charset="0"/>
              </a:rPr>
              <a:t>DPRs</a:t>
            </a:r>
            <a:r>
              <a:rPr lang="en-IN" sz="2400" b="1" dirty="0">
                <a:latin typeface="Arial Rounded MT Bold" pitchFamily="34" charset="0"/>
              </a:rPr>
              <a:t> under Credit Guarantee Fund </a:t>
            </a:r>
          </a:p>
          <a:p>
            <a:pPr algn="ctr">
              <a:lnSpc>
                <a:spcPct val="150000"/>
              </a:lnSpc>
              <a:defRPr/>
            </a:pPr>
            <a:r>
              <a:rPr lang="en-IN" sz="2400" b="1" dirty="0">
                <a:latin typeface="Arial Rounded MT Bold" pitchFamily="34" charset="0"/>
              </a:rPr>
              <a:t>     for submission to bank: </a:t>
            </a:r>
          </a:p>
          <a:p>
            <a:pPr algn="ctr">
              <a:defRPr/>
            </a:pPr>
            <a:endParaRPr lang="en-US" dirty="0"/>
          </a:p>
        </p:txBody>
      </p:sp>
      <p:sp>
        <p:nvSpPr>
          <p:cNvPr id="7" name="TextBox 2"/>
          <p:cNvSpPr txBox="1">
            <a:spLocks noChangeArrowheads="1"/>
          </p:cNvSpPr>
          <p:nvPr/>
        </p:nvSpPr>
        <p:spPr bwMode="auto">
          <a:xfrm>
            <a:off x="971550" y="1447800"/>
            <a:ext cx="8172450" cy="6075362"/>
          </a:xfrm>
          <a:prstGeom prst="rect">
            <a:avLst/>
          </a:prstGeom>
          <a:noFill/>
          <a:ln w="9525">
            <a:noFill/>
            <a:miter lim="800000"/>
            <a:headEnd/>
            <a:tailEnd/>
          </a:ln>
        </p:spPr>
        <p:txBody>
          <a:bodyPr>
            <a:spAutoFit/>
          </a:bodyP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pitchFamily="16" charset="0"/>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nSpc>
                <a:spcPct val="150000"/>
              </a:lnSpc>
            </a:pPr>
            <a:endParaRPr lang="en-IN" b="1" dirty="0">
              <a:latin typeface="Arial Rounded MT Bold" pitchFamily="34" charset="0"/>
            </a:endParaRPr>
          </a:p>
          <a:p>
            <a:pPr>
              <a:lnSpc>
                <a:spcPct val="150000"/>
              </a:lnSpc>
            </a:pPr>
            <a:r>
              <a:rPr lang="en-IN" dirty="0">
                <a:latin typeface="Arial Rounded MT Bold" pitchFamily="34" charset="0"/>
              </a:rPr>
              <a:t>    </a:t>
            </a:r>
            <a:r>
              <a:rPr lang="en-IN" sz="2000" dirty="0">
                <a:latin typeface="Arial Rounded MT Bold" pitchFamily="34" charset="0"/>
              </a:rPr>
              <a:t>The total fee payable is Rs.25,000/-_ which includes all the </a:t>
            </a:r>
          </a:p>
          <a:p>
            <a:pPr>
              <a:lnSpc>
                <a:spcPct val="150000"/>
              </a:lnSpc>
            </a:pPr>
            <a:r>
              <a:rPr lang="en-IN" sz="2000" dirty="0">
                <a:latin typeface="Arial Rounded MT Bold" pitchFamily="34" charset="0"/>
              </a:rPr>
              <a:t>    assistance  required by the FPC for preparation of Detailed </a:t>
            </a:r>
          </a:p>
          <a:p>
            <a:pPr>
              <a:lnSpc>
                <a:spcPct val="150000"/>
              </a:lnSpc>
            </a:pPr>
            <a:r>
              <a:rPr lang="en-IN" sz="2000" dirty="0">
                <a:latin typeface="Arial Rounded MT Bold" pitchFamily="34" charset="0"/>
              </a:rPr>
              <a:t>    Project Report (DPR), submission of documentation to the </a:t>
            </a:r>
          </a:p>
          <a:p>
            <a:pPr>
              <a:lnSpc>
                <a:spcPct val="150000"/>
              </a:lnSpc>
            </a:pPr>
            <a:r>
              <a:rPr lang="en-IN" sz="2000" dirty="0">
                <a:latin typeface="Arial Rounded MT Bold" pitchFamily="34" charset="0"/>
              </a:rPr>
              <a:t>    bank and execution of documents. </a:t>
            </a:r>
          </a:p>
          <a:p>
            <a:pPr>
              <a:lnSpc>
                <a:spcPct val="150000"/>
              </a:lnSpc>
            </a:pPr>
            <a:endParaRPr lang="en-IN" sz="2000" dirty="0">
              <a:latin typeface="Arial Rounded MT Bold" pitchFamily="34" charset="0"/>
            </a:endParaRPr>
          </a:p>
          <a:p>
            <a:pPr>
              <a:lnSpc>
                <a:spcPct val="150000"/>
              </a:lnSpc>
            </a:pPr>
            <a:r>
              <a:rPr lang="en-IN" sz="2000" dirty="0">
                <a:latin typeface="Arial Rounded MT Bold" pitchFamily="34" charset="0"/>
              </a:rPr>
              <a:t>    The fee will be payable in the following manner: </a:t>
            </a:r>
          </a:p>
          <a:p>
            <a:pPr>
              <a:lnSpc>
                <a:spcPct val="100000"/>
              </a:lnSpc>
            </a:pPr>
            <a:endParaRPr lang="en-IN" sz="2000" dirty="0">
              <a:latin typeface="Arial Rounded MT Bold" pitchFamily="34" charset="0"/>
            </a:endParaRPr>
          </a:p>
          <a:p>
            <a:pPr>
              <a:lnSpc>
                <a:spcPct val="100000"/>
              </a:lnSpc>
            </a:pPr>
            <a:r>
              <a:rPr lang="en-IN" sz="2000" dirty="0">
                <a:latin typeface="Arial Rounded MT Bold" pitchFamily="34" charset="0"/>
              </a:rPr>
              <a:t>     -25% on submission of completed application to the bank. </a:t>
            </a:r>
          </a:p>
          <a:p>
            <a:pPr>
              <a:lnSpc>
                <a:spcPct val="100000"/>
              </a:lnSpc>
            </a:pPr>
            <a:endParaRPr lang="en-IN" sz="2000" dirty="0">
              <a:latin typeface="Arial Rounded MT Bold" pitchFamily="34" charset="0"/>
            </a:endParaRPr>
          </a:p>
          <a:p>
            <a:pPr>
              <a:lnSpc>
                <a:spcPct val="100000"/>
              </a:lnSpc>
            </a:pPr>
            <a:r>
              <a:rPr lang="en-IN" sz="2000" dirty="0">
                <a:latin typeface="Arial Rounded MT Bold" pitchFamily="34" charset="0"/>
              </a:rPr>
              <a:t>     -50% on issue of sanction letter by the bank &amp;</a:t>
            </a:r>
          </a:p>
          <a:p>
            <a:pPr>
              <a:lnSpc>
                <a:spcPct val="100000"/>
              </a:lnSpc>
            </a:pPr>
            <a:endParaRPr lang="en-IN" sz="2000" dirty="0">
              <a:latin typeface="Arial Rounded MT Bold" pitchFamily="34" charset="0"/>
            </a:endParaRPr>
          </a:p>
          <a:p>
            <a:pPr>
              <a:lnSpc>
                <a:spcPct val="100000"/>
              </a:lnSpc>
            </a:pPr>
            <a:r>
              <a:rPr lang="en-IN" sz="2000" dirty="0">
                <a:latin typeface="Arial Rounded MT Bold" pitchFamily="34" charset="0"/>
              </a:rPr>
              <a:t>    - 25% on completion of documentation and disbursal by bank. </a:t>
            </a:r>
          </a:p>
          <a:p>
            <a:pPr>
              <a:lnSpc>
                <a:spcPct val="100000"/>
              </a:lnSpc>
            </a:pPr>
            <a:endParaRPr lang="en-IN" dirty="0">
              <a:latin typeface="Arial Rounded MT Bold" pitchFamily="34" charset="0"/>
            </a:endParaRPr>
          </a:p>
          <a:p>
            <a:pPr>
              <a:lnSpc>
                <a:spcPct val="150000"/>
              </a:lnSpc>
            </a:pPr>
            <a:endParaRPr lang="en-IN" dirty="0">
              <a:latin typeface="Arial Rounded MT Bold" pitchFamily="34" charset="0"/>
            </a:endParaRPr>
          </a:p>
          <a:p>
            <a:endParaRPr lang="en-IN" dirty="0">
              <a:latin typeface="Arial Rounded MT Bold"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990600" y="2438400"/>
            <a:ext cx="8153400" cy="4114800"/>
          </a:xfrm>
          <a:prstGeom prst="rect">
            <a:avLst/>
          </a:prstGeom>
          <a:solidFill>
            <a:srgbClr val="ECFAA4"/>
          </a:solidFill>
          <a:ln w="9525">
            <a:solidFill>
              <a:schemeClr val="tx1"/>
            </a:solidFill>
            <a:miter lim="800000"/>
            <a:headEnd/>
            <a:tailEnd/>
          </a:ln>
        </p:spPr>
        <p:txBody>
          <a:bodyPr wrap="none" anchor="ctr"/>
          <a:lstStyle/>
          <a:p>
            <a:pPr eaLnBrk="0" hangingPunct="0"/>
            <a:endParaRPr lang="en-IN">
              <a:latin typeface="Garamond" pitchFamily="18" charset="0"/>
            </a:endParaRPr>
          </a:p>
        </p:txBody>
      </p:sp>
      <p:sp>
        <p:nvSpPr>
          <p:cNvPr id="8195" name="WordArt 3"/>
          <p:cNvSpPr>
            <a:spLocks noChangeArrowheads="1" noChangeShapeType="1" noTextEdit="1"/>
          </p:cNvSpPr>
          <p:nvPr/>
        </p:nvSpPr>
        <p:spPr bwMode="auto">
          <a:xfrm>
            <a:off x="1295400" y="457200"/>
            <a:ext cx="6858000" cy="1828800"/>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Thank You</a:t>
            </a:r>
          </a:p>
        </p:txBody>
      </p:sp>
      <p:sp>
        <p:nvSpPr>
          <p:cNvPr id="18436" name="Rectangle 4"/>
          <p:cNvSpPr>
            <a:spLocks noGrp="1" noChangeArrowheads="1"/>
          </p:cNvSpPr>
          <p:nvPr>
            <p:ph type="title" idx="4294967295"/>
          </p:nvPr>
        </p:nvSpPr>
        <p:spPr>
          <a:xfrm>
            <a:off x="1295400" y="2971800"/>
            <a:ext cx="7391400" cy="2895600"/>
          </a:xfrm>
        </p:spPr>
        <p:txBody>
          <a:bodyPr rIns="45720" rtlCol="0">
            <a:normAutofit fontScale="90000"/>
            <a:scene3d>
              <a:camera prst="orthographicFront"/>
              <a:lightRig rig="threePt" dir="t">
                <a:rot lat="0" lon="0" rev="4800000"/>
              </a:lightRig>
            </a:scene3d>
            <a:sp3d prstMaterial="matte">
              <a:bevelT w="50800" h="10160"/>
            </a:sp3d>
          </a:bodyPr>
          <a:lstStyle/>
          <a:p>
            <a:pPr algn="l">
              <a:buFontTx/>
              <a:buChar char="-"/>
              <a:defRPr/>
            </a:pPr>
            <a:r>
              <a:rPr lang="en-US" sz="3200" b="1" kern="1200" dirty="0">
                <a:solidFill>
                  <a:srgbClr val="FFC800"/>
                </a:solidFill>
              </a:rPr>
              <a:t>Contact -</a:t>
            </a:r>
            <a:br>
              <a:rPr lang="en-US" sz="3200" b="1" kern="1200" dirty="0">
                <a:solidFill>
                  <a:srgbClr val="FFC800"/>
                </a:solidFill>
              </a:rPr>
            </a:br>
            <a:r>
              <a:rPr lang="en-US" sz="3100" b="1" kern="1200" dirty="0">
                <a:solidFill>
                  <a:srgbClr val="FF3300"/>
                </a:solidFill>
              </a:rPr>
              <a:t>G.B.MODI </a:t>
            </a:r>
            <a:br>
              <a:rPr lang="en-US" sz="3100" b="1" kern="1200" dirty="0">
                <a:solidFill>
                  <a:srgbClr val="FF3300"/>
                </a:solidFill>
              </a:rPr>
            </a:br>
            <a:r>
              <a:rPr lang="en-US" sz="3100" b="1" kern="1200" dirty="0">
                <a:solidFill>
                  <a:srgbClr val="FF3300"/>
                </a:solidFill>
              </a:rPr>
              <a:t>CHARTERED </a:t>
            </a:r>
            <a:r>
              <a:rPr lang="en-US" sz="3100" b="1" kern="1200" dirty="0" smtClean="0">
                <a:solidFill>
                  <a:srgbClr val="FF3300"/>
                </a:solidFill>
              </a:rPr>
              <a:t>ACCOUNTANT</a:t>
            </a:r>
            <a:r>
              <a:rPr lang="en-US" sz="4000" b="1" kern="1200" dirty="0" smtClean="0">
                <a:solidFill>
                  <a:srgbClr val="FF3300"/>
                </a:solidFill>
              </a:rPr>
              <a:t/>
            </a:r>
            <a:br>
              <a:rPr lang="en-US" sz="4000" b="1" kern="1200" dirty="0" smtClean="0">
                <a:solidFill>
                  <a:srgbClr val="FF3300"/>
                </a:solidFill>
              </a:rPr>
            </a:br>
            <a:r>
              <a:rPr lang="en-US" sz="4000" b="1" dirty="0" smtClean="0">
                <a:solidFill>
                  <a:srgbClr val="FF3300"/>
                </a:solidFill>
                <a:hlinkClick r:id="rId2"/>
              </a:rPr>
              <a:t>Email-gbmodi@hotmail.com</a:t>
            </a:r>
            <a:r>
              <a:rPr lang="en-US" sz="4000" b="1" dirty="0" smtClean="0">
                <a:solidFill>
                  <a:srgbClr val="FF3300"/>
                </a:solidFill>
              </a:rPr>
              <a:t/>
            </a:r>
            <a:br>
              <a:rPr lang="en-US" sz="4000" b="1" dirty="0" smtClean="0">
                <a:solidFill>
                  <a:srgbClr val="FF3300"/>
                </a:solidFill>
              </a:rPr>
            </a:br>
            <a:r>
              <a:rPr lang="en-US" sz="4000" b="1" dirty="0" smtClean="0">
                <a:solidFill>
                  <a:srgbClr val="FF3300"/>
                </a:solidFill>
              </a:rPr>
              <a:t>Mo.- 9422285096,9923205127</a:t>
            </a:r>
            <a:br>
              <a:rPr lang="en-US" sz="4000" b="1" dirty="0" smtClean="0">
                <a:solidFill>
                  <a:srgbClr val="FF3300"/>
                </a:solidFill>
              </a:rPr>
            </a:br>
            <a:r>
              <a:rPr lang="en-US" sz="4000" b="1" kern="1200" dirty="0">
                <a:solidFill>
                  <a:srgbClr val="FF3300"/>
                </a:solidFill>
              </a:rPr>
              <a:t/>
            </a:r>
            <a:br>
              <a:rPr lang="en-US" sz="4000" b="1" kern="1200" dirty="0">
                <a:solidFill>
                  <a:srgbClr val="FF3300"/>
                </a:solidFill>
              </a:rPr>
            </a:br>
            <a:endParaRPr lang="en-US" sz="2800" b="1" kern="1200" dirty="0">
              <a:solidFill>
                <a:srgbClr val="FFC800"/>
              </a:solidFill>
            </a:endParaRPr>
          </a:p>
        </p:txBody>
      </p:sp>
      <p:sp>
        <p:nvSpPr>
          <p:cNvPr id="8197" name="TextBox 4"/>
          <p:cNvSpPr txBox="1">
            <a:spLocks noChangeArrowheads="1"/>
          </p:cNvSpPr>
          <p:nvPr/>
        </p:nvSpPr>
        <p:spPr bwMode="auto">
          <a:xfrm>
            <a:off x="6553200" y="6564313"/>
            <a:ext cx="2590800" cy="369887"/>
          </a:xfrm>
          <a:prstGeom prst="rect">
            <a:avLst/>
          </a:prstGeom>
          <a:noFill/>
          <a:ln w="9525">
            <a:noFill/>
            <a:miter lim="800000"/>
            <a:headEnd/>
            <a:tailEnd/>
          </a:ln>
        </p:spPr>
        <p:txBody>
          <a:bodyPr>
            <a:spAutoFit/>
          </a:bodyPr>
          <a:lstStyle/>
          <a:p>
            <a:pPr eaLnBrk="0" hangingPunct="0"/>
            <a:r>
              <a:rPr lang="en-US">
                <a:solidFill>
                  <a:srgbClr val="3366FF"/>
                </a:solidFill>
                <a:latin typeface="Garamond" pitchFamily="18" charset="0"/>
              </a:rPr>
              <a:t>www.industrialsubsidy.com</a:t>
            </a:r>
            <a:endParaRPr lang="en-IN">
              <a:solidFill>
                <a:srgbClr val="3366FF"/>
              </a:solidFill>
              <a:latin typeface="Garamond" pitchFamily="18"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90600" y="0"/>
            <a:ext cx="8153400" cy="5509200"/>
          </a:xfrm>
          <a:prstGeom prst="rect">
            <a:avLst/>
          </a:prstGeom>
          <a:noFill/>
        </p:spPr>
        <p:txBody>
          <a:bodyPr wrap="square" rtlCol="0">
            <a:spAutoFit/>
          </a:bodyPr>
          <a:lstStyle/>
          <a:p>
            <a:pPr>
              <a:buFont typeface="Wingdings" pitchFamily="2" charset="2"/>
              <a:buChar char="Ø"/>
            </a:pPr>
            <a:r>
              <a:rPr lang="en-US" sz="2200" dirty="0" smtClean="0"/>
              <a:t> SFAC is a registered society .under the Department of  Agriculture </a:t>
            </a:r>
          </a:p>
          <a:p>
            <a:r>
              <a:rPr lang="en-US" sz="2200" dirty="0" smtClean="0"/>
              <a:t>    and Corporation, with a mandate to catalyze private investment in</a:t>
            </a:r>
          </a:p>
          <a:p>
            <a:r>
              <a:rPr lang="en-US" sz="2200" dirty="0" smtClean="0"/>
              <a:t>    setting up agribusiness Project for increasing rural income and </a:t>
            </a:r>
          </a:p>
          <a:p>
            <a:r>
              <a:rPr lang="en-US" sz="2200" dirty="0" smtClean="0"/>
              <a:t>    employment.</a:t>
            </a:r>
          </a:p>
          <a:p>
            <a:endParaRPr lang="en-US" sz="2200" dirty="0"/>
          </a:p>
          <a:p>
            <a:endParaRPr lang="en-US" sz="2200" dirty="0" smtClean="0"/>
          </a:p>
          <a:p>
            <a:pPr>
              <a:buFont typeface="Wingdings" pitchFamily="2" charset="2"/>
              <a:buChar char="Ø"/>
            </a:pPr>
            <a:r>
              <a:rPr lang="en-US" sz="2200" dirty="0" smtClean="0"/>
              <a:t> SFAC scheme for Agribusiness Development provides:</a:t>
            </a:r>
          </a:p>
          <a:p>
            <a:r>
              <a:rPr lang="en-US" sz="2200" dirty="0" smtClean="0"/>
              <a:t>    Interest free Venture Capital to Set up agribusiness project </a:t>
            </a:r>
          </a:p>
          <a:p>
            <a:r>
              <a:rPr lang="en-US" sz="2200" dirty="0" smtClean="0"/>
              <a:t>                                                         And </a:t>
            </a:r>
          </a:p>
          <a:p>
            <a:r>
              <a:rPr lang="en-US" sz="2200" dirty="0" smtClean="0"/>
              <a:t>                            Project  Development Facility (PDF) To assist  </a:t>
            </a:r>
          </a:p>
          <a:p>
            <a:pPr marL="514350" indent="-514350"/>
            <a:r>
              <a:rPr lang="en-US" sz="2200" dirty="0" smtClean="0"/>
              <a:t>              1.Individuals, </a:t>
            </a:r>
          </a:p>
          <a:p>
            <a:r>
              <a:rPr lang="en-US" sz="2200" dirty="0" smtClean="0"/>
              <a:t>              2.Producer groups/ orgnisation </a:t>
            </a:r>
          </a:p>
          <a:p>
            <a:r>
              <a:rPr lang="en-US" sz="2200" dirty="0" smtClean="0"/>
              <a:t>              for preparation of detailed project report. </a:t>
            </a:r>
          </a:p>
          <a:p>
            <a:r>
              <a:rPr lang="en-US" sz="2200" dirty="0" smtClean="0"/>
              <a:t>   The scheme envisages Single-window approach for extending </a:t>
            </a:r>
          </a:p>
          <a:p>
            <a:r>
              <a:rPr lang="en-US" sz="2200" dirty="0" smtClean="0"/>
              <a:t>   venture Capital along with bank term loan/working capital to the</a:t>
            </a:r>
          </a:p>
          <a:p>
            <a:r>
              <a:rPr lang="en-US" sz="2200" dirty="0" smtClean="0"/>
              <a:t>   beneficiary. </a:t>
            </a:r>
            <a:endParaRPr lang="en-US" sz="2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lider3[1].jpg"/>
          <p:cNvPicPr>
            <a:picLocks noChangeAspect="1"/>
          </p:cNvPicPr>
          <p:nvPr/>
        </p:nvPicPr>
        <p:blipFill>
          <a:blip r:embed="rId2" cstate="print"/>
          <a:stretch>
            <a:fillRect/>
          </a:stretch>
        </p:blipFill>
        <p:spPr>
          <a:xfrm>
            <a:off x="0" y="0"/>
            <a:ext cx="9144000" cy="2981325"/>
          </a:xfrm>
          <a:prstGeom prst="rect">
            <a:avLst/>
          </a:prstGeom>
        </p:spPr>
      </p:pic>
      <p:sp>
        <p:nvSpPr>
          <p:cNvPr id="6" name="TextBox 5"/>
          <p:cNvSpPr txBox="1"/>
          <p:nvPr/>
        </p:nvSpPr>
        <p:spPr>
          <a:xfrm>
            <a:off x="0" y="4876800"/>
            <a:ext cx="9144000" cy="984885"/>
          </a:xfrm>
          <a:prstGeom prst="rect">
            <a:avLst/>
          </a:prstGeom>
          <a:solidFill>
            <a:srgbClr val="92D050"/>
          </a:solidFill>
        </p:spPr>
        <p:txBody>
          <a:bodyPr wrap="square" rtlCol="0">
            <a:spAutoFit/>
          </a:bodyPr>
          <a:lstStyle/>
          <a:p>
            <a:pPr>
              <a:buFont typeface="Wingdings" pitchFamily="2" charset="2"/>
              <a:buChar char="v"/>
            </a:pPr>
            <a:r>
              <a:rPr lang="en-US" sz="4000" dirty="0" smtClean="0"/>
              <a:t>OBJECTIVES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0"/>
            <a:ext cx="8153400" cy="5909310"/>
          </a:xfrm>
          <a:prstGeom prst="rect">
            <a:avLst/>
          </a:prstGeom>
          <a:noFill/>
        </p:spPr>
        <p:txBody>
          <a:bodyPr wrap="square" rtlCol="0">
            <a:spAutoFit/>
          </a:bodyPr>
          <a:lstStyle/>
          <a:p>
            <a:r>
              <a:rPr lang="en-US" sz="2400" dirty="0" smtClean="0"/>
              <a:t>The main objectives of the scheme are :-</a:t>
            </a:r>
          </a:p>
          <a:p>
            <a:endParaRPr lang="en-US" sz="2400" dirty="0" smtClean="0"/>
          </a:p>
          <a:p>
            <a:pPr>
              <a:buFont typeface="Wingdings" pitchFamily="2" charset="2"/>
              <a:buChar char="Ø"/>
            </a:pPr>
            <a:r>
              <a:rPr lang="en-US" sz="2400" dirty="0" smtClean="0"/>
              <a:t>To facilitate setting up of agribusiness ventures in close </a:t>
            </a:r>
          </a:p>
          <a:p>
            <a:r>
              <a:rPr lang="en-US" sz="2400" dirty="0"/>
              <a:t> </a:t>
            </a:r>
            <a:r>
              <a:rPr lang="en-US" sz="2400" dirty="0" smtClean="0"/>
              <a:t>   association with banks.</a:t>
            </a:r>
          </a:p>
          <a:p>
            <a:endParaRPr lang="en-US" sz="2400" dirty="0" smtClean="0"/>
          </a:p>
          <a:p>
            <a:pPr>
              <a:buFont typeface="Wingdings" pitchFamily="2" charset="2"/>
              <a:buChar char="Ø"/>
            </a:pPr>
            <a:r>
              <a:rPr lang="en-US" sz="2400" dirty="0" smtClean="0"/>
              <a:t>To catalyse private investment in setting up agribusiness </a:t>
            </a:r>
          </a:p>
          <a:p>
            <a:r>
              <a:rPr lang="en-US" sz="2400" dirty="0"/>
              <a:t> </a:t>
            </a:r>
            <a:r>
              <a:rPr lang="en-US" sz="2400" dirty="0" smtClean="0"/>
              <a:t>  project and there by providing and assured market to </a:t>
            </a:r>
          </a:p>
          <a:p>
            <a:r>
              <a:rPr lang="en-US" sz="2400" dirty="0"/>
              <a:t> </a:t>
            </a:r>
            <a:r>
              <a:rPr lang="en-US" sz="2400" dirty="0" smtClean="0"/>
              <a:t>  producers for increasing rural income and employment.</a:t>
            </a:r>
          </a:p>
          <a:p>
            <a:endParaRPr lang="en-US" sz="2400" dirty="0" smtClean="0"/>
          </a:p>
          <a:p>
            <a:pPr>
              <a:buFont typeface="Wingdings" pitchFamily="2" charset="2"/>
              <a:buChar char="Ø"/>
            </a:pPr>
            <a:r>
              <a:rPr lang="en-US" sz="2400" dirty="0" smtClean="0"/>
              <a:t>To strengthen backward linkages of agribusiness projects </a:t>
            </a:r>
          </a:p>
          <a:p>
            <a:r>
              <a:rPr lang="en-US" sz="2400" dirty="0"/>
              <a:t> </a:t>
            </a:r>
            <a:r>
              <a:rPr lang="en-US" sz="2400" dirty="0" smtClean="0"/>
              <a:t>  with producers.</a:t>
            </a:r>
          </a:p>
          <a:p>
            <a:endParaRPr lang="en-US" sz="2400" dirty="0" smtClean="0"/>
          </a:p>
          <a:p>
            <a:pPr>
              <a:buFont typeface="Wingdings" pitchFamily="2" charset="2"/>
              <a:buChar char="Ø"/>
            </a:pPr>
            <a:r>
              <a:rPr lang="en-US" sz="2400" dirty="0" smtClean="0"/>
              <a:t>To assist farmers, producer groups / companies and </a:t>
            </a:r>
          </a:p>
          <a:p>
            <a:r>
              <a:rPr lang="en-US" sz="2400" dirty="0"/>
              <a:t> </a:t>
            </a:r>
            <a:r>
              <a:rPr lang="en-US" sz="2400" dirty="0" smtClean="0"/>
              <a:t>  agriculture graduates to enhance their participation in the</a:t>
            </a:r>
          </a:p>
          <a:p>
            <a:r>
              <a:rPr lang="en-US" sz="2400" dirty="0"/>
              <a:t> </a:t>
            </a:r>
            <a:r>
              <a:rPr lang="en-US" sz="2400" dirty="0" smtClean="0"/>
              <a:t>  value chain.  </a:t>
            </a:r>
          </a:p>
          <a:p>
            <a:pPr>
              <a:buFont typeface="Wingdings" pitchFamily="2" charset="2"/>
              <a:buChar char="Ø"/>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E11D274038CEB395F5C83F92C493A77[1].jpg"/>
          <p:cNvPicPr>
            <a:picLocks noChangeAspect="1"/>
          </p:cNvPicPr>
          <p:nvPr/>
        </p:nvPicPr>
        <p:blipFill>
          <a:blip r:embed="rId2" cstate="print"/>
          <a:stretch>
            <a:fillRect/>
          </a:stretch>
        </p:blipFill>
        <p:spPr>
          <a:xfrm>
            <a:off x="0" y="0"/>
            <a:ext cx="4724400" cy="3429000"/>
          </a:xfrm>
          <a:prstGeom prst="rect">
            <a:avLst/>
          </a:prstGeom>
        </p:spPr>
      </p:pic>
      <p:pic>
        <p:nvPicPr>
          <p:cNvPr id="5" name="Picture 4" descr="dreamstime_l_15516657_0[1].jpg"/>
          <p:cNvPicPr>
            <a:picLocks noChangeAspect="1"/>
          </p:cNvPicPr>
          <p:nvPr/>
        </p:nvPicPr>
        <p:blipFill>
          <a:blip r:embed="rId3" cstate="print"/>
          <a:stretch>
            <a:fillRect/>
          </a:stretch>
        </p:blipFill>
        <p:spPr>
          <a:xfrm>
            <a:off x="4724400" y="0"/>
            <a:ext cx="4419600" cy="3429000"/>
          </a:xfrm>
          <a:prstGeom prst="rect">
            <a:avLst/>
          </a:prstGeom>
        </p:spPr>
      </p:pic>
      <p:sp>
        <p:nvSpPr>
          <p:cNvPr id="6" name="TextBox 5"/>
          <p:cNvSpPr txBox="1"/>
          <p:nvPr/>
        </p:nvSpPr>
        <p:spPr>
          <a:xfrm>
            <a:off x="0" y="4495800"/>
            <a:ext cx="9144000" cy="584775"/>
          </a:xfrm>
          <a:prstGeom prst="rect">
            <a:avLst/>
          </a:prstGeom>
          <a:solidFill>
            <a:srgbClr val="92D050"/>
          </a:solidFill>
        </p:spPr>
        <p:txBody>
          <a:bodyPr wrap="square" rtlCol="0">
            <a:spAutoFit/>
          </a:bodyPr>
          <a:lstStyle/>
          <a:p>
            <a:pPr>
              <a:buFont typeface="Wingdings" pitchFamily="2" charset="2"/>
              <a:buChar char="v"/>
            </a:pPr>
            <a:r>
              <a:rPr lang="en-US" sz="3200" dirty="0" smtClean="0"/>
              <a:t>SALIENT FEATURES OF THE SCHEME</a:t>
            </a: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0"/>
            <a:ext cx="8153400" cy="7048083"/>
          </a:xfrm>
          <a:prstGeom prst="rect">
            <a:avLst/>
          </a:prstGeom>
          <a:noFill/>
        </p:spPr>
        <p:txBody>
          <a:bodyPr wrap="square" rtlCol="0">
            <a:spAutoFit/>
          </a:bodyPr>
          <a:lstStyle/>
          <a:p>
            <a:r>
              <a:rPr lang="en-US" sz="2400" dirty="0" smtClean="0"/>
              <a:t>ELIGIBILITY CRITERIA:-</a:t>
            </a:r>
          </a:p>
          <a:p>
            <a:endParaRPr lang="en-US" dirty="0" smtClean="0"/>
          </a:p>
          <a:p>
            <a:r>
              <a:rPr lang="en-US" sz="2000" dirty="0" smtClean="0"/>
              <a:t>Assistance Under the Scheme is available to:-</a:t>
            </a:r>
          </a:p>
          <a:p>
            <a:endParaRPr lang="en-US" dirty="0"/>
          </a:p>
          <a:p>
            <a:pPr>
              <a:buFont typeface="Wingdings" pitchFamily="2" charset="2"/>
              <a:buChar char="Ø"/>
            </a:pPr>
            <a:r>
              <a:rPr lang="en-US" sz="2400" dirty="0" smtClean="0"/>
              <a:t>Individual</a:t>
            </a:r>
          </a:p>
          <a:p>
            <a:pPr>
              <a:buFont typeface="Wingdings" pitchFamily="2" charset="2"/>
              <a:buChar char="Ø"/>
            </a:pPr>
            <a:r>
              <a:rPr lang="en-US" sz="2400" dirty="0" smtClean="0"/>
              <a:t>Farmers</a:t>
            </a:r>
          </a:p>
          <a:p>
            <a:pPr>
              <a:buFont typeface="Wingdings" pitchFamily="2" charset="2"/>
              <a:buChar char="Ø"/>
            </a:pPr>
            <a:r>
              <a:rPr lang="en-US" sz="2400" dirty="0" smtClean="0"/>
              <a:t>Farmer Producer Companies / Farmer Producer</a:t>
            </a:r>
          </a:p>
          <a:p>
            <a:r>
              <a:rPr lang="en-US" sz="2400" dirty="0"/>
              <a:t> </a:t>
            </a:r>
            <a:r>
              <a:rPr lang="en-US" sz="2400" dirty="0" smtClean="0"/>
              <a:t>  Organisations</a:t>
            </a:r>
          </a:p>
          <a:p>
            <a:endParaRPr lang="en-US" sz="2400" dirty="0" smtClean="0"/>
          </a:p>
          <a:p>
            <a:pPr>
              <a:buFont typeface="Wingdings" pitchFamily="2" charset="2"/>
              <a:buChar char="Ø"/>
            </a:pPr>
            <a:r>
              <a:rPr lang="en-US" sz="2400" dirty="0" smtClean="0"/>
              <a:t>Partnership / Proprietary Firms</a:t>
            </a:r>
          </a:p>
          <a:p>
            <a:pPr>
              <a:buFont typeface="Wingdings" pitchFamily="2" charset="2"/>
              <a:buChar char="Ø"/>
            </a:pPr>
            <a:r>
              <a:rPr lang="en-US" sz="2400" dirty="0" smtClean="0"/>
              <a:t>Self-help Groups</a:t>
            </a:r>
          </a:p>
          <a:p>
            <a:pPr>
              <a:buFont typeface="Wingdings" pitchFamily="2" charset="2"/>
              <a:buChar char="Ø"/>
            </a:pPr>
            <a:r>
              <a:rPr lang="en-US" sz="2400" dirty="0" smtClean="0"/>
              <a:t>Companies</a:t>
            </a:r>
          </a:p>
          <a:p>
            <a:pPr>
              <a:buFont typeface="Wingdings" pitchFamily="2" charset="2"/>
              <a:buChar char="Ø"/>
            </a:pPr>
            <a:r>
              <a:rPr lang="en-US" sz="2400" dirty="0" smtClean="0"/>
              <a:t>Agripreneures</a:t>
            </a:r>
          </a:p>
          <a:p>
            <a:pPr>
              <a:buFont typeface="Wingdings" pitchFamily="2" charset="2"/>
              <a:buChar char="Ø"/>
            </a:pPr>
            <a:r>
              <a:rPr lang="en-US" sz="2400" dirty="0" smtClean="0"/>
              <a:t>Units in Agri-export Zones</a:t>
            </a:r>
          </a:p>
          <a:p>
            <a:pPr>
              <a:buFont typeface="Wingdings" pitchFamily="2" charset="2"/>
              <a:buChar char="Ø"/>
            </a:pPr>
            <a:r>
              <a:rPr lang="en-US" sz="2400" dirty="0" smtClean="0"/>
              <a:t>Agriculture Graduates individually or in Groups.</a:t>
            </a:r>
          </a:p>
          <a:p>
            <a:pPr>
              <a:buFont typeface="Wingdings" pitchFamily="2" charset="2"/>
              <a:buChar char="Ø"/>
            </a:pPr>
            <a:endParaRPr lang="en-US" dirty="0" smtClean="0"/>
          </a:p>
          <a:p>
            <a:endParaRPr lang="en-US" dirty="0" smtClean="0"/>
          </a:p>
          <a:p>
            <a:r>
              <a:rPr lang="en-US" dirty="0" smtClean="0"/>
              <a:t>  </a:t>
            </a:r>
          </a:p>
          <a:p>
            <a:endParaRPr lang="en-US" dirty="0" smtClean="0"/>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ram_timds[1].jpg"/>
          <p:cNvPicPr>
            <a:picLocks noChangeAspect="1"/>
          </p:cNvPicPr>
          <p:nvPr/>
        </p:nvPicPr>
        <p:blipFill>
          <a:blip r:embed="rId2" cstate="print"/>
          <a:stretch>
            <a:fillRect/>
          </a:stretch>
        </p:blipFill>
        <p:spPr>
          <a:xfrm>
            <a:off x="5181600" y="0"/>
            <a:ext cx="3962400" cy="3276600"/>
          </a:xfrm>
          <a:prstGeom prst="rect">
            <a:avLst/>
          </a:prstGeom>
        </p:spPr>
      </p:pic>
      <p:pic>
        <p:nvPicPr>
          <p:cNvPr id="5" name="Picture 4" descr="DGC%20Agriculture%20Main%20Image[1].jpg"/>
          <p:cNvPicPr>
            <a:picLocks noChangeAspect="1"/>
          </p:cNvPicPr>
          <p:nvPr/>
        </p:nvPicPr>
        <p:blipFill>
          <a:blip r:embed="rId3" cstate="print"/>
          <a:stretch>
            <a:fillRect/>
          </a:stretch>
        </p:blipFill>
        <p:spPr>
          <a:xfrm>
            <a:off x="0" y="0"/>
            <a:ext cx="5181600" cy="3276600"/>
          </a:xfrm>
          <a:prstGeom prst="rect">
            <a:avLst/>
          </a:prstGeom>
        </p:spPr>
      </p:pic>
      <p:sp>
        <p:nvSpPr>
          <p:cNvPr id="6" name="TextBox 5"/>
          <p:cNvSpPr txBox="1"/>
          <p:nvPr/>
        </p:nvSpPr>
        <p:spPr>
          <a:xfrm>
            <a:off x="0" y="4343400"/>
            <a:ext cx="9144000" cy="523220"/>
          </a:xfrm>
          <a:prstGeom prst="rect">
            <a:avLst/>
          </a:prstGeom>
          <a:solidFill>
            <a:srgbClr val="92D050"/>
          </a:solidFill>
        </p:spPr>
        <p:txBody>
          <a:bodyPr wrap="square" rtlCol="0">
            <a:spAutoFit/>
          </a:bodyPr>
          <a:lstStyle/>
          <a:p>
            <a:pPr>
              <a:buFont typeface="Wingdings" pitchFamily="2" charset="2"/>
              <a:buChar char="v"/>
            </a:pPr>
            <a:r>
              <a:rPr lang="en-US" sz="2800" dirty="0" smtClean="0"/>
              <a:t>QUALIFYING PROJECTS:-</a:t>
            </a:r>
            <a:endParaRPr lang="en-US"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457</TotalTime>
  <Words>1665</Words>
  <Application>Microsoft Office PowerPoint</Application>
  <PresentationFormat>On-screen Show (4:3)</PresentationFormat>
  <Paragraphs>274</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Solstice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Contact - G.B.MODI  CHARTERED ACCOUNTANT Email-gbmodi@hotmail.com Mo.- 9422285096,9923205127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KBPO</cp:lastModifiedBy>
  <cp:revision>85</cp:revision>
  <dcterms:created xsi:type="dcterms:W3CDTF">2014-02-21T11:44:35Z</dcterms:created>
  <dcterms:modified xsi:type="dcterms:W3CDTF">2015-12-09T07:16:51Z</dcterms:modified>
</cp:coreProperties>
</file>