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ppt/charts/chart2.xml" ContentType="application/vnd.openxmlformats-officedocument.drawingml.char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8"/>
  </p:notesMasterIdLst>
  <p:sldIdLst>
    <p:sldId id="257" r:id="rId2"/>
    <p:sldId id="455" r:id="rId3"/>
    <p:sldId id="519" r:id="rId4"/>
    <p:sldId id="520" r:id="rId5"/>
    <p:sldId id="521" r:id="rId6"/>
    <p:sldId id="523" r:id="rId7"/>
    <p:sldId id="524" r:id="rId8"/>
    <p:sldId id="522" r:id="rId9"/>
    <p:sldId id="495" r:id="rId10"/>
    <p:sldId id="494" r:id="rId11"/>
    <p:sldId id="496" r:id="rId12"/>
    <p:sldId id="497" r:id="rId13"/>
    <p:sldId id="498" r:id="rId14"/>
    <p:sldId id="499" r:id="rId15"/>
    <p:sldId id="500" r:id="rId16"/>
    <p:sldId id="501" r:id="rId17"/>
    <p:sldId id="258" r:id="rId18"/>
    <p:sldId id="259" r:id="rId19"/>
    <p:sldId id="264" r:id="rId20"/>
    <p:sldId id="339" r:id="rId21"/>
    <p:sldId id="361" r:id="rId22"/>
    <p:sldId id="493" r:id="rId23"/>
    <p:sldId id="368" r:id="rId24"/>
    <p:sldId id="372" r:id="rId25"/>
    <p:sldId id="373" r:id="rId26"/>
    <p:sldId id="490" r:id="rId27"/>
    <p:sldId id="362" r:id="rId28"/>
    <p:sldId id="272" r:id="rId29"/>
    <p:sldId id="303" r:id="rId30"/>
    <p:sldId id="275" r:id="rId31"/>
    <p:sldId id="276" r:id="rId32"/>
    <p:sldId id="277" r:id="rId33"/>
    <p:sldId id="279" r:id="rId34"/>
    <p:sldId id="280" r:id="rId35"/>
    <p:sldId id="281" r:id="rId36"/>
    <p:sldId id="282" r:id="rId37"/>
    <p:sldId id="284" r:id="rId38"/>
    <p:sldId id="491" r:id="rId39"/>
    <p:sldId id="288" r:id="rId40"/>
    <p:sldId id="289" r:id="rId41"/>
    <p:sldId id="290" r:id="rId42"/>
    <p:sldId id="291" r:id="rId43"/>
    <p:sldId id="293" r:id="rId44"/>
    <p:sldId id="492" r:id="rId45"/>
    <p:sldId id="341" r:id="rId46"/>
    <p:sldId id="294" r:id="rId47"/>
    <p:sldId id="295" r:id="rId48"/>
    <p:sldId id="296" r:id="rId49"/>
    <p:sldId id="297" r:id="rId50"/>
    <p:sldId id="298" r:id="rId51"/>
    <p:sldId id="301" r:id="rId52"/>
    <p:sldId id="380" r:id="rId53"/>
    <p:sldId id="381" r:id="rId54"/>
    <p:sldId id="393" r:id="rId55"/>
    <p:sldId id="302" r:id="rId56"/>
    <p:sldId id="382" r:id="rId57"/>
    <p:sldId id="304" r:id="rId58"/>
    <p:sldId id="305" r:id="rId59"/>
    <p:sldId id="306" r:id="rId60"/>
    <p:sldId id="390" r:id="rId61"/>
    <p:sldId id="307" r:id="rId62"/>
    <p:sldId id="383" r:id="rId63"/>
    <p:sldId id="388" r:id="rId64"/>
    <p:sldId id="391" r:id="rId65"/>
    <p:sldId id="310" r:id="rId66"/>
    <p:sldId id="384" r:id="rId67"/>
    <p:sldId id="389" r:id="rId68"/>
    <p:sldId id="312" r:id="rId69"/>
    <p:sldId id="313" r:id="rId70"/>
    <p:sldId id="315" r:id="rId71"/>
    <p:sldId id="394" r:id="rId72"/>
    <p:sldId id="316" r:id="rId73"/>
    <p:sldId id="317" r:id="rId74"/>
    <p:sldId id="342" r:id="rId75"/>
    <p:sldId id="320" r:id="rId76"/>
    <p:sldId id="321" r:id="rId77"/>
    <p:sldId id="322" r:id="rId78"/>
    <p:sldId id="323" r:id="rId79"/>
    <p:sldId id="343" r:id="rId80"/>
    <p:sldId id="324" r:id="rId81"/>
    <p:sldId id="325" r:id="rId82"/>
    <p:sldId id="327" r:id="rId83"/>
    <p:sldId id="328" r:id="rId84"/>
    <p:sldId id="329" r:id="rId85"/>
    <p:sldId id="330" r:id="rId86"/>
    <p:sldId id="331" r:id="rId87"/>
    <p:sldId id="332" r:id="rId88"/>
    <p:sldId id="333" r:id="rId89"/>
    <p:sldId id="334" r:id="rId90"/>
    <p:sldId id="335" r:id="rId91"/>
    <p:sldId id="395" r:id="rId92"/>
    <p:sldId id="396" r:id="rId93"/>
    <p:sldId id="400" r:id="rId94"/>
    <p:sldId id="401" r:id="rId95"/>
    <p:sldId id="403" r:id="rId96"/>
    <p:sldId id="404" r:id="rId97"/>
    <p:sldId id="406" r:id="rId98"/>
    <p:sldId id="408" r:id="rId99"/>
    <p:sldId id="410" r:id="rId100"/>
    <p:sldId id="412" r:id="rId101"/>
    <p:sldId id="416" r:id="rId102"/>
    <p:sldId id="418" r:id="rId103"/>
    <p:sldId id="420" r:id="rId104"/>
    <p:sldId id="422" r:id="rId105"/>
    <p:sldId id="424" r:id="rId106"/>
    <p:sldId id="426" r:id="rId107"/>
    <p:sldId id="428" r:id="rId108"/>
    <p:sldId id="430" r:id="rId109"/>
    <p:sldId id="432" r:id="rId110"/>
    <p:sldId id="435" r:id="rId111"/>
    <p:sldId id="436" r:id="rId112"/>
    <p:sldId id="452" r:id="rId113"/>
    <p:sldId id="473" r:id="rId114"/>
    <p:sldId id="474" r:id="rId115"/>
    <p:sldId id="475" r:id="rId116"/>
    <p:sldId id="476" r:id="rId117"/>
    <p:sldId id="477" r:id="rId118"/>
    <p:sldId id="478" r:id="rId119"/>
    <p:sldId id="479" r:id="rId120"/>
    <p:sldId id="480" r:id="rId121"/>
    <p:sldId id="481" r:id="rId122"/>
    <p:sldId id="482" r:id="rId123"/>
    <p:sldId id="483" r:id="rId124"/>
    <p:sldId id="484" r:id="rId125"/>
    <p:sldId id="485" r:id="rId126"/>
    <p:sldId id="486" r:id="rId127"/>
    <p:sldId id="487" r:id="rId128"/>
    <p:sldId id="444" r:id="rId129"/>
    <p:sldId id="445" r:id="rId130"/>
    <p:sldId id="446" r:id="rId131"/>
    <p:sldId id="447" r:id="rId132"/>
    <p:sldId id="454" r:id="rId133"/>
    <p:sldId id="488" r:id="rId134"/>
    <p:sldId id="503" r:id="rId135"/>
    <p:sldId id="504" r:id="rId136"/>
    <p:sldId id="505" r:id="rId137"/>
    <p:sldId id="506" r:id="rId138"/>
    <p:sldId id="507" r:id="rId139"/>
    <p:sldId id="508" r:id="rId140"/>
    <p:sldId id="509" r:id="rId141"/>
    <p:sldId id="517" r:id="rId142"/>
    <p:sldId id="518" r:id="rId143"/>
    <p:sldId id="513" r:id="rId144"/>
    <p:sldId id="515" r:id="rId145"/>
    <p:sldId id="511" r:id="rId146"/>
    <p:sldId id="387" r:id="rId1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60F133D9-39D6-4B4F-AA61-FD84B7040CF2}">
          <p14:sldIdLst>
            <p14:sldId id="257"/>
            <p14:sldId id="455"/>
            <p14:sldId id="495"/>
            <p14:sldId id="494"/>
            <p14:sldId id="496"/>
            <p14:sldId id="497"/>
            <p14:sldId id="498"/>
            <p14:sldId id="499"/>
            <p14:sldId id="500"/>
            <p14:sldId id="501"/>
            <p14:sldId id="258"/>
            <p14:sldId id="259"/>
            <p14:sldId id="264"/>
            <p14:sldId id="339"/>
            <p14:sldId id="361"/>
            <p14:sldId id="493"/>
            <p14:sldId id="368"/>
            <p14:sldId id="372"/>
            <p14:sldId id="373"/>
            <p14:sldId id="490"/>
            <p14:sldId id="362"/>
            <p14:sldId id="272"/>
            <p14:sldId id="303"/>
            <p14:sldId id="275"/>
            <p14:sldId id="276"/>
            <p14:sldId id="277"/>
            <p14:sldId id="279"/>
            <p14:sldId id="280"/>
            <p14:sldId id="281"/>
            <p14:sldId id="282"/>
            <p14:sldId id="284"/>
            <p14:sldId id="491"/>
            <p14:sldId id="288"/>
            <p14:sldId id="289"/>
            <p14:sldId id="290"/>
            <p14:sldId id="291"/>
            <p14:sldId id="293"/>
            <p14:sldId id="492"/>
            <p14:sldId id="341"/>
            <p14:sldId id="294"/>
            <p14:sldId id="295"/>
            <p14:sldId id="296"/>
            <p14:sldId id="297"/>
            <p14:sldId id="298"/>
            <p14:sldId id="301"/>
            <p14:sldId id="380"/>
            <p14:sldId id="381"/>
            <p14:sldId id="393"/>
            <p14:sldId id="302"/>
            <p14:sldId id="382"/>
            <p14:sldId id="304"/>
            <p14:sldId id="305"/>
            <p14:sldId id="306"/>
            <p14:sldId id="390"/>
            <p14:sldId id="307"/>
            <p14:sldId id="383"/>
            <p14:sldId id="388"/>
            <p14:sldId id="391"/>
            <p14:sldId id="310"/>
            <p14:sldId id="384"/>
            <p14:sldId id="389"/>
            <p14:sldId id="312"/>
            <p14:sldId id="313"/>
            <p14:sldId id="315"/>
            <p14:sldId id="394"/>
            <p14:sldId id="316"/>
            <p14:sldId id="317"/>
            <p14:sldId id="342"/>
            <p14:sldId id="320"/>
            <p14:sldId id="321"/>
            <p14:sldId id="322"/>
            <p14:sldId id="323"/>
            <p14:sldId id="343"/>
            <p14:sldId id="324"/>
            <p14:sldId id="325"/>
            <p14:sldId id="327"/>
            <p14:sldId id="328"/>
            <p14:sldId id="329"/>
            <p14:sldId id="330"/>
            <p14:sldId id="331"/>
            <p14:sldId id="332"/>
            <p14:sldId id="333"/>
            <p14:sldId id="334"/>
            <p14:sldId id="335"/>
            <p14:sldId id="395"/>
            <p14:sldId id="396"/>
            <p14:sldId id="400"/>
            <p14:sldId id="401"/>
            <p14:sldId id="403"/>
            <p14:sldId id="404"/>
            <p14:sldId id="406"/>
            <p14:sldId id="408"/>
            <p14:sldId id="410"/>
            <p14:sldId id="412"/>
            <p14:sldId id="414"/>
            <p14:sldId id="416"/>
            <p14:sldId id="418"/>
            <p14:sldId id="420"/>
            <p14:sldId id="422"/>
            <p14:sldId id="424"/>
            <p14:sldId id="426"/>
            <p14:sldId id="428"/>
            <p14:sldId id="430"/>
            <p14:sldId id="432"/>
            <p14:sldId id="435"/>
            <p14:sldId id="436"/>
            <p14:sldId id="452"/>
            <p14:sldId id="473"/>
            <p14:sldId id="474"/>
            <p14:sldId id="475"/>
            <p14:sldId id="476"/>
            <p14:sldId id="477"/>
            <p14:sldId id="478"/>
            <p14:sldId id="479"/>
            <p14:sldId id="480"/>
            <p14:sldId id="481"/>
            <p14:sldId id="482"/>
            <p14:sldId id="483"/>
            <p14:sldId id="484"/>
            <p14:sldId id="485"/>
            <p14:sldId id="486"/>
            <p14:sldId id="487"/>
            <p14:sldId id="444"/>
            <p14:sldId id="445"/>
            <p14:sldId id="446"/>
            <p14:sldId id="447"/>
            <p14:sldId id="454"/>
            <p14:sldId id="488"/>
            <p14:sldId id="503"/>
            <p14:sldId id="504"/>
            <p14:sldId id="505"/>
            <p14:sldId id="506"/>
            <p14:sldId id="507"/>
            <p14:sldId id="508"/>
            <p14:sldId id="509"/>
            <p14:sldId id="511"/>
            <p14:sldId id="3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CCFF66"/>
    <a:srgbClr val="FFCC00"/>
    <a:srgbClr val="9966FF"/>
    <a:srgbClr val="99FF66"/>
    <a:srgbClr val="FF9999"/>
    <a:srgbClr val="9999FF"/>
    <a:srgbClr val="66FFFF"/>
    <a:srgbClr val="FF6600"/>
    <a:srgbClr val="CC00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510" autoAdjust="0"/>
    <p:restoredTop sz="86380" autoAdjust="0"/>
  </p:normalViewPr>
  <p:slideViewPr>
    <p:cSldViewPr>
      <p:cViewPr>
        <p:scale>
          <a:sx n="65" d="100"/>
          <a:sy n="65" d="100"/>
        </p:scale>
        <p:origin x="-1962" y="-312"/>
      </p:cViewPr>
      <p:guideLst>
        <p:guide orient="horz" pos="2160"/>
        <p:guide pos="2880"/>
      </p:guideLst>
    </p:cSldViewPr>
  </p:slideViewPr>
  <p:outlineViewPr>
    <p:cViewPr>
      <p:scale>
        <a:sx n="33" d="100"/>
        <a:sy n="33" d="100"/>
      </p:scale>
      <p:origin x="270" y="8334"/>
    </p:cViewPr>
  </p:outlineViewPr>
  <p:notesTextViewPr>
    <p:cViewPr>
      <p:scale>
        <a:sx n="100" d="100"/>
        <a:sy n="100" d="100"/>
      </p:scale>
      <p:origin x="0" y="0"/>
    </p:cViewPr>
  </p:notesTextViewPr>
  <p:sorterViewPr>
    <p:cViewPr>
      <p:scale>
        <a:sx n="66" d="100"/>
        <a:sy n="66" d="100"/>
      </p:scale>
      <p:origin x="0" y="936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notesMaster" Target="notesMasters/notesMaster1.xml"/><Relationship Id="rId15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D:\Users\admin\Desktop\DESKTOP%20BACKUP\PSI%20199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Users\admin\Desktop\PSI%20200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Users\admin\Desktop\PSI%202007.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Users\admin\Desktop\PSI%20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Sheet3!$C$1:$C$2</c:f>
              <c:strCache>
                <c:ptCount val="1"/>
                <c:pt idx="0">
                  <c:v>CLASSIFICATION OF AREAS UNDER PSI-1993 TOTAL AREA</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Sheet3!$C$3:$C$8</c:f>
              <c:numCache>
                <c:formatCode>General</c:formatCode>
                <c:ptCount val="6"/>
                <c:pt idx="0">
                  <c:v>17</c:v>
                </c:pt>
                <c:pt idx="1">
                  <c:v>19</c:v>
                </c:pt>
                <c:pt idx="2">
                  <c:v>44</c:v>
                </c:pt>
                <c:pt idx="3">
                  <c:v>183</c:v>
                </c:pt>
                <c:pt idx="4">
                  <c:v>103</c:v>
                </c:pt>
                <c:pt idx="5">
                  <c:v>2</c:v>
                </c:pt>
              </c:numCache>
            </c:numRef>
          </c:val>
        </c:ser>
        <c:ser>
          <c:idx val="1"/>
          <c:order val="1"/>
          <c:tx>
            <c:strRef>
              <c:f>Sheet3!$D$1:$D$2</c:f>
              <c:strCache>
                <c:ptCount val="1"/>
                <c:pt idx="0">
                  <c:v>CLASSIFICATION OF AREAS UNDER PSI-1993 %</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Sheet3!$D$3:$D$8</c:f>
              <c:numCache>
                <c:formatCode>0.00</c:formatCode>
                <c:ptCount val="6"/>
                <c:pt idx="0">
                  <c:v>4.6195652173912745</c:v>
                </c:pt>
                <c:pt idx="1">
                  <c:v>5.1630434782608692</c:v>
                </c:pt>
                <c:pt idx="2">
                  <c:v>11.956521739130435</c:v>
                </c:pt>
                <c:pt idx="3">
                  <c:v>49.728260869565219</c:v>
                </c:pt>
                <c:pt idx="4">
                  <c:v>27.989130434782489</c:v>
                </c:pt>
                <c:pt idx="5">
                  <c:v>0.54347826086956519</c:v>
                </c:pt>
              </c:numCache>
            </c:numRef>
          </c:val>
        </c:ser>
        <c:axId val="51583232"/>
        <c:axId val="51683712"/>
      </c:barChart>
      <c:catAx>
        <c:axId val="51583232"/>
        <c:scaling>
          <c:orientation val="minMax"/>
        </c:scaling>
        <c:axPos val="b"/>
        <c:tickLblPos val="nextTo"/>
        <c:txPr>
          <a:bodyPr/>
          <a:lstStyle/>
          <a:p>
            <a:pPr>
              <a:defRPr lang="en-IN"/>
            </a:pPr>
            <a:endParaRPr lang="en-US"/>
          </a:p>
        </c:txPr>
        <c:crossAx val="51683712"/>
        <c:crosses val="autoZero"/>
        <c:auto val="1"/>
        <c:lblAlgn val="ctr"/>
        <c:lblOffset val="100"/>
      </c:catAx>
      <c:valAx>
        <c:axId val="51683712"/>
        <c:scaling>
          <c:orientation val="minMax"/>
        </c:scaling>
        <c:axPos val="l"/>
        <c:majorGridlines/>
        <c:numFmt formatCode="General" sourceLinked="1"/>
        <c:tickLblPos val="nextTo"/>
        <c:txPr>
          <a:bodyPr/>
          <a:lstStyle/>
          <a:p>
            <a:pPr>
              <a:defRPr lang="en-IN"/>
            </a:pPr>
            <a:endParaRPr lang="en-US"/>
          </a:p>
        </c:txPr>
        <c:crossAx val="51583232"/>
        <c:crosses val="autoZero"/>
        <c:crossBetween val="between"/>
      </c:valAx>
    </c:plotArea>
    <c:legend>
      <c:legendPos val="r"/>
      <c:txPr>
        <a:bodyPr/>
        <a:lstStyle/>
        <a:p>
          <a:pPr>
            <a:defRPr lang="en-IN"/>
          </a:pPr>
          <a:endParaRPr lang="en-US"/>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Sheet3!$C$1:$C$2</c:f>
              <c:strCache>
                <c:ptCount val="1"/>
                <c:pt idx="0">
                  <c:v>CLASSIFICTION OF AREAS UNDER PSI-2001 TOTAL AREA</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Sheet3!$C$3:$C$8</c:f>
              <c:numCache>
                <c:formatCode>General</c:formatCode>
                <c:ptCount val="6"/>
                <c:pt idx="0">
                  <c:v>17</c:v>
                </c:pt>
                <c:pt idx="1">
                  <c:v>19</c:v>
                </c:pt>
                <c:pt idx="2">
                  <c:v>44</c:v>
                </c:pt>
                <c:pt idx="3">
                  <c:v>183</c:v>
                </c:pt>
                <c:pt idx="4">
                  <c:v>103</c:v>
                </c:pt>
                <c:pt idx="5">
                  <c:v>2</c:v>
                </c:pt>
              </c:numCache>
            </c:numRef>
          </c:val>
        </c:ser>
        <c:ser>
          <c:idx val="1"/>
          <c:order val="1"/>
          <c:tx>
            <c:strRef>
              <c:f>Sheet3!$D$1:$D$2</c:f>
              <c:strCache>
                <c:ptCount val="1"/>
                <c:pt idx="0">
                  <c:v>CLASSIFICTION OF AREAS UNDER PSI-2001 %</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Sheet3!$D$3:$D$8</c:f>
              <c:numCache>
                <c:formatCode>0.00</c:formatCode>
                <c:ptCount val="6"/>
                <c:pt idx="0">
                  <c:v>4.6195652173912745</c:v>
                </c:pt>
                <c:pt idx="1">
                  <c:v>5.1630434782608692</c:v>
                </c:pt>
                <c:pt idx="2">
                  <c:v>11.956521739130435</c:v>
                </c:pt>
                <c:pt idx="3">
                  <c:v>49.728260869565219</c:v>
                </c:pt>
                <c:pt idx="4">
                  <c:v>27.989130434782489</c:v>
                </c:pt>
                <c:pt idx="5">
                  <c:v>0.54347826086956519</c:v>
                </c:pt>
              </c:numCache>
            </c:numRef>
          </c:val>
        </c:ser>
        <c:axId val="51704576"/>
        <c:axId val="51706112"/>
      </c:barChart>
      <c:catAx>
        <c:axId val="51704576"/>
        <c:scaling>
          <c:orientation val="minMax"/>
        </c:scaling>
        <c:axPos val="b"/>
        <c:tickLblPos val="nextTo"/>
        <c:txPr>
          <a:bodyPr/>
          <a:lstStyle/>
          <a:p>
            <a:pPr>
              <a:defRPr lang="en-IN"/>
            </a:pPr>
            <a:endParaRPr lang="en-US"/>
          </a:p>
        </c:txPr>
        <c:crossAx val="51706112"/>
        <c:crosses val="autoZero"/>
        <c:auto val="1"/>
        <c:lblAlgn val="ctr"/>
        <c:lblOffset val="100"/>
      </c:catAx>
      <c:valAx>
        <c:axId val="51706112"/>
        <c:scaling>
          <c:orientation val="minMax"/>
        </c:scaling>
        <c:axPos val="l"/>
        <c:majorGridlines/>
        <c:numFmt formatCode="General" sourceLinked="1"/>
        <c:tickLblPos val="nextTo"/>
        <c:txPr>
          <a:bodyPr/>
          <a:lstStyle/>
          <a:p>
            <a:pPr>
              <a:defRPr lang="en-IN"/>
            </a:pPr>
            <a:endParaRPr lang="en-US"/>
          </a:p>
        </c:txPr>
        <c:crossAx val="51704576"/>
        <c:crosses val="autoZero"/>
        <c:crossBetween val="between"/>
      </c:valAx>
    </c:plotArea>
    <c:legend>
      <c:legendPos val="r"/>
      <c:txPr>
        <a:bodyPr/>
        <a:lstStyle/>
        <a:p>
          <a:pPr>
            <a:defRPr lang="en-IN"/>
          </a:pPr>
          <a:endParaRPr lang="en-US"/>
        </a:p>
      </c:txPr>
    </c:legend>
    <c:plotVisOnly val="1"/>
    <c:dispBlanksAs val="gap"/>
  </c:chart>
  <c:txPr>
    <a:bodyPr/>
    <a:lstStyle/>
    <a:p>
      <a:pPr>
        <a:defRPr sz="16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Sheet3!$C$1:$C$2</c:f>
              <c:strCache>
                <c:ptCount val="1"/>
                <c:pt idx="0">
                  <c:v>CLASSIFICATION OF AREAS FOR PSI-2007 TOTAL AREA</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Sheet3!$C$3:$C$8</c:f>
              <c:numCache>
                <c:formatCode>General</c:formatCode>
                <c:ptCount val="6"/>
                <c:pt idx="0">
                  <c:v>19</c:v>
                </c:pt>
                <c:pt idx="1">
                  <c:v>10</c:v>
                </c:pt>
                <c:pt idx="2">
                  <c:v>17</c:v>
                </c:pt>
                <c:pt idx="3">
                  <c:v>41</c:v>
                </c:pt>
                <c:pt idx="4">
                  <c:v>262</c:v>
                </c:pt>
                <c:pt idx="5">
                  <c:v>2</c:v>
                </c:pt>
              </c:numCache>
            </c:numRef>
          </c:val>
        </c:ser>
        <c:ser>
          <c:idx val="1"/>
          <c:order val="1"/>
          <c:tx>
            <c:strRef>
              <c:f>Sheet3!$D$1:$D$2</c:f>
              <c:strCache>
                <c:ptCount val="1"/>
                <c:pt idx="0">
                  <c:v>CLASSIFICATION OF AREAS FOR PSI-2007 %</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Sheet3!$D$3:$D$8</c:f>
              <c:numCache>
                <c:formatCode>0.00</c:formatCode>
                <c:ptCount val="6"/>
                <c:pt idx="0">
                  <c:v>5.4131054131054075</c:v>
                </c:pt>
                <c:pt idx="1">
                  <c:v>2.8490028490028467</c:v>
                </c:pt>
                <c:pt idx="2">
                  <c:v>4.8433048433048427</c:v>
                </c:pt>
                <c:pt idx="3">
                  <c:v>11.680911680911581</c:v>
                </c:pt>
                <c:pt idx="4">
                  <c:v>74.643874643874639</c:v>
                </c:pt>
                <c:pt idx="5">
                  <c:v>0.56980056980056959</c:v>
                </c:pt>
              </c:numCache>
            </c:numRef>
          </c:val>
        </c:ser>
        <c:axId val="51808896"/>
        <c:axId val="51822976"/>
      </c:barChart>
      <c:catAx>
        <c:axId val="51808896"/>
        <c:scaling>
          <c:orientation val="minMax"/>
        </c:scaling>
        <c:axPos val="b"/>
        <c:tickLblPos val="nextTo"/>
        <c:txPr>
          <a:bodyPr/>
          <a:lstStyle/>
          <a:p>
            <a:pPr>
              <a:defRPr lang="en-IN"/>
            </a:pPr>
            <a:endParaRPr lang="en-US"/>
          </a:p>
        </c:txPr>
        <c:crossAx val="51822976"/>
        <c:crosses val="autoZero"/>
        <c:auto val="1"/>
        <c:lblAlgn val="ctr"/>
        <c:lblOffset val="100"/>
      </c:catAx>
      <c:valAx>
        <c:axId val="51822976"/>
        <c:scaling>
          <c:orientation val="minMax"/>
        </c:scaling>
        <c:axPos val="l"/>
        <c:majorGridlines/>
        <c:numFmt formatCode="General" sourceLinked="1"/>
        <c:tickLblPos val="nextTo"/>
        <c:txPr>
          <a:bodyPr/>
          <a:lstStyle/>
          <a:p>
            <a:pPr>
              <a:defRPr lang="en-IN"/>
            </a:pPr>
            <a:endParaRPr lang="en-US"/>
          </a:p>
        </c:txPr>
        <c:crossAx val="51808896"/>
        <c:crosses val="autoZero"/>
        <c:crossBetween val="between"/>
      </c:valAx>
    </c:plotArea>
    <c:legend>
      <c:legendPos val="r"/>
      <c:layout>
        <c:manualLayout>
          <c:xMode val="edge"/>
          <c:yMode val="edge"/>
          <c:x val="0.66250000000000064"/>
          <c:y val="0.45524846894138227"/>
          <c:w val="0.33750000000000296"/>
          <c:h val="0.11172528433945762"/>
        </c:manualLayout>
      </c:layout>
      <c:txPr>
        <a:bodyPr/>
        <a:lstStyle/>
        <a:p>
          <a:pPr>
            <a:defRPr lang="en-IN"/>
          </a:pPr>
          <a:endParaRPr lang="en-US"/>
        </a:p>
      </c:txPr>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Sheet3!$C$1:$C$2</c:f>
              <c:strCache>
                <c:ptCount val="1"/>
                <c:pt idx="0">
                  <c:v>CLASSIFICATION OF AREAS FOR PSI-2013 TOTAL AREA</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Sheet3!$C$3:$C$8</c:f>
              <c:numCache>
                <c:formatCode>General</c:formatCode>
                <c:ptCount val="6"/>
                <c:pt idx="0">
                  <c:v>22</c:v>
                </c:pt>
                <c:pt idx="1">
                  <c:v>8</c:v>
                </c:pt>
                <c:pt idx="2">
                  <c:v>17</c:v>
                </c:pt>
                <c:pt idx="3">
                  <c:v>43</c:v>
                </c:pt>
                <c:pt idx="4">
                  <c:v>262</c:v>
                </c:pt>
                <c:pt idx="5">
                  <c:v>2</c:v>
                </c:pt>
              </c:numCache>
            </c:numRef>
          </c:val>
        </c:ser>
        <c:ser>
          <c:idx val="1"/>
          <c:order val="1"/>
          <c:tx>
            <c:strRef>
              <c:f>Sheet3!$D$1:$D$2</c:f>
              <c:strCache>
                <c:ptCount val="1"/>
                <c:pt idx="0">
                  <c:v>CLASSIFICATION OF AREAS FOR PSI-2013 %</c:v>
                </c:pt>
              </c:strCache>
            </c:strRef>
          </c:tx>
          <c:cat>
            <c:multiLvlStrRef>
              <c:f>Sheet3!$A$3:$B$8</c:f>
              <c:multiLvlStrCache>
                <c:ptCount val="6"/>
                <c:lvl>
                  <c:pt idx="0">
                    <c:v>DEVELOPED AREA</c:v>
                  </c:pt>
                  <c:pt idx="1">
                    <c:v>UNDER DEVELOPED</c:v>
                  </c:pt>
                  <c:pt idx="2">
                    <c:v>LESS DEVELOPED</c:v>
                  </c:pt>
                  <c:pt idx="3">
                    <c:v>LESSER DEVELOPED</c:v>
                  </c:pt>
                  <c:pt idx="4">
                    <c:v>LEAST DEVELOPED</c:v>
                  </c:pt>
                  <c:pt idx="5">
                    <c:v>NO INDUSTRIES</c:v>
                  </c:pt>
                </c:lvl>
                <c:lvl>
                  <c:pt idx="0">
                    <c:v>A</c:v>
                  </c:pt>
                  <c:pt idx="1">
                    <c:v>B</c:v>
                  </c:pt>
                  <c:pt idx="2">
                    <c:v>C</c:v>
                  </c:pt>
                  <c:pt idx="3">
                    <c:v>D</c:v>
                  </c:pt>
                  <c:pt idx="4">
                    <c:v>D+</c:v>
                  </c:pt>
                  <c:pt idx="5">
                    <c:v>NO INDUSTRY DISTRICT</c:v>
                  </c:pt>
                </c:lvl>
              </c:multiLvlStrCache>
            </c:multiLvlStrRef>
          </c:cat>
          <c:val>
            <c:numRef>
              <c:f>Sheet3!$D$3:$D$8</c:f>
              <c:numCache>
                <c:formatCode>0.00</c:formatCode>
                <c:ptCount val="6"/>
                <c:pt idx="0">
                  <c:v>6.2146892655367205</c:v>
                </c:pt>
                <c:pt idx="1">
                  <c:v>2.2598870056497176</c:v>
                </c:pt>
                <c:pt idx="2">
                  <c:v>4.8022598870056497</c:v>
                </c:pt>
                <c:pt idx="3">
                  <c:v>12.146892655367274</c:v>
                </c:pt>
                <c:pt idx="4">
                  <c:v>74.01129943502896</c:v>
                </c:pt>
                <c:pt idx="5">
                  <c:v>0.56497175141242961</c:v>
                </c:pt>
              </c:numCache>
            </c:numRef>
          </c:val>
        </c:ser>
        <c:axId val="52237056"/>
        <c:axId val="52238592"/>
      </c:barChart>
      <c:catAx>
        <c:axId val="52237056"/>
        <c:scaling>
          <c:orientation val="minMax"/>
        </c:scaling>
        <c:axPos val="b"/>
        <c:tickLblPos val="nextTo"/>
        <c:txPr>
          <a:bodyPr/>
          <a:lstStyle/>
          <a:p>
            <a:pPr>
              <a:defRPr lang="en-IN"/>
            </a:pPr>
            <a:endParaRPr lang="en-US"/>
          </a:p>
        </c:txPr>
        <c:crossAx val="52238592"/>
        <c:crosses val="autoZero"/>
        <c:auto val="1"/>
        <c:lblAlgn val="ctr"/>
        <c:lblOffset val="100"/>
      </c:catAx>
      <c:valAx>
        <c:axId val="52238592"/>
        <c:scaling>
          <c:orientation val="minMax"/>
        </c:scaling>
        <c:axPos val="l"/>
        <c:majorGridlines/>
        <c:numFmt formatCode="General" sourceLinked="1"/>
        <c:tickLblPos val="nextTo"/>
        <c:txPr>
          <a:bodyPr/>
          <a:lstStyle/>
          <a:p>
            <a:pPr>
              <a:defRPr lang="en-IN"/>
            </a:pPr>
            <a:endParaRPr lang="en-US"/>
          </a:p>
        </c:txPr>
        <c:crossAx val="52237056"/>
        <c:crosses val="autoZero"/>
        <c:crossBetween val="between"/>
      </c:valAx>
    </c:plotArea>
    <c:legend>
      <c:legendPos val="r"/>
      <c:txPr>
        <a:bodyPr/>
        <a:lstStyle/>
        <a:p>
          <a:pPr>
            <a:defRPr lang="en-IN"/>
          </a:pPr>
          <a:endParaRPr lang="en-US"/>
        </a:p>
      </c:txPr>
    </c:legend>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8B75FD-EE07-426D-A87F-1CC52E76BF93}" type="datetimeFigureOut">
              <a:rPr lang="en-US" smtClean="0"/>
              <a:pPr/>
              <a:t>09-Dec-15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3394DD-AC3D-4426-B53F-A12CAE8CC7AE}" type="slidenum">
              <a:rPr lang="en-US" smtClean="0"/>
              <a:pPr/>
              <a:t>‹#›</a:t>
            </a:fld>
            <a:endParaRPr lang="en-US"/>
          </a:p>
        </p:txBody>
      </p:sp>
    </p:spTree>
    <p:extLst>
      <p:ext uri="{BB962C8B-B14F-4D97-AF65-F5344CB8AC3E}">
        <p14:creationId xmlns="" xmlns:p14="http://schemas.microsoft.com/office/powerpoint/2010/main" val="2069838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13394DD-AC3D-4426-B53F-A12CAE8CC7AE}" type="slidenum">
              <a:rPr lang="en-US" smtClean="0"/>
              <a:pPr/>
              <a:t>50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13394DD-AC3D-4426-B53F-A12CAE8CC7AE}" type="slidenum">
              <a:rPr lang="en-US" smtClean="0"/>
              <a:pPr/>
              <a:t>74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3DACB6-A0AD-44C8-B6E1-CD73687FCED4}" type="slidenum">
              <a:rPr lang="en-US" smtClean="0"/>
              <a:pPr/>
              <a:t>136</a:t>
            </a:fld>
            <a:endParaRPr lang="en-US"/>
          </a:p>
        </p:txBody>
      </p:sp>
    </p:spTree>
    <p:extLst>
      <p:ext uri="{BB962C8B-B14F-4D97-AF65-F5344CB8AC3E}">
        <p14:creationId xmlns="" xmlns:p14="http://schemas.microsoft.com/office/powerpoint/2010/main" val="2936773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917D6DE-0D74-434C-8869-C0E399B37EF1}" type="slidenum">
              <a:rPr lang="en-US"/>
              <a:pPr/>
              <a:t>144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CE5F708-3B34-41B6-A155-9E5B0B51D513}" type="datetime1">
              <a:rPr lang="en-US" smtClean="0"/>
              <a:pPr/>
              <a:t>09-Dec-15</a:t>
            </a:fld>
            <a:endParaRPr lang="en-US"/>
          </a:p>
        </p:txBody>
      </p:sp>
      <p:sp>
        <p:nvSpPr>
          <p:cNvPr id="19" name="Footer Placeholder 18"/>
          <p:cNvSpPr>
            <a:spLocks noGrp="1"/>
          </p:cNvSpPr>
          <p:nvPr>
            <p:ph type="ftr" sz="quarter" idx="11"/>
          </p:nvPr>
        </p:nvSpPr>
        <p:spPr/>
        <p:txBody>
          <a:bodyPr/>
          <a:lstStyle/>
          <a:p>
            <a:r>
              <a:rPr lang="en-US" smtClean="0"/>
              <a:t>      </a:t>
            </a:r>
            <a:endParaRPr lang="en-US"/>
          </a:p>
        </p:txBody>
      </p:sp>
      <p:sp>
        <p:nvSpPr>
          <p:cNvPr id="27" name="Slide Number Placeholder 26"/>
          <p:cNvSpPr>
            <a:spLocks noGrp="1"/>
          </p:cNvSpPr>
          <p:nvPr>
            <p:ph type="sldNum" sz="quarter" idx="12"/>
          </p:nvPr>
        </p:nvSpPr>
        <p:spPr/>
        <p:txBody>
          <a:bodyPr/>
          <a:lstStyle/>
          <a:p>
            <a:fld id="{6058667F-AB9F-440C-A8F5-2AA6B79C012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727B9AB-BCB5-41F6-83D6-379B4F070934}" type="datetime1">
              <a:rPr lang="en-US" smtClean="0"/>
              <a:pPr/>
              <a:t>09-Dec-15</a:t>
            </a:fld>
            <a:endParaRPr lang="en-US"/>
          </a:p>
        </p:txBody>
      </p:sp>
      <p:sp>
        <p:nvSpPr>
          <p:cNvPr id="5" name="Footer Placeholder 4"/>
          <p:cNvSpPr>
            <a:spLocks noGrp="1"/>
          </p:cNvSpPr>
          <p:nvPr>
            <p:ph type="ftr" sz="quarter" idx="11"/>
          </p:nvPr>
        </p:nvSpPr>
        <p:spPr/>
        <p:txBody>
          <a:bodyPr/>
          <a:lstStyle/>
          <a:p>
            <a:r>
              <a:rPr lang="en-US" smtClean="0"/>
              <a:t>      </a:t>
            </a:r>
            <a:endParaRPr lang="en-US"/>
          </a:p>
        </p:txBody>
      </p:sp>
      <p:sp>
        <p:nvSpPr>
          <p:cNvPr id="6" name="Slide Number Placeholder 5"/>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0C4027-934B-4416-A376-48051650329F}" type="datetime1">
              <a:rPr lang="en-US" smtClean="0"/>
              <a:pPr/>
              <a:t>09-Dec-15</a:t>
            </a:fld>
            <a:endParaRPr lang="en-US"/>
          </a:p>
        </p:txBody>
      </p:sp>
      <p:sp>
        <p:nvSpPr>
          <p:cNvPr id="5" name="Footer Placeholder 4"/>
          <p:cNvSpPr>
            <a:spLocks noGrp="1"/>
          </p:cNvSpPr>
          <p:nvPr>
            <p:ph type="ftr" sz="quarter" idx="11"/>
          </p:nvPr>
        </p:nvSpPr>
        <p:spPr/>
        <p:txBody>
          <a:bodyPr/>
          <a:lstStyle/>
          <a:p>
            <a:r>
              <a:rPr lang="en-US" smtClean="0"/>
              <a:t>      </a:t>
            </a:r>
            <a:endParaRPr lang="en-US"/>
          </a:p>
        </p:txBody>
      </p:sp>
      <p:sp>
        <p:nvSpPr>
          <p:cNvPr id="6" name="Slide Number Placeholder 5"/>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06C2C01E-10AC-4A4A-9098-2C0DA1E403A9}" type="slidenum">
              <a:rPr lang="en-US"/>
              <a:pPr>
                <a:defRPr/>
              </a:pPr>
              <a:t>‹#›</a:t>
            </a:fld>
            <a:endParaRPr 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1BFD44-26C9-4C8C-97C1-52E199663CC3}" type="datetime1">
              <a:rPr lang="en-US" smtClean="0"/>
              <a:pPr/>
              <a:t>09-Dec-15</a:t>
            </a:fld>
            <a:endParaRPr lang="en-US"/>
          </a:p>
        </p:txBody>
      </p:sp>
      <p:sp>
        <p:nvSpPr>
          <p:cNvPr id="5" name="Footer Placeholder 4"/>
          <p:cNvSpPr>
            <a:spLocks noGrp="1"/>
          </p:cNvSpPr>
          <p:nvPr>
            <p:ph type="ftr" sz="quarter" idx="11"/>
          </p:nvPr>
        </p:nvSpPr>
        <p:spPr/>
        <p:txBody>
          <a:bodyPr/>
          <a:lstStyle/>
          <a:p>
            <a:r>
              <a:rPr lang="en-US" smtClean="0"/>
              <a:t>      </a:t>
            </a:r>
            <a:endParaRPr lang="en-US"/>
          </a:p>
        </p:txBody>
      </p:sp>
      <p:sp>
        <p:nvSpPr>
          <p:cNvPr id="6" name="Slide Number Placeholder 5"/>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BEF10B1-3A1B-44CF-8E87-A44D995AE9B4}" type="datetime1">
              <a:rPr lang="en-US" smtClean="0"/>
              <a:pPr/>
              <a:t>09-Dec-15</a:t>
            </a:fld>
            <a:endParaRPr lang="en-US"/>
          </a:p>
        </p:txBody>
      </p:sp>
      <p:sp>
        <p:nvSpPr>
          <p:cNvPr id="5" name="Footer Placeholder 4"/>
          <p:cNvSpPr>
            <a:spLocks noGrp="1"/>
          </p:cNvSpPr>
          <p:nvPr>
            <p:ph type="ftr" sz="quarter" idx="11"/>
          </p:nvPr>
        </p:nvSpPr>
        <p:spPr/>
        <p:txBody>
          <a:bodyPr/>
          <a:lstStyle/>
          <a:p>
            <a:r>
              <a:rPr lang="en-US" smtClean="0"/>
              <a:t>      </a:t>
            </a:r>
            <a:endParaRPr lang="en-US"/>
          </a:p>
        </p:txBody>
      </p:sp>
      <p:sp>
        <p:nvSpPr>
          <p:cNvPr id="6" name="Slide Number Placeholder 5"/>
          <p:cNvSpPr>
            <a:spLocks noGrp="1"/>
          </p:cNvSpPr>
          <p:nvPr>
            <p:ph type="sldNum" sz="quarter" idx="12"/>
          </p:nvPr>
        </p:nvSpPr>
        <p:spPr/>
        <p:txBody>
          <a:bodyPr/>
          <a:lstStyle/>
          <a:p>
            <a:fld id="{6058667F-AB9F-440C-A8F5-2AA6B79C012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D7C8762-C9B7-4B7E-AD31-891710B97631}" type="datetime1">
              <a:rPr lang="en-US" smtClean="0"/>
              <a:pPr/>
              <a:t>09-Dec-15</a:t>
            </a:fld>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7" name="Slide Number Placeholder 6"/>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3119BA1-8FD7-4445-8D39-8F25D973A554}" type="datetime1">
              <a:rPr lang="en-US" smtClean="0"/>
              <a:pPr/>
              <a:t>09-Dec-15</a:t>
            </a:fld>
            <a:endParaRPr lang="en-US"/>
          </a:p>
        </p:txBody>
      </p:sp>
      <p:sp>
        <p:nvSpPr>
          <p:cNvPr id="8" name="Footer Placeholder 7"/>
          <p:cNvSpPr>
            <a:spLocks noGrp="1"/>
          </p:cNvSpPr>
          <p:nvPr>
            <p:ph type="ftr" sz="quarter" idx="11"/>
          </p:nvPr>
        </p:nvSpPr>
        <p:spPr/>
        <p:txBody>
          <a:bodyPr/>
          <a:lstStyle/>
          <a:p>
            <a:r>
              <a:rPr lang="en-US" smtClean="0"/>
              <a:t>      </a:t>
            </a:r>
            <a:endParaRPr lang="en-US"/>
          </a:p>
        </p:txBody>
      </p:sp>
      <p:sp>
        <p:nvSpPr>
          <p:cNvPr id="9" name="Slide Number Placeholder 8"/>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78BE19B-7117-4D82-91A8-5011FE94561C}" type="datetime1">
              <a:rPr lang="en-US" smtClean="0"/>
              <a:pPr/>
              <a:t>09-Dec-15</a:t>
            </a:fld>
            <a:endParaRPr lang="en-US"/>
          </a:p>
        </p:txBody>
      </p:sp>
      <p:sp>
        <p:nvSpPr>
          <p:cNvPr id="4" name="Footer Placeholder 3"/>
          <p:cNvSpPr>
            <a:spLocks noGrp="1"/>
          </p:cNvSpPr>
          <p:nvPr>
            <p:ph type="ftr" sz="quarter" idx="11"/>
          </p:nvPr>
        </p:nvSpPr>
        <p:spPr/>
        <p:txBody>
          <a:bodyPr/>
          <a:lstStyle/>
          <a:p>
            <a:r>
              <a:rPr lang="en-US" smtClean="0"/>
              <a:t>      </a:t>
            </a:r>
            <a:endParaRPr lang="en-US"/>
          </a:p>
        </p:txBody>
      </p:sp>
      <p:sp>
        <p:nvSpPr>
          <p:cNvPr id="5" name="Slide Number Placeholder 4"/>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5850F3-1DC9-4EC2-B5B0-C6BD77A4EC09}" type="datetime1">
              <a:rPr lang="en-US" smtClean="0"/>
              <a:pPr/>
              <a:t>09-Dec-15</a:t>
            </a:fld>
            <a:endParaRPr lang="en-US"/>
          </a:p>
        </p:txBody>
      </p:sp>
      <p:sp>
        <p:nvSpPr>
          <p:cNvPr id="3" name="Footer Placeholder 2"/>
          <p:cNvSpPr>
            <a:spLocks noGrp="1"/>
          </p:cNvSpPr>
          <p:nvPr>
            <p:ph type="ftr" sz="quarter" idx="11"/>
          </p:nvPr>
        </p:nvSpPr>
        <p:spPr/>
        <p:txBody>
          <a:bodyPr/>
          <a:lstStyle/>
          <a:p>
            <a:r>
              <a:rPr lang="en-US" smtClean="0"/>
              <a:t>      </a:t>
            </a:r>
            <a:endParaRPr lang="en-US"/>
          </a:p>
        </p:txBody>
      </p:sp>
      <p:sp>
        <p:nvSpPr>
          <p:cNvPr id="4" name="Slide Number Placeholder 3"/>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8B3BA2E-FD98-4129-9699-B3AD17F71807}" type="datetime1">
              <a:rPr lang="en-US" smtClean="0"/>
              <a:pPr/>
              <a:t>09-Dec-15</a:t>
            </a:fld>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7" name="Slide Number Placeholder 6"/>
          <p:cNvSpPr>
            <a:spLocks noGrp="1"/>
          </p:cNvSpPr>
          <p:nvPr>
            <p:ph type="sldNum" sz="quarter" idx="12"/>
          </p:nvPr>
        </p:nvSpPr>
        <p:spPr/>
        <p:txBody>
          <a:bodyPr/>
          <a:lstStyle/>
          <a:p>
            <a:fld id="{6058667F-AB9F-440C-A8F5-2AA6B79C012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7B65FDB-E2DB-4030-8852-2AF524FEC671}" type="datetime1">
              <a:rPr lang="en-US" smtClean="0"/>
              <a:pPr/>
              <a:t>09-Dec-15</a:t>
            </a:fld>
            <a:endParaRPr lang="en-US"/>
          </a:p>
        </p:txBody>
      </p:sp>
      <p:sp>
        <p:nvSpPr>
          <p:cNvPr id="6" name="Footer Placeholder 5"/>
          <p:cNvSpPr>
            <a:spLocks noGrp="1"/>
          </p:cNvSpPr>
          <p:nvPr>
            <p:ph type="ftr" sz="quarter" idx="11"/>
          </p:nvPr>
        </p:nvSpPr>
        <p:spPr/>
        <p:txBody>
          <a:bodyPr/>
          <a:lstStyle/>
          <a:p>
            <a:r>
              <a:rPr lang="en-US" smtClean="0"/>
              <a:t>      </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058667F-AB9F-440C-A8F5-2AA6B79C012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E679476-DFA8-422A-BA94-923025C724F1}" type="datetime1">
              <a:rPr lang="en-US" smtClean="0"/>
              <a:pPr/>
              <a:t>09-Dec-15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      </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058667F-AB9F-440C-A8F5-2AA6B79C012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http://www.industrialsubsidy.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55.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6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23.gif"/></Relationships>
</file>

<file path=ppt/slides/_rels/slide65.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hyperlink" Target="http://www.industrialsubsidy.com/"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image" Target="../media/image13.jpeg"/></Relationships>
</file>

<file path=ppt/slides/_rels/slide76.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28.gif"/><Relationship Id="rId4" Type="http://schemas.openxmlformats.org/officeDocument/2006/relationships/image" Target="../media/image27.jpeg"/></Relationships>
</file>

<file path=ppt/slides/_rels/slide78.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5" Type="http://schemas.openxmlformats.org/officeDocument/2006/relationships/image" Target="../media/image30.jpeg"/><Relationship Id="rId4" Type="http://schemas.openxmlformats.org/officeDocument/2006/relationships/image" Target="../media/image29.jpeg"/></Relationships>
</file>

<file path=ppt/slides/_rels/slide8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89.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hyperlink" Target="http://www.industrialsubsidy.com/" TargetMode="Externa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47800"/>
            <a:ext cx="9144000" cy="1754326"/>
          </a:xfrm>
          <a:prstGeom prst="rect">
            <a:avLst/>
          </a:prstGeom>
        </p:spPr>
        <p:txBody>
          <a:bodyPr wrap="square">
            <a:spAutoFit/>
          </a:bodyPr>
          <a:lstStyle/>
          <a:p>
            <a:endParaRPr lang="en-US" sz="3600" dirty="0"/>
          </a:p>
          <a:p>
            <a:r>
              <a:rPr lang="en-US" sz="3600" dirty="0" smtClean="0">
                <a:latin typeface="Agency FB" pitchFamily="34" charset="0"/>
              </a:rPr>
              <a:t>                                                                                                    </a:t>
            </a:r>
          </a:p>
          <a:p>
            <a:r>
              <a:rPr lang="en-US" sz="3600" dirty="0"/>
              <a:t> </a:t>
            </a:r>
            <a:r>
              <a:rPr lang="en-US" sz="3600" dirty="0" smtClean="0"/>
              <a:t>                    </a:t>
            </a:r>
            <a:endParaRPr lang="en-US" dirty="0"/>
          </a:p>
        </p:txBody>
      </p:sp>
      <p:sp>
        <p:nvSpPr>
          <p:cNvPr id="3" name="Footer Placeholder 2"/>
          <p:cNvSpPr>
            <a:spLocks noGrp="1"/>
          </p:cNvSpPr>
          <p:nvPr>
            <p:ph type="ftr" sz="quarter" idx="11"/>
          </p:nvPr>
        </p:nvSpPr>
        <p:spPr>
          <a:xfrm>
            <a:off x="0" y="6400800"/>
            <a:ext cx="9144000" cy="62547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pic>
        <p:nvPicPr>
          <p:cNvPr id="4" name="Picture 2" descr="C:\Users\KBPO\Desktop\G SIR G\PPT\G sir G PPT\NAGPUR\PSI-2013 New.jpg"/>
          <p:cNvPicPr>
            <a:picLocks noChangeAspect="1" noChangeArrowheads="1"/>
          </p:cNvPicPr>
          <p:nvPr/>
        </p:nvPicPr>
        <p:blipFill>
          <a:blip r:embed="rId3" cstate="print"/>
          <a:srcRect/>
          <a:stretch>
            <a:fillRect/>
          </a:stretch>
        </p:blipFill>
        <p:spPr bwMode="auto">
          <a:xfrm>
            <a:off x="0" y="0"/>
            <a:ext cx="9144000" cy="6400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0"/>
          <a:ext cx="9144000" cy="6858004"/>
        </p:xfrm>
        <a:graphic>
          <a:graphicData uri="http://schemas.openxmlformats.org/drawingml/2006/table">
            <a:tbl>
              <a:tblPr firstRow="1" bandRow="1">
                <a:tableStyleId>{5C22544A-7EE6-4342-B048-85BDC9FD1C3A}</a:tableStyleId>
              </a:tblPr>
              <a:tblGrid>
                <a:gridCol w="2286000"/>
                <a:gridCol w="2286000"/>
                <a:gridCol w="2286000"/>
                <a:gridCol w="2286000"/>
              </a:tblGrid>
              <a:tr h="633442">
                <a:tc>
                  <a:txBody>
                    <a:bodyPr/>
                    <a:lstStyle/>
                    <a:p>
                      <a:pPr algn="ctr"/>
                      <a:r>
                        <a:rPr lang="en-US" dirty="0" smtClean="0"/>
                        <a:t>STATE</a:t>
                      </a:r>
                      <a:endParaRPr lang="en-US" dirty="0"/>
                    </a:p>
                  </a:txBody>
                  <a:tcPr/>
                </a:tc>
                <a:tc>
                  <a:txBody>
                    <a:bodyPr/>
                    <a:lstStyle/>
                    <a:p>
                      <a:pPr algn="ctr"/>
                      <a:r>
                        <a:rPr lang="en-US" dirty="0" smtClean="0"/>
                        <a:t>DISTRICT</a:t>
                      </a:r>
                      <a:endParaRPr lang="en-US" dirty="0"/>
                    </a:p>
                  </a:txBody>
                  <a:tcPr/>
                </a:tc>
                <a:tc>
                  <a:txBody>
                    <a:bodyPr/>
                    <a:lstStyle/>
                    <a:p>
                      <a:pPr algn="ctr"/>
                      <a:r>
                        <a:rPr lang="en-US" dirty="0" smtClean="0"/>
                        <a:t>TALUKA</a:t>
                      </a:r>
                      <a:endParaRPr lang="en-US" dirty="0"/>
                    </a:p>
                  </a:txBody>
                  <a:tcPr/>
                </a:tc>
                <a:tc>
                  <a:txBody>
                    <a:bodyPr/>
                    <a:lstStyle/>
                    <a:p>
                      <a:pPr algn="ctr"/>
                      <a:r>
                        <a:rPr lang="en-US" dirty="0" smtClean="0"/>
                        <a:t>AREA</a:t>
                      </a:r>
                      <a:endParaRPr lang="en-US" dirty="0"/>
                    </a:p>
                  </a:txBody>
                  <a:tcPr/>
                </a:tc>
              </a:tr>
              <a:tr h="398372">
                <a:tc rowSpan="14">
                  <a:txBody>
                    <a:bodyPr/>
                    <a:lstStyle/>
                    <a:p>
                      <a:pPr algn="ctr"/>
                      <a:r>
                        <a:rPr lang="en-US" dirty="0" smtClean="0"/>
                        <a:t>MAHARASHTRA &amp; GUJRAT</a:t>
                      </a:r>
                      <a:endParaRPr lang="en-US" dirty="0"/>
                    </a:p>
                  </a:txBody>
                  <a:tcPr anchor="ctr">
                    <a:solidFill>
                      <a:srgbClr val="9966FF"/>
                    </a:solidFill>
                  </a:tcPr>
                </a:tc>
                <a:tc rowSpan="6">
                  <a:txBody>
                    <a:bodyPr/>
                    <a:lstStyle/>
                    <a:p>
                      <a:pPr algn="ctr"/>
                      <a:r>
                        <a:rPr lang="en-US" dirty="0" smtClean="0"/>
                        <a:t>THANE</a:t>
                      </a:r>
                      <a:endParaRPr lang="en-US" dirty="0"/>
                    </a:p>
                  </a:txBody>
                  <a:tcPr anchor="ctr">
                    <a:solidFill>
                      <a:schemeClr val="accent2">
                        <a:lumMod val="60000"/>
                        <a:lumOff val="40000"/>
                      </a:schemeClr>
                    </a:solidFill>
                  </a:tcPr>
                </a:tc>
                <a:tc>
                  <a:txBody>
                    <a:bodyPr/>
                    <a:lstStyle/>
                    <a:p>
                      <a:pPr algn="ctr"/>
                      <a:r>
                        <a:rPr lang="en-US" dirty="0" smtClean="0"/>
                        <a:t>THANE</a:t>
                      </a:r>
                      <a:endParaRPr lang="en-US" dirty="0"/>
                    </a:p>
                  </a:txBody>
                  <a:tcPr>
                    <a:solidFill>
                      <a:schemeClr val="accent2">
                        <a:lumMod val="60000"/>
                        <a:lumOff val="40000"/>
                      </a:schemeClr>
                    </a:solidFill>
                  </a:tcPr>
                </a:tc>
                <a:tc>
                  <a:txBody>
                    <a:bodyPr/>
                    <a:lstStyle/>
                    <a:p>
                      <a:pPr algn="ctr"/>
                      <a:r>
                        <a:rPr lang="en-US" dirty="0" smtClean="0"/>
                        <a:t>A</a:t>
                      </a:r>
                    </a:p>
                  </a:txBody>
                  <a:tcPr>
                    <a:solidFill>
                      <a:schemeClr val="accent2">
                        <a:lumMod val="60000"/>
                        <a:lumOff val="40000"/>
                      </a:schemeClr>
                    </a:solidFill>
                  </a:tcPr>
                </a:tc>
              </a:tr>
              <a:tr h="398372">
                <a:tc vMerge="1">
                  <a:txBody>
                    <a:bodyPr/>
                    <a:lstStyle/>
                    <a:p>
                      <a:endParaRPr lang="en-US" dirty="0"/>
                    </a:p>
                  </a:txBody>
                  <a:tcPr/>
                </a:tc>
                <a:tc vMerge="1">
                  <a:txBody>
                    <a:bodyPr/>
                    <a:lstStyle/>
                    <a:p>
                      <a:endParaRPr lang="en-US" dirty="0"/>
                    </a:p>
                  </a:txBody>
                  <a:tcPr/>
                </a:tc>
                <a:tc>
                  <a:txBody>
                    <a:bodyPr/>
                    <a:lstStyle/>
                    <a:p>
                      <a:pPr algn="ctr"/>
                      <a:r>
                        <a:rPr lang="en-US" dirty="0" smtClean="0"/>
                        <a:t>PALGHAR</a:t>
                      </a:r>
                      <a:endParaRPr lang="en-US" dirty="0"/>
                    </a:p>
                  </a:txBody>
                  <a:tcPr>
                    <a:solidFill>
                      <a:schemeClr val="accent2">
                        <a:lumMod val="60000"/>
                        <a:lumOff val="40000"/>
                      </a:schemeClr>
                    </a:solidFill>
                  </a:tcPr>
                </a:tc>
                <a:tc>
                  <a:txBody>
                    <a:bodyPr/>
                    <a:lstStyle/>
                    <a:p>
                      <a:pPr algn="ctr"/>
                      <a:r>
                        <a:rPr lang="en-US" dirty="0" smtClean="0"/>
                        <a:t>A</a:t>
                      </a:r>
                      <a:endParaRPr lang="en-US" dirty="0"/>
                    </a:p>
                  </a:txBody>
                  <a:tcPr>
                    <a:solidFill>
                      <a:schemeClr val="accent2">
                        <a:lumMod val="60000"/>
                        <a:lumOff val="40000"/>
                      </a:schemeClr>
                    </a:solidFill>
                  </a:tcPr>
                </a:tc>
              </a:tr>
              <a:tr h="398372">
                <a:tc vMerge="1">
                  <a:txBody>
                    <a:bodyPr/>
                    <a:lstStyle/>
                    <a:p>
                      <a:endParaRPr lang="en-US" dirty="0"/>
                    </a:p>
                  </a:txBody>
                  <a:tcPr/>
                </a:tc>
                <a:tc vMerge="1">
                  <a:txBody>
                    <a:bodyPr/>
                    <a:lstStyle/>
                    <a:p>
                      <a:endParaRPr lang="en-US" dirty="0"/>
                    </a:p>
                  </a:txBody>
                  <a:tcPr/>
                </a:tc>
                <a:tc>
                  <a:txBody>
                    <a:bodyPr/>
                    <a:lstStyle/>
                    <a:p>
                      <a:pPr algn="ctr"/>
                      <a:r>
                        <a:rPr lang="en-US" dirty="0" smtClean="0"/>
                        <a:t>TALASARI</a:t>
                      </a:r>
                      <a:endParaRPr lang="en-US" dirty="0"/>
                    </a:p>
                  </a:txBody>
                  <a:tcPr>
                    <a:solidFill>
                      <a:schemeClr val="accent2">
                        <a:lumMod val="60000"/>
                        <a:lumOff val="40000"/>
                      </a:schemeClr>
                    </a:solidFill>
                  </a:tcPr>
                </a:tc>
                <a:tc>
                  <a:txBody>
                    <a:bodyPr/>
                    <a:lstStyle/>
                    <a:p>
                      <a:pPr algn="ctr"/>
                      <a:r>
                        <a:rPr lang="en-US" dirty="0" smtClean="0"/>
                        <a:t>D+</a:t>
                      </a:r>
                      <a:endParaRPr lang="en-US" dirty="0"/>
                    </a:p>
                  </a:txBody>
                  <a:tcPr>
                    <a:solidFill>
                      <a:schemeClr val="accent2">
                        <a:lumMod val="60000"/>
                        <a:lumOff val="40000"/>
                      </a:schemeClr>
                    </a:solidFill>
                  </a:tcPr>
                </a:tc>
              </a:tr>
              <a:tr h="398372">
                <a:tc vMerge="1">
                  <a:txBody>
                    <a:bodyPr/>
                    <a:lstStyle/>
                    <a:p>
                      <a:endParaRPr lang="en-US" dirty="0"/>
                    </a:p>
                  </a:txBody>
                  <a:tcPr/>
                </a:tc>
                <a:tc vMerge="1">
                  <a:txBody>
                    <a:bodyPr/>
                    <a:lstStyle/>
                    <a:p>
                      <a:endParaRPr lang="en-US" dirty="0"/>
                    </a:p>
                  </a:txBody>
                  <a:tcPr/>
                </a:tc>
                <a:tc>
                  <a:txBody>
                    <a:bodyPr/>
                    <a:lstStyle/>
                    <a:p>
                      <a:pPr algn="ctr"/>
                      <a:r>
                        <a:rPr lang="en-US" dirty="0" smtClean="0"/>
                        <a:t>JAVHAR</a:t>
                      </a:r>
                      <a:endParaRPr lang="en-US" dirty="0"/>
                    </a:p>
                  </a:txBody>
                  <a:tcPr>
                    <a:solidFill>
                      <a:schemeClr val="accent2">
                        <a:lumMod val="60000"/>
                        <a:lumOff val="40000"/>
                      </a:schemeClr>
                    </a:solidFill>
                  </a:tcPr>
                </a:tc>
                <a:tc>
                  <a:txBody>
                    <a:bodyPr/>
                    <a:lstStyle/>
                    <a:p>
                      <a:pPr algn="ctr"/>
                      <a:r>
                        <a:rPr lang="en-US" dirty="0" smtClean="0"/>
                        <a:t>D+</a:t>
                      </a:r>
                      <a:endParaRPr lang="en-US" dirty="0"/>
                    </a:p>
                  </a:txBody>
                  <a:tcPr>
                    <a:solidFill>
                      <a:schemeClr val="accent2">
                        <a:lumMod val="60000"/>
                        <a:lumOff val="40000"/>
                      </a:schemeClr>
                    </a:solidFill>
                  </a:tcPr>
                </a:tc>
              </a:tr>
              <a:tr h="398372">
                <a:tc vMerge="1">
                  <a:txBody>
                    <a:bodyPr/>
                    <a:lstStyle/>
                    <a:p>
                      <a:endParaRPr lang="en-US"/>
                    </a:p>
                  </a:txBody>
                  <a:tcPr/>
                </a:tc>
                <a:tc vMerge="1">
                  <a:txBody>
                    <a:bodyPr/>
                    <a:lstStyle/>
                    <a:p>
                      <a:endParaRPr lang="en-US"/>
                    </a:p>
                  </a:txBody>
                  <a:tcPr/>
                </a:tc>
                <a:tc>
                  <a:txBody>
                    <a:bodyPr/>
                    <a:lstStyle/>
                    <a:p>
                      <a:pPr algn="ctr"/>
                      <a:r>
                        <a:rPr lang="en-US" dirty="0" smtClean="0"/>
                        <a:t>MOKHADA</a:t>
                      </a:r>
                      <a:endParaRPr lang="en-US" dirty="0"/>
                    </a:p>
                  </a:txBody>
                  <a:tcPr>
                    <a:solidFill>
                      <a:schemeClr val="accent2">
                        <a:lumMod val="60000"/>
                        <a:lumOff val="40000"/>
                      </a:schemeClr>
                    </a:solidFill>
                  </a:tcPr>
                </a:tc>
                <a:tc>
                  <a:txBody>
                    <a:bodyPr/>
                    <a:lstStyle/>
                    <a:p>
                      <a:pPr algn="ctr"/>
                      <a:r>
                        <a:rPr lang="en-US" dirty="0" smtClean="0"/>
                        <a:t>D+</a:t>
                      </a:r>
                      <a:endParaRPr lang="en-US" dirty="0"/>
                    </a:p>
                  </a:txBody>
                  <a:tcPr>
                    <a:solidFill>
                      <a:schemeClr val="accent2">
                        <a:lumMod val="60000"/>
                        <a:lumOff val="40000"/>
                      </a:schemeClr>
                    </a:solidFill>
                  </a:tcPr>
                </a:tc>
              </a:tr>
              <a:tr h="398372">
                <a:tc vMerge="1">
                  <a:txBody>
                    <a:bodyPr/>
                    <a:lstStyle/>
                    <a:p>
                      <a:endParaRPr lang="en-US"/>
                    </a:p>
                  </a:txBody>
                  <a:tcPr/>
                </a:tc>
                <a:tc vMerge="1">
                  <a:txBody>
                    <a:bodyPr/>
                    <a:lstStyle/>
                    <a:p>
                      <a:endParaRPr lang="en-US"/>
                    </a:p>
                  </a:txBody>
                  <a:tcPr/>
                </a:tc>
                <a:tc>
                  <a:txBody>
                    <a:bodyPr/>
                    <a:lstStyle/>
                    <a:p>
                      <a:pPr algn="ctr"/>
                      <a:r>
                        <a:rPr lang="en-US" dirty="0" smtClean="0"/>
                        <a:t>VASAI</a:t>
                      </a:r>
                      <a:endParaRPr lang="en-US" dirty="0"/>
                    </a:p>
                  </a:txBody>
                  <a:tcPr>
                    <a:solidFill>
                      <a:schemeClr val="accent2">
                        <a:lumMod val="60000"/>
                        <a:lumOff val="40000"/>
                      </a:schemeClr>
                    </a:solidFill>
                  </a:tcPr>
                </a:tc>
                <a:tc>
                  <a:txBody>
                    <a:bodyPr/>
                    <a:lstStyle/>
                    <a:p>
                      <a:pPr algn="ctr"/>
                      <a:r>
                        <a:rPr lang="en-US" dirty="0" smtClean="0"/>
                        <a:t>A</a:t>
                      </a:r>
                      <a:endParaRPr lang="en-US" dirty="0"/>
                    </a:p>
                  </a:txBody>
                  <a:tcPr>
                    <a:solidFill>
                      <a:schemeClr val="accent2">
                        <a:lumMod val="60000"/>
                        <a:lumOff val="40000"/>
                      </a:schemeClr>
                    </a:solidFill>
                  </a:tcPr>
                </a:tc>
              </a:tr>
              <a:tr h="462080">
                <a:tc vMerge="1">
                  <a:txBody>
                    <a:bodyPr/>
                    <a:lstStyle/>
                    <a:p>
                      <a:pPr algn="ctr"/>
                      <a:endParaRPr lang="en-US" dirty="0"/>
                    </a:p>
                  </a:txBody>
                  <a:tcPr anchor="ctr"/>
                </a:tc>
                <a:tc rowSpan="3">
                  <a:txBody>
                    <a:bodyPr/>
                    <a:lstStyle/>
                    <a:p>
                      <a:pPr algn="ctr"/>
                      <a:r>
                        <a:rPr lang="en-US" dirty="0" smtClean="0"/>
                        <a:t>NASIK</a:t>
                      </a:r>
                      <a:endParaRPr lang="en-US" dirty="0"/>
                    </a:p>
                  </a:txBody>
                  <a:tcPr anchor="ctr">
                    <a:solidFill>
                      <a:srgbClr val="92D050"/>
                    </a:solidFill>
                  </a:tcPr>
                </a:tc>
                <a:tc>
                  <a:txBody>
                    <a:bodyPr/>
                    <a:lstStyle/>
                    <a:p>
                      <a:pPr algn="ctr"/>
                      <a:r>
                        <a:rPr lang="en-US" dirty="0" smtClean="0"/>
                        <a:t>SURGANA</a:t>
                      </a:r>
                      <a:endParaRPr lang="en-US" dirty="0"/>
                    </a:p>
                  </a:txBody>
                  <a:tcPr>
                    <a:solidFill>
                      <a:srgbClr val="92D050"/>
                    </a:solidFill>
                  </a:tcPr>
                </a:tc>
                <a:tc>
                  <a:txBody>
                    <a:bodyPr/>
                    <a:lstStyle/>
                    <a:p>
                      <a:pPr algn="ctr"/>
                      <a:r>
                        <a:rPr lang="en-US" dirty="0" smtClean="0"/>
                        <a:t>D+</a:t>
                      </a:r>
                      <a:endParaRPr lang="en-US" dirty="0"/>
                    </a:p>
                  </a:txBody>
                  <a:tcPr>
                    <a:solidFill>
                      <a:srgbClr val="92D050"/>
                    </a:solidFill>
                  </a:tcPr>
                </a:tc>
              </a:tr>
              <a:tr h="414971">
                <a:tc vMerge="1">
                  <a:txBody>
                    <a:bodyPr/>
                    <a:lstStyle/>
                    <a:p>
                      <a:pPr algn="ctr"/>
                      <a:endParaRPr lang="en-US" dirty="0"/>
                    </a:p>
                  </a:txBody>
                  <a:tcPr anchor="ctr"/>
                </a:tc>
                <a:tc vMerge="1">
                  <a:txBody>
                    <a:bodyPr/>
                    <a:lstStyle/>
                    <a:p>
                      <a:endParaRPr lang="en-US" dirty="0"/>
                    </a:p>
                  </a:txBody>
                  <a:tcPr anchor="ctr"/>
                </a:tc>
                <a:tc>
                  <a:txBody>
                    <a:bodyPr/>
                    <a:lstStyle/>
                    <a:p>
                      <a:pPr algn="ctr"/>
                      <a:r>
                        <a:rPr lang="en-US" dirty="0" smtClean="0"/>
                        <a:t>SATANA</a:t>
                      </a:r>
                      <a:endParaRPr lang="en-US" dirty="0"/>
                    </a:p>
                  </a:txBody>
                  <a:tcPr>
                    <a:solidFill>
                      <a:srgbClr val="92D050"/>
                    </a:solidFill>
                  </a:tcPr>
                </a:tc>
                <a:tc>
                  <a:txBody>
                    <a:bodyPr/>
                    <a:lstStyle/>
                    <a:p>
                      <a:pPr algn="ctr"/>
                      <a:r>
                        <a:rPr lang="en-US" dirty="0" smtClean="0"/>
                        <a:t>D+</a:t>
                      </a:r>
                      <a:endParaRPr lang="en-US" dirty="0"/>
                    </a:p>
                  </a:txBody>
                  <a:tcPr>
                    <a:solidFill>
                      <a:srgbClr val="92D050"/>
                    </a:solidFill>
                  </a:tcPr>
                </a:tc>
              </a:tr>
              <a:tr h="497965">
                <a:tc vMerge="1">
                  <a:txBody>
                    <a:bodyPr/>
                    <a:lstStyle/>
                    <a:p>
                      <a:pPr algn="ctr"/>
                      <a:endParaRPr lang="en-US" dirty="0"/>
                    </a:p>
                  </a:txBody>
                  <a:tcPr anchor="ctr"/>
                </a:tc>
                <a:tc vMerge="1">
                  <a:txBody>
                    <a:bodyPr/>
                    <a:lstStyle/>
                    <a:p>
                      <a:endParaRPr lang="en-US" dirty="0"/>
                    </a:p>
                  </a:txBody>
                  <a:tcPr anchor="ctr"/>
                </a:tc>
                <a:tc>
                  <a:txBody>
                    <a:bodyPr/>
                    <a:lstStyle/>
                    <a:p>
                      <a:pPr algn="ctr"/>
                      <a:r>
                        <a:rPr lang="en-US" dirty="0" smtClean="0"/>
                        <a:t>PETH</a:t>
                      </a:r>
                    </a:p>
                  </a:txBody>
                  <a:tcPr>
                    <a:solidFill>
                      <a:srgbClr val="92D050"/>
                    </a:solidFill>
                  </a:tcPr>
                </a:tc>
                <a:tc>
                  <a:txBody>
                    <a:bodyPr/>
                    <a:lstStyle/>
                    <a:p>
                      <a:pPr algn="ctr"/>
                      <a:r>
                        <a:rPr lang="en-US" dirty="0" smtClean="0"/>
                        <a:t>D+</a:t>
                      </a:r>
                      <a:endParaRPr lang="en-US" dirty="0"/>
                    </a:p>
                  </a:txBody>
                  <a:tcPr>
                    <a:solidFill>
                      <a:srgbClr val="92D050"/>
                    </a:solidFill>
                  </a:tcPr>
                </a:tc>
              </a:tr>
              <a:tr h="414971">
                <a:tc vMerge="1">
                  <a:txBody>
                    <a:bodyPr/>
                    <a:lstStyle/>
                    <a:p>
                      <a:pPr algn="ctr"/>
                      <a:endParaRPr lang="en-US" dirty="0"/>
                    </a:p>
                  </a:txBody>
                  <a:tcPr anchor="ctr"/>
                </a:tc>
                <a:tc>
                  <a:txBody>
                    <a:bodyPr/>
                    <a:lstStyle/>
                    <a:p>
                      <a:pPr algn="ctr"/>
                      <a:r>
                        <a:rPr lang="en-US" dirty="0" smtClean="0"/>
                        <a:t>DHULE</a:t>
                      </a:r>
                      <a:endParaRPr lang="en-US" dirty="0"/>
                    </a:p>
                  </a:txBody>
                  <a:tcPr anchor="ctr">
                    <a:solidFill>
                      <a:srgbClr val="0070C0"/>
                    </a:solidFill>
                  </a:tcPr>
                </a:tc>
                <a:tc>
                  <a:txBody>
                    <a:bodyPr/>
                    <a:lstStyle/>
                    <a:p>
                      <a:pPr algn="ctr"/>
                      <a:r>
                        <a:rPr lang="en-US" dirty="0" smtClean="0"/>
                        <a:t>SAKRI</a:t>
                      </a:r>
                      <a:endParaRPr lang="en-US" dirty="0"/>
                    </a:p>
                  </a:txBody>
                  <a:tcPr>
                    <a:solidFill>
                      <a:srgbClr val="0070C0"/>
                    </a:solidFill>
                  </a:tcPr>
                </a:tc>
                <a:tc>
                  <a:txBody>
                    <a:bodyPr/>
                    <a:lstStyle/>
                    <a:p>
                      <a:pPr algn="ctr"/>
                      <a:r>
                        <a:rPr lang="en-US" dirty="0" smtClean="0"/>
                        <a:t>D+</a:t>
                      </a:r>
                      <a:endParaRPr lang="en-US" dirty="0"/>
                    </a:p>
                  </a:txBody>
                  <a:tcPr>
                    <a:solidFill>
                      <a:srgbClr val="0070C0"/>
                    </a:solidFill>
                  </a:tcPr>
                </a:tc>
              </a:tr>
              <a:tr h="414971">
                <a:tc vMerge="1">
                  <a:txBody>
                    <a:bodyPr/>
                    <a:lstStyle/>
                    <a:p>
                      <a:pPr algn="ctr"/>
                      <a:endParaRPr lang="en-US" dirty="0"/>
                    </a:p>
                  </a:txBody>
                  <a:tcPr anchor="ctr"/>
                </a:tc>
                <a:tc rowSpan="4">
                  <a:txBody>
                    <a:bodyPr/>
                    <a:lstStyle/>
                    <a:p>
                      <a:pPr algn="ctr"/>
                      <a:r>
                        <a:rPr lang="en-US" dirty="0" smtClean="0"/>
                        <a:t>NANDURBAR</a:t>
                      </a:r>
                      <a:endParaRPr lang="en-US" dirty="0"/>
                    </a:p>
                  </a:txBody>
                  <a:tcPr anchor="ctr">
                    <a:solidFill>
                      <a:srgbClr val="FFCC00"/>
                    </a:solidFill>
                  </a:tcPr>
                </a:tc>
                <a:tc>
                  <a:txBody>
                    <a:bodyPr/>
                    <a:lstStyle/>
                    <a:p>
                      <a:pPr algn="ctr"/>
                      <a:r>
                        <a:rPr lang="en-US" dirty="0" smtClean="0"/>
                        <a:t>NANDURBAR</a:t>
                      </a:r>
                      <a:endParaRPr lang="en-US" dirty="0"/>
                    </a:p>
                  </a:txBody>
                  <a:tcPr>
                    <a:solidFill>
                      <a:srgbClr val="FFCC00"/>
                    </a:solidFill>
                  </a:tcPr>
                </a:tc>
                <a:tc>
                  <a:txBody>
                    <a:bodyPr/>
                    <a:lstStyle/>
                    <a:p>
                      <a:pPr algn="ctr"/>
                      <a:r>
                        <a:rPr lang="en-US" dirty="0" smtClean="0"/>
                        <a:t>D+</a:t>
                      </a:r>
                      <a:endParaRPr lang="en-US" dirty="0"/>
                    </a:p>
                  </a:txBody>
                  <a:tcPr>
                    <a:solidFill>
                      <a:srgbClr val="FFCC00"/>
                    </a:solidFill>
                  </a:tcPr>
                </a:tc>
              </a:tr>
              <a:tr h="497965">
                <a:tc vMerge="1">
                  <a:txBody>
                    <a:bodyPr/>
                    <a:lstStyle/>
                    <a:p>
                      <a:pPr algn="ctr"/>
                      <a:endParaRPr lang="en-US" dirty="0"/>
                    </a:p>
                  </a:txBody>
                  <a:tcPr anchor="ctr"/>
                </a:tc>
                <a:tc vMerge="1">
                  <a:txBody>
                    <a:bodyPr/>
                    <a:lstStyle/>
                    <a:p>
                      <a:endParaRPr lang="en-US" dirty="0"/>
                    </a:p>
                  </a:txBody>
                  <a:tcPr anchor="ctr"/>
                </a:tc>
                <a:tc>
                  <a:txBody>
                    <a:bodyPr/>
                    <a:lstStyle/>
                    <a:p>
                      <a:pPr algn="ctr"/>
                      <a:r>
                        <a:rPr lang="en-US" dirty="0" smtClean="0"/>
                        <a:t>AKKALKUWA</a:t>
                      </a:r>
                      <a:endParaRPr lang="en-US" dirty="0"/>
                    </a:p>
                  </a:txBody>
                  <a:tcPr>
                    <a:solidFill>
                      <a:srgbClr val="FFCC00"/>
                    </a:solidFill>
                  </a:tcPr>
                </a:tc>
                <a:tc>
                  <a:txBody>
                    <a:bodyPr/>
                    <a:lstStyle/>
                    <a:p>
                      <a:pPr algn="ctr"/>
                      <a:r>
                        <a:rPr lang="en-US" dirty="0" smtClean="0"/>
                        <a:t>D+</a:t>
                      </a:r>
                      <a:endParaRPr lang="en-US" dirty="0"/>
                    </a:p>
                  </a:txBody>
                  <a:tcPr>
                    <a:solidFill>
                      <a:srgbClr val="FFCC00"/>
                    </a:solidFill>
                  </a:tcPr>
                </a:tc>
              </a:tr>
              <a:tr h="497965">
                <a:tc vMerge="1">
                  <a:txBody>
                    <a:bodyPr/>
                    <a:lstStyle/>
                    <a:p>
                      <a:pPr algn="ctr"/>
                      <a:endParaRPr lang="en-US" dirty="0"/>
                    </a:p>
                  </a:txBody>
                  <a:tcPr anchor="ctr"/>
                </a:tc>
                <a:tc vMerge="1">
                  <a:txBody>
                    <a:bodyPr/>
                    <a:lstStyle/>
                    <a:p>
                      <a:endParaRPr lang="en-US" dirty="0"/>
                    </a:p>
                  </a:txBody>
                  <a:tcPr anchor="ctr"/>
                </a:tc>
                <a:tc>
                  <a:txBody>
                    <a:bodyPr/>
                    <a:lstStyle/>
                    <a:p>
                      <a:pPr algn="ctr"/>
                      <a:r>
                        <a:rPr lang="en-US" dirty="0" smtClean="0"/>
                        <a:t>NAVAPUR</a:t>
                      </a:r>
                      <a:endParaRPr lang="en-US" dirty="0"/>
                    </a:p>
                  </a:txBody>
                  <a:tcPr>
                    <a:solidFill>
                      <a:srgbClr val="FFCC00"/>
                    </a:solidFill>
                  </a:tcPr>
                </a:tc>
                <a:tc>
                  <a:txBody>
                    <a:bodyPr/>
                    <a:lstStyle/>
                    <a:p>
                      <a:pPr algn="ctr"/>
                      <a:r>
                        <a:rPr lang="en-US" dirty="0" smtClean="0"/>
                        <a:t>D+</a:t>
                      </a:r>
                      <a:endParaRPr lang="en-US" dirty="0"/>
                    </a:p>
                  </a:txBody>
                  <a:tcPr>
                    <a:solidFill>
                      <a:srgbClr val="FFCC00"/>
                    </a:solidFill>
                  </a:tcPr>
                </a:tc>
              </a:tr>
              <a:tr h="633442">
                <a:tc vMerge="1">
                  <a:txBody>
                    <a:bodyPr/>
                    <a:lstStyle/>
                    <a:p>
                      <a:pPr algn="ctr"/>
                      <a:endParaRPr lang="en-US" dirty="0"/>
                    </a:p>
                  </a:txBody>
                  <a:tcPr anchor="ctr"/>
                </a:tc>
                <a:tc vMerge="1">
                  <a:txBody>
                    <a:bodyPr/>
                    <a:lstStyle/>
                    <a:p>
                      <a:endParaRPr lang="en-US" dirty="0"/>
                    </a:p>
                  </a:txBody>
                  <a:tcPr anchor="ctr"/>
                </a:tc>
                <a:tc>
                  <a:txBody>
                    <a:bodyPr/>
                    <a:lstStyle/>
                    <a:p>
                      <a:pPr algn="ctr"/>
                      <a:r>
                        <a:rPr lang="en-US" dirty="0" smtClean="0"/>
                        <a:t>DHADGAON</a:t>
                      </a:r>
                      <a:endParaRPr lang="en-US" dirty="0"/>
                    </a:p>
                  </a:txBody>
                  <a:tcPr>
                    <a:solidFill>
                      <a:srgbClr val="FFCC00"/>
                    </a:solidFill>
                  </a:tcPr>
                </a:tc>
                <a:tc>
                  <a:txBody>
                    <a:bodyPr/>
                    <a:lstStyle/>
                    <a:p>
                      <a:pPr algn="ctr"/>
                      <a:r>
                        <a:rPr lang="en-US" dirty="0" smtClean="0"/>
                        <a:t>D+</a:t>
                      </a:r>
                      <a:endParaRPr lang="en-US" dirty="0"/>
                    </a:p>
                  </a:txBody>
                  <a:tcPr>
                    <a:solidFill>
                      <a:srgbClr val="FFCC00"/>
                    </a:solidFill>
                  </a:tcPr>
                </a:tc>
              </a:tr>
            </a:tbl>
          </a:graphicData>
        </a:graphic>
      </p:graphicFrame>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0"/>
          <a:ext cx="12191998" cy="6858000"/>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4917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899160">
                <a:tc gridSpan="6">
                  <a:txBody>
                    <a:bodyPr/>
                    <a:lstStyle/>
                    <a:p>
                      <a:endParaRPr kumimoji="0" lang="en-US" sz="1800" kern="1200" baseline="0" dirty="0" smtClean="0">
                        <a:solidFill>
                          <a:schemeClr val="dk1"/>
                        </a:solidFill>
                        <a:latin typeface="+mn-lt"/>
                        <a:ea typeface="+mn-ea"/>
                        <a:cs typeface="+mn-cs"/>
                      </a:endParaRPr>
                    </a:p>
                    <a:p>
                      <a:r>
                        <a:rPr kumimoji="0" lang="en-US" sz="2000" b="1" kern="1200" baseline="0" dirty="0" smtClean="0">
                          <a:solidFill>
                            <a:schemeClr val="dk1"/>
                          </a:solidFill>
                          <a:latin typeface="+mn-lt"/>
                          <a:ea typeface="+mn-ea"/>
                          <a:cs typeface="+mn-cs"/>
                        </a:rPr>
                        <a:t>AURANGABAD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3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Aurangabad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8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Aurangabad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Khuldabad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Kannad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Soegaon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Sillod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Paithan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Gangapur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Vaijapur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Phulambri</a:t>
                      </a:r>
                      <a:r>
                        <a:rPr kumimoji="0" lang="en-US" sz="1800" kern="1200" baseline="0" dirty="0" smtClean="0">
                          <a:solidFill>
                            <a:schemeClr val="dk1"/>
                          </a:solidFill>
                          <a:latin typeface="+mn-lt"/>
                          <a:ea typeface="+mn-ea"/>
                          <a:cs typeface="+mn-cs"/>
                        </a:rPr>
                        <a:t> </a:t>
                      </a:r>
                    </a:p>
                  </a:txBody>
                  <a:tcPr>
                    <a:solidFill>
                      <a:srgbClr val="FF7C80"/>
                    </a:solidFill>
                  </a:tcPr>
                </a:tc>
              </a:tr>
              <a:tr h="2667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Jalna</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18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Jalna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Ambad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Jafferabad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Partur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Bhokardan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Badnapur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Ghangsavangi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Mantha</a:t>
                      </a:r>
                      <a:r>
                        <a:rPr kumimoji="0" lang="en-US" sz="1800" kern="1200" baseline="0" dirty="0" smtClean="0">
                          <a:solidFill>
                            <a:schemeClr val="dk1"/>
                          </a:solidFill>
                          <a:latin typeface="+mn-lt"/>
                          <a:ea typeface="+mn-ea"/>
                          <a:cs typeface="+mn-cs"/>
                        </a:rPr>
                        <a:t> 	</a:t>
                      </a:r>
                    </a:p>
                    <a:p>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0"/>
          <a:ext cx="12191998" cy="6857999"/>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12895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1152769">
                <a:tc gridSpan="6">
                  <a:txBody>
                    <a:bodyPr/>
                    <a:lstStyle/>
                    <a:p>
                      <a:endParaRPr kumimoji="0" lang="en-US" sz="2000" kern="1200" baseline="0" dirty="0" smtClean="0">
                        <a:solidFill>
                          <a:schemeClr val="dk1"/>
                        </a:solidFill>
                        <a:latin typeface="+mn-lt"/>
                        <a:ea typeface="+mn-ea"/>
                        <a:cs typeface="+mn-cs"/>
                      </a:endParaRPr>
                    </a:p>
                    <a:p>
                      <a:r>
                        <a:rPr kumimoji="0" lang="en-US" sz="2000" b="1" kern="1200" baseline="0" dirty="0" smtClean="0">
                          <a:solidFill>
                            <a:schemeClr val="dk1"/>
                          </a:solidFill>
                          <a:latin typeface="+mn-lt"/>
                          <a:ea typeface="+mn-ea"/>
                          <a:cs typeface="+mn-cs"/>
                        </a:rPr>
                        <a:t>AURANGABAD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156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err="1" smtClean="0">
                          <a:solidFill>
                            <a:schemeClr val="dk1"/>
                          </a:solidFill>
                          <a:latin typeface="+mn-lt"/>
                          <a:ea typeface="+mn-ea"/>
                          <a:cs typeface="+mn-cs"/>
                        </a:rPr>
                        <a:t>Beed</a:t>
                      </a:r>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2000" kern="1200" baseline="0" dirty="0" err="1" smtClean="0">
                          <a:solidFill>
                            <a:schemeClr val="dk1"/>
                          </a:solidFill>
                          <a:latin typeface="+mn-lt"/>
                          <a:ea typeface="+mn-ea"/>
                          <a:cs typeface="+mn-cs"/>
                        </a:rPr>
                        <a:t>Beed</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Georai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Majalgaon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Ambejogai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Kaij</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Patoda</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Ashti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Dharur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Parli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Wadavani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Shirur</a:t>
                      </a:r>
                      <a:r>
                        <a:rPr kumimoji="0" lang="en-US" sz="2000" kern="1200" baseline="0" dirty="0" smtClean="0">
                          <a:solidFill>
                            <a:schemeClr val="dk1"/>
                          </a:solidFill>
                          <a:latin typeface="+mn-lt"/>
                          <a:ea typeface="+mn-ea"/>
                          <a:cs typeface="+mn-cs"/>
                        </a:rPr>
                        <a:t> </a:t>
                      </a:r>
                      <a:r>
                        <a:rPr kumimoji="0" lang="en-US" sz="2000" kern="1200" baseline="0" dirty="0" err="1" smtClean="0">
                          <a:solidFill>
                            <a:schemeClr val="dk1"/>
                          </a:solidFill>
                          <a:latin typeface="+mn-lt"/>
                          <a:ea typeface="+mn-ea"/>
                          <a:cs typeface="+mn-cs"/>
                        </a:rPr>
                        <a:t>Kasar</a:t>
                      </a:r>
                      <a:r>
                        <a:rPr kumimoji="0" lang="en-US" sz="2000" kern="1200" baseline="0" dirty="0" smtClean="0">
                          <a:solidFill>
                            <a:schemeClr val="dk1"/>
                          </a:solidFill>
                          <a:latin typeface="+mn-lt"/>
                          <a:ea typeface="+mn-ea"/>
                          <a:cs typeface="+mn-cs"/>
                        </a:rPr>
                        <a:t> </a:t>
                      </a: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1"/>
          <a:ext cx="12191998" cy="6942276"/>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8453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755704">
                <a:tc gridSpan="6">
                  <a:txBody>
                    <a:bodyPr/>
                    <a:lstStyle/>
                    <a:p>
                      <a:endParaRPr kumimoji="0" lang="en-US" sz="2000" kern="1200" baseline="0" dirty="0" smtClean="0">
                        <a:solidFill>
                          <a:schemeClr val="dk1"/>
                        </a:solidFill>
                        <a:latin typeface="+mn-lt"/>
                        <a:ea typeface="+mn-ea"/>
                        <a:cs typeface="+mn-cs"/>
                      </a:endParaRPr>
                    </a:p>
                    <a:p>
                      <a:r>
                        <a:rPr kumimoji="0" lang="en-US" sz="2000" b="1" kern="1200" baseline="0" dirty="0" smtClean="0">
                          <a:solidFill>
                            <a:schemeClr val="dk1"/>
                          </a:solidFill>
                          <a:latin typeface="+mn-lt"/>
                          <a:ea typeface="+mn-ea"/>
                          <a:cs typeface="+mn-cs"/>
                        </a:rPr>
                        <a:t>AURANGABAD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246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Osmanabad</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Osmanabad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Kalamb</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Omerga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Tuljapur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Paranda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Bhum</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Washi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Lohara</a:t>
                      </a:r>
                      <a:r>
                        <a:rPr kumimoji="0" lang="en-US" sz="1800" kern="1200" baseline="0" dirty="0" smtClean="0">
                          <a:solidFill>
                            <a:schemeClr val="dk1"/>
                          </a:solidFill>
                          <a:latin typeface="+mn-lt"/>
                          <a:ea typeface="+mn-ea"/>
                          <a:cs typeface="+mn-cs"/>
                        </a:rPr>
                        <a:t> 	</a:t>
                      </a:r>
                    </a:p>
                  </a:txBody>
                  <a:tcPr>
                    <a:solidFill>
                      <a:srgbClr val="FF7C80"/>
                    </a:solidFill>
                  </a:tcPr>
                </a:tc>
              </a:tr>
              <a:tr h="28947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Parbhani</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Parbhani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Jintur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Selu</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Gangakhed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Pathri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Palam</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Purna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Manawat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Sonpeth</a:t>
                      </a:r>
                      <a:r>
                        <a:rPr kumimoji="0" lang="en-US" sz="1800" kern="1200" baseline="0" dirty="0" smtClean="0">
                          <a:solidFill>
                            <a:schemeClr val="dk1"/>
                          </a:solidFill>
                          <a:latin typeface="+mn-lt"/>
                          <a:ea typeface="+mn-ea"/>
                          <a:cs typeface="+mn-cs"/>
                        </a:rPr>
                        <a:t> 	</a:t>
                      </a: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1"/>
          <a:ext cx="12191998" cy="6858000"/>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11327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851046">
                <a:tc gridSpan="6">
                  <a:txBody>
                    <a:bodyPr/>
                    <a:lstStyle/>
                    <a:p>
                      <a:endParaRPr kumimoji="0" lang="en-US" sz="2000" kern="1200" baseline="0" dirty="0" smtClean="0">
                        <a:solidFill>
                          <a:schemeClr val="dk1"/>
                        </a:solidFill>
                        <a:latin typeface="+mn-lt"/>
                        <a:ea typeface="+mn-ea"/>
                        <a:cs typeface="+mn-cs"/>
                      </a:endParaRPr>
                    </a:p>
                    <a:p>
                      <a:r>
                        <a:rPr kumimoji="0" lang="en-US" sz="2000" b="1" kern="1200" baseline="0" dirty="0" smtClean="0">
                          <a:solidFill>
                            <a:schemeClr val="dk1"/>
                          </a:solidFill>
                          <a:latin typeface="+mn-lt"/>
                          <a:ea typeface="+mn-ea"/>
                          <a:cs typeface="+mn-cs"/>
                        </a:rPr>
                        <a:t>AURANGABAD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640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Hingoli</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                                            NO INDUSTRY DISTRICT 	</a:t>
                      </a:r>
                    </a:p>
                    <a:p>
                      <a:pPr algn="ctr"/>
                      <a:endParaRPr kumimoji="0" lang="en-US" sz="2000" kern="1200" baseline="0" dirty="0" smtClean="0">
                        <a:solidFill>
                          <a:schemeClr val="dk1"/>
                        </a:solidFill>
                        <a:latin typeface="+mn-lt"/>
                        <a:ea typeface="+mn-ea"/>
                        <a:cs typeface="+mn-cs"/>
                      </a:endParaRPr>
                    </a:p>
                  </a:txBody>
                  <a:tcPr>
                    <a:solidFill>
                      <a:schemeClr val="bg2">
                        <a:lumMod val="90000"/>
                      </a:schemeClr>
                    </a:solidFill>
                  </a:tcPr>
                </a:tc>
                <a:tc hMerge="1">
                  <a:txBody>
                    <a:bodyPr/>
                    <a:lstStyle/>
                    <a:p>
                      <a:endParaRPr lang="en-US" sz="2000" dirty="0"/>
                    </a:p>
                  </a:txBody>
                  <a:tcPr>
                    <a:solidFill>
                      <a:schemeClr val="accent5">
                        <a:lumMod val="75000"/>
                      </a:schemeClr>
                    </a:solidFill>
                  </a:tcPr>
                </a:tc>
                <a:tc hMerge="1">
                  <a:txBody>
                    <a:bodyPr/>
                    <a:lstStyle/>
                    <a:p>
                      <a:endParaRPr lang="en-US" sz="2000" dirty="0"/>
                    </a:p>
                  </a:txBody>
                  <a:tcPr>
                    <a:solidFill>
                      <a:schemeClr val="bg2">
                        <a:lumMod val="25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hMerge="1">
                  <a:txBody>
                    <a:bodyPr/>
                    <a:lstStyle/>
                    <a:p>
                      <a:endParaRPr kumimoji="0" lang="en-US" sz="1800" kern="1200" baseline="0" dirty="0" smtClean="0">
                        <a:solidFill>
                          <a:schemeClr val="dk1"/>
                        </a:solidFill>
                        <a:latin typeface="+mn-lt"/>
                        <a:ea typeface="+mn-ea"/>
                        <a:cs typeface="+mn-cs"/>
                      </a:endParaRPr>
                    </a:p>
                  </a:txBody>
                  <a:tcPr>
                    <a:solidFill>
                      <a:srgbClr val="FF7C80"/>
                    </a:solidFill>
                  </a:tcPr>
                </a:tc>
              </a:tr>
              <a:tr h="38101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Latur</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Latur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Ahmedpur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Udgir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Nilanga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Ausa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Chakur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Deoni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Shirur-Anantpal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Jalkot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Renapur</a:t>
                      </a:r>
                      <a:r>
                        <a:rPr kumimoji="0" lang="en-US" sz="1800" kern="1200" baseline="0" dirty="0" smtClean="0">
                          <a:solidFill>
                            <a:schemeClr val="dk1"/>
                          </a:solidFill>
                          <a:latin typeface="+mn-lt"/>
                          <a:ea typeface="+mn-ea"/>
                          <a:cs typeface="+mn-cs"/>
                        </a:rPr>
                        <a:t> 	</a:t>
                      </a:r>
                    </a:p>
                    <a:p>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0"/>
          <a:ext cx="12191998" cy="6858001"/>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11120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rgbClr val="FF7C80"/>
                    </a:solidFill>
                  </a:tcPr>
                </a:tc>
              </a:tr>
              <a:tr h="488956">
                <a:tc gridSpan="6">
                  <a:txBody>
                    <a:bodyPr/>
                    <a:lstStyle/>
                    <a:p>
                      <a:r>
                        <a:rPr kumimoji="0" lang="en-US" sz="2000" b="1" kern="1200" baseline="0" dirty="0" smtClean="0">
                          <a:solidFill>
                            <a:schemeClr val="dk1"/>
                          </a:solidFill>
                          <a:latin typeface="+mn-lt"/>
                          <a:ea typeface="+mn-ea"/>
                          <a:cs typeface="+mn-cs"/>
                        </a:rPr>
                        <a:t>AURANGABAD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569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Nanded</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Nanded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Bhokar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Hadgaon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Kinwat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Biloli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Deglur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Mukhed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Kandhar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Loha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Mudkhed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Ardhapur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Naigaon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Dharmabad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Himayatnagar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Umari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Mahur</a:t>
                      </a:r>
                      <a:r>
                        <a:rPr kumimoji="0" lang="en-US" sz="1800" kern="1200" baseline="0" dirty="0" smtClean="0">
                          <a:solidFill>
                            <a:schemeClr val="dk1"/>
                          </a:solidFill>
                          <a:latin typeface="+mn-lt"/>
                          <a:ea typeface="+mn-ea"/>
                          <a:cs typeface="+mn-cs"/>
                        </a:rPr>
                        <a:t> 	</a:t>
                      </a:r>
                    </a:p>
                    <a:p>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320039"/>
          <a:ext cx="12191998" cy="7330439"/>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7772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rgbClr val="FF7C80"/>
                    </a:solidFill>
                  </a:tcPr>
                </a:tc>
              </a:tr>
              <a:tr h="441959">
                <a:tc gridSpan="6">
                  <a:txBody>
                    <a:bodyPr/>
                    <a:lstStyle/>
                    <a:p>
                      <a:r>
                        <a:rPr kumimoji="0" lang="en-US" sz="2000" b="1" kern="1200" baseline="0" dirty="0" smtClean="0">
                          <a:solidFill>
                            <a:schemeClr val="dk1"/>
                          </a:solidFill>
                          <a:latin typeface="+mn-lt"/>
                          <a:ea typeface="+mn-ea"/>
                          <a:cs typeface="+mn-cs"/>
                        </a:rPr>
                        <a:t>AMARAVATI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562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Amravati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2000" kern="1200" baseline="0" dirty="0" smtClean="0">
                          <a:solidFill>
                            <a:schemeClr val="dk1"/>
                          </a:solidFill>
                          <a:latin typeface="+mn-lt"/>
                          <a:ea typeface="+mn-ea"/>
                          <a:cs typeface="+mn-cs"/>
                        </a:rPr>
                        <a:t>Amravati </a:t>
                      </a:r>
                    </a:p>
                    <a:p>
                      <a:r>
                        <a:rPr kumimoji="0" lang="en-US" sz="2000" kern="1200" baseline="0" dirty="0" err="1" smtClean="0">
                          <a:solidFill>
                            <a:schemeClr val="dk1"/>
                          </a:solidFill>
                          <a:latin typeface="+mn-lt"/>
                          <a:ea typeface="+mn-ea"/>
                          <a:cs typeface="+mn-cs"/>
                        </a:rPr>
                        <a:t>Achalpur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Bhatkuli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Nandgaon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Khandeshwar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Chandur</a:t>
                      </a:r>
                      <a:r>
                        <a:rPr kumimoji="0" lang="en-US" sz="2000" kern="1200" baseline="0" dirty="0" smtClean="0">
                          <a:solidFill>
                            <a:schemeClr val="dk1"/>
                          </a:solidFill>
                          <a:latin typeface="+mn-lt"/>
                          <a:ea typeface="+mn-ea"/>
                          <a:cs typeface="+mn-cs"/>
                        </a:rPr>
                        <a:t> </a:t>
                      </a:r>
                      <a:r>
                        <a:rPr kumimoji="0" lang="en-US" sz="2000" kern="1200" baseline="0" dirty="0" err="1" smtClean="0">
                          <a:solidFill>
                            <a:schemeClr val="dk1"/>
                          </a:solidFill>
                          <a:latin typeface="+mn-lt"/>
                          <a:ea typeface="+mn-ea"/>
                          <a:cs typeface="+mn-cs"/>
                        </a:rPr>
                        <a:t>Bazar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Morshi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Warud</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Chandur</a:t>
                      </a:r>
                      <a:r>
                        <a:rPr kumimoji="0" lang="en-US" sz="2000" kern="1200" baseline="0" dirty="0" smtClean="0">
                          <a:solidFill>
                            <a:schemeClr val="dk1"/>
                          </a:solidFill>
                          <a:latin typeface="+mn-lt"/>
                          <a:ea typeface="+mn-ea"/>
                          <a:cs typeface="+mn-cs"/>
                        </a:rPr>
                        <a:t> </a:t>
                      </a:r>
                      <a:r>
                        <a:rPr kumimoji="0" lang="en-US" sz="2000" kern="1200" baseline="0" dirty="0" err="1" smtClean="0">
                          <a:solidFill>
                            <a:schemeClr val="dk1"/>
                          </a:solidFill>
                          <a:latin typeface="+mn-lt"/>
                          <a:ea typeface="+mn-ea"/>
                          <a:cs typeface="+mn-cs"/>
                        </a:rPr>
                        <a:t>Rly</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Teosa</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Daryapur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Anjangaon</a:t>
                      </a:r>
                      <a:r>
                        <a:rPr kumimoji="0" lang="en-US" sz="2000" kern="1200" baseline="0" dirty="0" smtClean="0">
                          <a:solidFill>
                            <a:schemeClr val="dk1"/>
                          </a:solidFill>
                          <a:latin typeface="+mn-lt"/>
                          <a:ea typeface="+mn-ea"/>
                          <a:cs typeface="+mn-cs"/>
                        </a:rPr>
                        <a:t> -</a:t>
                      </a:r>
                      <a:r>
                        <a:rPr kumimoji="0" lang="en-US" sz="2000" kern="1200" baseline="0" dirty="0" err="1" smtClean="0">
                          <a:solidFill>
                            <a:schemeClr val="dk1"/>
                          </a:solidFill>
                          <a:latin typeface="+mn-lt"/>
                          <a:ea typeface="+mn-ea"/>
                          <a:cs typeface="+mn-cs"/>
                        </a:rPr>
                        <a:t>Surji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Chikhaldara</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Dharni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Dhamangaon</a:t>
                      </a:r>
                      <a:r>
                        <a:rPr kumimoji="0" lang="en-US" sz="2000" kern="1200" baseline="0" dirty="0" smtClean="0">
                          <a:solidFill>
                            <a:schemeClr val="dk1"/>
                          </a:solidFill>
                          <a:latin typeface="+mn-lt"/>
                          <a:ea typeface="+mn-ea"/>
                          <a:cs typeface="+mn-cs"/>
                        </a:rPr>
                        <a:t>- </a:t>
                      </a:r>
                      <a:r>
                        <a:rPr kumimoji="0" lang="en-US" sz="2000" kern="1200" baseline="0" dirty="0" err="1" smtClean="0">
                          <a:solidFill>
                            <a:schemeClr val="dk1"/>
                          </a:solidFill>
                          <a:latin typeface="+mn-lt"/>
                          <a:ea typeface="+mn-ea"/>
                          <a:cs typeface="+mn-cs"/>
                        </a:rPr>
                        <a:t>Rly</a:t>
                      </a: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Akola </a:t>
                      </a: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524001" y="1"/>
          <a:ext cx="12725402" cy="7376160"/>
        </p:xfrm>
        <a:graphic>
          <a:graphicData uri="http://schemas.openxmlformats.org/drawingml/2006/table">
            <a:tbl>
              <a:tblPr firstRow="1" bandRow="1">
                <a:tableStyleId>{5C22544A-7EE6-4342-B048-85BDC9FD1C3A}</a:tableStyleId>
              </a:tblPr>
              <a:tblGrid>
                <a:gridCol w="2358311"/>
                <a:gridCol w="1777445"/>
                <a:gridCol w="2147412"/>
                <a:gridCol w="2465547"/>
                <a:gridCol w="1843086"/>
                <a:gridCol w="2133601"/>
              </a:tblGrid>
              <a:tr h="7619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rgbClr val="FF7C80"/>
                    </a:solidFill>
                  </a:tcPr>
                </a:tc>
              </a:tr>
              <a:tr h="441959">
                <a:tc gridSpan="6">
                  <a:txBody>
                    <a:bodyPr/>
                    <a:lstStyle/>
                    <a:p>
                      <a:endParaRPr kumimoji="0" lang="en-US" sz="2000" kern="1200" baseline="0" dirty="0" smtClean="0">
                        <a:solidFill>
                          <a:schemeClr val="dk1"/>
                        </a:solidFill>
                        <a:latin typeface="+mn-lt"/>
                        <a:ea typeface="+mn-ea"/>
                        <a:cs typeface="+mn-cs"/>
                      </a:endParaRPr>
                    </a:p>
                    <a:p>
                      <a:r>
                        <a:rPr kumimoji="0" lang="en-US" sz="2000" b="1" kern="1200" baseline="0" dirty="0" smtClean="0">
                          <a:solidFill>
                            <a:schemeClr val="dk1"/>
                          </a:solidFill>
                          <a:latin typeface="+mn-lt"/>
                          <a:ea typeface="+mn-ea"/>
                          <a:cs typeface="+mn-cs"/>
                        </a:rPr>
                        <a:t>AMARAVATI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9507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Akola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smtClean="0">
                          <a:solidFill>
                            <a:schemeClr val="dk1"/>
                          </a:solidFill>
                          <a:latin typeface="+mn-lt"/>
                          <a:ea typeface="+mn-ea"/>
                          <a:cs typeface="+mn-cs"/>
                        </a:rPr>
                        <a:t>Akola </a:t>
                      </a:r>
                    </a:p>
                    <a:p>
                      <a:r>
                        <a:rPr kumimoji="0" lang="en-US" sz="1800" kern="1200" baseline="0" dirty="0" err="1" smtClean="0">
                          <a:solidFill>
                            <a:schemeClr val="dk1"/>
                          </a:solidFill>
                          <a:latin typeface="+mn-lt"/>
                          <a:ea typeface="+mn-ea"/>
                          <a:cs typeface="+mn-cs"/>
                        </a:rPr>
                        <a:t>Barshitakli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Akot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Telhara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Balapur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Patur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Murtijapur</a:t>
                      </a:r>
                      <a:r>
                        <a:rPr kumimoji="0" lang="en-US" sz="1800" kern="1200" baseline="0" dirty="0" smtClean="0">
                          <a:solidFill>
                            <a:schemeClr val="dk1"/>
                          </a:solidFill>
                          <a:latin typeface="+mn-lt"/>
                          <a:ea typeface="+mn-ea"/>
                          <a:cs typeface="+mn-cs"/>
                        </a:rPr>
                        <a:t> </a:t>
                      </a:r>
                    </a:p>
                  </a:txBody>
                  <a:tcPr>
                    <a:solidFill>
                      <a:srgbClr val="FF7C80"/>
                    </a:solidFill>
                  </a:tcPr>
                </a:tc>
              </a:tr>
              <a:tr h="2418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Washim</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Buldhana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Chikhali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DeulgaonRaja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Malkapur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Motala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Nandura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Jalgaon</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Jamod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Sangrampur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Khamgaon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Mehkar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Sindakhed</a:t>
                      </a:r>
                      <a:r>
                        <a:rPr kumimoji="0" lang="en-US" sz="1800" kern="1200" baseline="0" dirty="0" smtClean="0">
                          <a:solidFill>
                            <a:schemeClr val="dk1"/>
                          </a:solidFill>
                          <a:latin typeface="+mn-lt"/>
                          <a:ea typeface="+mn-ea"/>
                          <a:cs typeface="+mn-cs"/>
                        </a:rPr>
                        <a:t> –Raja </a:t>
                      </a:r>
                    </a:p>
                    <a:p>
                      <a:r>
                        <a:rPr kumimoji="0" lang="en-US" sz="1800" kern="1200" baseline="0" dirty="0" err="1" smtClean="0">
                          <a:solidFill>
                            <a:schemeClr val="dk1"/>
                          </a:solidFill>
                          <a:latin typeface="+mn-lt"/>
                          <a:ea typeface="+mn-ea"/>
                          <a:cs typeface="+mn-cs"/>
                        </a:rPr>
                        <a:t>Lonar</a:t>
                      </a:r>
                      <a:r>
                        <a:rPr kumimoji="0" lang="en-US" sz="1800" kern="1200" baseline="0" dirty="0" smtClean="0">
                          <a:solidFill>
                            <a:schemeClr val="dk1"/>
                          </a:solidFill>
                          <a:latin typeface="+mn-lt"/>
                          <a:ea typeface="+mn-ea"/>
                          <a:cs typeface="+mn-cs"/>
                        </a:rPr>
                        <a:t> 	</a:t>
                      </a: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524001" y="0"/>
          <a:ext cx="12725402" cy="6857999"/>
        </p:xfrm>
        <a:graphic>
          <a:graphicData uri="http://schemas.openxmlformats.org/drawingml/2006/table">
            <a:tbl>
              <a:tblPr firstRow="1" bandRow="1">
                <a:tableStyleId>{5C22544A-7EE6-4342-B048-85BDC9FD1C3A}</a:tableStyleId>
              </a:tblPr>
              <a:tblGrid>
                <a:gridCol w="2358311"/>
                <a:gridCol w="1777445"/>
                <a:gridCol w="2147412"/>
                <a:gridCol w="2465547"/>
                <a:gridCol w="1843086"/>
                <a:gridCol w="2133601"/>
              </a:tblGrid>
              <a:tr h="106751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rgbClr val="FF7C80"/>
                    </a:solidFill>
                  </a:tcPr>
                </a:tc>
              </a:tr>
              <a:tr h="744028">
                <a:tc gridSpan="6">
                  <a:txBody>
                    <a:bodyPr/>
                    <a:lstStyle/>
                    <a:p>
                      <a:endParaRPr kumimoji="0" lang="en-US" sz="2000" kern="1200" baseline="0" dirty="0" smtClean="0">
                        <a:solidFill>
                          <a:schemeClr val="dk1"/>
                        </a:solidFill>
                        <a:latin typeface="+mn-lt"/>
                        <a:ea typeface="+mn-ea"/>
                        <a:cs typeface="+mn-cs"/>
                      </a:endParaRPr>
                    </a:p>
                    <a:p>
                      <a:r>
                        <a:rPr kumimoji="0" lang="en-US" sz="2000" b="1" kern="1200" baseline="0" dirty="0" smtClean="0">
                          <a:solidFill>
                            <a:schemeClr val="dk1"/>
                          </a:solidFill>
                          <a:latin typeface="+mn-lt"/>
                          <a:ea typeface="+mn-ea"/>
                          <a:cs typeface="+mn-cs"/>
                        </a:rPr>
                        <a:t>AMARAVATI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0464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Yavatmal</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Yavatmal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Babhulgaon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Kalamb</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Kelapur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Ralegaon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Ghatanji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Wani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Maregaon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Pusad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Mahagaon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Umarkhed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Darwaha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Ner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Digras</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Arni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Zari-Jamdi</a:t>
                      </a:r>
                      <a:r>
                        <a:rPr kumimoji="0" lang="en-US" sz="1800" kern="1200" baseline="0" dirty="0" smtClean="0">
                          <a:solidFill>
                            <a:schemeClr val="dk1"/>
                          </a:solidFill>
                          <a:latin typeface="+mn-lt"/>
                          <a:ea typeface="+mn-ea"/>
                          <a:cs typeface="+mn-cs"/>
                        </a:rPr>
                        <a:t> 	</a:t>
                      </a:r>
                    </a:p>
                    <a:p>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905000" y="0"/>
          <a:ext cx="13182599" cy="7345680"/>
        </p:xfrm>
        <a:graphic>
          <a:graphicData uri="http://schemas.openxmlformats.org/drawingml/2006/table">
            <a:tbl>
              <a:tblPr firstRow="1" bandRow="1">
                <a:tableStyleId>{5C22544A-7EE6-4342-B048-85BDC9FD1C3A}</a:tableStyleId>
              </a:tblPr>
              <a:tblGrid>
                <a:gridCol w="2443040"/>
                <a:gridCol w="1841305"/>
                <a:gridCol w="2224564"/>
                <a:gridCol w="2554129"/>
                <a:gridCol w="1909304"/>
                <a:gridCol w="2210257"/>
              </a:tblGrid>
              <a:tr h="7620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rgbClr val="FF7C80"/>
                    </a:solidFill>
                  </a:tcPr>
                </a:tc>
              </a:tr>
              <a:tr h="609477">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dk1"/>
                          </a:solidFill>
                          <a:latin typeface="+mn-lt"/>
                          <a:ea typeface="+mn-ea"/>
                          <a:cs typeface="+mn-cs"/>
                        </a:rPr>
                        <a:t>NAGPUR DIVISION 	</a:t>
                      </a:r>
                    </a:p>
                    <a:p>
                      <a:endParaRPr kumimoji="0" lang="en-US" sz="2000" b="1" kern="1200" baseline="0" dirty="0" smtClean="0">
                        <a:solidFill>
                          <a:schemeClr val="dk1"/>
                        </a:solidFill>
                        <a:latin typeface="+mn-lt"/>
                        <a:ea typeface="+mn-ea"/>
                        <a:cs typeface="+mn-cs"/>
                      </a:endParaRP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3244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Nagpur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Nagpur City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smtClean="0">
                          <a:solidFill>
                            <a:schemeClr val="dk1"/>
                          </a:solidFill>
                          <a:latin typeface="+mn-lt"/>
                          <a:ea typeface="+mn-ea"/>
                          <a:cs typeface="+mn-cs"/>
                        </a:rPr>
                        <a:t>Nagpur (R) </a:t>
                      </a:r>
                    </a:p>
                    <a:p>
                      <a:r>
                        <a:rPr kumimoji="0" lang="en-US" sz="1800" kern="1200" baseline="0" dirty="0" err="1" smtClean="0">
                          <a:solidFill>
                            <a:schemeClr val="dk1"/>
                          </a:solidFill>
                          <a:latin typeface="+mn-lt"/>
                          <a:ea typeface="+mn-ea"/>
                          <a:cs typeface="+mn-cs"/>
                        </a:rPr>
                        <a:t>Kamptee</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Hingana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Katol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Narkhed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Savner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Kalmeshwar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Ramtek</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Parseoni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Mauda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Umred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Bhiwapur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Kuhi</a:t>
                      </a:r>
                      <a:r>
                        <a:rPr kumimoji="0" lang="en-US" sz="1800" kern="1200" baseline="0" dirty="0" smtClean="0">
                          <a:solidFill>
                            <a:schemeClr val="dk1"/>
                          </a:solidFill>
                          <a:latin typeface="+mn-lt"/>
                          <a:ea typeface="+mn-ea"/>
                          <a:cs typeface="+mn-cs"/>
                        </a:rPr>
                        <a:t> 	</a:t>
                      </a:r>
                    </a:p>
                  </a:txBody>
                  <a:tcPr>
                    <a:solidFill>
                      <a:srgbClr val="FF7C80"/>
                    </a:solidFill>
                  </a:tcPr>
                </a:tc>
              </a:tr>
              <a:tr h="19946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Bhandara</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Bhandara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Pauni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Tumsar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Mohadi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Sakoli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Lakhandur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Lakhani</a:t>
                      </a:r>
                      <a:r>
                        <a:rPr kumimoji="0" lang="en-US" sz="1800" kern="1200" baseline="0" dirty="0" smtClean="0">
                          <a:solidFill>
                            <a:schemeClr val="dk1"/>
                          </a:solidFill>
                          <a:latin typeface="+mn-lt"/>
                          <a:ea typeface="+mn-ea"/>
                          <a:cs typeface="+mn-cs"/>
                        </a:rPr>
                        <a:t> </a:t>
                      </a: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981200" y="-609600"/>
          <a:ext cx="13106400" cy="7467600"/>
        </p:xfrm>
        <a:graphic>
          <a:graphicData uri="http://schemas.openxmlformats.org/drawingml/2006/table">
            <a:tbl>
              <a:tblPr firstRow="1" bandRow="1">
                <a:tableStyleId>{5C22544A-7EE6-4342-B048-85BDC9FD1C3A}</a:tableStyleId>
              </a:tblPr>
              <a:tblGrid>
                <a:gridCol w="2428917"/>
                <a:gridCol w="1830663"/>
                <a:gridCol w="2211705"/>
                <a:gridCol w="2539365"/>
                <a:gridCol w="1898269"/>
                <a:gridCol w="2197481"/>
              </a:tblGrid>
              <a:tr h="9750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smtClean="0">
                          <a:solidFill>
                            <a:schemeClr val="lt1"/>
                          </a:solidFill>
                          <a:latin typeface="+mn-lt"/>
                          <a:ea typeface="+mn-ea"/>
                          <a:cs typeface="+mn-cs"/>
                        </a:rPr>
                        <a:t>Group D 	</a:t>
                      </a:r>
                    </a:p>
                    <a:p>
                      <a:endParaRPr lang="en-US" sz="2000" dirty="0"/>
                    </a:p>
                  </a:txBody>
                  <a:tcPr>
                    <a:solidFill>
                      <a:srgbClr val="FF7C80"/>
                    </a:solidFill>
                  </a:tcPr>
                </a:tc>
              </a:tr>
              <a:tr h="650033">
                <a:tc gridSpan="6">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dk1"/>
                          </a:solidFill>
                          <a:latin typeface="+mn-lt"/>
                          <a:ea typeface="+mn-ea"/>
                          <a:cs typeface="+mn-cs"/>
                        </a:rPr>
                        <a:t>NAGPUR DIVISION 	</a:t>
                      </a:r>
                    </a:p>
                    <a:p>
                      <a:endParaRPr kumimoji="0" lang="en-US" sz="2000" b="1" kern="1200" baseline="0" dirty="0" smtClean="0">
                        <a:solidFill>
                          <a:schemeClr val="dk1"/>
                        </a:solidFill>
                        <a:latin typeface="+mn-lt"/>
                        <a:ea typeface="+mn-ea"/>
                        <a:cs typeface="+mn-cs"/>
                      </a:endParaRP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81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Gondia</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Gondia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Goregaon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Tirora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Arjuni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Morgaon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Deori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Sadakarjuni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Amgaon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Salekasa</a:t>
                      </a:r>
                      <a:r>
                        <a:rPr kumimoji="0" lang="en-US" sz="1800" kern="1200" baseline="0" dirty="0" smtClean="0">
                          <a:solidFill>
                            <a:schemeClr val="dk1"/>
                          </a:solidFill>
                          <a:latin typeface="+mn-lt"/>
                          <a:ea typeface="+mn-ea"/>
                          <a:cs typeface="+mn-cs"/>
                        </a:rPr>
                        <a:t> 	</a:t>
                      </a:r>
                    </a:p>
                  </a:txBody>
                  <a:tcPr>
                    <a:solidFill>
                      <a:srgbClr val="FF7C80"/>
                    </a:solidFill>
                  </a:tcPr>
                </a:tc>
              </a:tr>
              <a:tr h="2481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Wardha</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Wardha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Deoli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Seloo</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Arvi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Karanja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Ashti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Hinganghat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Samudrapur</a:t>
                      </a:r>
                      <a:r>
                        <a:rPr kumimoji="0" lang="en-US" sz="1800" kern="1200" baseline="0" dirty="0" smtClean="0">
                          <a:solidFill>
                            <a:schemeClr val="dk1"/>
                          </a:solidFill>
                          <a:latin typeface="+mn-lt"/>
                          <a:ea typeface="+mn-ea"/>
                          <a:cs typeface="+mn-cs"/>
                        </a:rPr>
                        <a:t> 	</a:t>
                      </a:r>
                    </a:p>
                    <a:p>
                      <a:endParaRPr kumimoji="0" lang="en-US" sz="1800" kern="1200" baseline="0" dirty="0" smtClean="0">
                        <a:solidFill>
                          <a:schemeClr val="dk1"/>
                        </a:solidFill>
                        <a:latin typeface="+mn-lt"/>
                        <a:ea typeface="+mn-ea"/>
                        <a:cs typeface="+mn-cs"/>
                      </a:endParaRPr>
                    </a:p>
                  </a:txBody>
                  <a:tcPr>
                    <a:solidFill>
                      <a:srgbClr val="FF7C80"/>
                    </a:solidFill>
                  </a:tcPr>
                </a:tc>
              </a:tr>
              <a:tr h="650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Gadchiroli</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NO INDUSTRY DISTRICT 	</a:t>
                      </a:r>
                    </a:p>
                  </a:txBody>
                  <a:tcPr>
                    <a:solidFill>
                      <a:schemeClr val="bg2">
                        <a:lumMod val="90000"/>
                      </a:schemeClr>
                    </a:solidFill>
                  </a:tcPr>
                </a:tc>
                <a:tc hMerge="1">
                  <a:txBody>
                    <a:bodyPr/>
                    <a:lstStyle/>
                    <a:p>
                      <a:endParaRPr lang="en-US" sz="2000" dirty="0"/>
                    </a:p>
                  </a:txBody>
                  <a:tcPr>
                    <a:solidFill>
                      <a:schemeClr val="accent5">
                        <a:lumMod val="75000"/>
                      </a:schemeClr>
                    </a:solidFill>
                  </a:tcPr>
                </a:tc>
                <a:tc hMerge="1">
                  <a:txBody>
                    <a:bodyPr/>
                    <a:lstStyle/>
                    <a:p>
                      <a:endParaRPr lang="en-US" sz="2000" dirty="0"/>
                    </a:p>
                  </a:txBody>
                  <a:tcPr>
                    <a:solidFill>
                      <a:schemeClr val="bg2">
                        <a:lumMod val="25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hMerge="1">
                  <a:txBody>
                    <a:bodyPr/>
                    <a:lstStyle/>
                    <a:p>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6"/>
          <a:ext cx="9144000" cy="7106652"/>
        </p:xfrm>
        <a:graphic>
          <a:graphicData uri="http://schemas.openxmlformats.org/drawingml/2006/table">
            <a:tbl>
              <a:tblPr firstRow="1" bandRow="1">
                <a:tableStyleId>{5C22544A-7EE6-4342-B048-85BDC9FD1C3A}</a:tableStyleId>
              </a:tblPr>
              <a:tblGrid>
                <a:gridCol w="2286000"/>
                <a:gridCol w="2286000"/>
                <a:gridCol w="2286000"/>
                <a:gridCol w="2286000"/>
              </a:tblGrid>
              <a:tr h="444366">
                <a:tc>
                  <a:txBody>
                    <a:bodyPr/>
                    <a:lstStyle/>
                    <a:p>
                      <a:pPr algn="ctr"/>
                      <a:r>
                        <a:rPr lang="en-US" dirty="0" smtClean="0"/>
                        <a:t>STATE</a:t>
                      </a:r>
                      <a:endParaRPr lang="en-US" dirty="0"/>
                    </a:p>
                  </a:txBody>
                  <a:tcPr/>
                </a:tc>
                <a:tc>
                  <a:txBody>
                    <a:bodyPr/>
                    <a:lstStyle/>
                    <a:p>
                      <a:pPr algn="ctr"/>
                      <a:r>
                        <a:rPr lang="en-US" dirty="0" smtClean="0"/>
                        <a:t>DISTRICT</a:t>
                      </a:r>
                      <a:endParaRPr lang="en-US" dirty="0"/>
                    </a:p>
                  </a:txBody>
                  <a:tcPr/>
                </a:tc>
                <a:tc>
                  <a:txBody>
                    <a:bodyPr/>
                    <a:lstStyle/>
                    <a:p>
                      <a:pPr algn="ctr"/>
                      <a:r>
                        <a:rPr lang="en-US" dirty="0" smtClean="0"/>
                        <a:t>TALUKA</a:t>
                      </a:r>
                      <a:endParaRPr lang="en-US" dirty="0"/>
                    </a:p>
                  </a:txBody>
                  <a:tcPr/>
                </a:tc>
                <a:tc>
                  <a:txBody>
                    <a:bodyPr/>
                    <a:lstStyle/>
                    <a:p>
                      <a:pPr algn="ctr"/>
                      <a:r>
                        <a:rPr lang="en-US" dirty="0" smtClean="0"/>
                        <a:t>AREA</a:t>
                      </a:r>
                      <a:endParaRPr lang="en-US" dirty="0"/>
                    </a:p>
                  </a:txBody>
                  <a:tcPr/>
                </a:tc>
              </a:tr>
              <a:tr h="317628">
                <a:tc rowSpan="18">
                  <a:txBody>
                    <a:bodyPr/>
                    <a:lstStyle/>
                    <a:p>
                      <a:pPr algn="ctr"/>
                      <a:r>
                        <a:rPr lang="en-US" dirty="0" smtClean="0"/>
                        <a:t>MAHARASHTRA &amp; MADHYAPRADESH</a:t>
                      </a:r>
                      <a:endParaRPr lang="en-US" dirty="0"/>
                    </a:p>
                  </a:txBody>
                  <a:tcPr anchor="ctr">
                    <a:solidFill>
                      <a:srgbClr val="00B050"/>
                    </a:solidFill>
                  </a:tcPr>
                </a:tc>
                <a:tc rowSpan="2">
                  <a:txBody>
                    <a:bodyPr/>
                    <a:lstStyle/>
                    <a:p>
                      <a:pPr algn="ctr"/>
                      <a:r>
                        <a:rPr lang="en-US" dirty="0" smtClean="0"/>
                        <a:t>NANDURBAR</a:t>
                      </a:r>
                      <a:endParaRPr lang="en-US" dirty="0"/>
                    </a:p>
                  </a:txBody>
                  <a:tcPr anchor="ctr">
                    <a:solidFill>
                      <a:schemeClr val="bg2">
                        <a:lumMod val="75000"/>
                      </a:schemeClr>
                    </a:solidFill>
                  </a:tcPr>
                </a:tc>
                <a:tc>
                  <a:txBody>
                    <a:bodyPr/>
                    <a:lstStyle/>
                    <a:p>
                      <a:pPr algn="ctr"/>
                      <a:r>
                        <a:rPr lang="en-US" dirty="0" smtClean="0"/>
                        <a:t>DHADGAON</a:t>
                      </a:r>
                      <a:endParaRPr lang="en-US" dirty="0"/>
                    </a:p>
                  </a:txBody>
                  <a:tcPr>
                    <a:solidFill>
                      <a:schemeClr val="bg2">
                        <a:lumMod val="75000"/>
                      </a:schemeClr>
                    </a:solidFill>
                  </a:tcPr>
                </a:tc>
                <a:tc>
                  <a:txBody>
                    <a:bodyPr/>
                    <a:lstStyle/>
                    <a:p>
                      <a:pPr algn="ctr"/>
                      <a:r>
                        <a:rPr lang="en-US" dirty="0" smtClean="0"/>
                        <a:t>D+</a:t>
                      </a:r>
                      <a:endParaRPr lang="en-US" dirty="0"/>
                    </a:p>
                  </a:txBody>
                  <a:tcPr>
                    <a:solidFill>
                      <a:schemeClr val="bg2">
                        <a:lumMod val="75000"/>
                      </a:schemeClr>
                    </a:solidFill>
                  </a:tcPr>
                </a:tc>
              </a:tr>
              <a:tr h="330462">
                <a:tc vMerge="1">
                  <a:txBody>
                    <a:bodyPr/>
                    <a:lstStyle/>
                    <a:p>
                      <a:endParaRPr lang="en-US" dirty="0"/>
                    </a:p>
                  </a:txBody>
                  <a:tcPr/>
                </a:tc>
                <a:tc vMerge="1">
                  <a:txBody>
                    <a:bodyPr/>
                    <a:lstStyle/>
                    <a:p>
                      <a:endParaRPr lang="en-US" dirty="0"/>
                    </a:p>
                  </a:txBody>
                  <a:tcPr/>
                </a:tc>
                <a:tc>
                  <a:txBody>
                    <a:bodyPr/>
                    <a:lstStyle/>
                    <a:p>
                      <a:pPr algn="ctr"/>
                      <a:r>
                        <a:rPr lang="en-US" dirty="0" smtClean="0"/>
                        <a:t>SHAHADA</a:t>
                      </a:r>
                      <a:endParaRPr lang="en-US" dirty="0"/>
                    </a:p>
                  </a:txBody>
                  <a:tcPr>
                    <a:solidFill>
                      <a:schemeClr val="bg2">
                        <a:lumMod val="75000"/>
                      </a:schemeClr>
                    </a:solidFill>
                  </a:tcPr>
                </a:tc>
                <a:tc>
                  <a:txBody>
                    <a:bodyPr/>
                    <a:lstStyle/>
                    <a:p>
                      <a:pPr algn="ctr"/>
                      <a:r>
                        <a:rPr lang="en-US" dirty="0" smtClean="0"/>
                        <a:t>D+</a:t>
                      </a:r>
                      <a:endParaRPr lang="en-US" dirty="0"/>
                    </a:p>
                  </a:txBody>
                  <a:tcPr>
                    <a:solidFill>
                      <a:schemeClr val="bg2">
                        <a:lumMod val="75000"/>
                      </a:schemeClr>
                    </a:solidFill>
                  </a:tcPr>
                </a:tc>
              </a:tr>
              <a:tr h="345702">
                <a:tc vMerge="1">
                  <a:txBody>
                    <a:bodyPr/>
                    <a:lstStyle/>
                    <a:p>
                      <a:endParaRPr lang="en-US" dirty="0"/>
                    </a:p>
                  </a:txBody>
                  <a:tcPr/>
                </a:tc>
                <a:tc>
                  <a:txBody>
                    <a:bodyPr/>
                    <a:lstStyle/>
                    <a:p>
                      <a:pPr algn="ctr"/>
                      <a:r>
                        <a:rPr lang="en-US" dirty="0" smtClean="0"/>
                        <a:t>DHULE</a:t>
                      </a:r>
                      <a:endParaRPr lang="en-US" dirty="0"/>
                    </a:p>
                  </a:txBody>
                  <a:tcPr anchor="ctr">
                    <a:solidFill>
                      <a:srgbClr val="9966FF"/>
                    </a:solidFill>
                  </a:tcPr>
                </a:tc>
                <a:tc>
                  <a:txBody>
                    <a:bodyPr/>
                    <a:lstStyle/>
                    <a:p>
                      <a:pPr algn="ctr"/>
                      <a:r>
                        <a:rPr lang="en-US" dirty="0" smtClean="0"/>
                        <a:t>SHIRPUR</a:t>
                      </a:r>
                      <a:endParaRPr lang="en-US" dirty="0"/>
                    </a:p>
                  </a:txBody>
                  <a:tcPr>
                    <a:solidFill>
                      <a:srgbClr val="9966FF"/>
                    </a:solidFill>
                  </a:tcPr>
                </a:tc>
                <a:tc>
                  <a:txBody>
                    <a:bodyPr/>
                    <a:lstStyle/>
                    <a:p>
                      <a:pPr algn="ctr"/>
                      <a:r>
                        <a:rPr lang="en-US" dirty="0" smtClean="0"/>
                        <a:t>D+</a:t>
                      </a:r>
                      <a:endParaRPr lang="en-US" dirty="0"/>
                    </a:p>
                  </a:txBody>
                  <a:tcPr>
                    <a:solidFill>
                      <a:srgbClr val="9966FF"/>
                    </a:solidFill>
                  </a:tcPr>
                </a:tc>
              </a:tr>
              <a:tr h="358536">
                <a:tc vMerge="1">
                  <a:txBody>
                    <a:bodyPr/>
                    <a:lstStyle/>
                    <a:p>
                      <a:endParaRPr lang="en-US" dirty="0"/>
                    </a:p>
                  </a:txBody>
                  <a:tcPr/>
                </a:tc>
                <a:tc rowSpan="3">
                  <a:txBody>
                    <a:bodyPr/>
                    <a:lstStyle/>
                    <a:p>
                      <a:pPr algn="ctr"/>
                      <a:r>
                        <a:rPr lang="en-US" dirty="0" smtClean="0"/>
                        <a:t>JALGAON</a:t>
                      </a:r>
                      <a:endParaRPr lang="en-US" dirty="0"/>
                    </a:p>
                  </a:txBody>
                  <a:tcPr anchor="ctr">
                    <a:solidFill>
                      <a:schemeClr val="accent3">
                        <a:lumMod val="75000"/>
                      </a:schemeClr>
                    </a:solidFill>
                  </a:tcPr>
                </a:tc>
                <a:tc>
                  <a:txBody>
                    <a:bodyPr/>
                    <a:lstStyle/>
                    <a:p>
                      <a:pPr algn="ctr"/>
                      <a:r>
                        <a:rPr lang="en-US" dirty="0" smtClean="0"/>
                        <a:t>CHOPADA</a:t>
                      </a:r>
                      <a:endParaRPr lang="en-US" dirty="0"/>
                    </a:p>
                  </a:txBody>
                  <a:tcPr>
                    <a:solidFill>
                      <a:schemeClr val="accent3">
                        <a:lumMod val="75000"/>
                      </a:schemeClr>
                    </a:solidFill>
                  </a:tcPr>
                </a:tc>
                <a:tc>
                  <a:txBody>
                    <a:bodyPr/>
                    <a:lstStyle/>
                    <a:p>
                      <a:pPr algn="ctr"/>
                      <a:r>
                        <a:rPr lang="en-US" dirty="0" smtClean="0"/>
                        <a:t>D+</a:t>
                      </a:r>
                      <a:endParaRPr lang="en-US" dirty="0"/>
                    </a:p>
                  </a:txBody>
                  <a:tcPr>
                    <a:solidFill>
                      <a:schemeClr val="accent3">
                        <a:lumMod val="75000"/>
                      </a:schemeClr>
                    </a:solidFill>
                  </a:tcPr>
                </a:tc>
              </a:tr>
              <a:tr h="299982">
                <a:tc vMerge="1">
                  <a:txBody>
                    <a:bodyPr/>
                    <a:lstStyle/>
                    <a:p>
                      <a:endParaRPr lang="en-US" dirty="0"/>
                    </a:p>
                  </a:txBody>
                  <a:tcPr/>
                </a:tc>
                <a:tc vMerge="1">
                  <a:txBody>
                    <a:bodyPr/>
                    <a:lstStyle/>
                    <a:p>
                      <a:endParaRPr lang="en-US" dirty="0"/>
                    </a:p>
                  </a:txBody>
                  <a:tcPr/>
                </a:tc>
                <a:tc>
                  <a:txBody>
                    <a:bodyPr/>
                    <a:lstStyle/>
                    <a:p>
                      <a:pPr algn="ctr"/>
                      <a:r>
                        <a:rPr lang="en-US" dirty="0" smtClean="0"/>
                        <a:t>YAVAL</a:t>
                      </a:r>
                      <a:endParaRPr lang="en-US" dirty="0"/>
                    </a:p>
                  </a:txBody>
                  <a:tcPr>
                    <a:solidFill>
                      <a:schemeClr val="accent3">
                        <a:lumMod val="75000"/>
                      </a:schemeClr>
                    </a:solidFill>
                  </a:tcPr>
                </a:tc>
                <a:tc>
                  <a:txBody>
                    <a:bodyPr/>
                    <a:lstStyle/>
                    <a:p>
                      <a:pPr algn="ctr"/>
                      <a:r>
                        <a:rPr lang="en-US" dirty="0" smtClean="0"/>
                        <a:t>D</a:t>
                      </a:r>
                      <a:endParaRPr lang="en-US" dirty="0"/>
                    </a:p>
                  </a:txBody>
                  <a:tcPr>
                    <a:solidFill>
                      <a:schemeClr val="accent3">
                        <a:lumMod val="75000"/>
                      </a:schemeClr>
                    </a:solidFill>
                  </a:tcPr>
                </a:tc>
              </a:tr>
              <a:tr h="312816">
                <a:tc vMerge="1">
                  <a:txBody>
                    <a:bodyPr/>
                    <a:lstStyle/>
                    <a:p>
                      <a:endParaRPr lang="en-US" dirty="0"/>
                    </a:p>
                  </a:txBody>
                  <a:tcPr/>
                </a:tc>
                <a:tc vMerge="1">
                  <a:txBody>
                    <a:bodyPr/>
                    <a:lstStyle/>
                    <a:p>
                      <a:endParaRPr lang="en-US" dirty="0"/>
                    </a:p>
                  </a:txBody>
                  <a:tcPr/>
                </a:tc>
                <a:tc>
                  <a:txBody>
                    <a:bodyPr/>
                    <a:lstStyle/>
                    <a:p>
                      <a:pPr algn="ctr"/>
                      <a:r>
                        <a:rPr lang="en-US" dirty="0" smtClean="0"/>
                        <a:t>RAVER</a:t>
                      </a:r>
                      <a:endParaRPr lang="en-US" dirty="0"/>
                    </a:p>
                  </a:txBody>
                  <a:tcPr>
                    <a:solidFill>
                      <a:schemeClr val="accent3">
                        <a:lumMod val="75000"/>
                      </a:schemeClr>
                    </a:solidFill>
                  </a:tcPr>
                </a:tc>
                <a:tc>
                  <a:txBody>
                    <a:bodyPr/>
                    <a:lstStyle/>
                    <a:p>
                      <a:pPr algn="ctr"/>
                      <a:r>
                        <a:rPr lang="en-US" dirty="0" smtClean="0"/>
                        <a:t>D+</a:t>
                      </a:r>
                      <a:endParaRPr lang="en-US" dirty="0"/>
                    </a:p>
                  </a:txBody>
                  <a:tcPr>
                    <a:solidFill>
                      <a:schemeClr val="accent3">
                        <a:lumMod val="75000"/>
                      </a:schemeClr>
                    </a:solidFill>
                  </a:tcPr>
                </a:tc>
              </a:tr>
              <a:tr h="328056">
                <a:tc vMerge="1">
                  <a:txBody>
                    <a:bodyPr/>
                    <a:lstStyle/>
                    <a:p>
                      <a:endParaRPr lang="en-US" dirty="0"/>
                    </a:p>
                  </a:txBody>
                  <a:tcPr/>
                </a:tc>
                <a:tc rowSpan="2">
                  <a:txBody>
                    <a:bodyPr/>
                    <a:lstStyle/>
                    <a:p>
                      <a:pPr algn="ctr"/>
                      <a:r>
                        <a:rPr lang="en-US" dirty="0" smtClean="0"/>
                        <a:t>BULDHANA</a:t>
                      </a:r>
                      <a:endParaRPr lang="en-US" dirty="0"/>
                    </a:p>
                  </a:txBody>
                  <a:tcPr anchor="ctr">
                    <a:solidFill>
                      <a:srgbClr val="FF00FF"/>
                    </a:solidFill>
                  </a:tcPr>
                </a:tc>
                <a:tc>
                  <a:txBody>
                    <a:bodyPr/>
                    <a:lstStyle/>
                    <a:p>
                      <a:pPr algn="ctr"/>
                      <a:r>
                        <a:rPr lang="en-US" dirty="0" smtClean="0"/>
                        <a:t>JAMOD</a:t>
                      </a:r>
                      <a:endParaRPr lang="en-US" dirty="0"/>
                    </a:p>
                  </a:txBody>
                  <a:tcPr>
                    <a:solidFill>
                      <a:srgbClr val="FF00FF"/>
                    </a:solidFill>
                  </a:tcPr>
                </a:tc>
                <a:tc>
                  <a:txBody>
                    <a:bodyPr/>
                    <a:lstStyle/>
                    <a:p>
                      <a:pPr algn="ctr"/>
                      <a:r>
                        <a:rPr lang="en-US" dirty="0" smtClean="0"/>
                        <a:t>D+</a:t>
                      </a:r>
                      <a:endParaRPr lang="en-US" dirty="0"/>
                    </a:p>
                  </a:txBody>
                  <a:tcPr>
                    <a:solidFill>
                      <a:srgbClr val="FF00FF"/>
                    </a:solidFill>
                  </a:tcPr>
                </a:tc>
              </a:tr>
              <a:tr h="343296">
                <a:tc vMerge="1">
                  <a:txBody>
                    <a:bodyPr/>
                    <a:lstStyle/>
                    <a:p>
                      <a:endParaRPr lang="en-US" dirty="0"/>
                    </a:p>
                  </a:txBody>
                  <a:tcPr/>
                </a:tc>
                <a:tc vMerge="1">
                  <a:txBody>
                    <a:bodyPr/>
                    <a:lstStyle/>
                    <a:p>
                      <a:endParaRPr lang="en-US" dirty="0"/>
                    </a:p>
                  </a:txBody>
                  <a:tcPr/>
                </a:tc>
                <a:tc>
                  <a:txBody>
                    <a:bodyPr/>
                    <a:lstStyle/>
                    <a:p>
                      <a:pPr algn="ctr"/>
                      <a:r>
                        <a:rPr lang="en-US" dirty="0" smtClean="0"/>
                        <a:t>MALKAPUR</a:t>
                      </a:r>
                      <a:endParaRPr lang="en-US" dirty="0"/>
                    </a:p>
                  </a:txBody>
                  <a:tcPr>
                    <a:solidFill>
                      <a:srgbClr val="FF00FF"/>
                    </a:solidFill>
                  </a:tcPr>
                </a:tc>
                <a:tc>
                  <a:txBody>
                    <a:bodyPr/>
                    <a:lstStyle/>
                    <a:p>
                      <a:pPr algn="ctr"/>
                      <a:r>
                        <a:rPr lang="en-US" dirty="0" smtClean="0"/>
                        <a:t>D+</a:t>
                      </a:r>
                      <a:endParaRPr lang="en-US" dirty="0"/>
                    </a:p>
                  </a:txBody>
                  <a:tcPr>
                    <a:solidFill>
                      <a:srgbClr val="FF00FF"/>
                    </a:solidFill>
                  </a:tcPr>
                </a:tc>
              </a:tr>
              <a:tr h="358536">
                <a:tc vMerge="1">
                  <a:txBody>
                    <a:bodyPr/>
                    <a:lstStyle/>
                    <a:p>
                      <a:endParaRPr lang="en-US" dirty="0"/>
                    </a:p>
                  </a:txBody>
                  <a:tcPr/>
                </a:tc>
                <a:tc rowSpan="2">
                  <a:txBody>
                    <a:bodyPr/>
                    <a:lstStyle/>
                    <a:p>
                      <a:pPr algn="ctr"/>
                      <a:r>
                        <a:rPr lang="en-US" dirty="0" smtClean="0"/>
                        <a:t>AMARAWATI</a:t>
                      </a:r>
                      <a:endParaRPr lang="en-US" dirty="0"/>
                    </a:p>
                  </a:txBody>
                  <a:tcPr anchor="ctr">
                    <a:solidFill>
                      <a:srgbClr val="FFC000"/>
                    </a:solidFill>
                  </a:tcPr>
                </a:tc>
                <a:tc>
                  <a:txBody>
                    <a:bodyPr/>
                    <a:lstStyle/>
                    <a:p>
                      <a:pPr algn="ctr"/>
                      <a:r>
                        <a:rPr lang="en-US" dirty="0" smtClean="0"/>
                        <a:t>CHIKHALDARA</a:t>
                      </a:r>
                      <a:endParaRPr lang="en-US" dirty="0"/>
                    </a:p>
                  </a:txBody>
                  <a:tcPr>
                    <a:solidFill>
                      <a:srgbClr val="FFC000"/>
                    </a:solidFill>
                  </a:tcPr>
                </a:tc>
                <a:tc>
                  <a:txBody>
                    <a:bodyPr/>
                    <a:lstStyle/>
                    <a:p>
                      <a:pPr algn="ctr"/>
                      <a:r>
                        <a:rPr lang="en-US" dirty="0" smtClean="0"/>
                        <a:t>D+</a:t>
                      </a:r>
                      <a:endParaRPr lang="en-US" dirty="0"/>
                    </a:p>
                  </a:txBody>
                  <a:tcPr>
                    <a:solidFill>
                      <a:srgbClr val="FFC000"/>
                    </a:solidFill>
                  </a:tcPr>
                </a:tc>
              </a:tr>
              <a:tr h="297576">
                <a:tc vMerge="1">
                  <a:txBody>
                    <a:bodyPr/>
                    <a:lstStyle/>
                    <a:p>
                      <a:endParaRPr lang="en-US" dirty="0"/>
                    </a:p>
                  </a:txBody>
                  <a:tcPr/>
                </a:tc>
                <a:tc vMerge="1">
                  <a:txBody>
                    <a:bodyPr/>
                    <a:lstStyle/>
                    <a:p>
                      <a:endParaRPr lang="en-US" dirty="0"/>
                    </a:p>
                  </a:txBody>
                  <a:tcPr/>
                </a:tc>
                <a:tc>
                  <a:txBody>
                    <a:bodyPr/>
                    <a:lstStyle/>
                    <a:p>
                      <a:pPr algn="ctr"/>
                      <a:r>
                        <a:rPr lang="en-US" dirty="0" smtClean="0"/>
                        <a:t>ACHALPUR</a:t>
                      </a:r>
                      <a:endParaRPr lang="en-US" dirty="0"/>
                    </a:p>
                  </a:txBody>
                  <a:tcPr>
                    <a:solidFill>
                      <a:srgbClr val="FFC000"/>
                    </a:solidFill>
                  </a:tcPr>
                </a:tc>
                <a:tc>
                  <a:txBody>
                    <a:bodyPr/>
                    <a:lstStyle/>
                    <a:p>
                      <a:pPr algn="ctr"/>
                      <a:r>
                        <a:rPr lang="en-US" dirty="0" smtClean="0"/>
                        <a:t>D+</a:t>
                      </a:r>
                      <a:endParaRPr lang="en-US" dirty="0"/>
                    </a:p>
                  </a:txBody>
                  <a:tcPr>
                    <a:solidFill>
                      <a:srgbClr val="FFC000"/>
                    </a:solidFill>
                  </a:tcPr>
                </a:tc>
              </a:tr>
              <a:tr h="312816">
                <a:tc vMerge="1">
                  <a:txBody>
                    <a:bodyPr/>
                    <a:lstStyle/>
                    <a:p>
                      <a:endParaRPr lang="en-US" dirty="0"/>
                    </a:p>
                  </a:txBody>
                  <a:tcPr/>
                </a:tc>
                <a:tc rowSpan="4">
                  <a:txBody>
                    <a:bodyPr/>
                    <a:lstStyle/>
                    <a:p>
                      <a:pPr algn="ctr"/>
                      <a:r>
                        <a:rPr lang="en-US" dirty="0" smtClean="0"/>
                        <a:t>NAGPUR</a:t>
                      </a:r>
                      <a:endParaRPr lang="en-US" dirty="0"/>
                    </a:p>
                  </a:txBody>
                  <a:tcPr anchor="ctr">
                    <a:solidFill>
                      <a:srgbClr val="FF9999"/>
                    </a:solidFill>
                  </a:tcPr>
                </a:tc>
                <a:tc>
                  <a:txBody>
                    <a:bodyPr/>
                    <a:lstStyle/>
                    <a:p>
                      <a:pPr algn="ctr"/>
                      <a:r>
                        <a:rPr lang="en-US" dirty="0" smtClean="0"/>
                        <a:t>NARKHER</a:t>
                      </a:r>
                      <a:endParaRPr lang="en-US" dirty="0"/>
                    </a:p>
                  </a:txBody>
                  <a:tcPr>
                    <a:solidFill>
                      <a:srgbClr val="FF9999"/>
                    </a:solidFill>
                  </a:tcPr>
                </a:tc>
                <a:tc>
                  <a:txBody>
                    <a:bodyPr/>
                    <a:lstStyle/>
                    <a:p>
                      <a:pPr algn="ctr"/>
                      <a:r>
                        <a:rPr lang="en-US" dirty="0" smtClean="0"/>
                        <a:t>D+</a:t>
                      </a:r>
                      <a:endParaRPr lang="en-US" dirty="0"/>
                    </a:p>
                  </a:txBody>
                  <a:tcPr>
                    <a:solidFill>
                      <a:srgbClr val="FF9999"/>
                    </a:solidFill>
                  </a:tcPr>
                </a:tc>
              </a:tr>
              <a:tr h="328056">
                <a:tc vMerge="1">
                  <a:txBody>
                    <a:bodyPr/>
                    <a:lstStyle/>
                    <a:p>
                      <a:endParaRPr lang="en-US" dirty="0"/>
                    </a:p>
                  </a:txBody>
                  <a:tcPr/>
                </a:tc>
                <a:tc vMerge="1">
                  <a:txBody>
                    <a:bodyPr/>
                    <a:lstStyle/>
                    <a:p>
                      <a:endParaRPr lang="en-US" dirty="0"/>
                    </a:p>
                  </a:txBody>
                  <a:tcPr/>
                </a:tc>
                <a:tc>
                  <a:txBody>
                    <a:bodyPr/>
                    <a:lstStyle/>
                    <a:p>
                      <a:pPr algn="ctr"/>
                      <a:r>
                        <a:rPr lang="en-US" dirty="0" smtClean="0"/>
                        <a:t>SAONER</a:t>
                      </a:r>
                      <a:endParaRPr lang="en-US" dirty="0"/>
                    </a:p>
                  </a:txBody>
                  <a:tcPr>
                    <a:solidFill>
                      <a:srgbClr val="FF9999"/>
                    </a:solidFill>
                  </a:tcPr>
                </a:tc>
                <a:tc>
                  <a:txBody>
                    <a:bodyPr/>
                    <a:lstStyle/>
                    <a:p>
                      <a:pPr algn="ctr"/>
                      <a:r>
                        <a:rPr lang="en-US" dirty="0" smtClean="0"/>
                        <a:t>D+</a:t>
                      </a:r>
                      <a:endParaRPr lang="en-US" dirty="0"/>
                    </a:p>
                  </a:txBody>
                  <a:tcPr>
                    <a:solidFill>
                      <a:srgbClr val="FF9999"/>
                    </a:solidFill>
                  </a:tcPr>
                </a:tc>
              </a:tr>
              <a:tr h="343296">
                <a:tc vMerge="1">
                  <a:txBody>
                    <a:bodyPr/>
                    <a:lstStyle/>
                    <a:p>
                      <a:endParaRPr lang="en-US" dirty="0"/>
                    </a:p>
                  </a:txBody>
                  <a:tcPr/>
                </a:tc>
                <a:tc vMerge="1">
                  <a:txBody>
                    <a:bodyPr/>
                    <a:lstStyle/>
                    <a:p>
                      <a:endParaRPr lang="en-US" dirty="0"/>
                    </a:p>
                  </a:txBody>
                  <a:tcPr/>
                </a:tc>
                <a:tc>
                  <a:txBody>
                    <a:bodyPr/>
                    <a:lstStyle/>
                    <a:p>
                      <a:pPr algn="ctr"/>
                      <a:r>
                        <a:rPr lang="en-US" dirty="0" smtClean="0"/>
                        <a:t>PARSEONI</a:t>
                      </a:r>
                      <a:endParaRPr lang="en-US" dirty="0"/>
                    </a:p>
                  </a:txBody>
                  <a:tcPr>
                    <a:solidFill>
                      <a:srgbClr val="FF9999"/>
                    </a:solidFill>
                  </a:tcPr>
                </a:tc>
                <a:tc>
                  <a:txBody>
                    <a:bodyPr/>
                    <a:lstStyle/>
                    <a:p>
                      <a:pPr algn="ctr"/>
                      <a:r>
                        <a:rPr lang="en-US" dirty="0" smtClean="0"/>
                        <a:t>D+</a:t>
                      </a:r>
                      <a:endParaRPr lang="en-US" dirty="0"/>
                    </a:p>
                  </a:txBody>
                  <a:tcPr>
                    <a:solidFill>
                      <a:srgbClr val="FF9999"/>
                    </a:solidFill>
                  </a:tcPr>
                </a:tc>
              </a:tr>
              <a:tr h="358536">
                <a:tc vMerge="1">
                  <a:txBody>
                    <a:bodyPr/>
                    <a:lstStyle/>
                    <a:p>
                      <a:endParaRPr lang="en-US" dirty="0"/>
                    </a:p>
                  </a:txBody>
                  <a:tcPr/>
                </a:tc>
                <a:tc vMerge="1">
                  <a:txBody>
                    <a:bodyPr/>
                    <a:lstStyle/>
                    <a:p>
                      <a:endParaRPr lang="en-US" dirty="0"/>
                    </a:p>
                  </a:txBody>
                  <a:tcPr/>
                </a:tc>
                <a:tc>
                  <a:txBody>
                    <a:bodyPr/>
                    <a:lstStyle/>
                    <a:p>
                      <a:pPr algn="ctr"/>
                      <a:r>
                        <a:rPr lang="en-US" dirty="0" smtClean="0"/>
                        <a:t>RAMTEK</a:t>
                      </a:r>
                      <a:endParaRPr lang="en-US" dirty="0"/>
                    </a:p>
                  </a:txBody>
                  <a:tcPr>
                    <a:solidFill>
                      <a:srgbClr val="FF9999"/>
                    </a:solidFill>
                  </a:tcPr>
                </a:tc>
                <a:tc>
                  <a:txBody>
                    <a:bodyPr/>
                    <a:lstStyle/>
                    <a:p>
                      <a:pPr algn="ctr"/>
                      <a:r>
                        <a:rPr lang="en-US" dirty="0" smtClean="0"/>
                        <a:t>D+</a:t>
                      </a:r>
                      <a:endParaRPr lang="en-US" dirty="0"/>
                    </a:p>
                  </a:txBody>
                  <a:tcPr>
                    <a:solidFill>
                      <a:srgbClr val="FF9999"/>
                    </a:solidFill>
                  </a:tcPr>
                </a:tc>
              </a:tr>
              <a:tr h="297576">
                <a:tc vMerge="1">
                  <a:txBody>
                    <a:bodyPr/>
                    <a:lstStyle/>
                    <a:p>
                      <a:endParaRPr lang="en-US" dirty="0"/>
                    </a:p>
                  </a:txBody>
                  <a:tcPr/>
                </a:tc>
                <a:tc rowSpan="3">
                  <a:txBody>
                    <a:bodyPr/>
                    <a:lstStyle/>
                    <a:p>
                      <a:pPr algn="ctr"/>
                      <a:r>
                        <a:rPr lang="en-US" dirty="0" smtClean="0"/>
                        <a:t>GONDIA</a:t>
                      </a:r>
                      <a:endParaRPr lang="en-US" dirty="0"/>
                    </a:p>
                  </a:txBody>
                  <a:tcPr anchor="ctr">
                    <a:solidFill>
                      <a:srgbClr val="CCFF66"/>
                    </a:solidFill>
                  </a:tcPr>
                </a:tc>
                <a:tc>
                  <a:txBody>
                    <a:bodyPr/>
                    <a:lstStyle/>
                    <a:p>
                      <a:pPr algn="ctr"/>
                      <a:r>
                        <a:rPr lang="en-US" dirty="0" smtClean="0"/>
                        <a:t>GONDIA</a:t>
                      </a:r>
                      <a:endParaRPr lang="en-US" dirty="0"/>
                    </a:p>
                  </a:txBody>
                  <a:tcPr>
                    <a:solidFill>
                      <a:srgbClr val="CCFF66"/>
                    </a:solidFill>
                  </a:tcPr>
                </a:tc>
                <a:tc>
                  <a:txBody>
                    <a:bodyPr/>
                    <a:lstStyle/>
                    <a:p>
                      <a:pPr algn="ctr"/>
                      <a:r>
                        <a:rPr lang="en-US" dirty="0" smtClean="0"/>
                        <a:t>D+</a:t>
                      </a:r>
                      <a:endParaRPr lang="en-US" dirty="0"/>
                    </a:p>
                  </a:txBody>
                  <a:tcPr>
                    <a:solidFill>
                      <a:srgbClr val="CCFF66"/>
                    </a:solidFill>
                  </a:tcPr>
                </a:tc>
              </a:tr>
              <a:tr h="312816">
                <a:tc vMerge="1">
                  <a:txBody>
                    <a:bodyPr/>
                    <a:lstStyle/>
                    <a:p>
                      <a:endParaRPr lang="en-US" dirty="0"/>
                    </a:p>
                  </a:txBody>
                  <a:tcPr/>
                </a:tc>
                <a:tc vMerge="1">
                  <a:txBody>
                    <a:bodyPr/>
                    <a:lstStyle/>
                    <a:p>
                      <a:endParaRPr lang="en-US" dirty="0"/>
                    </a:p>
                  </a:txBody>
                  <a:tcPr/>
                </a:tc>
                <a:tc>
                  <a:txBody>
                    <a:bodyPr/>
                    <a:lstStyle/>
                    <a:p>
                      <a:pPr algn="ctr"/>
                      <a:r>
                        <a:rPr lang="en-US" dirty="0" smtClean="0"/>
                        <a:t>AMGAON</a:t>
                      </a:r>
                      <a:endParaRPr lang="en-US" dirty="0"/>
                    </a:p>
                  </a:txBody>
                  <a:tcPr>
                    <a:solidFill>
                      <a:srgbClr val="CCFF66"/>
                    </a:solidFill>
                  </a:tcPr>
                </a:tc>
                <a:tc>
                  <a:txBody>
                    <a:bodyPr/>
                    <a:lstStyle/>
                    <a:p>
                      <a:pPr algn="ctr"/>
                      <a:r>
                        <a:rPr lang="en-US" dirty="0" smtClean="0"/>
                        <a:t>D+</a:t>
                      </a:r>
                      <a:endParaRPr lang="en-US" dirty="0"/>
                    </a:p>
                  </a:txBody>
                  <a:tcPr>
                    <a:solidFill>
                      <a:srgbClr val="CCFF66"/>
                    </a:solidFill>
                  </a:tcPr>
                </a:tc>
              </a:tr>
              <a:tr h="328056">
                <a:tc vMerge="1">
                  <a:txBody>
                    <a:bodyPr/>
                    <a:lstStyle/>
                    <a:p>
                      <a:endParaRPr lang="en-US" dirty="0"/>
                    </a:p>
                  </a:txBody>
                  <a:tcPr/>
                </a:tc>
                <a:tc vMerge="1">
                  <a:txBody>
                    <a:bodyPr/>
                    <a:lstStyle/>
                    <a:p>
                      <a:endParaRPr lang="en-US" dirty="0"/>
                    </a:p>
                  </a:txBody>
                  <a:tcPr/>
                </a:tc>
                <a:tc>
                  <a:txBody>
                    <a:bodyPr/>
                    <a:lstStyle/>
                    <a:p>
                      <a:pPr algn="ctr"/>
                      <a:r>
                        <a:rPr lang="en-US" dirty="0" smtClean="0"/>
                        <a:t>SALEKASA</a:t>
                      </a:r>
                      <a:endParaRPr lang="en-US" dirty="0"/>
                    </a:p>
                  </a:txBody>
                  <a:tcPr>
                    <a:solidFill>
                      <a:srgbClr val="CCFF66"/>
                    </a:solidFill>
                  </a:tcPr>
                </a:tc>
                <a:tc>
                  <a:txBody>
                    <a:bodyPr/>
                    <a:lstStyle/>
                    <a:p>
                      <a:pPr algn="ctr"/>
                      <a:r>
                        <a:rPr lang="en-US" dirty="0" smtClean="0"/>
                        <a:t>D+</a:t>
                      </a:r>
                      <a:endParaRPr lang="en-US" dirty="0"/>
                    </a:p>
                  </a:txBody>
                  <a:tcPr>
                    <a:solidFill>
                      <a:srgbClr val="CCFF66"/>
                    </a:solidFill>
                  </a:tcPr>
                </a:tc>
              </a:tr>
              <a:tr h="444366">
                <a:tc vMerge="1">
                  <a:txBody>
                    <a:bodyPr/>
                    <a:lstStyle/>
                    <a:p>
                      <a:endParaRPr lang="en-US" dirty="0"/>
                    </a:p>
                  </a:txBody>
                  <a:tcPr/>
                </a:tc>
                <a:tc>
                  <a:txBody>
                    <a:bodyPr/>
                    <a:lstStyle/>
                    <a:p>
                      <a:pPr algn="ctr"/>
                      <a:r>
                        <a:rPr lang="en-US" dirty="0" smtClean="0"/>
                        <a:t>BHANDARA</a:t>
                      </a:r>
                      <a:endParaRPr lang="en-US" dirty="0"/>
                    </a:p>
                  </a:txBody>
                  <a:tcPr anchor="ctr">
                    <a:solidFill>
                      <a:srgbClr val="FF66FF"/>
                    </a:solidFill>
                  </a:tcPr>
                </a:tc>
                <a:tc>
                  <a:txBody>
                    <a:bodyPr/>
                    <a:lstStyle/>
                    <a:p>
                      <a:pPr algn="ctr"/>
                      <a:r>
                        <a:rPr lang="en-US" dirty="0" smtClean="0"/>
                        <a:t>TUMSAR</a:t>
                      </a:r>
                      <a:endParaRPr lang="en-US" dirty="0"/>
                    </a:p>
                  </a:txBody>
                  <a:tcPr>
                    <a:solidFill>
                      <a:srgbClr val="FF66FF"/>
                    </a:solidFill>
                  </a:tcPr>
                </a:tc>
                <a:tc>
                  <a:txBody>
                    <a:bodyPr/>
                    <a:lstStyle/>
                    <a:p>
                      <a:pPr algn="ctr"/>
                      <a:r>
                        <a:rPr lang="en-US" dirty="0" smtClean="0"/>
                        <a:t>D+</a:t>
                      </a:r>
                      <a:endParaRPr lang="en-US" dirty="0"/>
                    </a:p>
                  </a:txBody>
                  <a:tcPr>
                    <a:solidFill>
                      <a:srgbClr val="FF66FF"/>
                    </a:solidFill>
                  </a:tcPr>
                </a:tc>
              </a:tr>
            </a:tbl>
          </a:graphicData>
        </a:graphic>
      </p:graphicFrame>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1219200" y="1447800"/>
            <a:ext cx="7162800" cy="3200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t>Naxalism</a:t>
            </a:r>
            <a:r>
              <a:rPr lang="en-US" sz="3200" dirty="0" smtClean="0"/>
              <a:t> affected </a:t>
            </a:r>
            <a:r>
              <a:rPr lang="en-US" sz="3200" dirty="0" err="1" smtClean="0"/>
              <a:t>Talukas</a:t>
            </a:r>
            <a:r>
              <a:rPr lang="en-US" sz="3200" dirty="0" smtClean="0"/>
              <a:t> </a:t>
            </a:r>
            <a:endParaRPr lang="en-US" sz="3200" dirty="0"/>
          </a:p>
        </p:txBody>
      </p:sp>
      <p:sp>
        <p:nvSpPr>
          <p:cNvPr id="3" name="Footer Placeholder 2"/>
          <p:cNvSpPr>
            <a:spLocks noGrp="1"/>
          </p:cNvSpPr>
          <p:nvPr>
            <p:ph type="ftr" sz="quarter" idx="11"/>
          </p:nvPr>
        </p:nvSpPr>
        <p:spPr>
          <a:xfrm>
            <a:off x="0" y="6356350"/>
            <a:ext cx="9144000" cy="50165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838200" y="-1"/>
          <a:ext cx="11582400" cy="6888274"/>
        </p:xfrm>
        <a:graphic>
          <a:graphicData uri="http://schemas.openxmlformats.org/drawingml/2006/table">
            <a:tbl>
              <a:tblPr firstRow="1" bandRow="1">
                <a:tableStyleId>{5C22544A-7EE6-4342-B048-85BDC9FD1C3A}</a:tableStyleId>
              </a:tblPr>
              <a:tblGrid>
                <a:gridCol w="990600"/>
                <a:gridCol w="2743200"/>
                <a:gridCol w="7848600"/>
              </a:tblGrid>
              <a:tr h="8943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Sr.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District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err="1" smtClean="0">
                          <a:solidFill>
                            <a:schemeClr val="lt1"/>
                          </a:solidFill>
                          <a:latin typeface="+mn-lt"/>
                          <a:ea typeface="+mn-ea"/>
                          <a:cs typeface="+mn-cs"/>
                        </a:rPr>
                        <a:t>Talukas</a:t>
                      </a:r>
                      <a:r>
                        <a:rPr kumimoji="0" lang="en-US" sz="1800" b="1" kern="1200" baseline="0" dirty="0" smtClean="0">
                          <a:solidFill>
                            <a:schemeClr val="lt1"/>
                          </a:solidFill>
                          <a:latin typeface="+mn-lt"/>
                          <a:ea typeface="+mn-ea"/>
                          <a:cs typeface="+mn-cs"/>
                        </a:rPr>
                        <a:t> 	</a:t>
                      </a:r>
                    </a:p>
                    <a:p>
                      <a:pPr algn="l"/>
                      <a:endParaRPr lang="en-US" dirty="0"/>
                    </a:p>
                  </a:txBody>
                  <a:tcPr/>
                </a:tc>
              </a:tr>
              <a:tr h="746732">
                <a:tc>
                  <a:txBody>
                    <a:bodyPr/>
                    <a:lstStyle/>
                    <a:p>
                      <a:pPr algn="l"/>
                      <a:r>
                        <a:rPr lang="en-US" dirty="0" smtClean="0"/>
                        <a:t>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Gadchiroli</a:t>
                      </a:r>
                      <a:r>
                        <a:rPr kumimoji="0" lang="en-US" sz="1800" kern="1200" baseline="0" dirty="0" smtClean="0">
                          <a:solidFill>
                            <a:schemeClr val="dk1"/>
                          </a:solidFill>
                          <a:latin typeface="+mn-lt"/>
                          <a:ea typeface="+mn-ea"/>
                          <a:cs typeface="+mn-cs"/>
                        </a:rPr>
                        <a: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All </a:t>
                      </a:r>
                      <a:r>
                        <a:rPr kumimoji="0" lang="en-US" sz="1800" kern="1200" baseline="0" dirty="0" err="1" smtClean="0">
                          <a:solidFill>
                            <a:schemeClr val="dk1"/>
                          </a:solidFill>
                          <a:latin typeface="+mn-lt"/>
                          <a:ea typeface="+mn-ea"/>
                          <a:cs typeface="+mn-cs"/>
                        </a:rPr>
                        <a:t>Talukas</a:t>
                      </a:r>
                      <a:r>
                        <a:rPr kumimoji="0" lang="en-US" sz="1800" kern="1200" baseline="0" dirty="0" smtClean="0">
                          <a:solidFill>
                            <a:schemeClr val="dk1"/>
                          </a:solidFill>
                          <a:latin typeface="+mn-lt"/>
                          <a:ea typeface="+mn-ea"/>
                          <a:cs typeface="+mn-cs"/>
                        </a:rPr>
                        <a:t> 	</a:t>
                      </a:r>
                    </a:p>
                    <a:p>
                      <a:pPr algn="l"/>
                      <a:endParaRPr lang="en-US" dirty="0"/>
                    </a:p>
                  </a:txBody>
                  <a:tcPr/>
                </a:tc>
              </a:tr>
              <a:tr h="746732">
                <a:tc>
                  <a:txBody>
                    <a:bodyPr/>
                    <a:lstStyle/>
                    <a:p>
                      <a:pPr algn="l"/>
                      <a:r>
                        <a:rPr lang="en-US" dirty="0" smtClean="0"/>
                        <a:t>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Gondiya</a:t>
                      </a:r>
                      <a:r>
                        <a:rPr kumimoji="0" lang="en-US" sz="1800" kern="1200" baseline="0" dirty="0" smtClean="0">
                          <a:solidFill>
                            <a:schemeClr val="dk1"/>
                          </a:solidFill>
                          <a:latin typeface="+mn-lt"/>
                          <a:ea typeface="+mn-ea"/>
                          <a:cs typeface="+mn-cs"/>
                        </a:rPr>
                        <a: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All </a:t>
                      </a:r>
                      <a:r>
                        <a:rPr kumimoji="0" lang="en-US" sz="1800" kern="1200" baseline="0" dirty="0" err="1" smtClean="0">
                          <a:solidFill>
                            <a:schemeClr val="dk1"/>
                          </a:solidFill>
                          <a:latin typeface="+mn-lt"/>
                          <a:ea typeface="+mn-ea"/>
                          <a:cs typeface="+mn-cs"/>
                        </a:rPr>
                        <a:t>talukas</a:t>
                      </a:r>
                      <a:r>
                        <a:rPr kumimoji="0" lang="en-US" sz="1800" kern="1200" baseline="0" dirty="0" smtClean="0">
                          <a:solidFill>
                            <a:schemeClr val="dk1"/>
                          </a:solidFill>
                          <a:latin typeface="+mn-lt"/>
                          <a:ea typeface="+mn-ea"/>
                          <a:cs typeface="+mn-cs"/>
                        </a:rPr>
                        <a:t> 	</a:t>
                      </a:r>
                    </a:p>
                    <a:p>
                      <a:pPr algn="l"/>
                      <a:endParaRPr lang="en-US" dirty="0"/>
                    </a:p>
                  </a:txBody>
                  <a:tcPr/>
                </a:tc>
              </a:tr>
              <a:tr h="1706814">
                <a:tc>
                  <a:txBody>
                    <a:bodyPr/>
                    <a:lstStyle/>
                    <a:p>
                      <a:pPr algn="l"/>
                      <a:r>
                        <a:rPr lang="en-US" dirty="0" smtClean="0"/>
                        <a:t>3.</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Chanrapur</a:t>
                      </a:r>
                      <a:r>
                        <a:rPr kumimoji="0" lang="en-US" sz="1800" kern="1200" baseline="0" dirty="0" smtClean="0">
                          <a:solidFill>
                            <a:schemeClr val="dk1"/>
                          </a:solidFill>
                          <a:latin typeface="+mn-lt"/>
                          <a:ea typeface="+mn-ea"/>
                          <a:cs typeface="+mn-cs"/>
                        </a:rPr>
                        <a: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Chandrapur</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Gondpipri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Rajura</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Korpana</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Jiwati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Ballarsha</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Pobhurna</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Mul</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Sawali</a:t>
                      </a:r>
                      <a:r>
                        <a:rPr kumimoji="0" lang="en-US" sz="1800" kern="1200" baseline="0" dirty="0" smtClean="0">
                          <a:solidFill>
                            <a:schemeClr val="dk1"/>
                          </a:solidFill>
                          <a:latin typeface="+mn-lt"/>
                          <a:ea typeface="+mn-ea"/>
                          <a:cs typeface="+mn-cs"/>
                        </a:rPr>
                        <a:t> 	</a:t>
                      </a:r>
                    </a:p>
                    <a:p>
                      <a:pPr algn="l"/>
                      <a:endParaRPr lang="en-US" dirty="0"/>
                    </a:p>
                  </a:txBody>
                  <a:tcPr/>
                </a:tc>
              </a:tr>
              <a:tr h="1066758">
                <a:tc>
                  <a:txBody>
                    <a:bodyPr/>
                    <a:lstStyle/>
                    <a:p>
                      <a:pPr algn="l"/>
                      <a:r>
                        <a:rPr lang="en-US" dirty="0" smtClean="0"/>
                        <a:t>4.</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Bhandra</a:t>
                      </a:r>
                      <a:r>
                        <a:rPr kumimoji="0" lang="en-US" sz="1800" kern="1200" baseline="0" dirty="0" smtClean="0">
                          <a:solidFill>
                            <a:schemeClr val="dk1"/>
                          </a:solidFill>
                          <a:latin typeface="+mn-lt"/>
                          <a:ea typeface="+mn-ea"/>
                          <a:cs typeface="+mn-cs"/>
                        </a:rPr>
                        <a: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Sakoli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Lakhandur</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Lakhani</a:t>
                      </a:r>
                      <a:r>
                        <a:rPr kumimoji="0" lang="en-US" sz="1800" kern="1200" baseline="0" dirty="0" smtClean="0">
                          <a:solidFill>
                            <a:schemeClr val="dk1"/>
                          </a:solidFill>
                          <a:latin typeface="+mn-lt"/>
                          <a:ea typeface="+mn-ea"/>
                          <a:cs typeface="+mn-cs"/>
                        </a:rPr>
                        <a:t> 	</a:t>
                      </a:r>
                    </a:p>
                    <a:p>
                      <a:pPr algn="l"/>
                      <a:endParaRPr lang="en-US" dirty="0"/>
                    </a:p>
                  </a:txBody>
                  <a:tcPr/>
                </a:tc>
              </a:tr>
              <a:tr h="1066758">
                <a:tc>
                  <a:txBody>
                    <a:bodyPr/>
                    <a:lstStyle/>
                    <a:p>
                      <a:pPr algn="l"/>
                      <a:r>
                        <a:rPr lang="en-US" dirty="0" smtClean="0"/>
                        <a:t>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Yavatmal</a:t>
                      </a:r>
                      <a:r>
                        <a:rPr kumimoji="0" lang="en-US" sz="1800" kern="1200" baseline="0" dirty="0" smtClean="0">
                          <a:solidFill>
                            <a:schemeClr val="dk1"/>
                          </a:solidFill>
                          <a:latin typeface="+mn-lt"/>
                          <a:ea typeface="+mn-ea"/>
                          <a:cs typeface="+mn-cs"/>
                        </a:rPr>
                        <a: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Pandharkawda</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Wani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Zari-Jamdi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Ghatanji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Arni</a:t>
                      </a:r>
                      <a:r>
                        <a:rPr kumimoji="0" lang="en-US" sz="1800" kern="1200" baseline="0" dirty="0" smtClean="0">
                          <a:solidFill>
                            <a:schemeClr val="dk1"/>
                          </a:solidFill>
                          <a:latin typeface="+mn-lt"/>
                          <a:ea typeface="+mn-ea"/>
                          <a:cs typeface="+mn-cs"/>
                        </a:rPr>
                        <a:t> 	</a:t>
                      </a:r>
                    </a:p>
                    <a:p>
                      <a:pPr algn="l"/>
                      <a:endParaRPr lang="en-US" dirty="0"/>
                    </a:p>
                  </a:txBody>
                  <a:tcPr/>
                </a:tc>
              </a:tr>
              <a:tr h="629881">
                <a:tc>
                  <a:txBody>
                    <a:bodyPr/>
                    <a:lstStyle/>
                    <a:p>
                      <a:pPr algn="l"/>
                      <a:r>
                        <a:rPr lang="en-US" dirty="0" smtClean="0"/>
                        <a:t>6.</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Nanded</a:t>
                      </a:r>
                      <a:r>
                        <a:rPr kumimoji="0" lang="en-US" sz="1800" kern="1200" baseline="0" dirty="0" smtClean="0">
                          <a:solidFill>
                            <a:schemeClr val="dk1"/>
                          </a:solidFill>
                          <a:latin typeface="+mn-lt"/>
                          <a:ea typeface="+mn-ea"/>
                          <a:cs typeface="+mn-cs"/>
                        </a:rPr>
                        <a:t> 	</a:t>
                      </a:r>
                    </a:p>
                    <a:p>
                      <a:pPr algn="l"/>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Kinwat</a:t>
                      </a:r>
                      <a:r>
                        <a:rPr kumimoji="0" lang="en-US" sz="1800" kern="1200" baseline="0" dirty="0" smtClean="0">
                          <a:solidFill>
                            <a:schemeClr val="dk1"/>
                          </a:solidFill>
                          <a:latin typeface="+mn-lt"/>
                          <a:ea typeface="+mn-ea"/>
                          <a:cs typeface="+mn-cs"/>
                        </a:rPr>
                        <a:t> 	</a:t>
                      </a:r>
                    </a:p>
                    <a:p>
                      <a:pPr algn="l"/>
                      <a:endParaRPr lang="en-US" dirty="0"/>
                    </a:p>
                  </a:txBody>
                  <a:tcPr/>
                </a:tc>
              </a:tr>
            </a:tbl>
          </a:graphicData>
        </a:graphic>
      </p:graphicFrame>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447800" y="990600"/>
            <a:ext cx="6019800" cy="381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ctr"/>
            <a:r>
              <a:rPr lang="en-US" sz="3200" b="1" dirty="0" smtClean="0">
                <a:solidFill>
                  <a:srgbClr val="000000"/>
                </a:solidFill>
                <a:latin typeface="Calibri"/>
              </a:rPr>
              <a:t>DIVISIONAL / DISTRICT WISE CLASSIFICATION OF GROUPS</a:t>
            </a:r>
            <a:endParaRPr lang="en-US" sz="3200" b="1" dirty="0">
              <a:solidFill>
                <a:srgbClr val="000000"/>
              </a:solidFill>
              <a:latin typeface="Calibri"/>
            </a:endParaRPr>
          </a:p>
        </p:txBody>
      </p:sp>
      <p:sp>
        <p:nvSpPr>
          <p:cNvPr id="4" name="Footer Placeholder 3"/>
          <p:cNvSpPr>
            <a:spLocks noGrp="1"/>
          </p:cNvSpPr>
          <p:nvPr>
            <p:ph type="ftr" sz="quarter" idx="11"/>
          </p:nvPr>
        </p:nvSpPr>
        <p:spPr>
          <a:xfrm>
            <a:off x="0" y="6356350"/>
            <a:ext cx="9144000" cy="50165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 y="7"/>
          <a:ext cx="9143998" cy="6857986"/>
        </p:xfrm>
        <a:graphic>
          <a:graphicData uri="http://schemas.openxmlformats.org/drawingml/2006/table">
            <a:tbl>
              <a:tblPr/>
              <a:tblGrid>
                <a:gridCol w="1831576"/>
                <a:gridCol w="1984206"/>
                <a:gridCol w="888036"/>
                <a:gridCol w="888036"/>
                <a:gridCol w="888036"/>
                <a:gridCol w="888036"/>
                <a:gridCol w="888036"/>
                <a:gridCol w="888036"/>
              </a:tblGrid>
              <a:tr h="321971">
                <a:tc gridSpan="8">
                  <a:txBody>
                    <a:bodyPr/>
                    <a:lstStyle/>
                    <a:p>
                      <a:pPr algn="ctr" fontAlgn="b"/>
                      <a:r>
                        <a:rPr lang="en-US" sz="1800" b="0" i="0" u="none" strike="noStrike" dirty="0">
                          <a:solidFill>
                            <a:srgbClr val="000000"/>
                          </a:solidFill>
                          <a:latin typeface="Calibri"/>
                        </a:rPr>
                        <a:t>DIVISIONAL / DISTRICT WISE CLASSIFICATION OF GROUPS UNDER PSI 1993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8114">
                <a:tc>
                  <a:txBody>
                    <a:bodyPr/>
                    <a:lstStyle/>
                    <a:p>
                      <a:pPr algn="ctr" fontAlgn="b"/>
                      <a:r>
                        <a:rPr lang="en-US" sz="1800" b="0" i="0" u="none" strike="noStrike" dirty="0">
                          <a:solidFill>
                            <a:srgbClr val="000000"/>
                          </a:solidFill>
                          <a:latin typeface="Calibri"/>
                        </a:rPr>
                        <a:t>DIVISION </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DISTRICT</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dirty="0">
                          <a:solidFill>
                            <a:srgbClr val="000000"/>
                          </a:solidFill>
                          <a:latin typeface="Calibri"/>
                        </a:rPr>
                        <a:t>B</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dirty="0">
                          <a:solidFill>
                            <a:srgbClr val="000000"/>
                          </a:solidFill>
                          <a:latin typeface="Calibri"/>
                        </a:rPr>
                        <a:t>C</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dirty="0">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dirty="0">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dirty="0">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rowSpan="5">
                  <a:txBody>
                    <a:bodyPr/>
                    <a:lstStyle/>
                    <a:p>
                      <a:pPr algn="ctr" fontAlgn="ctr"/>
                      <a:r>
                        <a:rPr lang="en-US" sz="1800" b="0" i="0" u="none" strike="noStrike">
                          <a:solidFill>
                            <a:srgbClr val="000000"/>
                          </a:solidFill>
                          <a:latin typeface="Calibri"/>
                        </a:rPr>
                        <a:t>KOKAN</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GREATER BOMBAY</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THANE</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RAIGAD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RATNAGIRI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SINDHUDURG</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6365">
                <a:tc gridSpan="2">
                  <a:txBody>
                    <a:bodyPr/>
                    <a:lstStyle/>
                    <a:p>
                      <a:pPr algn="ctr" fontAlgn="ctr"/>
                      <a:r>
                        <a:rPr lang="en-US" sz="1800" b="1" i="0" u="none" strike="noStrike">
                          <a:solidFill>
                            <a:srgbClr val="000000"/>
                          </a:solidFill>
                          <a:latin typeface="Calibri"/>
                        </a:rPr>
                        <a:t>TOTAL</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49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21971">
                <a:tc rowSpan="5">
                  <a:txBody>
                    <a:bodyPr/>
                    <a:lstStyle/>
                    <a:p>
                      <a:pPr algn="ctr" fontAlgn="ctr"/>
                      <a:r>
                        <a:rPr lang="en-US" sz="1800" b="0" i="0" u="none" strike="noStrike">
                          <a:solidFill>
                            <a:srgbClr val="000000"/>
                          </a:solidFill>
                          <a:latin typeface="Calibri"/>
                        </a:rPr>
                        <a:t>PUNE</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PUNE</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SOLAPUR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SATARA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SANGLI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KOLHAPUR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64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21971">
                <a:tc rowSpan="4">
                  <a:txBody>
                    <a:bodyPr/>
                    <a:lstStyle/>
                    <a:p>
                      <a:pPr algn="ctr" fontAlgn="ctr"/>
                      <a:r>
                        <a:rPr lang="en-US" sz="1800" b="0" i="0" u="none" strike="noStrike">
                          <a:solidFill>
                            <a:srgbClr val="000000"/>
                          </a:solidFill>
                          <a:latin typeface="Calibri"/>
                        </a:rPr>
                        <a:t>NASIK</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NASIK</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AHMEDNAGAR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DHULE</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JALGAON</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dirty="0">
                          <a:solidFill>
                            <a:srgbClr val="000000"/>
                          </a:solidFill>
                          <a:latin typeface="Calibri"/>
                        </a:rPr>
                        <a:t>49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 y="1470074"/>
          <a:ext cx="9143998" cy="5387925"/>
        </p:xfrm>
        <a:graphic>
          <a:graphicData uri="http://schemas.openxmlformats.org/drawingml/2006/table">
            <a:tbl>
              <a:tblPr/>
              <a:tblGrid>
                <a:gridCol w="1831576"/>
                <a:gridCol w="1984206"/>
                <a:gridCol w="888036"/>
                <a:gridCol w="888036"/>
                <a:gridCol w="888036"/>
                <a:gridCol w="888036"/>
                <a:gridCol w="888036"/>
                <a:gridCol w="888036"/>
              </a:tblGrid>
              <a:tr h="272716">
                <a:tc rowSpan="7">
                  <a:txBody>
                    <a:bodyPr/>
                    <a:lstStyle/>
                    <a:p>
                      <a:pPr algn="ctr" fontAlgn="ctr"/>
                      <a:r>
                        <a:rPr lang="en-US" sz="1800" b="0" i="0" u="none" strike="noStrike" dirty="0">
                          <a:solidFill>
                            <a:srgbClr val="000000"/>
                          </a:solidFill>
                          <a:latin typeface="Calibri"/>
                        </a:rPr>
                        <a:t>AURANGABAD</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AURANGABAD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JALNA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dirty="0">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BEED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OSMANABAD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PARBHANI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dirty="0">
                          <a:solidFill>
                            <a:srgbClr val="000000"/>
                          </a:solidFill>
                          <a:latin typeface="Calibri"/>
                        </a:rPr>
                        <a:t>LATUR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NANDED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50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84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272716">
                <a:tc rowSpan="4">
                  <a:txBody>
                    <a:bodyPr/>
                    <a:lstStyle/>
                    <a:p>
                      <a:pPr algn="ctr" fontAlgn="ctr"/>
                      <a:r>
                        <a:rPr lang="en-US" sz="1800" b="0" i="0" u="none" strike="noStrike">
                          <a:solidFill>
                            <a:srgbClr val="000000"/>
                          </a:solidFill>
                          <a:latin typeface="Calibri"/>
                        </a:rPr>
                        <a:t>AMARAVATI</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AMARAVATI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20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AKLOLA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BULDHANA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YAVATMAL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44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56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272716">
                <a:tc rowSpan="5">
                  <a:txBody>
                    <a:bodyPr/>
                    <a:lstStyle/>
                    <a:p>
                      <a:pPr algn="ctr" fontAlgn="ctr"/>
                      <a:r>
                        <a:rPr lang="en-US" sz="1800" b="0" i="0" u="none" strike="noStrike">
                          <a:solidFill>
                            <a:srgbClr val="000000"/>
                          </a:solidFill>
                          <a:latin typeface="Calibri"/>
                        </a:rPr>
                        <a:t>NAGPUR</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NAGPUR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BHANDARA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WARDHA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CHANDRAPUR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vMerge="1">
                  <a:txBody>
                    <a:bodyPr/>
                    <a:lstStyle/>
                    <a:p>
                      <a:endParaRPr lang="en-US"/>
                    </a:p>
                  </a:txBody>
                  <a:tcPr/>
                </a:tc>
                <a:tc>
                  <a:txBody>
                    <a:bodyPr/>
                    <a:lstStyle/>
                    <a:p>
                      <a:pPr algn="ctr" fontAlgn="b"/>
                      <a:r>
                        <a:rPr lang="en-US" sz="1800" b="0" i="0" u="none" strike="noStrike">
                          <a:solidFill>
                            <a:srgbClr val="000000"/>
                          </a:solidFill>
                          <a:latin typeface="Calibri"/>
                        </a:rPr>
                        <a:t>GADCHIROLI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20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716">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34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dirty="0">
                          <a:solidFill>
                            <a:srgbClr val="000000"/>
                          </a:solidFill>
                          <a:latin typeface="Calibri"/>
                        </a:rPr>
                        <a:t>64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graphicFrame>
        <p:nvGraphicFramePr>
          <p:cNvPr id="4" name="Table 3"/>
          <p:cNvGraphicFramePr>
            <a:graphicFrameLocks noGrp="1"/>
          </p:cNvGraphicFramePr>
          <p:nvPr/>
        </p:nvGraphicFramePr>
        <p:xfrm>
          <a:off x="2" y="0"/>
          <a:ext cx="9143998" cy="1447800"/>
        </p:xfrm>
        <a:graphic>
          <a:graphicData uri="http://schemas.openxmlformats.org/drawingml/2006/table">
            <a:tbl>
              <a:tblPr/>
              <a:tblGrid>
                <a:gridCol w="1831576"/>
                <a:gridCol w="1984206"/>
                <a:gridCol w="888036"/>
                <a:gridCol w="888036"/>
                <a:gridCol w="888036"/>
                <a:gridCol w="888036"/>
                <a:gridCol w="888036"/>
                <a:gridCol w="888036"/>
              </a:tblGrid>
              <a:tr h="353121">
                <a:tc gridSpan="8">
                  <a:txBody>
                    <a:bodyPr/>
                    <a:lstStyle/>
                    <a:p>
                      <a:pPr algn="ctr" fontAlgn="b"/>
                      <a:r>
                        <a:rPr lang="en-US" sz="1800" b="0" i="0" u="none" strike="noStrike" dirty="0">
                          <a:solidFill>
                            <a:srgbClr val="000000"/>
                          </a:solidFill>
                          <a:latin typeface="Calibri"/>
                        </a:rPr>
                        <a:t>DIVISIONAL / DISTRICT WISE CLASSIFICATION OF GROUPS UNDER PSI 1993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94679">
                <a:tc>
                  <a:txBody>
                    <a:bodyPr/>
                    <a:lstStyle/>
                    <a:p>
                      <a:pPr algn="ctr" fontAlgn="b"/>
                      <a:r>
                        <a:rPr lang="en-US" sz="1800" b="0" i="0" u="none" strike="noStrike" dirty="0">
                          <a:solidFill>
                            <a:srgbClr val="000000"/>
                          </a:solidFill>
                          <a:latin typeface="Calibri"/>
                        </a:rPr>
                        <a:t>DIVISION </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DISTRICT</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dirty="0">
                          <a:solidFill>
                            <a:srgbClr val="000000"/>
                          </a:solidFill>
                          <a:latin typeface="Calibri"/>
                        </a:rPr>
                        <a:t>B</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dirty="0">
                          <a:solidFill>
                            <a:srgbClr val="000000"/>
                          </a:solidFill>
                          <a:latin typeface="Calibri"/>
                        </a:rPr>
                        <a:t>C</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dirty="0">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dirty="0">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dirty="0">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5" name="Footer Placeholder 4"/>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0" cy="6858000"/>
        </p:xfrm>
        <a:graphic>
          <a:graphicData uri="http://schemas.openxmlformats.org/drawingml/2006/table">
            <a:tbl>
              <a:tblPr/>
              <a:tblGrid>
                <a:gridCol w="1558819"/>
                <a:gridCol w="1028499"/>
                <a:gridCol w="964219"/>
                <a:gridCol w="1028499"/>
                <a:gridCol w="1028499"/>
                <a:gridCol w="1028499"/>
                <a:gridCol w="1478467"/>
                <a:gridCol w="1028499"/>
              </a:tblGrid>
              <a:tr h="685800">
                <a:tc gridSpan="8">
                  <a:txBody>
                    <a:bodyPr/>
                    <a:lstStyle/>
                    <a:p>
                      <a:pPr algn="ctr" fontAlgn="b"/>
                      <a:r>
                        <a:rPr lang="en-US" sz="1800" b="0" i="0" u="none" strike="noStrike" dirty="0">
                          <a:solidFill>
                            <a:srgbClr val="000000"/>
                          </a:solidFill>
                          <a:latin typeface="Calibri"/>
                        </a:rPr>
                        <a:t>DIVISIONAL WISE CLASSIFICATION OF </a:t>
                      </a:r>
                      <a:r>
                        <a:rPr lang="en-US" sz="1800" b="0" i="0" u="none" strike="noStrike" dirty="0" smtClean="0">
                          <a:solidFill>
                            <a:srgbClr val="000000"/>
                          </a:solidFill>
                          <a:latin typeface="Calibri"/>
                        </a:rPr>
                        <a:t>GROUPS FOR</a:t>
                      </a:r>
                      <a:r>
                        <a:rPr lang="en-US" sz="1800" b="0" i="0" u="none" strike="noStrike" baseline="0" dirty="0" smtClean="0">
                          <a:solidFill>
                            <a:srgbClr val="000000"/>
                          </a:solidFill>
                          <a:latin typeface="Calibri"/>
                        </a:rPr>
                        <a:t> PSI-1993</a:t>
                      </a:r>
                      <a:endParaRPr lang="en-US"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5800">
                <a:tc>
                  <a:txBody>
                    <a:bodyPr/>
                    <a:lstStyle/>
                    <a:p>
                      <a:pPr algn="ctr" fontAlgn="b"/>
                      <a:r>
                        <a:rPr lang="en-US" sz="1800" b="0" i="0" u="none" strike="noStrike">
                          <a:solidFill>
                            <a:srgbClr val="000000"/>
                          </a:solidFill>
                          <a:latin typeface="Calibri"/>
                        </a:rPr>
                        <a:t>DIVISION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NO INDUSTRY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KOKAN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PUNE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NASIK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AURANGABAD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AMARAVATI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NAGPUR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1"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1" i="0" u="none" strike="noStrike">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1" i="0" u="none" strike="noStrike">
                          <a:solidFill>
                            <a:srgbClr val="000000"/>
                          </a:solidFill>
                          <a:latin typeface="Calibri"/>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1" i="0" u="none" strike="noStrike">
                          <a:solidFill>
                            <a:srgbClr val="000000"/>
                          </a:solidFill>
                          <a:latin typeface="Calibri"/>
                        </a:rPr>
                        <a:t>183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1" i="0" u="none" strike="noStrike">
                          <a:solidFill>
                            <a:srgbClr val="000000"/>
                          </a:solidFill>
                          <a:latin typeface="Calibri"/>
                        </a:rPr>
                        <a:t>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1"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1" i="0" u="none" strike="noStrike">
                          <a:solidFill>
                            <a:srgbClr val="000000"/>
                          </a:solidFill>
                          <a:latin typeface="Calibri"/>
                        </a:rPr>
                        <a:t>368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1" i="0" u="none" strike="noStrike">
                          <a:solidFill>
                            <a:srgbClr val="000000"/>
                          </a:solidFill>
                          <a:latin typeface="Calibri"/>
                        </a:rPr>
                        <a:t>PERCENTAGE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4.62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1" i="0" u="none" strike="noStrike">
                          <a:solidFill>
                            <a:srgbClr val="000000"/>
                          </a:solidFill>
                          <a:latin typeface="Calibri"/>
                        </a:rPr>
                        <a:t>5.16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1" i="0" u="none" strike="noStrike">
                          <a:solidFill>
                            <a:srgbClr val="000000"/>
                          </a:solidFill>
                          <a:latin typeface="Calibri"/>
                        </a:rPr>
                        <a:t>11.96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1" i="0" u="none" strike="noStrike">
                          <a:solidFill>
                            <a:srgbClr val="000000"/>
                          </a:solidFill>
                          <a:latin typeface="Calibri"/>
                        </a:rPr>
                        <a:t>49.73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1" i="0" u="none" strike="noStrike">
                          <a:solidFill>
                            <a:srgbClr val="000000"/>
                          </a:solidFill>
                          <a:latin typeface="Calibri"/>
                        </a:rPr>
                        <a:t>27.99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1" i="0" u="none" strike="noStrike">
                          <a:solidFill>
                            <a:srgbClr val="000000"/>
                          </a:solidFill>
                          <a:latin typeface="Calibri"/>
                        </a:rPr>
                        <a:t>0.54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1" i="0" u="none" strike="noStrike" dirty="0">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1" cy="6858000"/>
        </p:xfrm>
        <a:graphic>
          <a:graphicData uri="http://schemas.openxmlformats.org/drawingml/2006/table">
            <a:tbl>
              <a:tblPr/>
              <a:tblGrid>
                <a:gridCol w="3753853"/>
                <a:gridCol w="3048000"/>
                <a:gridCol w="1315453"/>
                <a:gridCol w="1026695"/>
              </a:tblGrid>
              <a:tr h="544605">
                <a:tc gridSpan="4">
                  <a:txBody>
                    <a:bodyPr/>
                    <a:lstStyle/>
                    <a:p>
                      <a:pPr algn="ctr" fontAlgn="b"/>
                      <a:r>
                        <a:rPr lang="en-US" sz="1800" b="1" i="0" u="none" strike="noStrike" dirty="0">
                          <a:solidFill>
                            <a:srgbClr val="000000"/>
                          </a:solidFill>
                          <a:latin typeface="Calibri"/>
                        </a:rPr>
                        <a:t>CLASSIFICATION OF AREAS UNDER </a:t>
                      </a:r>
                      <a:r>
                        <a:rPr lang="en-US" sz="1800" b="1" i="0" u="none" strike="noStrike" dirty="0" smtClean="0">
                          <a:solidFill>
                            <a:srgbClr val="000000"/>
                          </a:solidFill>
                          <a:latin typeface="Calibri"/>
                        </a:rPr>
                        <a:t>PSI-1993</a:t>
                      </a:r>
                      <a:endParaRPr lang="en-US" sz="18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806824">
                <a:tc>
                  <a:txBody>
                    <a:bodyPr/>
                    <a:lstStyle/>
                    <a:p>
                      <a:pPr algn="ctr" fontAlgn="b"/>
                      <a:r>
                        <a:rPr lang="en-US" sz="1800" b="1" i="0" u="none" strike="noStrike">
                          <a:solidFill>
                            <a:srgbClr val="000000"/>
                          </a:solidFill>
                          <a:latin typeface="Calibri"/>
                        </a:rPr>
                        <a:t>GROUP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PARTICULAR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TOTAL AREA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4947">
                <a:tc>
                  <a:txBody>
                    <a:bodyPr/>
                    <a:lstStyle/>
                    <a:p>
                      <a:pPr algn="ctr" fontAlgn="b"/>
                      <a:r>
                        <a:rPr lang="en-US" sz="1800" b="0" i="0" u="none" strike="noStrike">
                          <a:solidFill>
                            <a:srgbClr val="000000"/>
                          </a:solidFill>
                          <a:latin typeface="Calibri"/>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DEVELOPED AREA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dirty="0">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4.62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r>
              <a:tr h="584947">
                <a:tc>
                  <a:txBody>
                    <a:bodyPr/>
                    <a:lstStyle/>
                    <a:p>
                      <a:pPr algn="ctr" fontAlgn="b"/>
                      <a:r>
                        <a:rPr lang="en-US" sz="1800" b="0" i="0" u="none" strike="noStrike">
                          <a:solidFill>
                            <a:srgbClr val="000000"/>
                          </a:solidFill>
                          <a:latin typeface="Calibri"/>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dirty="0">
                          <a:solidFill>
                            <a:srgbClr val="000000"/>
                          </a:solidFill>
                          <a:latin typeface="Calibri"/>
                        </a:rPr>
                        <a:t>UNDER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dirty="0">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5.16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746311">
                <a:tc>
                  <a:txBody>
                    <a:bodyPr/>
                    <a:lstStyle/>
                    <a:p>
                      <a:pPr algn="ctr" fontAlgn="b"/>
                      <a:r>
                        <a:rPr lang="en-US" sz="1800" b="0" i="0" u="none" strike="noStrike">
                          <a:solidFill>
                            <a:srgbClr val="000000"/>
                          </a:solidFill>
                          <a:latin typeface="Calibri"/>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LESS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11.96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806824">
                <a:tc>
                  <a:txBody>
                    <a:bodyPr/>
                    <a:lstStyle/>
                    <a:p>
                      <a:pPr algn="ctr" fontAlgn="b"/>
                      <a:r>
                        <a:rPr lang="en-US" sz="1800" b="0" i="0" u="none" strike="noStrike" dirty="0">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dirty="0">
                          <a:solidFill>
                            <a:srgbClr val="000000"/>
                          </a:solidFill>
                          <a:latin typeface="Calibri"/>
                        </a:rPr>
                        <a:t>LESSER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dirty="0">
                          <a:solidFill>
                            <a:srgbClr val="000000"/>
                          </a:solidFill>
                          <a:latin typeface="Calibri"/>
                        </a:rPr>
                        <a:t>49.73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r>
              <a:tr h="766482">
                <a:tc>
                  <a:txBody>
                    <a:bodyPr/>
                    <a:lstStyle/>
                    <a:p>
                      <a:pPr algn="ctr" fontAlgn="b"/>
                      <a:r>
                        <a:rPr lang="en-US" sz="1800" b="0" i="0" u="none" strike="noStrike">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LEAST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dirty="0">
                          <a:solidFill>
                            <a:srgbClr val="000000"/>
                          </a:solidFill>
                          <a:latin typeface="Calibri"/>
                        </a:rPr>
                        <a:t>27.99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r>
              <a:tr h="1008530">
                <a:tc>
                  <a:txBody>
                    <a:bodyPr/>
                    <a:lstStyle/>
                    <a:p>
                      <a:pPr algn="ctr" fontAlgn="b"/>
                      <a:r>
                        <a:rPr lang="en-US" sz="1800" b="0" i="0" u="none" strike="noStrike">
                          <a:solidFill>
                            <a:srgbClr val="000000"/>
                          </a:solidFill>
                          <a:latin typeface="Calibri"/>
                        </a:rPr>
                        <a:t>NO INDUSTRY DISTRICT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NO INDUSTRIES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latin typeface="Calibri"/>
                        </a:rPr>
                        <a:t>0.54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008530">
                <a:tc>
                  <a:txBody>
                    <a:bodyPr/>
                    <a:lstStyle/>
                    <a:p>
                      <a:pPr algn="ctr" fontAlgn="b"/>
                      <a:r>
                        <a:rPr lang="en-US" sz="1800" b="1" i="0" u="none" strike="noStrike">
                          <a:solidFill>
                            <a:srgbClr val="000000"/>
                          </a:solidFill>
                          <a:latin typeface="Calibri"/>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368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3" name="Footer Placeholder 2"/>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 y="7"/>
          <a:ext cx="9143998" cy="6857986"/>
        </p:xfrm>
        <a:graphic>
          <a:graphicData uri="http://schemas.openxmlformats.org/drawingml/2006/table">
            <a:tbl>
              <a:tblPr/>
              <a:tblGrid>
                <a:gridCol w="1831576"/>
                <a:gridCol w="1984206"/>
                <a:gridCol w="888036"/>
                <a:gridCol w="888036"/>
                <a:gridCol w="888036"/>
                <a:gridCol w="888036"/>
                <a:gridCol w="888036"/>
                <a:gridCol w="888036"/>
              </a:tblGrid>
              <a:tr h="321971">
                <a:tc gridSpan="8">
                  <a:txBody>
                    <a:bodyPr/>
                    <a:lstStyle/>
                    <a:p>
                      <a:pPr algn="ctr" fontAlgn="b"/>
                      <a:r>
                        <a:rPr lang="en-US" sz="1800" b="0" i="0" u="none" strike="noStrike" dirty="0">
                          <a:solidFill>
                            <a:srgbClr val="000000"/>
                          </a:solidFill>
                          <a:latin typeface="Calibri"/>
                        </a:rPr>
                        <a:t>DIVISIONAL / DISTRICT WISE CLASSIFICATION OF GROUPS UNDER PSI 2001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8114">
                <a:tc>
                  <a:txBody>
                    <a:bodyPr/>
                    <a:lstStyle/>
                    <a:p>
                      <a:pPr algn="ctr" fontAlgn="b"/>
                      <a:r>
                        <a:rPr lang="en-US" sz="1800" b="0" i="0" u="none" strike="noStrike" dirty="0">
                          <a:solidFill>
                            <a:srgbClr val="000000"/>
                          </a:solidFill>
                          <a:latin typeface="Calibri"/>
                        </a:rPr>
                        <a:t>DIVISION </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DISTRICT</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B</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C</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rowSpan="5">
                  <a:txBody>
                    <a:bodyPr/>
                    <a:lstStyle/>
                    <a:p>
                      <a:pPr algn="ctr" fontAlgn="ctr"/>
                      <a:r>
                        <a:rPr lang="en-US" sz="1800" b="0" i="0" u="none" strike="noStrike">
                          <a:solidFill>
                            <a:srgbClr val="000000"/>
                          </a:solidFill>
                          <a:latin typeface="Calibri"/>
                        </a:rPr>
                        <a:t>KOKAN</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GREATER MUMBAI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THANE</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RAIGAD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RATNAGIRI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SINDHUDURG</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6365">
                <a:tc gridSpan="2">
                  <a:txBody>
                    <a:bodyPr/>
                    <a:lstStyle/>
                    <a:p>
                      <a:pPr algn="ctr" fontAlgn="ctr"/>
                      <a:r>
                        <a:rPr lang="en-US" sz="1800" b="1" i="0" u="none" strike="noStrike">
                          <a:solidFill>
                            <a:srgbClr val="000000"/>
                          </a:solidFill>
                          <a:latin typeface="Calibri"/>
                        </a:rPr>
                        <a:t>TOTAL</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49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21971">
                <a:tc rowSpan="5">
                  <a:txBody>
                    <a:bodyPr/>
                    <a:lstStyle/>
                    <a:p>
                      <a:pPr algn="ctr" fontAlgn="ctr"/>
                      <a:r>
                        <a:rPr lang="en-US" sz="1800" b="0" i="0" u="none" strike="noStrike">
                          <a:solidFill>
                            <a:srgbClr val="000000"/>
                          </a:solidFill>
                          <a:latin typeface="Calibri"/>
                        </a:rPr>
                        <a:t>PUNE</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PUNE</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SOLAPUR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SATARA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SANGLI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vMerge="1">
                  <a:txBody>
                    <a:bodyPr/>
                    <a:lstStyle/>
                    <a:p>
                      <a:endParaRPr lang="en-US"/>
                    </a:p>
                  </a:txBody>
                  <a:tcPr/>
                </a:tc>
                <a:tc>
                  <a:txBody>
                    <a:bodyPr/>
                    <a:lstStyle/>
                    <a:p>
                      <a:pPr algn="ctr" fontAlgn="b"/>
                      <a:r>
                        <a:rPr lang="en-US" sz="1800" b="0" i="0" u="none" strike="noStrike">
                          <a:solidFill>
                            <a:srgbClr val="000000"/>
                          </a:solidFill>
                          <a:latin typeface="Calibri"/>
                        </a:rPr>
                        <a:t>KOLHAPUR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64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21971">
                <a:tc>
                  <a:txBody>
                    <a:bodyPr/>
                    <a:lstStyle/>
                    <a:p>
                      <a:pPr algn="l" fontAlgn="ctr"/>
                      <a:r>
                        <a:rPr lang="en-US" sz="1800" b="0" i="0" u="none" strike="noStrike">
                          <a:solidFill>
                            <a:srgbClr val="000000"/>
                          </a:solidFill>
                          <a:latin typeface="Calibri"/>
                        </a:rPr>
                        <a:t>NASIK</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0000"/>
                          </a:solidFill>
                          <a:latin typeface="Calibri"/>
                        </a:rPr>
                        <a:t>NASIK</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a:txBody>
                    <a:bodyPr/>
                    <a:lstStyle/>
                    <a:p>
                      <a:pPr algn="l" fontAlgn="ctr"/>
                      <a:r>
                        <a:rPr lang="en-US" sz="1800" b="0" i="0" u="none" strike="noStrike">
                          <a:solidFill>
                            <a:srgbClr val="000000"/>
                          </a:solidFill>
                          <a:latin typeface="Calibri"/>
                        </a:rPr>
                        <a:t> </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800" b="0" i="0" u="none" strike="noStrike">
                          <a:solidFill>
                            <a:srgbClr val="000000"/>
                          </a:solidFill>
                          <a:latin typeface="Calibri"/>
                        </a:rPr>
                        <a:t>AHMEDNAGAR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a:txBody>
                    <a:bodyPr/>
                    <a:lstStyle/>
                    <a:p>
                      <a:pPr algn="l" fontAlgn="ctr"/>
                      <a:r>
                        <a:rPr lang="en-US" sz="1800" b="0" i="0" u="none" strike="noStrike">
                          <a:solidFill>
                            <a:srgbClr val="000000"/>
                          </a:solidFill>
                          <a:latin typeface="Calibri"/>
                        </a:rPr>
                        <a:t> </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800" b="0" i="0" u="none" strike="noStrike">
                          <a:solidFill>
                            <a:srgbClr val="000000"/>
                          </a:solidFill>
                          <a:latin typeface="Calibri"/>
                        </a:rPr>
                        <a:t>DHULE</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a:txBody>
                    <a:bodyPr/>
                    <a:lstStyle/>
                    <a:p>
                      <a:pPr algn="l" fontAlgn="ctr"/>
                      <a:r>
                        <a:rPr lang="en-US" sz="1800" b="0" i="0" u="none" strike="noStrike">
                          <a:solidFill>
                            <a:srgbClr val="000000"/>
                          </a:solidFill>
                          <a:latin typeface="Calibri"/>
                        </a:rPr>
                        <a:t> </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JALGAON</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1971">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dirty="0">
                          <a:solidFill>
                            <a:srgbClr val="000000"/>
                          </a:solidFill>
                          <a:latin typeface="Calibri"/>
                        </a:rPr>
                        <a:t>49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 y="0"/>
          <a:ext cx="9143998" cy="857389"/>
        </p:xfrm>
        <a:graphic>
          <a:graphicData uri="http://schemas.openxmlformats.org/drawingml/2006/table">
            <a:tbl>
              <a:tblPr/>
              <a:tblGrid>
                <a:gridCol w="1831575"/>
                <a:gridCol w="1984207"/>
                <a:gridCol w="888036"/>
                <a:gridCol w="888036"/>
                <a:gridCol w="888036"/>
                <a:gridCol w="888036"/>
                <a:gridCol w="888036"/>
                <a:gridCol w="888036"/>
              </a:tblGrid>
              <a:tr h="185101">
                <a:tc gridSpan="8">
                  <a:txBody>
                    <a:bodyPr/>
                    <a:lstStyle/>
                    <a:p>
                      <a:pPr algn="ctr" fontAlgn="b"/>
                      <a:r>
                        <a:rPr lang="en-US" sz="1800" b="0" i="0" u="none" strike="noStrike" dirty="0">
                          <a:solidFill>
                            <a:srgbClr val="000000"/>
                          </a:solidFill>
                          <a:latin typeface="Calibri"/>
                        </a:rPr>
                        <a:t>DIVISIONAL / DISTRICT WISE CLASSIFICATION OF GROUPS UNDER PSI 2001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73814">
                <a:tc>
                  <a:txBody>
                    <a:bodyPr/>
                    <a:lstStyle/>
                    <a:p>
                      <a:pPr algn="ctr" fontAlgn="b"/>
                      <a:r>
                        <a:rPr lang="en-US" sz="1800" b="0" i="0" u="none" strike="noStrike" dirty="0">
                          <a:solidFill>
                            <a:srgbClr val="000000"/>
                          </a:solidFill>
                          <a:latin typeface="Calibri"/>
                        </a:rPr>
                        <a:t>DIVISION </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DISTRICT</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B</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C</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dirty="0">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3" y="838191"/>
          <a:ext cx="9143998" cy="6019808"/>
        </p:xfrm>
        <a:graphic>
          <a:graphicData uri="http://schemas.openxmlformats.org/drawingml/2006/table">
            <a:tbl>
              <a:tblPr/>
              <a:tblGrid>
                <a:gridCol w="1831575"/>
                <a:gridCol w="1984207"/>
                <a:gridCol w="888036"/>
                <a:gridCol w="888036"/>
                <a:gridCol w="888036"/>
                <a:gridCol w="888036"/>
                <a:gridCol w="888036"/>
                <a:gridCol w="888036"/>
              </a:tblGrid>
              <a:tr h="316832">
                <a:tc rowSpan="7">
                  <a:txBody>
                    <a:bodyPr/>
                    <a:lstStyle/>
                    <a:p>
                      <a:pPr algn="ctr" fontAlgn="ctr"/>
                      <a:r>
                        <a:rPr lang="en-US" sz="1800" b="0" i="0" u="none" strike="noStrike" dirty="0">
                          <a:solidFill>
                            <a:srgbClr val="000000"/>
                          </a:solidFill>
                          <a:latin typeface="Calibri"/>
                        </a:rPr>
                        <a:t>AURANGABAD</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AURANGABAD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JALNA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BEED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OSMANABAD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PARBHANI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LATUR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NANDED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50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84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16832">
                <a:tc rowSpan="4">
                  <a:txBody>
                    <a:bodyPr/>
                    <a:lstStyle/>
                    <a:p>
                      <a:pPr algn="ctr" fontAlgn="ctr"/>
                      <a:r>
                        <a:rPr lang="en-US" sz="1800" b="0" i="0" u="none" strike="noStrike">
                          <a:solidFill>
                            <a:srgbClr val="000000"/>
                          </a:solidFill>
                          <a:latin typeface="Calibri"/>
                        </a:rPr>
                        <a:t>AMARAVATI</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AMARAVATI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20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AKLOLA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BULDHANA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YAVATMAL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44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56</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16832">
                <a:tc rowSpan="5">
                  <a:txBody>
                    <a:bodyPr/>
                    <a:lstStyle/>
                    <a:p>
                      <a:pPr algn="ctr" fontAlgn="ctr"/>
                      <a:r>
                        <a:rPr lang="en-US" sz="1800" b="0" i="0" u="none" strike="noStrike">
                          <a:solidFill>
                            <a:srgbClr val="000000"/>
                          </a:solidFill>
                          <a:latin typeface="Calibri"/>
                        </a:rPr>
                        <a:t>NAGPUR</a:t>
                      </a:r>
                    </a:p>
                  </a:txBody>
                  <a:tcPr marL="9255" marR="9255" marT="92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NAGPUR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BHANDARA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WARDHA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7</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8</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CHANDRAPUR</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12</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3</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15</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vMerge="1">
                  <a:txBody>
                    <a:bodyPr/>
                    <a:lstStyle/>
                    <a:p>
                      <a:endParaRPr lang="en-US"/>
                    </a:p>
                  </a:txBody>
                  <a:tcPr/>
                </a:tc>
                <a:tc>
                  <a:txBody>
                    <a:bodyPr/>
                    <a:lstStyle/>
                    <a:p>
                      <a:pPr algn="ctr" fontAlgn="b"/>
                      <a:r>
                        <a:rPr lang="en-US" sz="1800" b="0" i="0" u="none" strike="noStrike">
                          <a:solidFill>
                            <a:srgbClr val="000000"/>
                          </a:solidFill>
                          <a:latin typeface="Calibri"/>
                        </a:rPr>
                        <a:t>GADCHIROLI</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800" b="0"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800" b="0" i="0" u="none" strike="noStrike">
                          <a:solidFill>
                            <a:srgbClr val="000000"/>
                          </a:solidFill>
                          <a:latin typeface="Calibri"/>
                        </a:rPr>
                        <a:t>20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800" b="0" i="0" u="none" strike="noStrike">
                          <a:solidFill>
                            <a:srgbClr val="000000"/>
                          </a:solidFill>
                          <a:latin typeface="Calibri"/>
                        </a:rPr>
                        <a:t>20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32">
                <a:tc gridSpan="2">
                  <a:txBody>
                    <a:bodyPr/>
                    <a:lstStyle/>
                    <a:p>
                      <a:pPr algn="ctr" fontAlgn="b"/>
                      <a:r>
                        <a:rPr lang="en-US" sz="1800" b="1" i="0" u="none" strike="noStrike">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0</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1</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34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a:solidFill>
                            <a:srgbClr val="000000"/>
                          </a:solidFill>
                          <a:latin typeface="Calibri"/>
                        </a:rPr>
                        <a:t>29</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800" b="1" i="0" u="none" strike="noStrike" dirty="0">
                          <a:solidFill>
                            <a:srgbClr val="000000"/>
                          </a:solidFill>
                          <a:latin typeface="Calibri"/>
                        </a:rPr>
                        <a:t>64</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sp>
        <p:nvSpPr>
          <p:cNvPr id="5" name="Footer Placeholder 4"/>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0"/>
          <a:ext cx="9144000" cy="6858000"/>
        </p:xfrm>
        <a:graphic>
          <a:graphicData uri="http://schemas.openxmlformats.org/drawingml/2006/table">
            <a:tbl>
              <a:tblPr firstRow="1" bandRow="1">
                <a:tableStyleId>{5C22544A-7EE6-4342-B048-85BDC9FD1C3A}</a:tableStyleId>
              </a:tblPr>
              <a:tblGrid>
                <a:gridCol w="2286000"/>
                <a:gridCol w="2286000"/>
                <a:gridCol w="2286000"/>
                <a:gridCol w="2286000"/>
              </a:tblGrid>
              <a:tr h="857250">
                <a:tc>
                  <a:txBody>
                    <a:bodyPr/>
                    <a:lstStyle/>
                    <a:p>
                      <a:pPr algn="ctr"/>
                      <a:r>
                        <a:rPr lang="en-US" dirty="0" smtClean="0"/>
                        <a:t>STATE</a:t>
                      </a:r>
                      <a:endParaRPr lang="en-US" dirty="0"/>
                    </a:p>
                  </a:txBody>
                  <a:tcPr/>
                </a:tc>
                <a:tc>
                  <a:txBody>
                    <a:bodyPr/>
                    <a:lstStyle/>
                    <a:p>
                      <a:pPr algn="ctr"/>
                      <a:r>
                        <a:rPr lang="en-US" dirty="0" smtClean="0"/>
                        <a:t>DISTRICT</a:t>
                      </a:r>
                      <a:endParaRPr lang="en-US" dirty="0"/>
                    </a:p>
                  </a:txBody>
                  <a:tcPr/>
                </a:tc>
                <a:tc>
                  <a:txBody>
                    <a:bodyPr/>
                    <a:lstStyle/>
                    <a:p>
                      <a:pPr algn="ctr"/>
                      <a:r>
                        <a:rPr lang="en-US" dirty="0" smtClean="0"/>
                        <a:t>TALUKA</a:t>
                      </a:r>
                      <a:endParaRPr lang="en-US" dirty="0"/>
                    </a:p>
                  </a:txBody>
                  <a:tcPr/>
                </a:tc>
                <a:tc>
                  <a:txBody>
                    <a:bodyPr/>
                    <a:lstStyle/>
                    <a:p>
                      <a:pPr algn="ctr"/>
                      <a:r>
                        <a:rPr lang="en-US" dirty="0" smtClean="0"/>
                        <a:t>AREA</a:t>
                      </a:r>
                      <a:endParaRPr lang="en-US" dirty="0"/>
                    </a:p>
                  </a:txBody>
                  <a:tcPr/>
                </a:tc>
              </a:tr>
              <a:tr h="857250">
                <a:tc rowSpan="7">
                  <a:txBody>
                    <a:bodyPr/>
                    <a:lstStyle/>
                    <a:p>
                      <a:pPr algn="ctr"/>
                      <a:r>
                        <a:rPr lang="en-US" dirty="0" smtClean="0"/>
                        <a:t>MAHARASHTRA &amp; CHHATTISGARH</a:t>
                      </a:r>
                      <a:endParaRPr lang="en-US" dirty="0"/>
                    </a:p>
                  </a:txBody>
                  <a:tcPr anchor="ctr">
                    <a:solidFill>
                      <a:srgbClr val="CC0099"/>
                    </a:solidFill>
                  </a:tcPr>
                </a:tc>
                <a:tc rowSpan="2">
                  <a:txBody>
                    <a:bodyPr/>
                    <a:lstStyle/>
                    <a:p>
                      <a:pPr algn="ctr"/>
                      <a:r>
                        <a:rPr lang="en-US" dirty="0" smtClean="0"/>
                        <a:t>GONDIA</a:t>
                      </a:r>
                      <a:endParaRPr lang="en-US" dirty="0"/>
                    </a:p>
                  </a:txBody>
                  <a:tcPr anchor="ctr">
                    <a:solidFill>
                      <a:srgbClr val="FF9999"/>
                    </a:solidFill>
                  </a:tcPr>
                </a:tc>
                <a:tc>
                  <a:txBody>
                    <a:bodyPr/>
                    <a:lstStyle/>
                    <a:p>
                      <a:pPr algn="ctr"/>
                      <a:r>
                        <a:rPr lang="en-US" dirty="0" smtClean="0"/>
                        <a:t>DEORI</a:t>
                      </a:r>
                      <a:endParaRPr lang="en-US" dirty="0"/>
                    </a:p>
                  </a:txBody>
                  <a:tcPr anchor="ctr">
                    <a:solidFill>
                      <a:srgbClr val="FF9999"/>
                    </a:solidFill>
                  </a:tcPr>
                </a:tc>
                <a:tc>
                  <a:txBody>
                    <a:bodyPr/>
                    <a:lstStyle/>
                    <a:p>
                      <a:pPr algn="ctr"/>
                      <a:r>
                        <a:rPr lang="en-US" dirty="0" smtClean="0"/>
                        <a:t>D+</a:t>
                      </a:r>
                      <a:endParaRPr lang="en-US" dirty="0"/>
                    </a:p>
                  </a:txBody>
                  <a:tcPr anchor="ctr">
                    <a:solidFill>
                      <a:srgbClr val="FF9999"/>
                    </a:solidFill>
                  </a:tcPr>
                </a:tc>
              </a:tr>
              <a:tr h="857250">
                <a:tc vMerge="1">
                  <a:txBody>
                    <a:bodyPr/>
                    <a:lstStyle/>
                    <a:p>
                      <a:endParaRPr lang="en-US" dirty="0"/>
                    </a:p>
                  </a:txBody>
                  <a:tcPr/>
                </a:tc>
                <a:tc vMerge="1">
                  <a:txBody>
                    <a:bodyPr/>
                    <a:lstStyle/>
                    <a:p>
                      <a:endParaRPr lang="en-US" dirty="0"/>
                    </a:p>
                  </a:txBody>
                  <a:tcPr/>
                </a:tc>
                <a:tc>
                  <a:txBody>
                    <a:bodyPr/>
                    <a:lstStyle/>
                    <a:p>
                      <a:pPr algn="ctr"/>
                      <a:r>
                        <a:rPr lang="en-US" dirty="0" smtClean="0"/>
                        <a:t>SALEKASA</a:t>
                      </a:r>
                      <a:endParaRPr lang="en-US" dirty="0"/>
                    </a:p>
                  </a:txBody>
                  <a:tcPr anchor="ctr">
                    <a:solidFill>
                      <a:srgbClr val="FF9999"/>
                    </a:solidFill>
                  </a:tcPr>
                </a:tc>
                <a:tc>
                  <a:txBody>
                    <a:bodyPr/>
                    <a:lstStyle/>
                    <a:p>
                      <a:pPr algn="ctr"/>
                      <a:r>
                        <a:rPr lang="en-US" dirty="0" smtClean="0"/>
                        <a:t>D+</a:t>
                      </a:r>
                      <a:endParaRPr lang="en-US" dirty="0"/>
                    </a:p>
                  </a:txBody>
                  <a:tcPr anchor="ctr">
                    <a:solidFill>
                      <a:srgbClr val="FF9999"/>
                    </a:solidFill>
                  </a:tcPr>
                </a:tc>
              </a:tr>
              <a:tr h="857250">
                <a:tc vMerge="1">
                  <a:txBody>
                    <a:bodyPr/>
                    <a:lstStyle/>
                    <a:p>
                      <a:endParaRPr lang="en-US" dirty="0"/>
                    </a:p>
                  </a:txBody>
                  <a:tcPr/>
                </a:tc>
                <a:tc rowSpan="5">
                  <a:txBody>
                    <a:bodyPr/>
                    <a:lstStyle/>
                    <a:p>
                      <a:pPr algn="ctr"/>
                      <a:r>
                        <a:rPr lang="en-US" dirty="0" smtClean="0"/>
                        <a:t>GADCHIROLI</a:t>
                      </a:r>
                      <a:endParaRPr lang="en-US" dirty="0"/>
                    </a:p>
                  </a:txBody>
                  <a:tcPr anchor="ctr">
                    <a:solidFill>
                      <a:srgbClr val="9999FF"/>
                    </a:solidFill>
                  </a:tcPr>
                </a:tc>
                <a:tc>
                  <a:txBody>
                    <a:bodyPr/>
                    <a:lstStyle/>
                    <a:p>
                      <a:pPr algn="ctr"/>
                      <a:r>
                        <a:rPr lang="en-US" dirty="0" smtClean="0"/>
                        <a:t>KORACHI</a:t>
                      </a:r>
                      <a:endParaRPr lang="en-US" dirty="0"/>
                    </a:p>
                  </a:txBody>
                  <a:tcPr anchor="ctr">
                    <a:solidFill>
                      <a:srgbClr val="9999FF"/>
                    </a:solidFill>
                  </a:tcPr>
                </a:tc>
                <a:tc rowSpan="5">
                  <a:txBody>
                    <a:bodyPr/>
                    <a:lstStyle/>
                    <a:p>
                      <a:pPr algn="ctr"/>
                      <a:r>
                        <a:rPr lang="en-US" dirty="0" smtClean="0"/>
                        <a:t>NO INDUSTRY</a:t>
                      </a:r>
                      <a:r>
                        <a:rPr lang="en-US" baseline="0" dirty="0" smtClean="0"/>
                        <a:t> DISTRICT</a:t>
                      </a:r>
                      <a:endParaRPr lang="en-US" dirty="0"/>
                    </a:p>
                  </a:txBody>
                  <a:tcPr anchor="ctr">
                    <a:solidFill>
                      <a:srgbClr val="9999FF"/>
                    </a:solidFill>
                  </a:tcPr>
                </a:tc>
              </a:tr>
              <a:tr h="857250">
                <a:tc vMerge="1">
                  <a:txBody>
                    <a:bodyPr/>
                    <a:lstStyle/>
                    <a:p>
                      <a:endParaRPr lang="en-US" dirty="0"/>
                    </a:p>
                  </a:txBody>
                  <a:tcPr/>
                </a:tc>
                <a:tc vMerge="1">
                  <a:txBody>
                    <a:bodyPr/>
                    <a:lstStyle/>
                    <a:p>
                      <a:endParaRPr lang="en-US" dirty="0"/>
                    </a:p>
                  </a:txBody>
                  <a:tcPr/>
                </a:tc>
                <a:tc>
                  <a:txBody>
                    <a:bodyPr/>
                    <a:lstStyle/>
                    <a:p>
                      <a:pPr algn="ctr"/>
                      <a:r>
                        <a:rPr lang="en-US" dirty="0" smtClean="0"/>
                        <a:t>DHANORA</a:t>
                      </a:r>
                      <a:endParaRPr lang="en-US" dirty="0"/>
                    </a:p>
                  </a:txBody>
                  <a:tcPr anchor="ctr">
                    <a:solidFill>
                      <a:srgbClr val="9999FF"/>
                    </a:solidFill>
                  </a:tcPr>
                </a:tc>
                <a:tc vMerge="1">
                  <a:txBody>
                    <a:bodyPr/>
                    <a:lstStyle/>
                    <a:p>
                      <a:pPr algn="ctr"/>
                      <a:endParaRPr lang="en-US" dirty="0"/>
                    </a:p>
                  </a:txBody>
                  <a:tcPr anchor="ctr">
                    <a:solidFill>
                      <a:srgbClr val="9999FF"/>
                    </a:solidFill>
                  </a:tcPr>
                </a:tc>
              </a:tr>
              <a:tr h="857250">
                <a:tc vMerge="1">
                  <a:txBody>
                    <a:bodyPr/>
                    <a:lstStyle/>
                    <a:p>
                      <a:endParaRPr lang="en-US" dirty="0"/>
                    </a:p>
                  </a:txBody>
                  <a:tcPr/>
                </a:tc>
                <a:tc vMerge="1">
                  <a:txBody>
                    <a:bodyPr/>
                    <a:lstStyle/>
                    <a:p>
                      <a:endParaRPr lang="en-US" dirty="0"/>
                    </a:p>
                  </a:txBody>
                  <a:tcPr/>
                </a:tc>
                <a:tc>
                  <a:txBody>
                    <a:bodyPr/>
                    <a:lstStyle/>
                    <a:p>
                      <a:pPr algn="ctr"/>
                      <a:r>
                        <a:rPr lang="en-US" dirty="0" smtClean="0"/>
                        <a:t>ETAPALLI</a:t>
                      </a:r>
                      <a:endParaRPr lang="en-US" dirty="0"/>
                    </a:p>
                  </a:txBody>
                  <a:tcPr anchor="ctr">
                    <a:solidFill>
                      <a:srgbClr val="9999FF"/>
                    </a:solidFill>
                  </a:tcPr>
                </a:tc>
                <a:tc vMerge="1">
                  <a:txBody>
                    <a:bodyPr/>
                    <a:lstStyle/>
                    <a:p>
                      <a:pPr algn="ctr"/>
                      <a:endParaRPr lang="en-US" dirty="0"/>
                    </a:p>
                  </a:txBody>
                  <a:tcPr anchor="ctr">
                    <a:solidFill>
                      <a:srgbClr val="9999FF"/>
                    </a:solidFill>
                  </a:tcPr>
                </a:tc>
              </a:tr>
              <a:tr h="857250">
                <a:tc vMerge="1">
                  <a:txBody>
                    <a:bodyPr/>
                    <a:lstStyle/>
                    <a:p>
                      <a:endParaRPr lang="en-US" dirty="0"/>
                    </a:p>
                  </a:txBody>
                  <a:tcPr/>
                </a:tc>
                <a:tc vMerge="1">
                  <a:txBody>
                    <a:bodyPr/>
                    <a:lstStyle/>
                    <a:p>
                      <a:endParaRPr lang="en-US" dirty="0"/>
                    </a:p>
                  </a:txBody>
                  <a:tcPr/>
                </a:tc>
                <a:tc>
                  <a:txBody>
                    <a:bodyPr/>
                    <a:lstStyle/>
                    <a:p>
                      <a:pPr algn="ctr"/>
                      <a:r>
                        <a:rPr lang="en-US" dirty="0" smtClean="0"/>
                        <a:t>BHAMARGAD</a:t>
                      </a:r>
                      <a:endParaRPr lang="en-US" dirty="0"/>
                    </a:p>
                  </a:txBody>
                  <a:tcPr anchor="ctr">
                    <a:solidFill>
                      <a:srgbClr val="9999FF"/>
                    </a:solidFill>
                  </a:tcPr>
                </a:tc>
                <a:tc vMerge="1">
                  <a:txBody>
                    <a:bodyPr/>
                    <a:lstStyle/>
                    <a:p>
                      <a:pPr algn="ctr"/>
                      <a:endParaRPr lang="en-US" dirty="0"/>
                    </a:p>
                  </a:txBody>
                  <a:tcPr anchor="ctr">
                    <a:solidFill>
                      <a:srgbClr val="9999FF"/>
                    </a:solidFill>
                  </a:tcPr>
                </a:tc>
              </a:tr>
              <a:tr h="857250">
                <a:tc vMerge="1">
                  <a:txBody>
                    <a:bodyPr/>
                    <a:lstStyle/>
                    <a:p>
                      <a:endParaRPr lang="en-US" dirty="0"/>
                    </a:p>
                  </a:txBody>
                  <a:tcPr/>
                </a:tc>
                <a:tc vMerge="1">
                  <a:txBody>
                    <a:bodyPr/>
                    <a:lstStyle/>
                    <a:p>
                      <a:endParaRPr lang="en-US" dirty="0"/>
                    </a:p>
                  </a:txBody>
                  <a:tcPr/>
                </a:tc>
                <a:tc>
                  <a:txBody>
                    <a:bodyPr/>
                    <a:lstStyle/>
                    <a:p>
                      <a:pPr algn="ctr"/>
                      <a:r>
                        <a:rPr lang="en-US" dirty="0" smtClean="0"/>
                        <a:t>SIRONCHA</a:t>
                      </a:r>
                      <a:endParaRPr lang="en-US" dirty="0"/>
                    </a:p>
                  </a:txBody>
                  <a:tcPr anchor="ctr">
                    <a:solidFill>
                      <a:srgbClr val="9999FF"/>
                    </a:solidFill>
                  </a:tcPr>
                </a:tc>
                <a:tc vMerge="1">
                  <a:txBody>
                    <a:bodyPr/>
                    <a:lstStyle/>
                    <a:p>
                      <a:pPr algn="ctr"/>
                      <a:endParaRPr lang="en-US" dirty="0"/>
                    </a:p>
                  </a:txBody>
                  <a:tcPr anchor="ctr">
                    <a:solidFill>
                      <a:srgbClr val="9999FF"/>
                    </a:solidFill>
                  </a:tcPr>
                </a:tc>
              </a:tr>
            </a:tbl>
          </a:graphicData>
        </a:graphic>
      </p:graphicFrame>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0" cy="6858000"/>
        </p:xfrm>
        <a:graphic>
          <a:graphicData uri="http://schemas.openxmlformats.org/drawingml/2006/table">
            <a:tbl>
              <a:tblPr/>
              <a:tblGrid>
                <a:gridCol w="1558819"/>
                <a:gridCol w="1028499"/>
                <a:gridCol w="964219"/>
                <a:gridCol w="1028499"/>
                <a:gridCol w="1028499"/>
                <a:gridCol w="1028499"/>
                <a:gridCol w="1478467"/>
                <a:gridCol w="1028499"/>
              </a:tblGrid>
              <a:tr h="685800">
                <a:tc gridSpan="8">
                  <a:txBody>
                    <a:bodyPr/>
                    <a:lstStyle/>
                    <a:p>
                      <a:pPr algn="ctr" fontAlgn="b"/>
                      <a:r>
                        <a:rPr lang="en-US" sz="1800" b="0" i="0" u="none" strike="noStrike" dirty="0">
                          <a:solidFill>
                            <a:srgbClr val="000000"/>
                          </a:solidFill>
                          <a:latin typeface="Calibri"/>
                        </a:rPr>
                        <a:t>DIVISIONAL WISE CLASSIFICATION OF GROUPS FOR PSI-2001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5800">
                <a:tc>
                  <a:txBody>
                    <a:bodyPr/>
                    <a:lstStyle/>
                    <a:p>
                      <a:pPr algn="ctr" fontAlgn="b"/>
                      <a:r>
                        <a:rPr lang="en-US" sz="1800" b="0" i="0" u="none" strike="noStrike">
                          <a:solidFill>
                            <a:srgbClr val="000000"/>
                          </a:solidFill>
                          <a:latin typeface="Calibri"/>
                        </a:rPr>
                        <a:t>DIVISION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NO INDUSTRY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KOKAN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PUNE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dirty="0">
                          <a:solidFill>
                            <a:srgbClr val="000000"/>
                          </a:solidFill>
                          <a:latin typeface="Calibri"/>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NASIK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AURANGABAD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AMARAVATI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NAGPUR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1"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1" i="0" u="none" strike="noStrike">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1" i="0" u="none" strike="noStrike">
                          <a:solidFill>
                            <a:srgbClr val="000000"/>
                          </a:solidFill>
                          <a:latin typeface="Calibri"/>
                        </a:rPr>
                        <a:t>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1" i="0" u="none" strike="noStrike">
                          <a:solidFill>
                            <a:srgbClr val="000000"/>
                          </a:solidFill>
                          <a:latin typeface="Calibri"/>
                        </a:rPr>
                        <a:t>183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1" i="0" u="none" strike="noStrike">
                          <a:solidFill>
                            <a:srgbClr val="000000"/>
                          </a:solidFill>
                          <a:latin typeface="Calibri"/>
                        </a:rPr>
                        <a:t>103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1"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1" i="0" u="none" strike="noStrike">
                          <a:solidFill>
                            <a:srgbClr val="000000"/>
                          </a:solidFill>
                          <a:latin typeface="Calibri"/>
                        </a:rPr>
                        <a:t>368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1" i="0" u="none" strike="noStrike">
                          <a:solidFill>
                            <a:srgbClr val="000000"/>
                          </a:solidFill>
                          <a:latin typeface="Calibri"/>
                        </a:rPr>
                        <a:t>PERCENTAGE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4.62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1" i="0" u="none" strike="noStrike">
                          <a:solidFill>
                            <a:srgbClr val="000000"/>
                          </a:solidFill>
                          <a:latin typeface="Calibri"/>
                        </a:rPr>
                        <a:t>5.16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1" i="0" u="none" strike="noStrike">
                          <a:solidFill>
                            <a:srgbClr val="000000"/>
                          </a:solidFill>
                          <a:latin typeface="Calibri"/>
                        </a:rPr>
                        <a:t>11.96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1" i="0" u="none" strike="noStrike">
                          <a:solidFill>
                            <a:srgbClr val="000000"/>
                          </a:solidFill>
                          <a:latin typeface="Calibri"/>
                        </a:rPr>
                        <a:t>49.73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1" i="0" u="none" strike="noStrike">
                          <a:solidFill>
                            <a:srgbClr val="000000"/>
                          </a:solidFill>
                          <a:latin typeface="Calibri"/>
                        </a:rPr>
                        <a:t>27.99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1" i="0" u="none" strike="noStrike">
                          <a:solidFill>
                            <a:srgbClr val="000000"/>
                          </a:solidFill>
                          <a:latin typeface="Calibri"/>
                        </a:rPr>
                        <a:t>0.54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1" i="0" u="none" strike="noStrike" dirty="0">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1" cy="6858000"/>
        </p:xfrm>
        <a:graphic>
          <a:graphicData uri="http://schemas.openxmlformats.org/drawingml/2006/table">
            <a:tbl>
              <a:tblPr/>
              <a:tblGrid>
                <a:gridCol w="3753853"/>
                <a:gridCol w="3048000"/>
                <a:gridCol w="1315453"/>
                <a:gridCol w="1026695"/>
              </a:tblGrid>
              <a:tr h="544605">
                <a:tc gridSpan="4">
                  <a:txBody>
                    <a:bodyPr/>
                    <a:lstStyle/>
                    <a:p>
                      <a:pPr algn="ctr" fontAlgn="b"/>
                      <a:r>
                        <a:rPr lang="en-US" sz="1800" b="1" i="0" u="none" strike="noStrike" dirty="0">
                          <a:solidFill>
                            <a:srgbClr val="000000"/>
                          </a:solidFill>
                          <a:latin typeface="Calibri"/>
                        </a:rPr>
                        <a:t>CLASSIFICTION OF AREAS UNDER PSI-2001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806824">
                <a:tc>
                  <a:txBody>
                    <a:bodyPr/>
                    <a:lstStyle/>
                    <a:p>
                      <a:pPr algn="ctr" fontAlgn="b"/>
                      <a:r>
                        <a:rPr lang="en-US" sz="1800" b="1" i="0" u="none" strike="noStrike">
                          <a:solidFill>
                            <a:srgbClr val="000000"/>
                          </a:solidFill>
                          <a:latin typeface="Calibri"/>
                        </a:rPr>
                        <a:t>GROUP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PARTICULAR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TOTAL AREA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4947">
                <a:tc>
                  <a:txBody>
                    <a:bodyPr/>
                    <a:lstStyle/>
                    <a:p>
                      <a:pPr algn="ctr" fontAlgn="b"/>
                      <a:r>
                        <a:rPr lang="en-US" sz="1800" b="0" i="0" u="none" strike="noStrike">
                          <a:solidFill>
                            <a:srgbClr val="000000"/>
                          </a:solidFill>
                          <a:latin typeface="Calibri"/>
                        </a:rPr>
                        <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DEVELOPED AREA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dirty="0">
                          <a:solidFill>
                            <a:srgbClr val="000000"/>
                          </a:solidFill>
                          <a:latin typeface="Calibri"/>
                        </a:rPr>
                        <a:t>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4.62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r>
              <a:tr h="584947">
                <a:tc>
                  <a:txBody>
                    <a:bodyPr/>
                    <a:lstStyle/>
                    <a:p>
                      <a:pPr algn="ctr" fontAlgn="b"/>
                      <a:r>
                        <a:rPr lang="en-US" sz="1800" b="0" i="0" u="none" strike="noStrike">
                          <a:solidFill>
                            <a:srgbClr val="000000"/>
                          </a:solidFill>
                          <a:latin typeface="Calibri"/>
                        </a:rPr>
                        <a:t>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UNDER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dirty="0">
                          <a:solidFill>
                            <a:srgbClr val="000000"/>
                          </a:solidFill>
                          <a:latin typeface="Calibri"/>
                        </a:rPr>
                        <a:t>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5.16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746311">
                <a:tc>
                  <a:txBody>
                    <a:bodyPr/>
                    <a:lstStyle/>
                    <a:p>
                      <a:pPr algn="ctr" fontAlgn="b"/>
                      <a:r>
                        <a:rPr lang="en-US" sz="1800" b="0" i="0" u="none" strike="noStrike">
                          <a:solidFill>
                            <a:srgbClr val="000000"/>
                          </a:solidFill>
                          <a:latin typeface="Calibri"/>
                        </a:rPr>
                        <a: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LESS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11.96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806824">
                <a:tc>
                  <a:txBody>
                    <a:bodyPr/>
                    <a:lstStyle/>
                    <a:p>
                      <a:pPr algn="ctr" fontAlgn="b"/>
                      <a:r>
                        <a:rPr lang="en-US" sz="1800" b="0" i="0" u="none" strike="noStrike">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dirty="0">
                          <a:solidFill>
                            <a:srgbClr val="000000"/>
                          </a:solidFill>
                          <a:latin typeface="Calibri"/>
                        </a:rPr>
                        <a:t>LESSER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183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dirty="0">
                          <a:solidFill>
                            <a:srgbClr val="000000"/>
                          </a:solidFill>
                          <a:latin typeface="Calibri"/>
                        </a:rPr>
                        <a:t>49.73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r>
              <a:tr h="766482">
                <a:tc>
                  <a:txBody>
                    <a:bodyPr/>
                    <a:lstStyle/>
                    <a:p>
                      <a:pPr algn="ctr" fontAlgn="b"/>
                      <a:r>
                        <a:rPr lang="en-US" sz="1800" b="0" i="0" u="none" strike="noStrike">
                          <a:solidFill>
                            <a:srgbClr val="000000"/>
                          </a:solidFill>
                          <a:latin typeface="Calibri"/>
                        </a:rPr>
                        <a:t>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LEAST DEVELOPED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103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dirty="0">
                          <a:solidFill>
                            <a:srgbClr val="000000"/>
                          </a:solidFill>
                          <a:latin typeface="Calibri"/>
                        </a:rPr>
                        <a:t>27.99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r>
              <a:tr h="1008530">
                <a:tc>
                  <a:txBody>
                    <a:bodyPr/>
                    <a:lstStyle/>
                    <a:p>
                      <a:pPr algn="ctr" fontAlgn="b"/>
                      <a:r>
                        <a:rPr lang="en-US" sz="1800" b="0" i="0" u="none" strike="noStrike">
                          <a:solidFill>
                            <a:srgbClr val="000000"/>
                          </a:solidFill>
                          <a:latin typeface="Calibri"/>
                        </a:rPr>
                        <a:t>NO INDUSTRY DISTRICT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NO INDUSTRIES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latin typeface="Calibri"/>
                        </a:rPr>
                        <a:t>0.54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008530">
                <a:tc>
                  <a:txBody>
                    <a:bodyPr/>
                    <a:lstStyle/>
                    <a:p>
                      <a:pPr algn="ctr" fontAlgn="b"/>
                      <a:r>
                        <a:rPr lang="en-US" sz="1800" b="1" i="0" u="none" strike="noStrike">
                          <a:solidFill>
                            <a:srgbClr val="000000"/>
                          </a:solidFill>
                          <a:latin typeface="Calibri"/>
                        </a:rPr>
                        <a:t>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368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100.00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0" y="0"/>
          <a:ext cx="9906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 y="-4"/>
          <a:ext cx="9143998" cy="6858008"/>
        </p:xfrm>
        <a:graphic>
          <a:graphicData uri="http://schemas.openxmlformats.org/drawingml/2006/table">
            <a:tbl>
              <a:tblPr/>
              <a:tblGrid>
                <a:gridCol w="1831576"/>
                <a:gridCol w="1984206"/>
                <a:gridCol w="888036"/>
                <a:gridCol w="888036"/>
                <a:gridCol w="888036"/>
                <a:gridCol w="888036"/>
                <a:gridCol w="888036"/>
                <a:gridCol w="888036"/>
              </a:tblGrid>
              <a:tr h="307534">
                <a:tc gridSpan="8">
                  <a:txBody>
                    <a:bodyPr/>
                    <a:lstStyle/>
                    <a:p>
                      <a:pPr algn="ctr" fontAlgn="b"/>
                      <a:r>
                        <a:rPr lang="en-US" sz="1600" b="1" i="0" u="none" strike="noStrike" dirty="0">
                          <a:solidFill>
                            <a:srgbClr val="000000"/>
                          </a:solidFill>
                          <a:latin typeface="Calibri"/>
                        </a:rPr>
                        <a:t>DIVISIONAL / DISTRICT WISE CLASSIFICATION OF GROUPS UNDER PSI 2007</a:t>
                      </a:r>
                      <a:r>
                        <a:rPr lang="en-US" sz="1600" b="0" i="0" u="none" strike="noStrike" dirty="0">
                          <a:solidFill>
                            <a:srgbClr val="000000"/>
                          </a:solidFill>
                          <a:latin typeface="Calibri"/>
                        </a:rPr>
                        <a:t> </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53355">
                <a:tc>
                  <a:txBody>
                    <a:bodyPr/>
                    <a:lstStyle/>
                    <a:p>
                      <a:pPr algn="ctr" fontAlgn="b"/>
                      <a:r>
                        <a:rPr lang="en-US" sz="1600" b="1" i="0" u="none" strike="noStrike">
                          <a:solidFill>
                            <a:srgbClr val="000000"/>
                          </a:solidFill>
                          <a:latin typeface="Calibri"/>
                        </a:rPr>
                        <a:t>DIVISION </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0000"/>
                          </a:solidFill>
                          <a:latin typeface="Calibri"/>
                        </a:rPr>
                        <a:t>DISTRICT</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0000"/>
                          </a:solidFill>
                          <a:latin typeface="Calibri"/>
                        </a:rPr>
                        <a:t>A</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1" i="0" u="none" strike="noStrike">
                          <a:solidFill>
                            <a:srgbClr val="000000"/>
                          </a:solidFill>
                          <a:latin typeface="Calibri"/>
                        </a:rPr>
                        <a:t>B</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1" i="0" u="none" strike="noStrike">
                          <a:solidFill>
                            <a:srgbClr val="000000"/>
                          </a:solidFill>
                          <a:latin typeface="Calibri"/>
                        </a:rPr>
                        <a:t>C</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1" i="0" u="none" strike="noStrike">
                          <a:solidFill>
                            <a:srgbClr val="000000"/>
                          </a:solidFill>
                          <a:latin typeface="Calibri"/>
                        </a:rPr>
                        <a:t>D</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1" i="0" u="none" strike="noStrike">
                          <a:solidFill>
                            <a:srgbClr val="000000"/>
                          </a:solidFill>
                          <a:latin typeface="Calibri"/>
                        </a:rPr>
                        <a:t>D+</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1" i="0" u="none" strike="noStrike" dirty="0">
                          <a:solidFill>
                            <a:srgbClr val="000000"/>
                          </a:solidFill>
                          <a:latin typeface="Calibri"/>
                        </a:rPr>
                        <a:t>TOTAL</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rowSpan="5">
                  <a:txBody>
                    <a:bodyPr/>
                    <a:lstStyle/>
                    <a:p>
                      <a:pPr algn="ctr" fontAlgn="ctr"/>
                      <a:r>
                        <a:rPr lang="en-US" sz="1600" b="0" i="0" u="none" strike="noStrike">
                          <a:solidFill>
                            <a:srgbClr val="000000"/>
                          </a:solidFill>
                          <a:latin typeface="Calibri"/>
                        </a:rPr>
                        <a:t>KOKAN</a:t>
                      </a:r>
                    </a:p>
                  </a:txBody>
                  <a:tcPr marL="9112" marR="9112" marT="91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MUMBAI</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THANE</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6</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RAIGAD</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7</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RATNAGIRI</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6</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9</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SINDHUDURG</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7</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9041">
                <a:tc gridSpan="2">
                  <a:txBody>
                    <a:bodyPr/>
                    <a:lstStyle/>
                    <a:p>
                      <a:pPr algn="ctr" fontAlgn="ctr"/>
                      <a:r>
                        <a:rPr lang="en-US" sz="1600" b="1" i="0" u="none" strike="noStrike">
                          <a:solidFill>
                            <a:srgbClr val="000000"/>
                          </a:solidFill>
                          <a:latin typeface="Calibri"/>
                        </a:rPr>
                        <a:t>TOTAL</a:t>
                      </a:r>
                    </a:p>
                  </a:txBody>
                  <a:tcPr marL="9112" marR="9112" marT="91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600" b="1" i="0" u="none" strike="noStrike">
                          <a:solidFill>
                            <a:srgbClr val="000000"/>
                          </a:solidFill>
                          <a:latin typeface="Calibri"/>
                        </a:rPr>
                        <a:t>14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21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51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07534">
                <a:tc rowSpan="5">
                  <a:txBody>
                    <a:bodyPr/>
                    <a:lstStyle/>
                    <a:p>
                      <a:pPr algn="ctr" fontAlgn="ctr"/>
                      <a:r>
                        <a:rPr lang="en-US" sz="1600" b="0" i="0" u="none" strike="noStrike">
                          <a:solidFill>
                            <a:srgbClr val="000000"/>
                          </a:solidFill>
                          <a:latin typeface="Calibri"/>
                        </a:rPr>
                        <a:t>PUNE</a:t>
                      </a:r>
                    </a:p>
                  </a:txBody>
                  <a:tcPr marL="9112" marR="9112" marT="91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PUNE</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7</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SOLAPUR</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SATARA</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7</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SANGLI</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10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KOLHAPUR</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gridSpan="2">
                  <a:txBody>
                    <a:bodyPr/>
                    <a:lstStyle/>
                    <a:p>
                      <a:pPr algn="ctr" fontAlgn="b"/>
                      <a:r>
                        <a:rPr lang="en-US" sz="1600" b="1" i="0" u="none" strike="noStrike">
                          <a:solidFill>
                            <a:srgbClr val="000000"/>
                          </a:solidFill>
                          <a:latin typeface="Calibri"/>
                        </a:rPr>
                        <a:t>TOTAL</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600" b="1" i="0" u="none" strike="noStrike">
                          <a:solidFill>
                            <a:srgbClr val="000000"/>
                          </a:solidFill>
                          <a:latin typeface="Calibri"/>
                        </a:rPr>
                        <a:t>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7</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17</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31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63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307534">
                <a:tc rowSpan="5">
                  <a:txBody>
                    <a:bodyPr/>
                    <a:lstStyle/>
                    <a:p>
                      <a:pPr algn="ctr" fontAlgn="ctr"/>
                      <a:r>
                        <a:rPr lang="en-US" sz="1600" b="0" i="0" u="none" strike="noStrike">
                          <a:solidFill>
                            <a:srgbClr val="000000"/>
                          </a:solidFill>
                          <a:latin typeface="Calibri"/>
                        </a:rPr>
                        <a:t>NASIK</a:t>
                      </a:r>
                    </a:p>
                  </a:txBody>
                  <a:tcPr marL="9112" marR="9112" marT="911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NASIK</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8</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AHMEDNAGAR</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10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DHULE</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3</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NANDURBAR</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6</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6</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vMerge="1">
                  <a:txBody>
                    <a:bodyPr/>
                    <a:lstStyle/>
                    <a:p>
                      <a:endParaRPr lang="en-US"/>
                    </a:p>
                  </a:txBody>
                  <a:tcPr/>
                </a:tc>
                <a:tc>
                  <a:txBody>
                    <a:bodyPr/>
                    <a:lstStyle/>
                    <a:p>
                      <a:pPr algn="ctr" fontAlgn="b"/>
                      <a:r>
                        <a:rPr lang="en-US" sz="1600" b="0" i="0" u="none" strike="noStrike">
                          <a:solidFill>
                            <a:srgbClr val="000000"/>
                          </a:solidFill>
                          <a:latin typeface="Calibri"/>
                        </a:rPr>
                        <a:t>JALGAON</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0" i="0" u="none" strike="noStrike">
                          <a:solidFill>
                            <a:srgbClr val="000000"/>
                          </a:solidFill>
                          <a:latin typeface="Calibri"/>
                        </a:rPr>
                        <a:t>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0" i="0" u="none" strike="noStrike">
                          <a:solidFill>
                            <a:srgbClr val="000000"/>
                          </a:solidFill>
                          <a:latin typeface="Calibri"/>
                        </a:rPr>
                        <a:t>10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0" i="0" u="none" strike="noStrike">
                          <a:solidFill>
                            <a:srgbClr val="000000"/>
                          </a:solidFill>
                          <a:latin typeface="Calibri"/>
                        </a:rPr>
                        <a:t>15</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7534">
                <a:tc gridSpan="2">
                  <a:txBody>
                    <a:bodyPr/>
                    <a:lstStyle/>
                    <a:p>
                      <a:pPr algn="ctr" fontAlgn="b"/>
                      <a:r>
                        <a:rPr lang="en-US" sz="1600" b="1" i="0" u="none" strike="noStrike">
                          <a:solidFill>
                            <a:srgbClr val="000000"/>
                          </a:solidFill>
                          <a:latin typeface="Calibri"/>
                        </a:rPr>
                        <a:t>TOTAL</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600" b="1" i="0" u="none" strike="noStrike">
                          <a:solidFill>
                            <a:srgbClr val="000000"/>
                          </a:solidFill>
                          <a:latin typeface="Calibri"/>
                        </a:rPr>
                        <a:t>0</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2</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19</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a:solidFill>
                            <a:srgbClr val="000000"/>
                          </a:solidFill>
                          <a:latin typeface="Calibri"/>
                        </a:rPr>
                        <a:t>31</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600" b="1" i="0" u="none" strike="noStrike" dirty="0">
                          <a:solidFill>
                            <a:srgbClr val="000000"/>
                          </a:solidFill>
                          <a:latin typeface="Calibri"/>
                        </a:rPr>
                        <a:t>54</a:t>
                      </a:r>
                    </a:p>
                  </a:txBody>
                  <a:tcPr marL="9112" marR="9112" marT="91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2" y="0"/>
          <a:ext cx="9144004" cy="826909"/>
        </p:xfrm>
        <a:graphic>
          <a:graphicData uri="http://schemas.openxmlformats.org/drawingml/2006/table">
            <a:tbl>
              <a:tblPr/>
              <a:tblGrid>
                <a:gridCol w="1831576"/>
                <a:gridCol w="1984206"/>
                <a:gridCol w="888037"/>
                <a:gridCol w="888037"/>
                <a:gridCol w="888037"/>
                <a:gridCol w="888037"/>
                <a:gridCol w="888037"/>
                <a:gridCol w="888037"/>
              </a:tblGrid>
              <a:tr h="185101">
                <a:tc gridSpan="8">
                  <a:txBody>
                    <a:bodyPr/>
                    <a:lstStyle/>
                    <a:p>
                      <a:pPr algn="ctr" fontAlgn="b"/>
                      <a:r>
                        <a:rPr lang="en-US" sz="1600" b="1" i="0" u="none" strike="noStrike" dirty="0" smtClean="0">
                          <a:solidFill>
                            <a:srgbClr val="000000"/>
                          </a:solidFill>
                          <a:latin typeface="Calibri"/>
                        </a:rPr>
                        <a:t>DIVISIONAL </a:t>
                      </a:r>
                      <a:r>
                        <a:rPr lang="en-US" sz="1600" b="1" i="0" u="none" strike="noStrike" dirty="0">
                          <a:solidFill>
                            <a:srgbClr val="000000"/>
                          </a:solidFill>
                          <a:latin typeface="Calibri"/>
                        </a:rPr>
                        <a:t>/ DISTRICT WISE CLASSIFICATION OF GROUPS UNDER PSI 2007 </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73814">
                <a:tc>
                  <a:txBody>
                    <a:bodyPr/>
                    <a:lstStyle/>
                    <a:p>
                      <a:pPr algn="ctr" fontAlgn="b"/>
                      <a:r>
                        <a:rPr lang="en-US" sz="1600" b="1" i="0" u="none" strike="noStrike" dirty="0">
                          <a:solidFill>
                            <a:srgbClr val="000000"/>
                          </a:solidFill>
                          <a:latin typeface="Calibri"/>
                        </a:rPr>
                        <a:t>DIVISION </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rgbClr val="000000"/>
                          </a:solidFill>
                          <a:latin typeface="Calibri"/>
                        </a:rPr>
                        <a:t>DISTRICT</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0000"/>
                          </a:solidFill>
                          <a:latin typeface="Calibri"/>
                        </a:rPr>
                        <a:t>A</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600" b="1" i="0" u="none" strike="noStrike">
                          <a:solidFill>
                            <a:srgbClr val="000000"/>
                          </a:solidFill>
                          <a:latin typeface="Calibri"/>
                        </a:rPr>
                        <a:t>B</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1" i="0" u="none" strike="noStrike">
                          <a:solidFill>
                            <a:srgbClr val="000000"/>
                          </a:solidFill>
                          <a:latin typeface="Calibri"/>
                        </a:rPr>
                        <a:t>C</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600" b="1" i="0" u="none" strike="noStrike">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600" b="1" i="0" u="none" strike="noStrike">
                          <a:solidFill>
                            <a:srgbClr val="000000"/>
                          </a:solidFill>
                          <a:latin typeface="Calibri"/>
                        </a:rPr>
                        <a:t>D+</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600" b="1" i="0" u="none" strike="noStrike" dirty="0">
                          <a:solidFill>
                            <a:srgbClr val="000000"/>
                          </a:solidFill>
                          <a:latin typeface="Calibri"/>
                        </a:rPr>
                        <a:t>TOTAL</a:t>
                      </a:r>
                    </a:p>
                  </a:txBody>
                  <a:tcPr marL="9255" marR="9255" marT="925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0" y="838200"/>
          <a:ext cx="9144000" cy="6117707"/>
        </p:xfrm>
        <a:graphic>
          <a:graphicData uri="http://schemas.openxmlformats.org/drawingml/2006/table">
            <a:tbl>
              <a:tblPr/>
              <a:tblGrid>
                <a:gridCol w="1831573"/>
                <a:gridCol w="1984205"/>
                <a:gridCol w="888037"/>
                <a:gridCol w="888037"/>
                <a:gridCol w="888037"/>
                <a:gridCol w="888037"/>
                <a:gridCol w="888037"/>
                <a:gridCol w="888037"/>
              </a:tblGrid>
              <a:tr h="353291">
                <a:tc rowSpan="8">
                  <a:txBody>
                    <a:bodyPr/>
                    <a:lstStyle/>
                    <a:p>
                      <a:pPr algn="ctr" fontAlgn="ctr"/>
                      <a:r>
                        <a:rPr lang="en-US" sz="1400" b="0" i="0" u="none" strike="noStrike" dirty="0">
                          <a:solidFill>
                            <a:srgbClr val="000000"/>
                          </a:solidFill>
                          <a:latin typeface="Calibri"/>
                        </a:rPr>
                        <a:t>AURANGABAD</a:t>
                      </a:r>
                    </a:p>
                  </a:txBody>
                  <a:tcPr marL="9236" marR="9236" marT="9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AURANGABAD</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9</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vMerge="1">
                  <a:txBody>
                    <a:bodyPr/>
                    <a:lstStyle/>
                    <a:p>
                      <a:endParaRPr lang="en-US"/>
                    </a:p>
                  </a:txBody>
                  <a:tcPr/>
                </a:tc>
                <a:tc>
                  <a:txBody>
                    <a:bodyPr/>
                    <a:lstStyle/>
                    <a:p>
                      <a:pPr algn="ctr" fontAlgn="b"/>
                      <a:r>
                        <a:rPr lang="en-US" sz="1400" b="0" i="0" u="none" strike="noStrike" dirty="0">
                          <a:solidFill>
                            <a:srgbClr val="000000"/>
                          </a:solidFill>
                          <a:latin typeface="Calibri"/>
                        </a:rPr>
                        <a:t>JALNA</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dirty="0">
                          <a:solidFill>
                            <a:srgbClr val="000000"/>
                          </a:solidFill>
                          <a:latin typeface="Calibri"/>
                        </a:rPr>
                        <a:t>BEED</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11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OSMANABAD</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PARBHANI</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9</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9</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HINGOLI</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LATUR</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10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NANDED</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16</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16</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gridSpan="2">
                  <a:txBody>
                    <a:bodyPr/>
                    <a:lstStyle/>
                    <a:p>
                      <a:pPr algn="ctr" fontAlgn="b"/>
                      <a:r>
                        <a:rPr lang="en-US" sz="1400" b="1" i="0" u="none" strike="noStrike" dirty="0">
                          <a:solidFill>
                            <a:srgbClr val="000000"/>
                          </a:solidFill>
                          <a:latin typeface="Calibri"/>
                        </a:rPr>
                        <a:t>TOTAL</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70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71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277091">
                <a:tc rowSpan="5">
                  <a:txBody>
                    <a:bodyPr/>
                    <a:lstStyle/>
                    <a:p>
                      <a:pPr algn="ctr" fontAlgn="ctr"/>
                      <a:r>
                        <a:rPr lang="en-US" sz="1400" b="0" i="0" u="none" strike="noStrike" dirty="0">
                          <a:solidFill>
                            <a:srgbClr val="000000"/>
                          </a:solidFill>
                          <a:latin typeface="Calibri"/>
                        </a:rPr>
                        <a:t>AMARAVATI</a:t>
                      </a:r>
                    </a:p>
                  </a:txBody>
                  <a:tcPr marL="9236" marR="9236" marT="9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AMARAVATI</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15</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15</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AKLOLA</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7</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7</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VASHIM</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6</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6</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BULDHANA</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13</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13</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YAVATMAL</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16</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a:solidFill>
                            <a:srgbClr val="000000"/>
                          </a:solidFill>
                          <a:latin typeface="Calibri"/>
                        </a:rPr>
                        <a:t>16</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gridSpan="2">
                  <a:txBody>
                    <a:bodyPr/>
                    <a:lstStyle/>
                    <a:p>
                      <a:pPr algn="ctr" fontAlgn="b"/>
                      <a:r>
                        <a:rPr lang="en-US" sz="1400" b="1" i="0" u="none" strike="noStrike" dirty="0">
                          <a:solidFill>
                            <a:srgbClr val="000000"/>
                          </a:solidFill>
                          <a:latin typeface="Calibri"/>
                        </a:rPr>
                        <a:t>TOTAL</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57</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57</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277091">
                <a:tc rowSpan="6">
                  <a:txBody>
                    <a:bodyPr/>
                    <a:lstStyle/>
                    <a:p>
                      <a:pPr algn="ctr" fontAlgn="ctr"/>
                      <a:r>
                        <a:rPr lang="en-US" sz="1400" b="0" i="0" u="none" strike="noStrike" dirty="0">
                          <a:solidFill>
                            <a:srgbClr val="000000"/>
                          </a:solidFill>
                          <a:latin typeface="Calibri"/>
                        </a:rPr>
                        <a:t>NAGPUR</a:t>
                      </a:r>
                    </a:p>
                  </a:txBody>
                  <a:tcPr marL="9236" marR="9236" marT="92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NAGPUR</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dirty="0">
                          <a:solidFill>
                            <a:srgbClr val="000000"/>
                          </a:solidFill>
                          <a:latin typeface="Calibri"/>
                        </a:rPr>
                        <a:t>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dirty="0">
                          <a:solidFill>
                            <a:srgbClr val="000000"/>
                          </a:solidFill>
                          <a:latin typeface="Calibri"/>
                        </a:rPr>
                        <a:t>13</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dirty="0">
                          <a:solidFill>
                            <a:srgbClr val="000000"/>
                          </a:solidFill>
                          <a:latin typeface="Calibri"/>
                        </a:rPr>
                        <a:t>14</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BHANDARA</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7</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dirty="0">
                          <a:solidFill>
                            <a:srgbClr val="000000"/>
                          </a:solidFill>
                          <a:latin typeface="Calibri"/>
                        </a:rPr>
                        <a:t>7</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GONDIA</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9</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dirty="0">
                          <a:solidFill>
                            <a:srgbClr val="000000"/>
                          </a:solidFill>
                          <a:latin typeface="Calibri"/>
                        </a:rPr>
                        <a:t>9</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WARDHA</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dirty="0">
                          <a:solidFill>
                            <a:srgbClr val="000000"/>
                          </a:solidFill>
                          <a:latin typeface="Calibri"/>
                        </a:rPr>
                        <a:t>8</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CHANDRAPUR</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15</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dirty="0">
                          <a:solidFill>
                            <a:srgbClr val="000000"/>
                          </a:solidFill>
                          <a:latin typeface="Calibri"/>
                        </a:rPr>
                        <a:t>15</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vMerge="1">
                  <a:txBody>
                    <a:bodyPr/>
                    <a:lstStyle/>
                    <a:p>
                      <a:endParaRPr lang="en-US"/>
                    </a:p>
                  </a:txBody>
                  <a:tcPr/>
                </a:tc>
                <a:tc>
                  <a:txBody>
                    <a:bodyPr/>
                    <a:lstStyle/>
                    <a:p>
                      <a:pPr algn="ctr" fontAlgn="b"/>
                      <a:r>
                        <a:rPr lang="en-US" sz="1400" b="0" i="0" u="none" strike="noStrike">
                          <a:solidFill>
                            <a:srgbClr val="000000"/>
                          </a:solidFill>
                          <a:latin typeface="Calibri"/>
                        </a:rPr>
                        <a:t>GADCHIROLI</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b"/>
                      <a:r>
                        <a:rPr lang="en-US" sz="1400" b="0"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ctr" fontAlgn="b"/>
                      <a:r>
                        <a:rPr lang="en-US" sz="1400" b="0"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gridSpan="2">
                  <a:txBody>
                    <a:bodyPr/>
                    <a:lstStyle/>
                    <a:p>
                      <a:pPr algn="ctr" fontAlgn="b"/>
                      <a:r>
                        <a:rPr lang="en-US" sz="1400" b="1" i="0" u="none" strike="noStrike">
                          <a:solidFill>
                            <a:srgbClr val="000000"/>
                          </a:solidFill>
                          <a:latin typeface="Calibri"/>
                        </a:rPr>
                        <a:t>TOTAL</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dirty="0">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0</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1</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a:solidFill>
                            <a:srgbClr val="000000"/>
                          </a:solidFill>
                          <a:latin typeface="Calibri"/>
                        </a:rPr>
                        <a:t>52</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US" sz="1400" b="1" i="0" u="none" strike="noStrike" dirty="0">
                          <a:solidFill>
                            <a:srgbClr val="000000"/>
                          </a:solidFill>
                          <a:latin typeface="Calibri"/>
                        </a:rPr>
                        <a:t>53</a:t>
                      </a:r>
                    </a:p>
                  </a:txBody>
                  <a:tcPr marL="9236" marR="9236" marT="923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sp>
        <p:nvSpPr>
          <p:cNvPr id="5" name="Footer Placeholder 4"/>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0" cy="6858000"/>
        </p:xfrm>
        <a:graphic>
          <a:graphicData uri="http://schemas.openxmlformats.org/drawingml/2006/table">
            <a:tbl>
              <a:tblPr/>
              <a:tblGrid>
                <a:gridCol w="1558819"/>
                <a:gridCol w="1028499"/>
                <a:gridCol w="964219"/>
                <a:gridCol w="1028499"/>
                <a:gridCol w="1028499"/>
                <a:gridCol w="1028499"/>
                <a:gridCol w="1478467"/>
                <a:gridCol w="1028499"/>
              </a:tblGrid>
              <a:tr h="685800">
                <a:tc gridSpan="8">
                  <a:txBody>
                    <a:bodyPr/>
                    <a:lstStyle/>
                    <a:p>
                      <a:pPr algn="ctr" fontAlgn="b"/>
                      <a:r>
                        <a:rPr lang="en-US" sz="1800" b="1" i="0" u="none" strike="noStrike" dirty="0">
                          <a:solidFill>
                            <a:srgbClr val="000000"/>
                          </a:solidFill>
                          <a:latin typeface="Calibri"/>
                        </a:rPr>
                        <a:t>DIVISIONAL WISE CLASSIFICATION OF </a:t>
                      </a:r>
                      <a:r>
                        <a:rPr lang="en-US" sz="1800" b="1" i="0" u="none" strike="noStrike" dirty="0" smtClean="0">
                          <a:solidFill>
                            <a:srgbClr val="000000"/>
                          </a:solidFill>
                          <a:latin typeface="Calibri"/>
                        </a:rPr>
                        <a:t>GROUPS FOR</a:t>
                      </a:r>
                      <a:r>
                        <a:rPr lang="en-US" sz="1800" b="1" i="0" u="none" strike="noStrike" baseline="0" dirty="0" smtClean="0">
                          <a:solidFill>
                            <a:srgbClr val="000000"/>
                          </a:solidFill>
                          <a:latin typeface="Calibri"/>
                        </a:rPr>
                        <a:t> PSI-2007</a:t>
                      </a:r>
                      <a:endParaRPr lang="en-US" sz="18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5800">
                <a:tc>
                  <a:txBody>
                    <a:bodyPr/>
                    <a:lstStyle/>
                    <a:p>
                      <a:pPr algn="ctr" fontAlgn="b"/>
                      <a:r>
                        <a:rPr lang="en-US" sz="1600" b="1" i="0" u="none" strike="noStrike" dirty="0">
                          <a:solidFill>
                            <a:srgbClr val="000000"/>
                          </a:solidFill>
                          <a:latin typeface="Calibri"/>
                        </a:rPr>
                        <a:t>DIVISION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1" i="0" u="none" strike="noStrike">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1" i="0" u="none" strike="noStrike">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1"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1"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1" i="0" u="none" strike="noStrike">
                          <a:solidFill>
                            <a:srgbClr val="000000"/>
                          </a:solidFill>
                          <a:latin typeface="Calibri"/>
                        </a:rPr>
                        <a:t>NO INDUSTRY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1" i="0" u="none" strike="noStrike" dirty="0">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0" i="0" u="none" strike="noStrike" dirty="0">
                          <a:solidFill>
                            <a:srgbClr val="000000"/>
                          </a:solidFill>
                          <a:latin typeface="Calibri"/>
                        </a:rPr>
                        <a:t>KOKAN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0" i="0" u="none" strike="noStrike">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0" i="0" u="none" strike="noStrike">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0" i="0" u="none" strike="noStrike" dirty="0">
                          <a:solidFill>
                            <a:srgbClr val="000000"/>
                          </a:solidFill>
                          <a:latin typeface="Calibri"/>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0" i="0" u="none" strike="noStrike">
                          <a:solidFill>
                            <a:srgbClr val="000000"/>
                          </a:solidFill>
                          <a:latin typeface="Calibri"/>
                        </a:rPr>
                        <a:t>PUNE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0" i="0" u="none" strike="noStrike">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0" i="0" u="none" strike="noStrike">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0" i="0" u="none" strike="noStrike">
                          <a:solidFill>
                            <a:srgbClr val="000000"/>
                          </a:solidFill>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0" i="0" u="none" strike="noStrike" dirty="0">
                          <a:solidFill>
                            <a:srgbClr val="000000"/>
                          </a:solidFill>
                          <a:latin typeface="Calibri"/>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0" i="0" u="none" strike="noStrike" dirty="0">
                          <a:solidFill>
                            <a:srgbClr val="000000"/>
                          </a:solidFill>
                          <a:latin typeface="Calibri"/>
                        </a:rPr>
                        <a:t>NASIK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0" i="0" u="none" strike="noStrike">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0" i="0" u="none" strike="noStrike">
                          <a:solidFill>
                            <a:srgbClr val="000000"/>
                          </a:solidFill>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0" i="0" u="none" strike="noStrike" dirty="0">
                          <a:solidFill>
                            <a:srgbClr val="000000"/>
                          </a:solidFill>
                          <a:latin typeface="Calibri"/>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0" i="0" u="none" strike="noStrike">
                          <a:solidFill>
                            <a:srgbClr val="000000"/>
                          </a:solidFill>
                          <a:latin typeface="Calibri"/>
                        </a:rPr>
                        <a:t>AURANGABAD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0" i="0" u="none" strike="noStrike">
                          <a:solidFill>
                            <a:srgbClr val="000000"/>
                          </a:solidFill>
                          <a:latin typeface="Calibri"/>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0" i="0" u="none" strike="noStrike" dirty="0">
                          <a:solidFill>
                            <a:srgbClr val="000000"/>
                          </a:solidFill>
                          <a:latin typeface="Calibri"/>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0" i="0" u="none" strike="noStrike">
                          <a:solidFill>
                            <a:srgbClr val="000000"/>
                          </a:solidFill>
                          <a:latin typeface="Calibri"/>
                        </a:rPr>
                        <a:t>AMARAVATI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0" i="0" u="none" strike="noStrike">
                          <a:solidFill>
                            <a:srgbClr val="000000"/>
                          </a:solidFill>
                          <a:latin typeface="Calibri"/>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0" i="0" u="none" strike="noStrike" dirty="0">
                          <a:solidFill>
                            <a:srgbClr val="000000"/>
                          </a:solidFill>
                          <a:latin typeface="Calibri"/>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0" i="0" u="none" strike="noStrike">
                          <a:solidFill>
                            <a:srgbClr val="000000"/>
                          </a:solidFill>
                          <a:latin typeface="Calibri"/>
                        </a:rPr>
                        <a:t>NAGPUR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0" i="0" u="none" strike="noStrike">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0" i="0" u="none" strike="noStrike">
                          <a:solidFill>
                            <a:srgbClr val="000000"/>
                          </a:solidFill>
                          <a:latin typeface="Calibri"/>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0" i="0" u="none" strike="noStrike">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0" i="0" u="none" strike="noStrike" dirty="0">
                          <a:solidFill>
                            <a:srgbClr val="000000"/>
                          </a:solidFill>
                          <a:latin typeface="Calibri"/>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1"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1" i="0" u="none" strike="noStrike">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1" i="0" u="none" strike="noStrike">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1" i="0" u="none" strike="noStrike">
                          <a:solidFill>
                            <a:srgbClr val="000000"/>
                          </a:solidFill>
                          <a:latin typeface="Calibri"/>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1" i="0" u="none" strike="noStrike">
                          <a:solidFill>
                            <a:srgbClr val="000000"/>
                          </a:solidFill>
                          <a:latin typeface="Calibri"/>
                        </a:rPr>
                        <a:t>262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1"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1" i="0" u="none" strike="noStrike" dirty="0">
                          <a:solidFill>
                            <a:srgbClr val="000000"/>
                          </a:solidFill>
                          <a:latin typeface="Calibri"/>
                        </a:rPr>
                        <a:t>351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600" b="1" i="0" u="none" strike="noStrike">
                          <a:solidFill>
                            <a:srgbClr val="000000"/>
                          </a:solidFill>
                          <a:latin typeface="Calibri"/>
                        </a:rPr>
                        <a:t>PERCENTAGE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a:solidFill>
                            <a:srgbClr val="000000"/>
                          </a:solidFill>
                          <a:latin typeface="Calibri"/>
                        </a:rPr>
                        <a:t>5.41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600" b="1" i="0" u="none" strike="noStrike">
                          <a:solidFill>
                            <a:srgbClr val="000000"/>
                          </a:solidFill>
                          <a:latin typeface="Calibri"/>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600" b="1" i="0" u="none" strike="noStrike">
                          <a:solidFill>
                            <a:srgbClr val="000000"/>
                          </a:solidFill>
                          <a:latin typeface="Calibri"/>
                        </a:rPr>
                        <a:t>4.84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600" b="1" i="0" u="none" strike="noStrike">
                          <a:solidFill>
                            <a:srgbClr val="000000"/>
                          </a:solidFill>
                          <a:latin typeface="Calibri"/>
                        </a:rPr>
                        <a:t>11.68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600" b="1" i="0" u="none" strike="noStrike">
                          <a:solidFill>
                            <a:srgbClr val="000000"/>
                          </a:solidFill>
                          <a:latin typeface="Calibri"/>
                        </a:rPr>
                        <a:t>74.64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600" b="1" i="0" u="none" strike="noStrike">
                          <a:solidFill>
                            <a:srgbClr val="000000"/>
                          </a:solidFill>
                          <a:latin typeface="Calibri"/>
                        </a:rPr>
                        <a:t>0.57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600" b="1" i="0" u="none" strike="noStrike" dirty="0">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1" cy="6858000"/>
        </p:xfrm>
        <a:graphic>
          <a:graphicData uri="http://schemas.openxmlformats.org/drawingml/2006/table">
            <a:tbl>
              <a:tblPr/>
              <a:tblGrid>
                <a:gridCol w="3753853"/>
                <a:gridCol w="3048000"/>
                <a:gridCol w="1315453"/>
                <a:gridCol w="1026695"/>
              </a:tblGrid>
              <a:tr h="544605">
                <a:tc gridSpan="4">
                  <a:txBody>
                    <a:bodyPr/>
                    <a:lstStyle/>
                    <a:p>
                      <a:pPr algn="ctr" fontAlgn="b"/>
                      <a:r>
                        <a:rPr lang="en-US" sz="1800" b="1" i="0" u="none" strike="noStrike" dirty="0">
                          <a:solidFill>
                            <a:srgbClr val="000000"/>
                          </a:solidFill>
                          <a:latin typeface="Calibri"/>
                        </a:rPr>
                        <a:t>CLASSIFICATION OF AREAS FOR PSI-2007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806824">
                <a:tc>
                  <a:txBody>
                    <a:bodyPr/>
                    <a:lstStyle/>
                    <a:p>
                      <a:pPr algn="ctr" fontAlgn="b"/>
                      <a:r>
                        <a:rPr lang="en-US" sz="1800" b="1" i="0" u="none" strike="noStrike" dirty="0">
                          <a:solidFill>
                            <a:srgbClr val="000000"/>
                          </a:solidFill>
                          <a:latin typeface="Calibri"/>
                        </a:rPr>
                        <a:t>GROUP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PARTICULAR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TOTAL 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4947">
                <a:tc>
                  <a:txBody>
                    <a:bodyPr/>
                    <a:lstStyle/>
                    <a:p>
                      <a:pPr algn="ctr" fontAlgn="b"/>
                      <a:r>
                        <a:rPr lang="en-US" sz="1800" b="0" i="0" u="none" strike="noStrike" dirty="0">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a:solidFill>
                            <a:srgbClr val="000000"/>
                          </a:solidFill>
                          <a:latin typeface="Calibri"/>
                        </a:rPr>
                        <a:t>DEVELOPED 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dirty="0">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c>
                  <a:txBody>
                    <a:bodyPr/>
                    <a:lstStyle/>
                    <a:p>
                      <a:pPr algn="ctr" fontAlgn="b"/>
                      <a:r>
                        <a:rPr lang="en-US" sz="1800" b="0" i="0" u="none" strike="noStrike" dirty="0">
                          <a:solidFill>
                            <a:srgbClr val="000000"/>
                          </a:solidFill>
                          <a:latin typeface="Calibri"/>
                        </a:rPr>
                        <a:t>5.41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FF"/>
                    </a:solidFill>
                  </a:tcPr>
                </a:tc>
              </a:tr>
              <a:tr h="584947">
                <a:tc>
                  <a:txBody>
                    <a:bodyPr/>
                    <a:lstStyle/>
                    <a:p>
                      <a:pPr algn="ctr" fontAlgn="b"/>
                      <a:r>
                        <a:rPr lang="en-US" sz="1800" b="0" i="0" u="none" strike="noStrike" dirty="0">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a:solidFill>
                            <a:srgbClr val="000000"/>
                          </a:solidFill>
                          <a:latin typeface="Calibri"/>
                        </a:rPr>
                        <a:t>UNDER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dirty="0">
                          <a:solidFill>
                            <a:srgbClr val="000000"/>
                          </a:solidFill>
                          <a:latin typeface="Calibri"/>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c>
                  <a:txBody>
                    <a:bodyPr/>
                    <a:lstStyle/>
                    <a:p>
                      <a:pPr algn="ctr" fontAlgn="b"/>
                      <a:r>
                        <a:rPr lang="en-US" sz="1800" b="0" i="0" u="none" strike="noStrike" dirty="0">
                          <a:solidFill>
                            <a:srgbClr val="000000"/>
                          </a:solidFill>
                          <a:latin typeface="Calibri"/>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3"/>
                    </a:solidFill>
                  </a:tcPr>
                </a:tc>
              </a:tr>
              <a:tr h="746311">
                <a:tc>
                  <a:txBody>
                    <a:bodyPr/>
                    <a:lstStyle/>
                    <a:p>
                      <a:pPr algn="ctr" fontAlgn="b"/>
                      <a:r>
                        <a:rPr lang="en-US" sz="1800" b="0" i="0" u="none" strike="noStrike" dirty="0">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LESS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4.84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806824">
                <a:tc>
                  <a:txBody>
                    <a:bodyPr/>
                    <a:lstStyle/>
                    <a:p>
                      <a:pPr algn="ctr" fontAlgn="b"/>
                      <a:r>
                        <a:rPr lang="en-US" sz="1800" b="0" i="0" u="none" strike="noStrike" dirty="0">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LESSER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a:solidFill>
                            <a:srgbClr val="000000"/>
                          </a:solidFill>
                          <a:latin typeface="Calibri"/>
                        </a:rPr>
                        <a:t>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b"/>
                      <a:r>
                        <a:rPr lang="en-US" sz="1800" b="0" i="0" u="none" strike="noStrike" dirty="0">
                          <a:solidFill>
                            <a:srgbClr val="000000"/>
                          </a:solidFill>
                          <a:latin typeface="Calibri"/>
                        </a:rPr>
                        <a:t>11.68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r>
              <a:tr h="766482">
                <a:tc>
                  <a:txBody>
                    <a:bodyPr/>
                    <a:lstStyle/>
                    <a:p>
                      <a:pPr algn="ctr" fontAlgn="b"/>
                      <a:r>
                        <a:rPr lang="en-US" sz="1800" b="0" i="0" u="none" strike="noStrike" dirty="0">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LEAST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a:solidFill>
                            <a:srgbClr val="000000"/>
                          </a:solidFill>
                          <a:latin typeface="Calibri"/>
                        </a:rPr>
                        <a:t>262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b"/>
                      <a:r>
                        <a:rPr lang="en-US" sz="1800" b="0" i="0" u="none" strike="noStrike" dirty="0">
                          <a:solidFill>
                            <a:srgbClr val="000000"/>
                          </a:solidFill>
                          <a:latin typeface="Calibri"/>
                        </a:rPr>
                        <a:t>74.64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r>
              <a:tr h="1008530">
                <a:tc>
                  <a:txBody>
                    <a:bodyPr/>
                    <a:lstStyle/>
                    <a:p>
                      <a:pPr algn="ctr" fontAlgn="b"/>
                      <a:r>
                        <a:rPr lang="en-US" sz="1800" b="0" i="0" u="none" strike="noStrike">
                          <a:solidFill>
                            <a:srgbClr val="000000"/>
                          </a:solidFill>
                          <a:latin typeface="Calibri"/>
                        </a:rPr>
                        <a:t>NO INDUSTRY DISTRICT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NO INDUSTRIES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latin typeface="Calibri"/>
                        </a:rPr>
                        <a:t>0.57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1008530">
                <a:tc>
                  <a:txBody>
                    <a:bodyPr/>
                    <a:lstStyle/>
                    <a:p>
                      <a:pPr algn="ctr" fontAlgn="b"/>
                      <a:r>
                        <a:rPr lang="en-US" sz="1800" b="1"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351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Footer Placeholder 2"/>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 y="0"/>
          <a:ext cx="9144000" cy="6858004"/>
        </p:xfrm>
        <a:graphic>
          <a:graphicData uri="http://schemas.openxmlformats.org/drawingml/2006/table">
            <a:tbl>
              <a:tblPr/>
              <a:tblGrid>
                <a:gridCol w="1831576"/>
                <a:gridCol w="1984208"/>
                <a:gridCol w="888036"/>
                <a:gridCol w="888036"/>
                <a:gridCol w="888036"/>
                <a:gridCol w="888036"/>
                <a:gridCol w="888036"/>
                <a:gridCol w="888036"/>
              </a:tblGrid>
              <a:tr h="851127">
                <a:tc gridSpan="8">
                  <a:txBody>
                    <a:bodyPr/>
                    <a:lstStyle/>
                    <a:p>
                      <a:pPr algn="ctr" fontAlgn="ctr"/>
                      <a:r>
                        <a:rPr lang="en-US" sz="1400" b="1" i="0" u="none" strike="noStrike" dirty="0">
                          <a:solidFill>
                            <a:srgbClr val="000000"/>
                          </a:solidFill>
                          <a:latin typeface="Calibri"/>
                        </a:rPr>
                        <a:t>DIVISIONAL / DISTRICT WISE CLASSIFICATION OF </a:t>
                      </a:r>
                      <a:r>
                        <a:rPr lang="en-US" sz="1400" b="1" i="0" u="none" strike="noStrike" dirty="0" smtClean="0">
                          <a:solidFill>
                            <a:srgbClr val="000000"/>
                          </a:solidFill>
                          <a:latin typeface="Calibri"/>
                        </a:rPr>
                        <a:t>GROUPS FOR</a:t>
                      </a:r>
                      <a:r>
                        <a:rPr lang="en-US" sz="1400" b="1" i="0" u="none" strike="noStrike" baseline="0" dirty="0" smtClean="0">
                          <a:solidFill>
                            <a:srgbClr val="000000"/>
                          </a:solidFill>
                          <a:latin typeface="Calibri"/>
                        </a:rPr>
                        <a:t> PSI-2013</a:t>
                      </a:r>
                      <a:endParaRPr lang="en-US" sz="1400" b="1" i="0" u="none" strike="noStrike" dirty="0">
                        <a:solidFill>
                          <a:srgbClr val="000000"/>
                        </a:solidFill>
                        <a:latin typeface="Calibri"/>
                      </a:endParaRP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4242">
                <a:tc>
                  <a:txBody>
                    <a:bodyPr/>
                    <a:lstStyle/>
                    <a:p>
                      <a:pPr algn="ctr" fontAlgn="ctr"/>
                      <a:r>
                        <a:rPr lang="en-US" sz="1400" b="1" i="0" u="none" strike="noStrike">
                          <a:solidFill>
                            <a:srgbClr val="000000"/>
                          </a:solidFill>
                          <a:latin typeface="Calibri"/>
                        </a:rPr>
                        <a:t>DIVISION </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latin typeface="Calibri"/>
                        </a:rPr>
                        <a:t>DISTRICT</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latin typeface="Calibri"/>
                        </a:rPr>
                        <a:t>A</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1" i="0" u="none" strike="noStrike" dirty="0">
                          <a:solidFill>
                            <a:srgbClr val="000000"/>
                          </a:solidFill>
                          <a:latin typeface="Calibri"/>
                        </a:rPr>
                        <a:t>B</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1" i="0" u="none" strike="noStrike">
                          <a:solidFill>
                            <a:srgbClr val="000000"/>
                          </a:solidFill>
                          <a:latin typeface="Calibri"/>
                        </a:rPr>
                        <a:t>C</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1" i="0" u="none" strike="noStrike">
                          <a:solidFill>
                            <a:srgbClr val="000000"/>
                          </a:solidFill>
                          <a:latin typeface="Calibri"/>
                        </a:rPr>
                        <a:t>D</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1" i="0" u="none" strike="noStrike">
                          <a:solidFill>
                            <a:srgbClr val="000000"/>
                          </a:solidFill>
                          <a:latin typeface="Calibri"/>
                        </a:rPr>
                        <a:t>D+</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TOTAL</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rowSpan="5">
                  <a:txBody>
                    <a:bodyPr/>
                    <a:lstStyle/>
                    <a:p>
                      <a:pPr algn="ctr" fontAlgn="ctr"/>
                      <a:r>
                        <a:rPr lang="en-US" sz="1400" b="1" i="0" u="none" strike="noStrike">
                          <a:solidFill>
                            <a:srgbClr val="000000"/>
                          </a:solidFill>
                          <a:latin typeface="Calibri"/>
                        </a:rPr>
                        <a:t>KOKAN</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Calibri"/>
                        </a:rPr>
                        <a:t>MUMBAI</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THANE</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Calibri"/>
                        </a:rPr>
                        <a:t>6</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5</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15</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RAIGAD</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Calibri"/>
                        </a:rPr>
                        <a:t>7</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RATNAGIRI</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dirty="0">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6</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9</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SINDHUDURG</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dirty="0">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7</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338414">
                <a:tc>
                  <a:txBody>
                    <a:bodyPr/>
                    <a:lstStyle/>
                    <a:p>
                      <a:pPr algn="ctr" fontAlgn="ctr"/>
                      <a:r>
                        <a:rPr lang="en-US" sz="1400" b="1" i="0" u="none" strike="noStrike">
                          <a:solidFill>
                            <a:srgbClr val="000000"/>
                          </a:solidFill>
                          <a:latin typeface="Calibri"/>
                        </a:rPr>
                        <a:t>TOTAL</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 </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14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5</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dirty="0">
                          <a:solidFill>
                            <a:srgbClr val="000000"/>
                          </a:solidFill>
                          <a:latin typeface="Calibri"/>
                        </a:rPr>
                        <a:t>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21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dirty="0">
                          <a:solidFill>
                            <a:srgbClr val="000000"/>
                          </a:solidFill>
                          <a:latin typeface="Calibri"/>
                        </a:rPr>
                        <a:t>51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82013">
                <a:tc rowSpan="5">
                  <a:txBody>
                    <a:bodyPr/>
                    <a:lstStyle/>
                    <a:p>
                      <a:pPr algn="ctr" fontAlgn="ctr"/>
                      <a:r>
                        <a:rPr lang="en-US" sz="1400" b="1" i="0" u="none" strike="noStrike">
                          <a:solidFill>
                            <a:srgbClr val="000000"/>
                          </a:solidFill>
                          <a:latin typeface="Calibri"/>
                        </a:rPr>
                        <a:t>PUNE</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PUNE</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7</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20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SOLAPUR</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dirty="0">
                          <a:solidFill>
                            <a:srgbClr val="000000"/>
                          </a:solidFill>
                          <a:latin typeface="Calibri"/>
                        </a:rPr>
                        <a:t>SATARA</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dirty="0">
                          <a:solidFill>
                            <a:srgbClr val="000000"/>
                          </a:solidFill>
                          <a:latin typeface="Calibri"/>
                        </a:rPr>
                        <a:t>SANGLI</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KOLHAPUR</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5</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a:txBody>
                    <a:bodyPr/>
                    <a:lstStyle/>
                    <a:p>
                      <a:pPr algn="ctr" fontAlgn="ctr"/>
                      <a:r>
                        <a:rPr lang="en-US" sz="1400" b="1" i="0" u="none" strike="noStrike">
                          <a:solidFill>
                            <a:srgbClr val="000000"/>
                          </a:solidFill>
                          <a:latin typeface="Calibri"/>
                        </a:rPr>
                        <a:t>TOTAL</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dirty="0">
                          <a:solidFill>
                            <a:srgbClr val="000000"/>
                          </a:solidFill>
                          <a:latin typeface="Calibri"/>
                        </a:rPr>
                        <a:t> </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7</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19</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31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67</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82013">
                <a:tc rowSpan="5">
                  <a:txBody>
                    <a:bodyPr/>
                    <a:lstStyle/>
                    <a:p>
                      <a:pPr algn="ctr" fontAlgn="ctr"/>
                      <a:r>
                        <a:rPr lang="en-US" sz="1400" b="1" i="0" u="none" strike="noStrike">
                          <a:solidFill>
                            <a:srgbClr val="000000"/>
                          </a:solidFill>
                          <a:latin typeface="Calibri"/>
                        </a:rPr>
                        <a:t>NASIK</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Calibri"/>
                        </a:rPr>
                        <a:t>NASIK</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AHMEDNAGAR</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10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DHULE</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4</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NANDURBAR</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6</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6</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vMerge="1">
                  <a:txBody>
                    <a:bodyPr/>
                    <a:lstStyle/>
                    <a:p>
                      <a:endParaRPr lang="en-US"/>
                    </a:p>
                  </a:txBody>
                  <a:tcPr/>
                </a:tc>
                <a:tc>
                  <a:txBody>
                    <a:bodyPr/>
                    <a:lstStyle/>
                    <a:p>
                      <a:pPr algn="ctr" fontAlgn="ctr"/>
                      <a:r>
                        <a:rPr lang="en-US" sz="1400" b="0" i="0" u="none" strike="noStrike">
                          <a:solidFill>
                            <a:srgbClr val="000000"/>
                          </a:solidFill>
                          <a:latin typeface="Calibri"/>
                        </a:rPr>
                        <a:t>JALGAON</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5</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15</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2013">
                <a:tc>
                  <a:txBody>
                    <a:bodyPr/>
                    <a:lstStyle/>
                    <a:p>
                      <a:pPr algn="ctr" fontAlgn="ctr"/>
                      <a:r>
                        <a:rPr lang="en-US" sz="1400" b="1" i="0" u="none" strike="noStrike">
                          <a:solidFill>
                            <a:srgbClr val="000000"/>
                          </a:solidFill>
                          <a:latin typeface="Calibri"/>
                        </a:rPr>
                        <a:t>TOTAL</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 </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2</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19</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31</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dirty="0">
                          <a:solidFill>
                            <a:srgbClr val="000000"/>
                          </a:solidFill>
                          <a:latin typeface="Calibri"/>
                        </a:rPr>
                        <a:t>53</a:t>
                      </a:r>
                    </a:p>
                  </a:txBody>
                  <a:tcPr marL="8592" marR="8592" marT="859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
        <p:nvSpPr>
          <p:cNvPr id="3" name="Footer Placeholder 2"/>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2" y="-1"/>
          <a:ext cx="9144002" cy="6858000"/>
        </p:xfrm>
        <a:graphic>
          <a:graphicData uri="http://schemas.openxmlformats.org/drawingml/2006/table">
            <a:tbl>
              <a:tblPr/>
              <a:tblGrid>
                <a:gridCol w="2296510"/>
                <a:gridCol w="2199292"/>
                <a:gridCol w="914400"/>
                <a:gridCol w="649998"/>
                <a:gridCol w="797802"/>
                <a:gridCol w="838200"/>
                <a:gridCol w="568457"/>
                <a:gridCol w="879343"/>
              </a:tblGrid>
              <a:tr h="587116">
                <a:tc gridSpan="8">
                  <a:txBody>
                    <a:bodyPr/>
                    <a:lstStyle/>
                    <a:p>
                      <a:pPr algn="ctr" fontAlgn="ctr"/>
                      <a:r>
                        <a:rPr lang="en-US" sz="1400" b="1" i="0" u="none" strike="noStrike" dirty="0">
                          <a:solidFill>
                            <a:srgbClr val="000000"/>
                          </a:solidFill>
                          <a:latin typeface="Calibri"/>
                        </a:rPr>
                        <a:t>DIVISIONAL / DISTRICT WISE CLASSIFICATION OF </a:t>
                      </a:r>
                      <a:r>
                        <a:rPr lang="en-US" sz="1400" b="1" i="0" u="none" strike="noStrike" dirty="0" smtClean="0">
                          <a:solidFill>
                            <a:srgbClr val="000000"/>
                          </a:solidFill>
                          <a:latin typeface="Calibri"/>
                        </a:rPr>
                        <a:t>GROUPS FOR PSI-2013</a:t>
                      </a:r>
                      <a:endParaRPr lang="en-US" sz="1400" b="1" i="0" u="none" strike="noStrike" dirty="0">
                        <a:solidFill>
                          <a:srgbClr val="000000"/>
                        </a:solidFill>
                        <a:latin typeface="Calibri"/>
                      </a:endParaRP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74492">
                <a:tc>
                  <a:txBody>
                    <a:bodyPr/>
                    <a:lstStyle/>
                    <a:p>
                      <a:pPr algn="ctr" fontAlgn="ctr"/>
                      <a:r>
                        <a:rPr lang="en-US" sz="1400" b="1" i="0" u="none" strike="noStrike" dirty="0">
                          <a:solidFill>
                            <a:srgbClr val="000000"/>
                          </a:solidFill>
                          <a:latin typeface="Calibri"/>
                        </a:rPr>
                        <a:t>DIVISION </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a:solidFill>
                            <a:srgbClr val="000000"/>
                          </a:solidFill>
                          <a:latin typeface="Calibri"/>
                        </a:rPr>
                        <a:t>DISTRICT</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000000"/>
                          </a:solidFill>
                          <a:latin typeface="Calibri"/>
                        </a:rPr>
                        <a:t>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1" i="0" u="none" strike="noStrike" dirty="0">
                          <a:solidFill>
                            <a:srgbClr val="000000"/>
                          </a:solidFill>
                          <a:latin typeface="Calibri"/>
                        </a:rPr>
                        <a:t>B</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1" i="0" u="none" strike="noStrike">
                          <a:solidFill>
                            <a:srgbClr val="000000"/>
                          </a:solidFill>
                          <a:latin typeface="Calibri"/>
                        </a:rPr>
                        <a:t>C</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1" i="0" u="none" strike="noStrike">
                          <a:solidFill>
                            <a:srgbClr val="000000"/>
                          </a:solidFill>
                          <a:latin typeface="Calibri"/>
                        </a:rPr>
                        <a:t>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1" i="0" u="none" strike="noStrike" dirty="0">
                          <a:solidFill>
                            <a:srgbClr val="000000"/>
                          </a:solidFill>
                          <a:latin typeface="Calibri"/>
                        </a:rPr>
                        <a:t>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TOTAL</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rowSpan="8">
                  <a:txBody>
                    <a:bodyPr/>
                    <a:lstStyle/>
                    <a:p>
                      <a:pPr algn="ctr" fontAlgn="ctr"/>
                      <a:r>
                        <a:rPr lang="en-US" sz="1400" b="1" i="0" u="none" strike="noStrike">
                          <a:solidFill>
                            <a:srgbClr val="000000"/>
                          </a:solidFill>
                          <a:latin typeface="Calibri"/>
                        </a:rPr>
                        <a:t>AURANGABAD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AURANGABAD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9</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JALNA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BEED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11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OSMANABAD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PARBHANI</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9</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9</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HINGOLI</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LATUR</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10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NANDED</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16</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16</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a:txBody>
                    <a:bodyPr/>
                    <a:lstStyle/>
                    <a:p>
                      <a:pPr algn="ctr" fontAlgn="ctr"/>
                      <a:r>
                        <a:rPr lang="en-US" sz="1400" b="1" i="0" u="none" strike="noStrike">
                          <a:solidFill>
                            <a:srgbClr val="000000"/>
                          </a:solidFill>
                          <a:latin typeface="Calibri"/>
                        </a:rPr>
                        <a:t>TOTAL</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 </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70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71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49836">
                <a:tc rowSpan="5">
                  <a:txBody>
                    <a:bodyPr/>
                    <a:lstStyle/>
                    <a:p>
                      <a:pPr algn="ctr" fontAlgn="ctr"/>
                      <a:r>
                        <a:rPr lang="en-US" sz="1400" b="1" i="0" u="none" strike="noStrike">
                          <a:solidFill>
                            <a:srgbClr val="000000"/>
                          </a:solidFill>
                          <a:latin typeface="Calibri"/>
                        </a:rPr>
                        <a:t>AMARAVATI</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AMARAVATI</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15</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15</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AKLOLA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7</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7</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VASHIM</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6</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6</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BULDHANA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13</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13</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YAVATMAL</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16</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16</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a:txBody>
                    <a:bodyPr/>
                    <a:lstStyle/>
                    <a:p>
                      <a:pPr algn="ctr" fontAlgn="ctr"/>
                      <a:r>
                        <a:rPr lang="en-US" sz="1400" b="1" i="0" u="none" strike="noStrike">
                          <a:solidFill>
                            <a:srgbClr val="000000"/>
                          </a:solidFill>
                          <a:latin typeface="Calibri"/>
                        </a:rPr>
                        <a:t>TOTAL</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 </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57</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dirty="0">
                          <a:solidFill>
                            <a:srgbClr val="000000"/>
                          </a:solidFill>
                          <a:latin typeface="Calibri"/>
                        </a:rPr>
                        <a:t>57</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r h="249836">
                <a:tc rowSpan="6">
                  <a:txBody>
                    <a:bodyPr/>
                    <a:lstStyle/>
                    <a:p>
                      <a:pPr algn="ctr" fontAlgn="ctr"/>
                      <a:r>
                        <a:rPr lang="en-US" sz="1400" b="1" i="0" u="none" strike="noStrike">
                          <a:solidFill>
                            <a:srgbClr val="000000"/>
                          </a:solidFill>
                          <a:latin typeface="Calibri"/>
                        </a:rPr>
                        <a:t>NAGPUR</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NAGPUR</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13</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14</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BHANDARA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7</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7</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GONDIA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9</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9</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WARDHA</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8</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CHANDRAPUR</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15</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dirty="0">
                          <a:solidFill>
                            <a:srgbClr val="000000"/>
                          </a:solidFill>
                          <a:latin typeface="Calibri"/>
                        </a:rPr>
                        <a:t>15</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vMerge="1">
                  <a:txBody>
                    <a:bodyPr/>
                    <a:lstStyle/>
                    <a:p>
                      <a:endParaRPr lang="en-US"/>
                    </a:p>
                  </a:txBody>
                  <a:tcPr/>
                </a:tc>
                <a:tc>
                  <a:txBody>
                    <a:bodyPr/>
                    <a:lstStyle/>
                    <a:p>
                      <a:pPr algn="ctr" fontAlgn="ctr"/>
                      <a:r>
                        <a:rPr lang="en-US" sz="1400" b="0" i="0" u="none" strike="noStrike">
                          <a:solidFill>
                            <a:srgbClr val="000000"/>
                          </a:solidFill>
                          <a:latin typeface="Calibri"/>
                        </a:rPr>
                        <a:t>GADCHIROLI</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0497B"/>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ctr" fontAlgn="ctr"/>
                      <a:r>
                        <a:rPr lang="en-US" sz="1400" b="0"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49836">
                <a:tc>
                  <a:txBody>
                    <a:bodyPr/>
                    <a:lstStyle/>
                    <a:p>
                      <a:pPr algn="ctr" fontAlgn="ctr"/>
                      <a:r>
                        <a:rPr lang="en-US" sz="1400" b="1" i="0" u="none" strike="noStrike">
                          <a:solidFill>
                            <a:srgbClr val="000000"/>
                          </a:solidFill>
                          <a:latin typeface="Calibri"/>
                        </a:rPr>
                        <a:t>TOTAL</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 </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0</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1</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a:solidFill>
                            <a:srgbClr val="000000"/>
                          </a:solidFill>
                          <a:latin typeface="Calibri"/>
                        </a:rPr>
                        <a:t>52</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c>
                  <a:txBody>
                    <a:bodyPr/>
                    <a:lstStyle/>
                    <a:p>
                      <a:pPr algn="ctr" fontAlgn="ctr"/>
                      <a:r>
                        <a:rPr lang="en-US" sz="1400" b="1" i="0" u="none" strike="noStrike" dirty="0">
                          <a:solidFill>
                            <a:srgbClr val="000000"/>
                          </a:solidFill>
                          <a:latin typeface="Calibri"/>
                        </a:rPr>
                        <a:t>53</a:t>
                      </a:r>
                    </a:p>
                  </a:txBody>
                  <a:tcPr marL="7403" marR="7403" marT="740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BE97"/>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6"/>
          <a:ext cx="9144000" cy="7106652"/>
        </p:xfrm>
        <a:graphic>
          <a:graphicData uri="http://schemas.openxmlformats.org/drawingml/2006/table">
            <a:tbl>
              <a:tblPr firstRow="1" bandRow="1">
                <a:tableStyleId>{5C22544A-7EE6-4342-B048-85BDC9FD1C3A}</a:tableStyleId>
              </a:tblPr>
              <a:tblGrid>
                <a:gridCol w="2286000"/>
                <a:gridCol w="2286000"/>
                <a:gridCol w="2286000"/>
                <a:gridCol w="2286000"/>
              </a:tblGrid>
              <a:tr h="444366">
                <a:tc>
                  <a:txBody>
                    <a:bodyPr/>
                    <a:lstStyle/>
                    <a:p>
                      <a:pPr algn="ctr"/>
                      <a:r>
                        <a:rPr lang="en-US" dirty="0" smtClean="0"/>
                        <a:t>STATE</a:t>
                      </a:r>
                      <a:endParaRPr lang="en-US" dirty="0"/>
                    </a:p>
                  </a:txBody>
                  <a:tcPr/>
                </a:tc>
                <a:tc>
                  <a:txBody>
                    <a:bodyPr/>
                    <a:lstStyle/>
                    <a:p>
                      <a:pPr algn="ctr"/>
                      <a:r>
                        <a:rPr lang="en-US" dirty="0" smtClean="0"/>
                        <a:t>DISTRICT</a:t>
                      </a:r>
                      <a:endParaRPr lang="en-US" dirty="0"/>
                    </a:p>
                  </a:txBody>
                  <a:tcPr>
                    <a:solidFill>
                      <a:srgbClr val="00B0F0"/>
                    </a:solidFill>
                  </a:tcPr>
                </a:tc>
                <a:tc>
                  <a:txBody>
                    <a:bodyPr/>
                    <a:lstStyle/>
                    <a:p>
                      <a:pPr algn="ctr"/>
                      <a:r>
                        <a:rPr lang="en-US" dirty="0" smtClean="0"/>
                        <a:t>TALUKA</a:t>
                      </a:r>
                      <a:endParaRPr lang="en-US" dirty="0"/>
                    </a:p>
                  </a:txBody>
                  <a:tcPr>
                    <a:solidFill>
                      <a:srgbClr val="00B0F0"/>
                    </a:solidFill>
                  </a:tcPr>
                </a:tc>
                <a:tc>
                  <a:txBody>
                    <a:bodyPr/>
                    <a:lstStyle/>
                    <a:p>
                      <a:pPr algn="ctr"/>
                      <a:r>
                        <a:rPr lang="en-US" dirty="0" smtClean="0"/>
                        <a:t>AREA</a:t>
                      </a:r>
                      <a:endParaRPr lang="en-US" dirty="0"/>
                    </a:p>
                  </a:txBody>
                  <a:tcPr>
                    <a:solidFill>
                      <a:srgbClr val="00B0F0"/>
                    </a:solidFill>
                  </a:tcPr>
                </a:tc>
              </a:tr>
              <a:tr h="317628">
                <a:tc rowSpan="18">
                  <a:txBody>
                    <a:bodyPr/>
                    <a:lstStyle/>
                    <a:p>
                      <a:pPr algn="ctr"/>
                      <a:r>
                        <a:rPr lang="en-US" dirty="0" smtClean="0"/>
                        <a:t>MAHARASHTRA</a:t>
                      </a:r>
                      <a:r>
                        <a:rPr lang="en-US" baseline="0" dirty="0" smtClean="0"/>
                        <a:t> &amp; ANDHRAPRADESH</a:t>
                      </a:r>
                      <a:endParaRPr lang="en-US" dirty="0"/>
                    </a:p>
                  </a:txBody>
                  <a:tcPr anchor="ctr">
                    <a:solidFill>
                      <a:srgbClr val="00B0F0"/>
                    </a:solidFill>
                  </a:tcPr>
                </a:tc>
                <a:tc rowSpan="4">
                  <a:txBody>
                    <a:bodyPr/>
                    <a:lstStyle/>
                    <a:p>
                      <a:pPr algn="ctr"/>
                      <a:r>
                        <a:rPr lang="en-US" dirty="0" smtClean="0"/>
                        <a:t>GADCHIROLI</a:t>
                      </a:r>
                      <a:endParaRPr lang="en-US" dirty="0"/>
                    </a:p>
                  </a:txBody>
                  <a:tcPr anchor="ctr">
                    <a:solidFill>
                      <a:srgbClr val="FF9999"/>
                    </a:solidFill>
                  </a:tcPr>
                </a:tc>
                <a:tc>
                  <a:txBody>
                    <a:bodyPr/>
                    <a:lstStyle/>
                    <a:p>
                      <a:pPr algn="ctr"/>
                      <a:r>
                        <a:rPr lang="en-US" dirty="0" smtClean="0"/>
                        <a:t>SIRONCHA</a:t>
                      </a:r>
                      <a:endParaRPr lang="en-US" dirty="0"/>
                    </a:p>
                  </a:txBody>
                  <a:tcPr>
                    <a:solidFill>
                      <a:srgbClr val="FF9999"/>
                    </a:solidFill>
                  </a:tcPr>
                </a:tc>
                <a:tc rowSpan="4">
                  <a:txBody>
                    <a:bodyPr/>
                    <a:lstStyle/>
                    <a:p>
                      <a:pPr algn="ctr"/>
                      <a:r>
                        <a:rPr lang="en-US" dirty="0" smtClean="0"/>
                        <a:t>NO INDUSTRY AREA</a:t>
                      </a:r>
                      <a:endParaRPr lang="en-US" dirty="0"/>
                    </a:p>
                  </a:txBody>
                  <a:tcPr anchor="ctr">
                    <a:solidFill>
                      <a:srgbClr val="FF9999"/>
                    </a:solidFill>
                  </a:tcPr>
                </a:tc>
              </a:tr>
              <a:tr h="332868">
                <a:tc vMerge="1">
                  <a:txBody>
                    <a:bodyPr/>
                    <a:lstStyle/>
                    <a:p>
                      <a:endParaRPr lang="en-US" dirty="0"/>
                    </a:p>
                  </a:txBody>
                  <a:tcPr/>
                </a:tc>
                <a:tc vMerge="1">
                  <a:txBody>
                    <a:bodyPr/>
                    <a:lstStyle/>
                    <a:p>
                      <a:endParaRPr lang="en-US" dirty="0"/>
                    </a:p>
                  </a:txBody>
                  <a:tcPr/>
                </a:tc>
                <a:tc>
                  <a:txBody>
                    <a:bodyPr/>
                    <a:lstStyle/>
                    <a:p>
                      <a:pPr algn="ctr"/>
                      <a:r>
                        <a:rPr lang="en-US" dirty="0" smtClean="0"/>
                        <a:t>AHERI</a:t>
                      </a:r>
                      <a:endParaRPr lang="en-US" dirty="0"/>
                    </a:p>
                  </a:txBody>
                  <a:tcPr>
                    <a:solidFill>
                      <a:srgbClr val="FF9999"/>
                    </a:solidFill>
                  </a:tcPr>
                </a:tc>
                <a:tc vMerge="1">
                  <a:txBody>
                    <a:bodyPr/>
                    <a:lstStyle/>
                    <a:p>
                      <a:pPr algn="ctr"/>
                      <a:endParaRPr lang="en-US" dirty="0"/>
                    </a:p>
                  </a:txBody>
                  <a:tcPr>
                    <a:solidFill>
                      <a:srgbClr val="FF9999"/>
                    </a:solidFill>
                  </a:tcPr>
                </a:tc>
              </a:tr>
              <a:tr h="348108">
                <a:tc vMerge="1">
                  <a:txBody>
                    <a:bodyPr/>
                    <a:lstStyle/>
                    <a:p>
                      <a:endParaRPr lang="en-US" dirty="0"/>
                    </a:p>
                  </a:txBody>
                  <a:tcPr/>
                </a:tc>
                <a:tc vMerge="1">
                  <a:txBody>
                    <a:bodyPr/>
                    <a:lstStyle/>
                    <a:p>
                      <a:endParaRPr lang="en-US" dirty="0"/>
                    </a:p>
                  </a:txBody>
                  <a:tcPr/>
                </a:tc>
                <a:tc>
                  <a:txBody>
                    <a:bodyPr/>
                    <a:lstStyle/>
                    <a:p>
                      <a:pPr algn="ctr"/>
                      <a:r>
                        <a:rPr lang="en-US" dirty="0" smtClean="0"/>
                        <a:t>MULCHERA</a:t>
                      </a:r>
                      <a:endParaRPr lang="en-US" dirty="0"/>
                    </a:p>
                  </a:txBody>
                  <a:tcPr>
                    <a:solidFill>
                      <a:srgbClr val="FF9999"/>
                    </a:solidFill>
                  </a:tcPr>
                </a:tc>
                <a:tc vMerge="1">
                  <a:txBody>
                    <a:bodyPr/>
                    <a:lstStyle/>
                    <a:p>
                      <a:pPr algn="ctr"/>
                      <a:endParaRPr lang="en-US" dirty="0"/>
                    </a:p>
                  </a:txBody>
                  <a:tcPr>
                    <a:solidFill>
                      <a:srgbClr val="FF9999"/>
                    </a:solidFill>
                  </a:tcPr>
                </a:tc>
              </a:tr>
              <a:tr h="363348">
                <a:tc vMerge="1">
                  <a:txBody>
                    <a:bodyPr/>
                    <a:lstStyle/>
                    <a:p>
                      <a:endParaRPr lang="en-US" dirty="0"/>
                    </a:p>
                  </a:txBody>
                  <a:tcPr/>
                </a:tc>
                <a:tc vMerge="1">
                  <a:txBody>
                    <a:bodyPr/>
                    <a:lstStyle/>
                    <a:p>
                      <a:endParaRPr lang="en-US" dirty="0"/>
                    </a:p>
                  </a:txBody>
                  <a:tcPr/>
                </a:tc>
                <a:tc>
                  <a:txBody>
                    <a:bodyPr/>
                    <a:lstStyle/>
                    <a:p>
                      <a:pPr algn="ctr"/>
                      <a:r>
                        <a:rPr lang="en-US" dirty="0" smtClean="0"/>
                        <a:t>CHAMORSHI</a:t>
                      </a:r>
                      <a:endParaRPr lang="en-US" dirty="0"/>
                    </a:p>
                  </a:txBody>
                  <a:tcPr>
                    <a:solidFill>
                      <a:srgbClr val="FF9999"/>
                    </a:solidFill>
                  </a:tcPr>
                </a:tc>
                <a:tc vMerge="1">
                  <a:txBody>
                    <a:bodyPr/>
                    <a:lstStyle/>
                    <a:p>
                      <a:pPr algn="ctr"/>
                      <a:endParaRPr lang="en-US" dirty="0"/>
                    </a:p>
                  </a:txBody>
                  <a:tcPr>
                    <a:solidFill>
                      <a:srgbClr val="FF9999"/>
                    </a:solidFill>
                  </a:tcPr>
                </a:tc>
              </a:tr>
              <a:tr h="302388">
                <a:tc vMerge="1">
                  <a:txBody>
                    <a:bodyPr/>
                    <a:lstStyle/>
                    <a:p>
                      <a:endParaRPr lang="en-US" dirty="0"/>
                    </a:p>
                  </a:txBody>
                  <a:tcPr/>
                </a:tc>
                <a:tc rowSpan="5">
                  <a:txBody>
                    <a:bodyPr/>
                    <a:lstStyle/>
                    <a:p>
                      <a:pPr algn="ctr"/>
                      <a:r>
                        <a:rPr lang="en-US" dirty="0" smtClean="0"/>
                        <a:t>CHANDRAPUR</a:t>
                      </a:r>
                      <a:endParaRPr lang="en-US" dirty="0"/>
                    </a:p>
                  </a:txBody>
                  <a:tcPr anchor="ctr">
                    <a:solidFill>
                      <a:srgbClr val="9966FF"/>
                    </a:solidFill>
                  </a:tcPr>
                </a:tc>
                <a:tc>
                  <a:txBody>
                    <a:bodyPr/>
                    <a:lstStyle/>
                    <a:p>
                      <a:pPr algn="ctr"/>
                      <a:r>
                        <a:rPr lang="en-US" dirty="0" smtClean="0"/>
                        <a:t>CHANDUR</a:t>
                      </a:r>
                      <a:endParaRPr lang="en-US" dirty="0"/>
                    </a:p>
                  </a:txBody>
                  <a:tcPr>
                    <a:solidFill>
                      <a:srgbClr val="9966FF"/>
                    </a:solidFill>
                  </a:tcPr>
                </a:tc>
                <a:tc>
                  <a:txBody>
                    <a:bodyPr/>
                    <a:lstStyle/>
                    <a:p>
                      <a:pPr algn="ctr"/>
                      <a:r>
                        <a:rPr lang="en-US" dirty="0" smtClean="0"/>
                        <a:t>D+</a:t>
                      </a:r>
                      <a:endParaRPr lang="en-US" dirty="0"/>
                    </a:p>
                  </a:txBody>
                  <a:tcPr>
                    <a:solidFill>
                      <a:srgbClr val="9966FF"/>
                    </a:solidFill>
                  </a:tcPr>
                </a:tc>
              </a:tr>
              <a:tr h="317628">
                <a:tc vMerge="1">
                  <a:txBody>
                    <a:bodyPr/>
                    <a:lstStyle/>
                    <a:p>
                      <a:endParaRPr lang="en-US" dirty="0"/>
                    </a:p>
                  </a:txBody>
                  <a:tcPr/>
                </a:tc>
                <a:tc vMerge="1">
                  <a:txBody>
                    <a:bodyPr/>
                    <a:lstStyle/>
                    <a:p>
                      <a:endParaRPr lang="en-US" dirty="0"/>
                    </a:p>
                  </a:txBody>
                  <a:tcPr/>
                </a:tc>
                <a:tc>
                  <a:txBody>
                    <a:bodyPr/>
                    <a:lstStyle/>
                    <a:p>
                      <a:pPr algn="ctr"/>
                      <a:r>
                        <a:rPr lang="en-US" dirty="0" smtClean="0"/>
                        <a:t>RAJURA</a:t>
                      </a:r>
                      <a:endParaRPr lang="en-US" dirty="0"/>
                    </a:p>
                  </a:txBody>
                  <a:tcPr>
                    <a:solidFill>
                      <a:srgbClr val="9966FF"/>
                    </a:solidFill>
                  </a:tcPr>
                </a:tc>
                <a:tc>
                  <a:txBody>
                    <a:bodyPr/>
                    <a:lstStyle/>
                    <a:p>
                      <a:pPr algn="ctr"/>
                      <a:r>
                        <a:rPr lang="en-US" dirty="0" smtClean="0"/>
                        <a:t>D+</a:t>
                      </a:r>
                      <a:endParaRPr lang="en-US" dirty="0"/>
                    </a:p>
                  </a:txBody>
                  <a:tcPr>
                    <a:solidFill>
                      <a:srgbClr val="9966FF"/>
                    </a:solidFill>
                  </a:tcPr>
                </a:tc>
              </a:tr>
              <a:tr h="332868">
                <a:tc vMerge="1">
                  <a:txBody>
                    <a:bodyPr/>
                    <a:lstStyle/>
                    <a:p>
                      <a:endParaRPr lang="en-US" dirty="0"/>
                    </a:p>
                  </a:txBody>
                  <a:tcPr/>
                </a:tc>
                <a:tc vMerge="1">
                  <a:txBody>
                    <a:bodyPr/>
                    <a:lstStyle/>
                    <a:p>
                      <a:endParaRPr lang="en-US" dirty="0"/>
                    </a:p>
                  </a:txBody>
                  <a:tcPr/>
                </a:tc>
                <a:tc>
                  <a:txBody>
                    <a:bodyPr/>
                    <a:lstStyle/>
                    <a:p>
                      <a:pPr algn="ctr"/>
                      <a:r>
                        <a:rPr lang="en-US" dirty="0" smtClean="0"/>
                        <a:t>VIRUR</a:t>
                      </a:r>
                      <a:endParaRPr lang="en-US" dirty="0"/>
                    </a:p>
                  </a:txBody>
                  <a:tcPr>
                    <a:solidFill>
                      <a:srgbClr val="9966FF"/>
                    </a:solidFill>
                  </a:tcPr>
                </a:tc>
                <a:tc>
                  <a:txBody>
                    <a:bodyPr/>
                    <a:lstStyle/>
                    <a:p>
                      <a:pPr algn="ctr"/>
                      <a:r>
                        <a:rPr lang="en-US" dirty="0" smtClean="0"/>
                        <a:t>D+</a:t>
                      </a:r>
                      <a:endParaRPr lang="en-US" dirty="0"/>
                    </a:p>
                  </a:txBody>
                  <a:tcPr>
                    <a:solidFill>
                      <a:srgbClr val="9966FF"/>
                    </a:solidFill>
                  </a:tcPr>
                </a:tc>
              </a:tr>
              <a:tr h="348108">
                <a:tc vMerge="1">
                  <a:txBody>
                    <a:bodyPr/>
                    <a:lstStyle/>
                    <a:p>
                      <a:endParaRPr lang="en-US" dirty="0"/>
                    </a:p>
                  </a:txBody>
                  <a:tcPr/>
                </a:tc>
                <a:tc vMerge="1">
                  <a:txBody>
                    <a:bodyPr/>
                    <a:lstStyle/>
                    <a:p>
                      <a:endParaRPr lang="en-US" dirty="0"/>
                    </a:p>
                  </a:txBody>
                  <a:tcPr/>
                </a:tc>
                <a:tc>
                  <a:txBody>
                    <a:bodyPr/>
                    <a:lstStyle/>
                    <a:p>
                      <a:pPr algn="ctr"/>
                      <a:r>
                        <a:rPr lang="en-US" dirty="0" smtClean="0"/>
                        <a:t>DABHA</a:t>
                      </a:r>
                      <a:endParaRPr lang="en-US" dirty="0"/>
                    </a:p>
                  </a:txBody>
                  <a:tcPr>
                    <a:solidFill>
                      <a:srgbClr val="9966FF"/>
                    </a:solidFill>
                  </a:tcPr>
                </a:tc>
                <a:tc>
                  <a:txBody>
                    <a:bodyPr/>
                    <a:lstStyle/>
                    <a:p>
                      <a:pPr algn="ctr"/>
                      <a:r>
                        <a:rPr lang="en-US" dirty="0" smtClean="0"/>
                        <a:t>D+</a:t>
                      </a:r>
                      <a:endParaRPr lang="en-US" dirty="0"/>
                    </a:p>
                  </a:txBody>
                  <a:tcPr>
                    <a:solidFill>
                      <a:srgbClr val="9966FF"/>
                    </a:solidFill>
                  </a:tcPr>
                </a:tc>
              </a:tr>
              <a:tr h="363348">
                <a:tc vMerge="1">
                  <a:txBody>
                    <a:bodyPr/>
                    <a:lstStyle/>
                    <a:p>
                      <a:endParaRPr lang="en-US" dirty="0"/>
                    </a:p>
                  </a:txBody>
                  <a:tcPr/>
                </a:tc>
                <a:tc vMerge="1">
                  <a:txBody>
                    <a:bodyPr/>
                    <a:lstStyle/>
                    <a:p>
                      <a:endParaRPr lang="en-US" dirty="0"/>
                    </a:p>
                  </a:txBody>
                  <a:tcPr/>
                </a:tc>
                <a:tc>
                  <a:txBody>
                    <a:bodyPr/>
                    <a:lstStyle/>
                    <a:p>
                      <a:pPr algn="ctr"/>
                      <a:r>
                        <a:rPr lang="en-US" dirty="0" smtClean="0"/>
                        <a:t>GONDPIPARI</a:t>
                      </a:r>
                      <a:endParaRPr lang="en-US" dirty="0"/>
                    </a:p>
                  </a:txBody>
                  <a:tcPr>
                    <a:solidFill>
                      <a:srgbClr val="9966FF"/>
                    </a:solidFill>
                  </a:tcPr>
                </a:tc>
                <a:tc>
                  <a:txBody>
                    <a:bodyPr/>
                    <a:lstStyle/>
                    <a:p>
                      <a:pPr algn="ctr"/>
                      <a:r>
                        <a:rPr lang="en-US" dirty="0" smtClean="0"/>
                        <a:t>D+</a:t>
                      </a:r>
                      <a:endParaRPr lang="en-US" dirty="0"/>
                    </a:p>
                  </a:txBody>
                  <a:tcPr>
                    <a:solidFill>
                      <a:srgbClr val="9966FF"/>
                    </a:solidFill>
                  </a:tcPr>
                </a:tc>
              </a:tr>
              <a:tr h="302388">
                <a:tc vMerge="1">
                  <a:txBody>
                    <a:bodyPr/>
                    <a:lstStyle/>
                    <a:p>
                      <a:endParaRPr lang="en-US" dirty="0"/>
                    </a:p>
                  </a:txBody>
                  <a:tcPr/>
                </a:tc>
                <a:tc rowSpan="3">
                  <a:txBody>
                    <a:bodyPr/>
                    <a:lstStyle/>
                    <a:p>
                      <a:pPr algn="ctr"/>
                      <a:r>
                        <a:rPr lang="en-US" dirty="0" smtClean="0"/>
                        <a:t>YAVATMAL</a:t>
                      </a:r>
                      <a:endParaRPr lang="en-US" dirty="0"/>
                    </a:p>
                  </a:txBody>
                  <a:tcPr anchor="ctr">
                    <a:solidFill>
                      <a:srgbClr val="9999FF"/>
                    </a:solidFill>
                  </a:tcPr>
                </a:tc>
                <a:tc>
                  <a:txBody>
                    <a:bodyPr/>
                    <a:lstStyle/>
                    <a:p>
                      <a:pPr algn="ctr"/>
                      <a:r>
                        <a:rPr lang="en-US" dirty="0" smtClean="0"/>
                        <a:t>WANI</a:t>
                      </a:r>
                      <a:endParaRPr lang="en-US" dirty="0"/>
                    </a:p>
                  </a:txBody>
                  <a:tcPr>
                    <a:solidFill>
                      <a:srgbClr val="9999FF"/>
                    </a:solidFill>
                  </a:tcPr>
                </a:tc>
                <a:tc>
                  <a:txBody>
                    <a:bodyPr/>
                    <a:lstStyle/>
                    <a:p>
                      <a:pPr algn="ctr"/>
                      <a:r>
                        <a:rPr lang="en-US" dirty="0" smtClean="0"/>
                        <a:t>D+</a:t>
                      </a:r>
                      <a:endParaRPr lang="en-US" dirty="0"/>
                    </a:p>
                  </a:txBody>
                  <a:tcPr>
                    <a:solidFill>
                      <a:srgbClr val="9999FF"/>
                    </a:solidFill>
                  </a:tcPr>
                </a:tc>
              </a:tr>
              <a:tr h="317628">
                <a:tc vMerge="1">
                  <a:txBody>
                    <a:bodyPr/>
                    <a:lstStyle/>
                    <a:p>
                      <a:endParaRPr lang="en-US" dirty="0"/>
                    </a:p>
                  </a:txBody>
                  <a:tcPr/>
                </a:tc>
                <a:tc vMerge="1">
                  <a:txBody>
                    <a:bodyPr/>
                    <a:lstStyle/>
                    <a:p>
                      <a:endParaRPr lang="en-US" dirty="0"/>
                    </a:p>
                  </a:txBody>
                  <a:tcPr/>
                </a:tc>
                <a:tc>
                  <a:txBody>
                    <a:bodyPr/>
                    <a:lstStyle/>
                    <a:p>
                      <a:pPr algn="ctr"/>
                      <a:r>
                        <a:rPr lang="en-US" dirty="0" smtClean="0"/>
                        <a:t>KELAPUR</a:t>
                      </a:r>
                      <a:endParaRPr lang="en-US" dirty="0"/>
                    </a:p>
                  </a:txBody>
                  <a:tcPr>
                    <a:solidFill>
                      <a:srgbClr val="9999FF"/>
                    </a:solidFill>
                  </a:tcPr>
                </a:tc>
                <a:tc>
                  <a:txBody>
                    <a:bodyPr/>
                    <a:lstStyle/>
                    <a:p>
                      <a:pPr algn="ctr"/>
                      <a:r>
                        <a:rPr lang="en-US" dirty="0" smtClean="0"/>
                        <a:t>D+</a:t>
                      </a:r>
                      <a:endParaRPr lang="en-US" dirty="0"/>
                    </a:p>
                  </a:txBody>
                  <a:tcPr>
                    <a:solidFill>
                      <a:srgbClr val="9999FF"/>
                    </a:solidFill>
                  </a:tcPr>
                </a:tc>
              </a:tr>
              <a:tr h="332868">
                <a:tc vMerge="1">
                  <a:txBody>
                    <a:bodyPr/>
                    <a:lstStyle/>
                    <a:p>
                      <a:endParaRPr lang="en-US" dirty="0"/>
                    </a:p>
                  </a:txBody>
                  <a:tcPr/>
                </a:tc>
                <a:tc vMerge="1">
                  <a:txBody>
                    <a:bodyPr/>
                    <a:lstStyle/>
                    <a:p>
                      <a:endParaRPr lang="en-US" dirty="0"/>
                    </a:p>
                  </a:txBody>
                  <a:tcPr/>
                </a:tc>
                <a:tc>
                  <a:txBody>
                    <a:bodyPr/>
                    <a:lstStyle/>
                    <a:p>
                      <a:pPr algn="ctr"/>
                      <a:r>
                        <a:rPr lang="en-US" dirty="0" smtClean="0"/>
                        <a:t>PUSAD</a:t>
                      </a:r>
                      <a:endParaRPr lang="en-US" dirty="0"/>
                    </a:p>
                  </a:txBody>
                  <a:tcPr>
                    <a:solidFill>
                      <a:srgbClr val="9999FF"/>
                    </a:solidFill>
                  </a:tcPr>
                </a:tc>
                <a:tc>
                  <a:txBody>
                    <a:bodyPr/>
                    <a:lstStyle/>
                    <a:p>
                      <a:pPr algn="ctr"/>
                      <a:r>
                        <a:rPr lang="en-US" dirty="0" smtClean="0"/>
                        <a:t>D+</a:t>
                      </a:r>
                      <a:endParaRPr lang="en-US" dirty="0"/>
                    </a:p>
                  </a:txBody>
                  <a:tcPr>
                    <a:solidFill>
                      <a:srgbClr val="9999FF"/>
                    </a:solidFill>
                  </a:tcPr>
                </a:tc>
              </a:tr>
              <a:tr h="348108">
                <a:tc vMerge="1">
                  <a:txBody>
                    <a:bodyPr/>
                    <a:lstStyle/>
                    <a:p>
                      <a:endParaRPr lang="en-US" dirty="0"/>
                    </a:p>
                  </a:txBody>
                  <a:tcPr/>
                </a:tc>
                <a:tc rowSpan="6">
                  <a:txBody>
                    <a:bodyPr/>
                    <a:lstStyle/>
                    <a:p>
                      <a:pPr algn="ctr"/>
                      <a:r>
                        <a:rPr lang="en-US" dirty="0" smtClean="0"/>
                        <a:t>NANDED</a:t>
                      </a:r>
                      <a:endParaRPr lang="en-US" dirty="0"/>
                    </a:p>
                  </a:txBody>
                  <a:tcPr anchor="ctr">
                    <a:solidFill>
                      <a:srgbClr val="CC0099"/>
                    </a:solidFill>
                  </a:tcPr>
                </a:tc>
                <a:tc>
                  <a:txBody>
                    <a:bodyPr/>
                    <a:lstStyle/>
                    <a:p>
                      <a:pPr algn="ctr"/>
                      <a:r>
                        <a:rPr lang="en-US" dirty="0" smtClean="0"/>
                        <a:t>BHOKAR</a:t>
                      </a:r>
                      <a:endParaRPr lang="en-US" dirty="0"/>
                    </a:p>
                  </a:txBody>
                  <a:tcPr>
                    <a:solidFill>
                      <a:srgbClr val="CC0099"/>
                    </a:solidFill>
                  </a:tcPr>
                </a:tc>
                <a:tc>
                  <a:txBody>
                    <a:bodyPr/>
                    <a:lstStyle/>
                    <a:p>
                      <a:pPr algn="ctr"/>
                      <a:r>
                        <a:rPr lang="en-US" dirty="0" smtClean="0"/>
                        <a:t>D+</a:t>
                      </a:r>
                      <a:endParaRPr lang="en-US" dirty="0"/>
                    </a:p>
                  </a:txBody>
                  <a:tcPr>
                    <a:solidFill>
                      <a:srgbClr val="CC0099"/>
                    </a:solidFill>
                  </a:tcPr>
                </a:tc>
              </a:tr>
              <a:tr h="287148">
                <a:tc vMerge="1">
                  <a:txBody>
                    <a:bodyPr/>
                    <a:lstStyle/>
                    <a:p>
                      <a:endParaRPr lang="en-US" dirty="0"/>
                    </a:p>
                  </a:txBody>
                  <a:tcPr/>
                </a:tc>
                <a:tc vMerge="1">
                  <a:txBody>
                    <a:bodyPr/>
                    <a:lstStyle/>
                    <a:p>
                      <a:endParaRPr lang="en-US" dirty="0"/>
                    </a:p>
                  </a:txBody>
                  <a:tcPr/>
                </a:tc>
                <a:tc>
                  <a:txBody>
                    <a:bodyPr/>
                    <a:lstStyle/>
                    <a:p>
                      <a:pPr algn="ctr"/>
                      <a:r>
                        <a:rPr lang="en-US" dirty="0" smtClean="0"/>
                        <a:t>UMARI</a:t>
                      </a:r>
                      <a:endParaRPr lang="en-US" dirty="0"/>
                    </a:p>
                  </a:txBody>
                  <a:tcPr>
                    <a:solidFill>
                      <a:srgbClr val="CC0099"/>
                    </a:solidFill>
                  </a:tcPr>
                </a:tc>
                <a:tc>
                  <a:txBody>
                    <a:bodyPr/>
                    <a:lstStyle/>
                    <a:p>
                      <a:pPr algn="ctr"/>
                      <a:r>
                        <a:rPr lang="en-US" dirty="0" smtClean="0"/>
                        <a:t>D+</a:t>
                      </a:r>
                      <a:endParaRPr lang="en-US" dirty="0"/>
                    </a:p>
                  </a:txBody>
                  <a:tcPr>
                    <a:solidFill>
                      <a:srgbClr val="CC0099"/>
                    </a:solidFill>
                  </a:tcPr>
                </a:tc>
              </a:tr>
              <a:tr h="302388">
                <a:tc vMerge="1">
                  <a:txBody>
                    <a:bodyPr/>
                    <a:lstStyle/>
                    <a:p>
                      <a:endParaRPr lang="en-US" dirty="0"/>
                    </a:p>
                  </a:txBody>
                  <a:tcPr/>
                </a:tc>
                <a:tc vMerge="1">
                  <a:txBody>
                    <a:bodyPr/>
                    <a:lstStyle/>
                    <a:p>
                      <a:endParaRPr lang="en-US" dirty="0"/>
                    </a:p>
                  </a:txBody>
                  <a:tcPr/>
                </a:tc>
                <a:tc>
                  <a:txBody>
                    <a:bodyPr/>
                    <a:lstStyle/>
                    <a:p>
                      <a:pPr algn="ctr"/>
                      <a:r>
                        <a:rPr lang="en-US" dirty="0" smtClean="0"/>
                        <a:t>DHARMABAD</a:t>
                      </a:r>
                      <a:endParaRPr lang="en-US" dirty="0"/>
                    </a:p>
                  </a:txBody>
                  <a:tcPr>
                    <a:solidFill>
                      <a:srgbClr val="CC0099"/>
                    </a:solidFill>
                  </a:tcPr>
                </a:tc>
                <a:tc>
                  <a:txBody>
                    <a:bodyPr/>
                    <a:lstStyle/>
                    <a:p>
                      <a:pPr algn="ctr"/>
                      <a:r>
                        <a:rPr lang="en-US" dirty="0" smtClean="0"/>
                        <a:t>D+</a:t>
                      </a:r>
                      <a:endParaRPr lang="en-US" dirty="0"/>
                    </a:p>
                  </a:txBody>
                  <a:tcPr>
                    <a:solidFill>
                      <a:srgbClr val="CC0099"/>
                    </a:solidFill>
                  </a:tcPr>
                </a:tc>
              </a:tr>
              <a:tr h="317628">
                <a:tc vMerge="1">
                  <a:txBody>
                    <a:bodyPr/>
                    <a:lstStyle/>
                    <a:p>
                      <a:endParaRPr lang="en-US" dirty="0"/>
                    </a:p>
                  </a:txBody>
                  <a:tcPr/>
                </a:tc>
                <a:tc vMerge="1">
                  <a:txBody>
                    <a:bodyPr/>
                    <a:lstStyle/>
                    <a:p>
                      <a:endParaRPr lang="en-US" dirty="0"/>
                    </a:p>
                  </a:txBody>
                  <a:tcPr/>
                </a:tc>
                <a:tc>
                  <a:txBody>
                    <a:bodyPr/>
                    <a:lstStyle/>
                    <a:p>
                      <a:pPr algn="ctr"/>
                      <a:r>
                        <a:rPr lang="en-US" dirty="0" smtClean="0"/>
                        <a:t>BILOLI</a:t>
                      </a:r>
                      <a:endParaRPr lang="en-US" dirty="0"/>
                    </a:p>
                  </a:txBody>
                  <a:tcPr>
                    <a:solidFill>
                      <a:srgbClr val="CC0099"/>
                    </a:solidFill>
                  </a:tcPr>
                </a:tc>
                <a:tc>
                  <a:txBody>
                    <a:bodyPr/>
                    <a:lstStyle/>
                    <a:p>
                      <a:pPr algn="ctr"/>
                      <a:r>
                        <a:rPr lang="en-US" dirty="0" smtClean="0"/>
                        <a:t>D+</a:t>
                      </a:r>
                      <a:endParaRPr lang="en-US" dirty="0"/>
                    </a:p>
                  </a:txBody>
                  <a:tcPr>
                    <a:solidFill>
                      <a:srgbClr val="CC0099"/>
                    </a:solidFill>
                  </a:tcPr>
                </a:tc>
              </a:tr>
              <a:tr h="332868">
                <a:tc vMerge="1">
                  <a:txBody>
                    <a:bodyPr/>
                    <a:lstStyle/>
                    <a:p>
                      <a:endParaRPr lang="en-US" dirty="0"/>
                    </a:p>
                  </a:txBody>
                  <a:tcPr/>
                </a:tc>
                <a:tc vMerge="1">
                  <a:txBody>
                    <a:bodyPr/>
                    <a:lstStyle/>
                    <a:p>
                      <a:endParaRPr lang="en-US" dirty="0"/>
                    </a:p>
                  </a:txBody>
                  <a:tcPr/>
                </a:tc>
                <a:tc>
                  <a:txBody>
                    <a:bodyPr/>
                    <a:lstStyle/>
                    <a:p>
                      <a:pPr algn="ctr"/>
                      <a:r>
                        <a:rPr lang="en-US" dirty="0" smtClean="0"/>
                        <a:t>DEGLUR</a:t>
                      </a:r>
                      <a:endParaRPr lang="en-US" dirty="0"/>
                    </a:p>
                  </a:txBody>
                  <a:tcPr>
                    <a:solidFill>
                      <a:srgbClr val="CC0099"/>
                    </a:solidFill>
                  </a:tcPr>
                </a:tc>
                <a:tc>
                  <a:txBody>
                    <a:bodyPr/>
                    <a:lstStyle/>
                    <a:p>
                      <a:pPr algn="ctr"/>
                      <a:r>
                        <a:rPr lang="en-US" dirty="0" smtClean="0"/>
                        <a:t>D+</a:t>
                      </a:r>
                      <a:endParaRPr lang="en-US" dirty="0"/>
                    </a:p>
                  </a:txBody>
                  <a:tcPr>
                    <a:solidFill>
                      <a:srgbClr val="CC0099"/>
                    </a:solidFill>
                  </a:tcPr>
                </a:tc>
              </a:tr>
              <a:tr h="444366">
                <a:tc vMerge="1">
                  <a:txBody>
                    <a:bodyPr/>
                    <a:lstStyle/>
                    <a:p>
                      <a:endParaRPr lang="en-US" dirty="0"/>
                    </a:p>
                  </a:txBody>
                  <a:tcPr/>
                </a:tc>
                <a:tc vMerge="1">
                  <a:txBody>
                    <a:bodyPr/>
                    <a:lstStyle/>
                    <a:p>
                      <a:endParaRPr lang="en-US" dirty="0"/>
                    </a:p>
                  </a:txBody>
                  <a:tcPr/>
                </a:tc>
                <a:tc>
                  <a:txBody>
                    <a:bodyPr/>
                    <a:lstStyle/>
                    <a:p>
                      <a:pPr algn="ctr"/>
                      <a:r>
                        <a:rPr lang="en-US" dirty="0" smtClean="0"/>
                        <a:t>KINWAT</a:t>
                      </a:r>
                      <a:endParaRPr lang="en-US" dirty="0"/>
                    </a:p>
                  </a:txBody>
                  <a:tcPr>
                    <a:solidFill>
                      <a:srgbClr val="CC0099"/>
                    </a:solidFill>
                  </a:tcPr>
                </a:tc>
                <a:tc>
                  <a:txBody>
                    <a:bodyPr/>
                    <a:lstStyle/>
                    <a:p>
                      <a:pPr algn="ctr"/>
                      <a:r>
                        <a:rPr lang="en-US" dirty="0" smtClean="0"/>
                        <a:t>D+</a:t>
                      </a:r>
                      <a:endParaRPr lang="en-US" dirty="0"/>
                    </a:p>
                  </a:txBody>
                  <a:tcPr>
                    <a:solidFill>
                      <a:srgbClr val="CC0099"/>
                    </a:solidFill>
                  </a:tcPr>
                </a:tc>
              </a:tr>
            </a:tbl>
          </a:graphicData>
        </a:graphic>
      </p:graphicFrame>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2702" y="0"/>
          <a:ext cx="9131297" cy="6858000"/>
        </p:xfrm>
        <a:graphic>
          <a:graphicData uri="http://schemas.openxmlformats.org/drawingml/2006/table">
            <a:tbl>
              <a:tblPr/>
              <a:tblGrid>
                <a:gridCol w="1556654"/>
                <a:gridCol w="1027070"/>
                <a:gridCol w="962879"/>
                <a:gridCol w="1027070"/>
                <a:gridCol w="1027070"/>
                <a:gridCol w="1027070"/>
                <a:gridCol w="1476414"/>
                <a:gridCol w="1027070"/>
              </a:tblGrid>
              <a:tr h="685800">
                <a:tc gridSpan="8">
                  <a:txBody>
                    <a:bodyPr/>
                    <a:lstStyle/>
                    <a:p>
                      <a:pPr algn="ctr" fontAlgn="b"/>
                      <a:r>
                        <a:rPr lang="en-US" sz="2000" b="1" i="0" u="none" strike="noStrike" dirty="0">
                          <a:solidFill>
                            <a:srgbClr val="000000"/>
                          </a:solidFill>
                          <a:latin typeface="Calibri"/>
                        </a:rPr>
                        <a:t>DIVISIONAL WISE CLASSIFICATION OF </a:t>
                      </a:r>
                      <a:r>
                        <a:rPr lang="en-US" sz="2000" b="1" i="0" u="none" strike="noStrike" dirty="0" smtClean="0">
                          <a:solidFill>
                            <a:srgbClr val="000000"/>
                          </a:solidFill>
                          <a:latin typeface="Calibri"/>
                        </a:rPr>
                        <a:t>GROUPS FOR</a:t>
                      </a:r>
                      <a:r>
                        <a:rPr lang="en-US" sz="2000" b="1" i="0" u="none" strike="noStrike" baseline="0" dirty="0" smtClean="0">
                          <a:solidFill>
                            <a:srgbClr val="000000"/>
                          </a:solidFill>
                          <a:latin typeface="Calibri"/>
                        </a:rPr>
                        <a:t> PSI-2013</a:t>
                      </a:r>
                      <a:endParaRPr lang="en-US" sz="2000" b="1"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5800">
                <a:tc>
                  <a:txBody>
                    <a:bodyPr/>
                    <a:lstStyle/>
                    <a:p>
                      <a:pPr algn="ctr" fontAlgn="b"/>
                      <a:r>
                        <a:rPr lang="en-US" sz="2000" b="1" i="0" u="none" strike="noStrike" dirty="0">
                          <a:solidFill>
                            <a:srgbClr val="000000"/>
                          </a:solidFill>
                          <a:latin typeface="Calibri"/>
                        </a:rPr>
                        <a:t>DIVISION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dirty="0">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2000" b="1" i="0" u="none" strike="noStrike" dirty="0">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2000" b="1" i="0" u="none" strike="noStrike" dirty="0">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2000" b="1" i="0" u="none" strike="noStrike" dirty="0">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2000" b="1" i="0" u="none" strike="noStrike" dirty="0">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2000" b="1" i="0" u="none" strike="noStrike" dirty="0">
                          <a:solidFill>
                            <a:srgbClr val="000000"/>
                          </a:solidFill>
                          <a:latin typeface="Calibri"/>
                        </a:rPr>
                        <a:t>NO INDUSTRY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2000" b="1" i="0" u="none" strike="noStrike" dirty="0">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dirty="0">
                          <a:solidFill>
                            <a:srgbClr val="000000"/>
                          </a:solidFill>
                          <a:latin typeface="Calibri"/>
                        </a:rPr>
                        <a:t>KOKAN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rgbClr val="000000"/>
                          </a:solidFill>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0" i="0" u="none" strike="noStrike" dirty="0">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0" i="0" u="none" strike="noStrike" dirty="0">
                          <a:solidFill>
                            <a:srgbClr val="000000"/>
                          </a:solidFill>
                          <a:latin typeface="Calibri"/>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PUNE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0" i="0" u="none" strike="noStrike" dirty="0">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0" i="0" u="none" strike="noStrike" dirty="0">
                          <a:solidFill>
                            <a:srgbClr val="000000"/>
                          </a:solidFill>
                          <a:latin typeface="Calibri"/>
                        </a:rPr>
                        <a:t>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NASIK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0" i="0" u="none" strike="noStrike" dirty="0">
                          <a:solidFill>
                            <a:srgbClr val="000000"/>
                          </a:solidFill>
                          <a:latin typeface="Calibri"/>
                        </a:rPr>
                        <a:t>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AURANGABAD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0" i="0" u="none" strike="noStrike" dirty="0">
                          <a:solidFill>
                            <a:srgbClr val="000000"/>
                          </a:solidFill>
                          <a:latin typeface="Calibri"/>
                        </a:rPr>
                        <a:t>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AMARAVATI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0" i="0" u="none" strike="noStrike" dirty="0">
                          <a:solidFill>
                            <a:srgbClr val="000000"/>
                          </a:solidFill>
                          <a:latin typeface="Calibri"/>
                        </a:rPr>
                        <a:t>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0" i="0" u="none" strike="noStrike">
                          <a:solidFill>
                            <a:srgbClr val="000000"/>
                          </a:solidFill>
                          <a:latin typeface="Calibri"/>
                        </a:rPr>
                        <a:t>NAGPUR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0" i="0" u="none" strike="noStrike" dirty="0">
                          <a:solidFill>
                            <a:srgbClr val="000000"/>
                          </a:solidFill>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0" i="0" u="none" strike="noStrike" dirty="0">
                          <a:solidFill>
                            <a:srgbClr val="000000"/>
                          </a:solidFill>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0" i="0" u="none" strike="noStrike" dirty="0">
                          <a:solidFill>
                            <a:srgbClr val="000000"/>
                          </a:solidFill>
                          <a:latin typeface="Calibri"/>
                        </a:rPr>
                        <a:t>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1"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1" i="0" u="none" strike="noStrike" dirty="0">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1" i="0" u="none" strike="noStrike" dirty="0">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1" i="0" u="none" strike="noStrike" dirty="0">
                          <a:solidFill>
                            <a:srgbClr val="000000"/>
                          </a:solidFill>
                          <a:latin typeface="Calibri"/>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1" i="0" u="none" strike="noStrike" dirty="0">
                          <a:solidFill>
                            <a:srgbClr val="000000"/>
                          </a:solidFill>
                          <a:latin typeface="Calibri"/>
                        </a:rPr>
                        <a:t>262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1"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1" i="0" u="none" strike="noStrike" dirty="0">
                          <a:solidFill>
                            <a:srgbClr val="000000"/>
                          </a:solidFill>
                          <a:latin typeface="Calibri"/>
                        </a:rPr>
                        <a:t>354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5800">
                <a:tc>
                  <a:txBody>
                    <a:bodyPr/>
                    <a:lstStyle/>
                    <a:p>
                      <a:pPr algn="ctr" fontAlgn="b"/>
                      <a:r>
                        <a:rPr lang="en-US" sz="1800" b="1" i="0" u="none" strike="noStrike">
                          <a:solidFill>
                            <a:srgbClr val="000000"/>
                          </a:solidFill>
                          <a:latin typeface="Calibri"/>
                        </a:rPr>
                        <a:t>PERCENTAGE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6.21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solidFill>
                  </a:tcPr>
                </a:tc>
                <a:tc>
                  <a:txBody>
                    <a:bodyPr/>
                    <a:lstStyle/>
                    <a:p>
                      <a:pPr algn="ctr" fontAlgn="b"/>
                      <a:r>
                        <a:rPr lang="en-US" sz="1800" b="1" i="0" u="none" strike="noStrike" dirty="0">
                          <a:solidFill>
                            <a:srgbClr val="000000"/>
                          </a:solidFill>
                          <a:latin typeface="Calibri"/>
                        </a:rPr>
                        <a:t>2.26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fontAlgn="b"/>
                      <a:r>
                        <a:rPr lang="en-US" sz="1800" b="1" i="0" u="none" strike="noStrike" dirty="0">
                          <a:solidFill>
                            <a:srgbClr val="000000"/>
                          </a:solidFill>
                          <a:latin typeface="Calibri"/>
                        </a:rPr>
                        <a:t>4.80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1" i="0" u="none" strike="noStrike" dirty="0">
                          <a:solidFill>
                            <a:srgbClr val="000000"/>
                          </a:solidFill>
                          <a:latin typeface="Calibri"/>
                        </a:rPr>
                        <a:t>12.15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1" i="0" u="none" strike="noStrike" dirty="0">
                          <a:solidFill>
                            <a:srgbClr val="000000"/>
                          </a:solidFill>
                          <a:latin typeface="Calibri"/>
                        </a:rPr>
                        <a:t>74.01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b"/>
                      <a:r>
                        <a:rPr lang="en-US" sz="1800" b="1" i="0" u="none" strike="noStrike" dirty="0">
                          <a:solidFill>
                            <a:srgbClr val="000000"/>
                          </a:solidFill>
                          <a:latin typeface="Calibri"/>
                        </a:rPr>
                        <a:t>0.56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ctr" fontAlgn="b"/>
                      <a:r>
                        <a:rPr lang="en-US" sz="1800" b="1" i="0" u="none" strike="noStrike" dirty="0">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0"/>
          <a:ext cx="9144001" cy="6857999"/>
        </p:xfrm>
        <a:graphic>
          <a:graphicData uri="http://schemas.openxmlformats.org/drawingml/2006/table">
            <a:tbl>
              <a:tblPr/>
              <a:tblGrid>
                <a:gridCol w="3753852"/>
                <a:gridCol w="3048000"/>
                <a:gridCol w="1315454"/>
                <a:gridCol w="1026695"/>
              </a:tblGrid>
              <a:tr h="997195">
                <a:tc gridSpan="4">
                  <a:txBody>
                    <a:bodyPr/>
                    <a:lstStyle/>
                    <a:p>
                      <a:pPr algn="ctr" fontAlgn="b"/>
                      <a:r>
                        <a:rPr lang="en-US" sz="1800" b="1" i="0" u="none" strike="noStrike" dirty="0">
                          <a:solidFill>
                            <a:srgbClr val="000000"/>
                          </a:solidFill>
                          <a:latin typeface="Calibri"/>
                        </a:rPr>
                        <a:t>CLASSIFICATION OF AREAS FOR PSI-2013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748985">
                <a:tc>
                  <a:txBody>
                    <a:bodyPr/>
                    <a:lstStyle/>
                    <a:p>
                      <a:pPr algn="ctr" fontAlgn="b"/>
                      <a:r>
                        <a:rPr lang="en-US" sz="1800" b="1" i="0" u="none" strike="noStrike">
                          <a:solidFill>
                            <a:srgbClr val="000000"/>
                          </a:solidFill>
                          <a:latin typeface="Calibri"/>
                        </a:rPr>
                        <a:t>GROUP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PARTICULAR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TOTAL 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43013">
                <a:tc>
                  <a:txBody>
                    <a:bodyPr/>
                    <a:lstStyle/>
                    <a:p>
                      <a:pPr algn="ctr" fontAlgn="b"/>
                      <a:r>
                        <a:rPr lang="en-US" sz="1800" b="0" i="0" u="none" strike="noStrike" dirty="0">
                          <a:solidFill>
                            <a:srgbClr val="000000"/>
                          </a:solidFill>
                          <a:latin typeface="Calibri"/>
                        </a:rPr>
                        <a:t>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n-US" sz="1800" b="0" i="0" u="none" strike="noStrike">
                          <a:solidFill>
                            <a:srgbClr val="000000"/>
                          </a:solidFill>
                          <a:latin typeface="Calibri"/>
                        </a:rPr>
                        <a:t>DEVELOPED 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n-US" sz="1800" b="0" i="0" u="none" strike="noStrike" dirty="0">
                          <a:solidFill>
                            <a:srgbClr val="000000"/>
                          </a:solidFill>
                          <a:latin typeface="Calibri"/>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n-US" sz="1800" b="0" i="0" u="none" strike="noStrike" dirty="0">
                          <a:solidFill>
                            <a:srgbClr val="000000"/>
                          </a:solidFill>
                          <a:latin typeface="Calibri"/>
                        </a:rPr>
                        <a:t>6.21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r>
              <a:tr h="543013">
                <a:tc>
                  <a:txBody>
                    <a:bodyPr/>
                    <a:lstStyle/>
                    <a:p>
                      <a:pPr algn="ctr" fontAlgn="b"/>
                      <a:r>
                        <a:rPr lang="en-US" sz="1800" b="0" i="0" u="none" strike="noStrike">
                          <a:solidFill>
                            <a:srgbClr val="000000"/>
                          </a:solidFill>
                          <a:latin typeface="Calibri"/>
                        </a:rPr>
                        <a:t>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b"/>
                      <a:r>
                        <a:rPr lang="en-US" sz="1800" b="0" i="0" u="none" strike="noStrike">
                          <a:solidFill>
                            <a:srgbClr val="000000"/>
                          </a:solidFill>
                          <a:latin typeface="Calibri"/>
                        </a:rPr>
                        <a:t>UNDER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b"/>
                      <a:r>
                        <a:rPr lang="en-US" sz="1800" b="0" i="0" u="none" strike="noStrike" dirty="0">
                          <a:solidFill>
                            <a:srgbClr val="000000"/>
                          </a:solidFill>
                          <a:latin typeface="Calibri"/>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b"/>
                      <a:r>
                        <a:rPr lang="en-US" sz="1800" b="0" i="0" u="none" strike="noStrike" dirty="0">
                          <a:solidFill>
                            <a:srgbClr val="000000"/>
                          </a:solidFill>
                          <a:latin typeface="Calibri"/>
                        </a:rPr>
                        <a:t>2.26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692811">
                <a:tc>
                  <a:txBody>
                    <a:bodyPr/>
                    <a:lstStyle/>
                    <a:p>
                      <a:pPr algn="ctr" fontAlgn="b"/>
                      <a:r>
                        <a:rPr lang="en-US" sz="1800" b="0" i="0" u="none" strike="noStrike">
                          <a:solidFill>
                            <a:srgbClr val="000000"/>
                          </a:solidFill>
                          <a:latin typeface="Calibri"/>
                        </a:rPr>
                        <a: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a:solidFill>
                            <a:srgbClr val="000000"/>
                          </a:solidFill>
                          <a:latin typeface="Calibri"/>
                        </a:rPr>
                        <a:t>LESS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1800" b="0" i="0" u="none" strike="noStrike" dirty="0">
                          <a:solidFill>
                            <a:srgbClr val="000000"/>
                          </a:solidFill>
                          <a:latin typeface="Calibri"/>
                        </a:rPr>
                        <a:t>4.80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748985">
                <a:tc>
                  <a:txBody>
                    <a:bodyPr/>
                    <a:lstStyle/>
                    <a:p>
                      <a:pPr algn="ctr" fontAlgn="b"/>
                      <a:r>
                        <a:rPr lang="en-US" sz="1800" b="0"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a:solidFill>
                            <a:srgbClr val="000000"/>
                          </a:solidFill>
                          <a:latin typeface="Calibri"/>
                        </a:rPr>
                        <a:t>LESSER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c>
                  <a:txBody>
                    <a:bodyPr/>
                    <a:lstStyle/>
                    <a:p>
                      <a:pPr algn="ctr" fontAlgn="b"/>
                      <a:r>
                        <a:rPr lang="en-US" sz="1800" b="0" i="0" u="none" strike="noStrike" dirty="0">
                          <a:solidFill>
                            <a:srgbClr val="000000"/>
                          </a:solidFill>
                          <a:latin typeface="Calibri"/>
                        </a:rPr>
                        <a:t>12.15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99FF"/>
                    </a:solidFill>
                  </a:tcPr>
                </a:tc>
              </a:tr>
              <a:tr h="711535">
                <a:tc>
                  <a:txBody>
                    <a:bodyPr/>
                    <a:lstStyle/>
                    <a:p>
                      <a:pPr algn="ctr" fontAlgn="b"/>
                      <a:r>
                        <a:rPr lang="en-US" sz="1800" b="0" i="0" u="none" strike="noStrike">
                          <a:solidFill>
                            <a:srgbClr val="000000"/>
                          </a:solidFill>
                          <a:latin typeface="Calibri"/>
                        </a:rPr>
                        <a:t>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a:solidFill>
                            <a:srgbClr val="000000"/>
                          </a:solidFill>
                          <a:latin typeface="Calibri"/>
                        </a:rPr>
                        <a:t>LEAST DEVELOPED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dirty="0">
                          <a:solidFill>
                            <a:srgbClr val="000000"/>
                          </a:solidFill>
                          <a:latin typeface="Calibri"/>
                        </a:rPr>
                        <a:t>262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fontAlgn="b"/>
                      <a:r>
                        <a:rPr lang="en-US" sz="1800" b="0" i="0" u="none" strike="noStrike" dirty="0">
                          <a:solidFill>
                            <a:srgbClr val="000000"/>
                          </a:solidFill>
                          <a:latin typeface="Calibri"/>
                        </a:rPr>
                        <a:t>74.01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936231">
                <a:tc>
                  <a:txBody>
                    <a:bodyPr/>
                    <a:lstStyle/>
                    <a:p>
                      <a:pPr algn="ctr" fontAlgn="b"/>
                      <a:r>
                        <a:rPr lang="en-US" sz="1800" b="0" i="0" u="none" strike="noStrike">
                          <a:solidFill>
                            <a:srgbClr val="000000"/>
                          </a:solidFill>
                          <a:latin typeface="Calibri"/>
                        </a:rPr>
                        <a:t>NO INDUSTRY DISTRICT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a:solidFill>
                            <a:srgbClr val="000000"/>
                          </a:solidFill>
                          <a:latin typeface="Calibri"/>
                        </a:rPr>
                        <a:t>NO INDUSTRIES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latin typeface="Calibri"/>
                        </a:rPr>
                        <a:t>0.56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r>
              <a:tr h="936231">
                <a:tc>
                  <a:txBody>
                    <a:bodyPr/>
                    <a:lstStyle/>
                    <a:p>
                      <a:pPr algn="ctr" fontAlgn="b"/>
                      <a:r>
                        <a:rPr lang="en-US" sz="1800" b="1" i="0" u="none" strike="noStrike">
                          <a:solidFill>
                            <a:srgbClr val="000000"/>
                          </a:solidFill>
                          <a:latin typeface="Calibri"/>
                        </a:rPr>
                        <a:t>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latin typeface="Calibri"/>
                        </a:rPr>
                        <a:t>354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latin typeface="Calibri"/>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0" y="0"/>
          <a:ext cx="9143999" cy="66294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 y="-2"/>
          <a:ext cx="9144000" cy="6858003"/>
        </p:xfrm>
        <a:graphic>
          <a:graphicData uri="http://schemas.openxmlformats.org/drawingml/2006/table">
            <a:tbl>
              <a:tblPr firstRow="1" bandRow="1">
                <a:tableStyleId>{5C22544A-7EE6-4342-B048-85BDC9FD1C3A}</a:tableStyleId>
              </a:tblPr>
              <a:tblGrid>
                <a:gridCol w="1371597"/>
                <a:gridCol w="660403"/>
                <a:gridCol w="1016000"/>
                <a:gridCol w="1016000"/>
                <a:gridCol w="1016000"/>
                <a:gridCol w="1016000"/>
                <a:gridCol w="1016000"/>
                <a:gridCol w="1016000"/>
                <a:gridCol w="1016000"/>
              </a:tblGrid>
              <a:tr h="1287791">
                <a:tc>
                  <a:txBody>
                    <a:bodyPr/>
                    <a:lstStyle/>
                    <a:p>
                      <a:pPr algn="ctr"/>
                      <a:r>
                        <a:rPr lang="en-US" dirty="0" smtClean="0"/>
                        <a:t>GROUPS</a:t>
                      </a:r>
                      <a:endParaRPr lang="en-US" dirty="0"/>
                    </a:p>
                  </a:txBody>
                  <a:tcPr anchor="ctr"/>
                </a:tc>
                <a:tc gridSpan="2">
                  <a:txBody>
                    <a:bodyPr/>
                    <a:lstStyle/>
                    <a:p>
                      <a:pPr algn="ctr"/>
                      <a:r>
                        <a:rPr lang="en-US" dirty="0" smtClean="0"/>
                        <a:t>1993</a:t>
                      </a:r>
                      <a:endParaRPr lang="en-US" dirty="0"/>
                    </a:p>
                  </a:txBody>
                  <a:tcPr anchor="ctr"/>
                </a:tc>
                <a:tc hMerge="1">
                  <a:txBody>
                    <a:bodyPr/>
                    <a:lstStyle/>
                    <a:p>
                      <a:endParaRPr lang="en-US" dirty="0"/>
                    </a:p>
                  </a:txBody>
                  <a:tcPr/>
                </a:tc>
                <a:tc gridSpan="2">
                  <a:txBody>
                    <a:bodyPr/>
                    <a:lstStyle/>
                    <a:p>
                      <a:pPr algn="ctr"/>
                      <a:r>
                        <a:rPr lang="en-US" dirty="0" smtClean="0"/>
                        <a:t>2001</a:t>
                      </a:r>
                      <a:endParaRPr lang="en-US" dirty="0"/>
                    </a:p>
                  </a:txBody>
                  <a:tcPr anchor="ctr"/>
                </a:tc>
                <a:tc hMerge="1">
                  <a:txBody>
                    <a:bodyPr/>
                    <a:lstStyle/>
                    <a:p>
                      <a:endParaRPr lang="en-US" dirty="0"/>
                    </a:p>
                  </a:txBody>
                  <a:tcPr/>
                </a:tc>
                <a:tc gridSpan="2">
                  <a:txBody>
                    <a:bodyPr/>
                    <a:lstStyle/>
                    <a:p>
                      <a:pPr algn="ctr"/>
                      <a:r>
                        <a:rPr lang="en-US" dirty="0" smtClean="0"/>
                        <a:t>2007</a:t>
                      </a:r>
                      <a:endParaRPr lang="en-US" dirty="0"/>
                    </a:p>
                  </a:txBody>
                  <a:tcPr anchor="ctr"/>
                </a:tc>
                <a:tc hMerge="1">
                  <a:txBody>
                    <a:bodyPr/>
                    <a:lstStyle/>
                    <a:p>
                      <a:endParaRPr lang="en-US" dirty="0"/>
                    </a:p>
                  </a:txBody>
                  <a:tcPr/>
                </a:tc>
                <a:tc gridSpan="2">
                  <a:txBody>
                    <a:bodyPr/>
                    <a:lstStyle/>
                    <a:p>
                      <a:pPr algn="ctr"/>
                      <a:r>
                        <a:rPr lang="en-US" dirty="0" smtClean="0"/>
                        <a:t>2013</a:t>
                      </a:r>
                      <a:endParaRPr lang="en-US" dirty="0"/>
                    </a:p>
                  </a:txBody>
                  <a:tcPr anchor="ctr"/>
                </a:tc>
                <a:tc hMerge="1">
                  <a:txBody>
                    <a:bodyPr/>
                    <a:lstStyle/>
                    <a:p>
                      <a:endParaRPr lang="en-US" dirty="0"/>
                    </a:p>
                  </a:txBody>
                  <a:tcPr/>
                </a:tc>
              </a:tr>
              <a:tr h="746102">
                <a:tc>
                  <a:txBody>
                    <a:bodyPr/>
                    <a:lstStyle/>
                    <a:p>
                      <a:pPr algn="ctr"/>
                      <a:r>
                        <a:rPr lang="en-US" dirty="0" smtClean="0"/>
                        <a:t>A</a:t>
                      </a:r>
                      <a:endParaRPr lang="en-US" dirty="0"/>
                    </a:p>
                  </a:txBody>
                  <a:tcPr anchor="ctr">
                    <a:solidFill>
                      <a:schemeClr val="accent2"/>
                    </a:solidFill>
                  </a:tcPr>
                </a:tc>
                <a:tc>
                  <a:txBody>
                    <a:bodyPr/>
                    <a:lstStyle/>
                    <a:p>
                      <a:pPr algn="ctr" fontAlgn="b"/>
                      <a:r>
                        <a:rPr lang="en-US" sz="1800" b="0" i="0" u="none" strike="noStrike" dirty="0">
                          <a:solidFill>
                            <a:srgbClr val="000000"/>
                          </a:solidFill>
                          <a:latin typeface="Calibri"/>
                        </a:rPr>
                        <a:t>17</a:t>
                      </a:r>
                    </a:p>
                  </a:txBody>
                  <a:tcPr marL="0" marR="0" marT="0" marB="0" anchor="ctr">
                    <a:solidFill>
                      <a:schemeClr val="accent2"/>
                    </a:solidFill>
                  </a:tcPr>
                </a:tc>
                <a:tc>
                  <a:txBody>
                    <a:bodyPr/>
                    <a:lstStyle/>
                    <a:p>
                      <a:pPr algn="ctr" fontAlgn="b"/>
                      <a:r>
                        <a:rPr lang="en-US" sz="1800" b="0" i="0" u="none" strike="noStrike">
                          <a:solidFill>
                            <a:srgbClr val="000000"/>
                          </a:solidFill>
                          <a:latin typeface="Calibri"/>
                        </a:rPr>
                        <a:t>4.62</a:t>
                      </a:r>
                    </a:p>
                  </a:txBody>
                  <a:tcPr marL="0" marR="0" marT="0" marB="0" anchor="ctr">
                    <a:solidFill>
                      <a:schemeClr val="accent2"/>
                    </a:solidFill>
                  </a:tcPr>
                </a:tc>
                <a:tc>
                  <a:txBody>
                    <a:bodyPr/>
                    <a:lstStyle/>
                    <a:p>
                      <a:pPr algn="ctr" fontAlgn="b"/>
                      <a:r>
                        <a:rPr lang="en-US" sz="1800" b="0" i="0" u="none" strike="noStrike" dirty="0">
                          <a:solidFill>
                            <a:srgbClr val="000000"/>
                          </a:solidFill>
                          <a:latin typeface="Calibri"/>
                        </a:rPr>
                        <a:t>17</a:t>
                      </a:r>
                    </a:p>
                  </a:txBody>
                  <a:tcPr marL="0" marR="0" marT="0" marB="0" anchor="ctr">
                    <a:solidFill>
                      <a:schemeClr val="accent2"/>
                    </a:solidFill>
                  </a:tcPr>
                </a:tc>
                <a:tc>
                  <a:txBody>
                    <a:bodyPr/>
                    <a:lstStyle/>
                    <a:p>
                      <a:pPr algn="ctr" fontAlgn="b"/>
                      <a:r>
                        <a:rPr lang="en-US" sz="1800" b="0" i="0" u="none" strike="noStrike">
                          <a:solidFill>
                            <a:srgbClr val="000000"/>
                          </a:solidFill>
                          <a:latin typeface="Calibri"/>
                        </a:rPr>
                        <a:t>4.62</a:t>
                      </a:r>
                    </a:p>
                  </a:txBody>
                  <a:tcPr marL="0" marR="0" marT="0" marB="0" anchor="ctr">
                    <a:solidFill>
                      <a:schemeClr val="accent2"/>
                    </a:solidFill>
                  </a:tcPr>
                </a:tc>
                <a:tc>
                  <a:txBody>
                    <a:bodyPr/>
                    <a:lstStyle/>
                    <a:p>
                      <a:pPr algn="ctr" fontAlgn="b"/>
                      <a:r>
                        <a:rPr lang="en-US" sz="1800" b="0" i="0" u="none" strike="noStrike" dirty="0">
                          <a:solidFill>
                            <a:srgbClr val="000000"/>
                          </a:solidFill>
                          <a:latin typeface="Calibri"/>
                        </a:rPr>
                        <a:t>19</a:t>
                      </a:r>
                    </a:p>
                  </a:txBody>
                  <a:tcPr marL="9525" marR="9525" marT="9525" marB="0" anchor="ctr">
                    <a:solidFill>
                      <a:schemeClr val="accent2"/>
                    </a:solidFill>
                  </a:tcPr>
                </a:tc>
                <a:tc>
                  <a:txBody>
                    <a:bodyPr/>
                    <a:lstStyle/>
                    <a:p>
                      <a:pPr algn="ctr" fontAlgn="b"/>
                      <a:r>
                        <a:rPr lang="en-US" sz="1800" b="0" i="0" u="none" strike="noStrike" dirty="0">
                          <a:solidFill>
                            <a:srgbClr val="000000"/>
                          </a:solidFill>
                          <a:latin typeface="Calibri"/>
                        </a:rPr>
                        <a:t>5.41</a:t>
                      </a:r>
                    </a:p>
                  </a:txBody>
                  <a:tcPr marL="9525" marR="9525" marT="9525" marB="0" anchor="ctr">
                    <a:solidFill>
                      <a:schemeClr val="accent2"/>
                    </a:solidFill>
                  </a:tcPr>
                </a:tc>
                <a:tc>
                  <a:txBody>
                    <a:bodyPr/>
                    <a:lstStyle/>
                    <a:p>
                      <a:pPr algn="ctr" fontAlgn="b"/>
                      <a:r>
                        <a:rPr lang="en-US" sz="1800" b="0" i="0" u="none" strike="noStrike" dirty="0">
                          <a:solidFill>
                            <a:srgbClr val="000000"/>
                          </a:solidFill>
                          <a:latin typeface="Calibri"/>
                        </a:rPr>
                        <a:t>22</a:t>
                      </a:r>
                    </a:p>
                  </a:txBody>
                  <a:tcPr marL="9525" marR="9525" marT="9525" marB="0" anchor="ctr">
                    <a:solidFill>
                      <a:schemeClr val="accent2"/>
                    </a:solidFill>
                  </a:tcPr>
                </a:tc>
                <a:tc>
                  <a:txBody>
                    <a:bodyPr/>
                    <a:lstStyle/>
                    <a:p>
                      <a:pPr algn="ctr" fontAlgn="b"/>
                      <a:r>
                        <a:rPr lang="en-US" sz="1800" b="0" i="0" u="none" strike="noStrike" dirty="0">
                          <a:solidFill>
                            <a:srgbClr val="000000"/>
                          </a:solidFill>
                          <a:latin typeface="Calibri"/>
                        </a:rPr>
                        <a:t>6.21</a:t>
                      </a:r>
                    </a:p>
                  </a:txBody>
                  <a:tcPr marL="9525" marR="9525" marT="9525" marB="0" anchor="ctr">
                    <a:solidFill>
                      <a:schemeClr val="accent2"/>
                    </a:solidFill>
                  </a:tcPr>
                </a:tc>
              </a:tr>
              <a:tr h="746102">
                <a:tc>
                  <a:txBody>
                    <a:bodyPr/>
                    <a:lstStyle/>
                    <a:p>
                      <a:pPr algn="ctr"/>
                      <a:r>
                        <a:rPr lang="en-US" dirty="0" smtClean="0"/>
                        <a:t>B</a:t>
                      </a:r>
                      <a:endParaRPr lang="en-US" dirty="0"/>
                    </a:p>
                  </a:txBody>
                  <a:tcPr anchor="ctr">
                    <a:solidFill>
                      <a:schemeClr val="accent3">
                        <a:lumMod val="60000"/>
                        <a:lumOff val="40000"/>
                      </a:schemeClr>
                    </a:solidFill>
                  </a:tcPr>
                </a:tc>
                <a:tc>
                  <a:txBody>
                    <a:bodyPr/>
                    <a:lstStyle/>
                    <a:p>
                      <a:pPr algn="ctr" fontAlgn="b"/>
                      <a:r>
                        <a:rPr lang="en-US" sz="1800" b="0" i="0" u="none" strike="noStrike" dirty="0">
                          <a:solidFill>
                            <a:srgbClr val="000000"/>
                          </a:solidFill>
                          <a:latin typeface="Calibri"/>
                        </a:rPr>
                        <a:t>19</a:t>
                      </a:r>
                    </a:p>
                  </a:txBody>
                  <a:tcPr marL="0" marR="0" marT="0" marB="0" anchor="ctr">
                    <a:solidFill>
                      <a:schemeClr val="accent3">
                        <a:lumMod val="60000"/>
                        <a:lumOff val="40000"/>
                      </a:schemeClr>
                    </a:solidFill>
                  </a:tcPr>
                </a:tc>
                <a:tc>
                  <a:txBody>
                    <a:bodyPr/>
                    <a:lstStyle/>
                    <a:p>
                      <a:pPr algn="ctr" fontAlgn="b"/>
                      <a:r>
                        <a:rPr lang="en-US" sz="1800" b="0" i="0" u="none" strike="noStrike">
                          <a:solidFill>
                            <a:srgbClr val="000000"/>
                          </a:solidFill>
                          <a:latin typeface="Calibri"/>
                        </a:rPr>
                        <a:t>5.16</a:t>
                      </a:r>
                    </a:p>
                  </a:txBody>
                  <a:tcPr marL="0" marR="0" marT="0" marB="0" anchor="ctr">
                    <a:solidFill>
                      <a:schemeClr val="accent3">
                        <a:lumMod val="60000"/>
                        <a:lumOff val="40000"/>
                      </a:schemeClr>
                    </a:solidFill>
                  </a:tcPr>
                </a:tc>
                <a:tc>
                  <a:txBody>
                    <a:bodyPr/>
                    <a:lstStyle/>
                    <a:p>
                      <a:pPr algn="ctr" fontAlgn="b"/>
                      <a:r>
                        <a:rPr lang="en-US" sz="1800" b="0" i="0" u="none" strike="noStrike" dirty="0">
                          <a:solidFill>
                            <a:srgbClr val="000000"/>
                          </a:solidFill>
                          <a:latin typeface="Calibri"/>
                        </a:rPr>
                        <a:t>19</a:t>
                      </a:r>
                    </a:p>
                  </a:txBody>
                  <a:tcPr marL="0" marR="0" marT="0" marB="0" anchor="ctr">
                    <a:solidFill>
                      <a:schemeClr val="accent3">
                        <a:lumMod val="60000"/>
                        <a:lumOff val="40000"/>
                      </a:schemeClr>
                    </a:solidFill>
                  </a:tcPr>
                </a:tc>
                <a:tc>
                  <a:txBody>
                    <a:bodyPr/>
                    <a:lstStyle/>
                    <a:p>
                      <a:pPr algn="ctr" fontAlgn="b"/>
                      <a:r>
                        <a:rPr lang="en-US" sz="1800" b="0" i="0" u="none" strike="noStrike">
                          <a:solidFill>
                            <a:srgbClr val="000000"/>
                          </a:solidFill>
                          <a:latin typeface="Calibri"/>
                        </a:rPr>
                        <a:t>5.16</a:t>
                      </a:r>
                    </a:p>
                  </a:txBody>
                  <a:tcPr marL="0" marR="0" marT="0" marB="0" anchor="ctr">
                    <a:solidFill>
                      <a:schemeClr val="accent3">
                        <a:lumMod val="60000"/>
                        <a:lumOff val="40000"/>
                      </a:schemeClr>
                    </a:solidFill>
                  </a:tcPr>
                </a:tc>
                <a:tc>
                  <a:txBody>
                    <a:bodyPr/>
                    <a:lstStyle/>
                    <a:p>
                      <a:pPr algn="ctr" fontAlgn="b"/>
                      <a:r>
                        <a:rPr lang="en-US" sz="1800" b="0" i="0" u="none" strike="noStrike" dirty="0">
                          <a:solidFill>
                            <a:srgbClr val="000000"/>
                          </a:solidFill>
                          <a:latin typeface="Calibri"/>
                        </a:rPr>
                        <a:t>10</a:t>
                      </a:r>
                    </a:p>
                  </a:txBody>
                  <a:tcPr marL="9525" marR="9525" marT="9525" marB="0" anchor="ctr">
                    <a:solidFill>
                      <a:schemeClr val="accent3">
                        <a:lumMod val="60000"/>
                        <a:lumOff val="40000"/>
                      </a:schemeClr>
                    </a:solidFill>
                  </a:tcPr>
                </a:tc>
                <a:tc>
                  <a:txBody>
                    <a:bodyPr/>
                    <a:lstStyle/>
                    <a:p>
                      <a:pPr algn="ctr" fontAlgn="b"/>
                      <a:r>
                        <a:rPr lang="en-US" sz="1800" b="0" i="0" u="none" strike="noStrike" dirty="0">
                          <a:solidFill>
                            <a:srgbClr val="000000"/>
                          </a:solidFill>
                          <a:latin typeface="Calibri"/>
                        </a:rPr>
                        <a:t>2.85</a:t>
                      </a:r>
                    </a:p>
                  </a:txBody>
                  <a:tcPr marL="9525" marR="9525" marT="9525" marB="0" anchor="ctr">
                    <a:solidFill>
                      <a:schemeClr val="accent3">
                        <a:lumMod val="60000"/>
                        <a:lumOff val="40000"/>
                      </a:schemeClr>
                    </a:solidFill>
                  </a:tcPr>
                </a:tc>
                <a:tc>
                  <a:txBody>
                    <a:bodyPr/>
                    <a:lstStyle/>
                    <a:p>
                      <a:pPr algn="ctr" fontAlgn="b"/>
                      <a:r>
                        <a:rPr lang="en-US" sz="1800" b="0" i="0" u="none" strike="noStrike" dirty="0">
                          <a:solidFill>
                            <a:srgbClr val="000000"/>
                          </a:solidFill>
                          <a:latin typeface="Calibri"/>
                        </a:rPr>
                        <a:t>8</a:t>
                      </a:r>
                    </a:p>
                  </a:txBody>
                  <a:tcPr marL="9525" marR="9525" marT="9525" marB="0" anchor="ctr">
                    <a:solidFill>
                      <a:schemeClr val="accent3">
                        <a:lumMod val="60000"/>
                        <a:lumOff val="40000"/>
                      </a:schemeClr>
                    </a:solidFill>
                  </a:tcPr>
                </a:tc>
                <a:tc>
                  <a:txBody>
                    <a:bodyPr/>
                    <a:lstStyle/>
                    <a:p>
                      <a:pPr algn="ctr" fontAlgn="b"/>
                      <a:r>
                        <a:rPr lang="en-US" sz="1800" b="0" i="0" u="none" strike="noStrike" dirty="0">
                          <a:solidFill>
                            <a:srgbClr val="000000"/>
                          </a:solidFill>
                          <a:latin typeface="Calibri"/>
                        </a:rPr>
                        <a:t>2.26</a:t>
                      </a:r>
                    </a:p>
                  </a:txBody>
                  <a:tcPr marL="9525" marR="9525" marT="9525" marB="0" anchor="ctr">
                    <a:solidFill>
                      <a:schemeClr val="accent3">
                        <a:lumMod val="60000"/>
                        <a:lumOff val="40000"/>
                      </a:schemeClr>
                    </a:solidFill>
                  </a:tcPr>
                </a:tc>
              </a:tr>
              <a:tr h="746102">
                <a:tc>
                  <a:txBody>
                    <a:bodyPr/>
                    <a:lstStyle/>
                    <a:p>
                      <a:pPr algn="ctr"/>
                      <a:r>
                        <a:rPr lang="en-US" dirty="0" smtClean="0"/>
                        <a:t>C</a:t>
                      </a:r>
                      <a:endParaRPr lang="en-US" dirty="0"/>
                    </a:p>
                  </a:txBody>
                  <a:tcPr anchor="ctr">
                    <a:solidFill>
                      <a:srgbClr val="7030A0"/>
                    </a:solidFill>
                  </a:tcPr>
                </a:tc>
                <a:tc>
                  <a:txBody>
                    <a:bodyPr/>
                    <a:lstStyle/>
                    <a:p>
                      <a:pPr algn="ctr" fontAlgn="b"/>
                      <a:r>
                        <a:rPr lang="en-US" sz="1800" b="0" i="0" u="none" strike="noStrike" dirty="0">
                          <a:solidFill>
                            <a:srgbClr val="000000"/>
                          </a:solidFill>
                          <a:latin typeface="Calibri"/>
                        </a:rPr>
                        <a:t>44</a:t>
                      </a:r>
                    </a:p>
                  </a:txBody>
                  <a:tcPr marL="0" marR="0" marT="0" marB="0" anchor="ctr">
                    <a:solidFill>
                      <a:srgbClr val="7030A0"/>
                    </a:solidFill>
                  </a:tcPr>
                </a:tc>
                <a:tc>
                  <a:txBody>
                    <a:bodyPr/>
                    <a:lstStyle/>
                    <a:p>
                      <a:pPr algn="ctr" fontAlgn="b"/>
                      <a:r>
                        <a:rPr lang="en-US" sz="1800" b="0" i="0" u="none" strike="noStrike" dirty="0">
                          <a:solidFill>
                            <a:srgbClr val="000000"/>
                          </a:solidFill>
                          <a:latin typeface="Calibri"/>
                        </a:rPr>
                        <a:t>11.96</a:t>
                      </a:r>
                    </a:p>
                  </a:txBody>
                  <a:tcPr marL="0" marR="0" marT="0" marB="0" anchor="ctr">
                    <a:solidFill>
                      <a:srgbClr val="7030A0"/>
                    </a:solidFill>
                  </a:tcPr>
                </a:tc>
                <a:tc>
                  <a:txBody>
                    <a:bodyPr/>
                    <a:lstStyle/>
                    <a:p>
                      <a:pPr algn="ctr" fontAlgn="b"/>
                      <a:r>
                        <a:rPr lang="en-US" sz="1800" b="0" i="0" u="none" strike="noStrike" dirty="0">
                          <a:solidFill>
                            <a:srgbClr val="000000"/>
                          </a:solidFill>
                          <a:latin typeface="Calibri"/>
                        </a:rPr>
                        <a:t>44</a:t>
                      </a:r>
                    </a:p>
                  </a:txBody>
                  <a:tcPr marL="0" marR="0" marT="0" marB="0" anchor="ctr">
                    <a:solidFill>
                      <a:srgbClr val="7030A0"/>
                    </a:solidFill>
                  </a:tcPr>
                </a:tc>
                <a:tc>
                  <a:txBody>
                    <a:bodyPr/>
                    <a:lstStyle/>
                    <a:p>
                      <a:pPr algn="ctr" fontAlgn="b"/>
                      <a:r>
                        <a:rPr lang="en-US" sz="1800" b="0" i="0" u="none" strike="noStrike" dirty="0">
                          <a:solidFill>
                            <a:srgbClr val="000000"/>
                          </a:solidFill>
                          <a:latin typeface="Calibri"/>
                        </a:rPr>
                        <a:t>11.96</a:t>
                      </a:r>
                    </a:p>
                  </a:txBody>
                  <a:tcPr marL="0" marR="0" marT="0" marB="0" anchor="ctr">
                    <a:solidFill>
                      <a:srgbClr val="7030A0"/>
                    </a:solidFill>
                  </a:tcPr>
                </a:tc>
                <a:tc>
                  <a:txBody>
                    <a:bodyPr/>
                    <a:lstStyle/>
                    <a:p>
                      <a:pPr algn="ctr" fontAlgn="b"/>
                      <a:r>
                        <a:rPr lang="en-US" sz="1800" b="0" i="0" u="none" strike="noStrike" dirty="0">
                          <a:solidFill>
                            <a:srgbClr val="000000"/>
                          </a:solidFill>
                          <a:latin typeface="Calibri"/>
                        </a:rPr>
                        <a:t>17</a:t>
                      </a:r>
                    </a:p>
                  </a:txBody>
                  <a:tcPr marL="9525" marR="9525" marT="9525" marB="0" anchor="ctr">
                    <a:solidFill>
                      <a:srgbClr val="7030A0"/>
                    </a:solidFill>
                  </a:tcPr>
                </a:tc>
                <a:tc>
                  <a:txBody>
                    <a:bodyPr/>
                    <a:lstStyle/>
                    <a:p>
                      <a:pPr algn="ctr" fontAlgn="b"/>
                      <a:r>
                        <a:rPr lang="en-US" sz="1800" b="0" i="0" u="none" strike="noStrike" dirty="0">
                          <a:solidFill>
                            <a:srgbClr val="000000"/>
                          </a:solidFill>
                          <a:latin typeface="Calibri"/>
                        </a:rPr>
                        <a:t>4.84</a:t>
                      </a:r>
                    </a:p>
                  </a:txBody>
                  <a:tcPr marL="9525" marR="9525" marT="9525" marB="0" anchor="ctr">
                    <a:solidFill>
                      <a:srgbClr val="7030A0"/>
                    </a:solidFill>
                  </a:tcPr>
                </a:tc>
                <a:tc>
                  <a:txBody>
                    <a:bodyPr/>
                    <a:lstStyle/>
                    <a:p>
                      <a:pPr algn="ctr" fontAlgn="b"/>
                      <a:r>
                        <a:rPr lang="en-US" sz="1800" b="0" i="0" u="none" strike="noStrike" dirty="0">
                          <a:solidFill>
                            <a:srgbClr val="000000"/>
                          </a:solidFill>
                          <a:latin typeface="Calibri"/>
                        </a:rPr>
                        <a:t>17</a:t>
                      </a:r>
                    </a:p>
                  </a:txBody>
                  <a:tcPr marL="9525" marR="9525" marT="9525" marB="0" anchor="ctr">
                    <a:solidFill>
                      <a:srgbClr val="7030A0"/>
                    </a:solidFill>
                  </a:tcPr>
                </a:tc>
                <a:tc>
                  <a:txBody>
                    <a:bodyPr/>
                    <a:lstStyle/>
                    <a:p>
                      <a:pPr algn="ctr" fontAlgn="b"/>
                      <a:r>
                        <a:rPr lang="en-US" sz="1800" b="0" i="0" u="none" strike="noStrike" dirty="0">
                          <a:solidFill>
                            <a:srgbClr val="000000"/>
                          </a:solidFill>
                          <a:latin typeface="Calibri"/>
                        </a:rPr>
                        <a:t>4.80</a:t>
                      </a:r>
                    </a:p>
                  </a:txBody>
                  <a:tcPr marL="9525" marR="9525" marT="9525" marB="0" anchor="ctr">
                    <a:solidFill>
                      <a:srgbClr val="7030A0"/>
                    </a:solidFill>
                  </a:tcPr>
                </a:tc>
              </a:tr>
              <a:tr h="746102">
                <a:tc>
                  <a:txBody>
                    <a:bodyPr/>
                    <a:lstStyle/>
                    <a:p>
                      <a:pPr algn="ctr"/>
                      <a:r>
                        <a:rPr lang="en-US" dirty="0" smtClean="0"/>
                        <a:t>D</a:t>
                      </a:r>
                      <a:endParaRPr lang="en-US" dirty="0"/>
                    </a:p>
                  </a:txBody>
                  <a:tcPr anchor="ctr">
                    <a:solidFill>
                      <a:schemeClr val="accent1">
                        <a:lumMod val="60000"/>
                        <a:lumOff val="40000"/>
                      </a:schemeClr>
                    </a:solidFill>
                  </a:tcPr>
                </a:tc>
                <a:tc>
                  <a:txBody>
                    <a:bodyPr/>
                    <a:lstStyle/>
                    <a:p>
                      <a:pPr algn="ctr" fontAlgn="b"/>
                      <a:r>
                        <a:rPr lang="en-US" sz="1800" b="0" i="0" u="none" strike="noStrike">
                          <a:solidFill>
                            <a:srgbClr val="000000"/>
                          </a:solidFill>
                          <a:latin typeface="Calibri"/>
                        </a:rPr>
                        <a:t>183</a:t>
                      </a:r>
                    </a:p>
                  </a:txBody>
                  <a:tcPr marL="0" marR="0" marT="0" marB="0" anchor="ctr">
                    <a:solidFill>
                      <a:schemeClr val="accent1">
                        <a:lumMod val="60000"/>
                        <a:lumOff val="40000"/>
                      </a:schemeClr>
                    </a:solidFill>
                  </a:tcPr>
                </a:tc>
                <a:tc>
                  <a:txBody>
                    <a:bodyPr/>
                    <a:lstStyle/>
                    <a:p>
                      <a:pPr algn="ctr" fontAlgn="b"/>
                      <a:r>
                        <a:rPr lang="en-US" sz="1800" b="0" i="0" u="none" strike="noStrike" dirty="0">
                          <a:solidFill>
                            <a:srgbClr val="000000"/>
                          </a:solidFill>
                          <a:latin typeface="Calibri"/>
                        </a:rPr>
                        <a:t>49.73</a:t>
                      </a:r>
                    </a:p>
                  </a:txBody>
                  <a:tcPr marL="0" marR="0" marT="0" marB="0" anchor="ctr">
                    <a:solidFill>
                      <a:schemeClr val="accent1">
                        <a:lumMod val="60000"/>
                        <a:lumOff val="40000"/>
                      </a:schemeClr>
                    </a:solidFill>
                  </a:tcPr>
                </a:tc>
                <a:tc>
                  <a:txBody>
                    <a:bodyPr/>
                    <a:lstStyle/>
                    <a:p>
                      <a:pPr algn="ctr" fontAlgn="b"/>
                      <a:r>
                        <a:rPr lang="en-US" sz="1800" b="0" i="0" u="none" strike="noStrike">
                          <a:solidFill>
                            <a:srgbClr val="000000"/>
                          </a:solidFill>
                          <a:latin typeface="Calibri"/>
                        </a:rPr>
                        <a:t>183</a:t>
                      </a:r>
                    </a:p>
                  </a:txBody>
                  <a:tcPr marL="0" marR="0" marT="0" marB="0" anchor="ctr">
                    <a:solidFill>
                      <a:schemeClr val="accent1">
                        <a:lumMod val="60000"/>
                        <a:lumOff val="40000"/>
                      </a:schemeClr>
                    </a:solidFill>
                  </a:tcPr>
                </a:tc>
                <a:tc>
                  <a:txBody>
                    <a:bodyPr/>
                    <a:lstStyle/>
                    <a:p>
                      <a:pPr algn="ctr" fontAlgn="b"/>
                      <a:r>
                        <a:rPr lang="en-US" sz="1800" b="0" i="0" u="none" strike="noStrike" dirty="0">
                          <a:solidFill>
                            <a:srgbClr val="000000"/>
                          </a:solidFill>
                          <a:latin typeface="Calibri"/>
                        </a:rPr>
                        <a:t>49.73</a:t>
                      </a:r>
                    </a:p>
                  </a:txBody>
                  <a:tcPr marL="0" marR="0" marT="0" marB="0" anchor="ctr">
                    <a:solidFill>
                      <a:schemeClr val="accent1">
                        <a:lumMod val="60000"/>
                        <a:lumOff val="40000"/>
                      </a:schemeClr>
                    </a:solidFill>
                  </a:tcPr>
                </a:tc>
                <a:tc>
                  <a:txBody>
                    <a:bodyPr/>
                    <a:lstStyle/>
                    <a:p>
                      <a:pPr algn="ctr" fontAlgn="b"/>
                      <a:r>
                        <a:rPr lang="en-US" sz="1800" b="0" i="0" u="none" strike="noStrike">
                          <a:solidFill>
                            <a:srgbClr val="000000"/>
                          </a:solidFill>
                          <a:latin typeface="Calibri"/>
                        </a:rPr>
                        <a:t>41</a:t>
                      </a:r>
                    </a:p>
                  </a:txBody>
                  <a:tcPr marL="9525" marR="9525" marT="9525" marB="0" anchor="ctr">
                    <a:solidFill>
                      <a:schemeClr val="accent1">
                        <a:lumMod val="60000"/>
                        <a:lumOff val="40000"/>
                      </a:schemeClr>
                    </a:solidFill>
                  </a:tcPr>
                </a:tc>
                <a:tc>
                  <a:txBody>
                    <a:bodyPr/>
                    <a:lstStyle/>
                    <a:p>
                      <a:pPr algn="ctr" fontAlgn="b"/>
                      <a:r>
                        <a:rPr lang="en-US" sz="1800" b="0" i="0" u="none" strike="noStrike" dirty="0">
                          <a:solidFill>
                            <a:srgbClr val="000000"/>
                          </a:solidFill>
                          <a:latin typeface="Calibri"/>
                        </a:rPr>
                        <a:t>11.68</a:t>
                      </a:r>
                    </a:p>
                  </a:txBody>
                  <a:tcPr marL="9525" marR="9525" marT="9525" marB="0" anchor="ctr">
                    <a:solidFill>
                      <a:schemeClr val="accent1">
                        <a:lumMod val="60000"/>
                        <a:lumOff val="40000"/>
                      </a:schemeClr>
                    </a:solidFill>
                  </a:tcPr>
                </a:tc>
                <a:tc>
                  <a:txBody>
                    <a:bodyPr/>
                    <a:lstStyle/>
                    <a:p>
                      <a:pPr algn="ctr" fontAlgn="b"/>
                      <a:r>
                        <a:rPr lang="en-US" sz="1800" b="0" i="0" u="none" strike="noStrike" dirty="0">
                          <a:solidFill>
                            <a:srgbClr val="000000"/>
                          </a:solidFill>
                          <a:latin typeface="Calibri"/>
                        </a:rPr>
                        <a:t>43</a:t>
                      </a:r>
                    </a:p>
                  </a:txBody>
                  <a:tcPr marL="9525" marR="9525" marT="9525" marB="0" anchor="ctr">
                    <a:solidFill>
                      <a:schemeClr val="accent1">
                        <a:lumMod val="60000"/>
                        <a:lumOff val="40000"/>
                      </a:schemeClr>
                    </a:solidFill>
                  </a:tcPr>
                </a:tc>
                <a:tc>
                  <a:txBody>
                    <a:bodyPr/>
                    <a:lstStyle/>
                    <a:p>
                      <a:pPr algn="ctr" fontAlgn="b"/>
                      <a:r>
                        <a:rPr lang="en-US" sz="1800" b="0" i="0" u="none" strike="noStrike" dirty="0">
                          <a:solidFill>
                            <a:srgbClr val="000000"/>
                          </a:solidFill>
                          <a:latin typeface="Calibri"/>
                        </a:rPr>
                        <a:t>12.15</a:t>
                      </a:r>
                    </a:p>
                  </a:txBody>
                  <a:tcPr marL="9525" marR="9525" marT="9525" marB="0" anchor="ctr">
                    <a:solidFill>
                      <a:schemeClr val="accent1">
                        <a:lumMod val="60000"/>
                        <a:lumOff val="40000"/>
                      </a:schemeClr>
                    </a:solidFill>
                  </a:tcPr>
                </a:tc>
              </a:tr>
              <a:tr h="746102">
                <a:tc>
                  <a:txBody>
                    <a:bodyPr/>
                    <a:lstStyle/>
                    <a:p>
                      <a:pPr algn="ctr"/>
                      <a:r>
                        <a:rPr lang="en-US" dirty="0" smtClean="0"/>
                        <a:t>D+</a:t>
                      </a:r>
                      <a:endParaRPr lang="en-US" dirty="0"/>
                    </a:p>
                  </a:txBody>
                  <a:tcPr anchor="ctr">
                    <a:solidFill>
                      <a:schemeClr val="accent2">
                        <a:lumMod val="75000"/>
                      </a:schemeClr>
                    </a:solidFill>
                  </a:tcPr>
                </a:tc>
                <a:tc>
                  <a:txBody>
                    <a:bodyPr/>
                    <a:lstStyle/>
                    <a:p>
                      <a:pPr algn="ctr" fontAlgn="b"/>
                      <a:r>
                        <a:rPr lang="en-US" sz="1800" b="0" i="0" u="none" strike="noStrike">
                          <a:solidFill>
                            <a:srgbClr val="000000"/>
                          </a:solidFill>
                          <a:latin typeface="Calibri"/>
                        </a:rPr>
                        <a:t>103</a:t>
                      </a:r>
                    </a:p>
                  </a:txBody>
                  <a:tcPr marL="0" marR="0" marT="0" marB="0" anchor="ctr">
                    <a:solidFill>
                      <a:schemeClr val="accent2">
                        <a:lumMod val="75000"/>
                      </a:schemeClr>
                    </a:solidFill>
                  </a:tcPr>
                </a:tc>
                <a:tc>
                  <a:txBody>
                    <a:bodyPr/>
                    <a:lstStyle/>
                    <a:p>
                      <a:pPr algn="ctr" fontAlgn="b"/>
                      <a:r>
                        <a:rPr lang="en-US" sz="1800" b="0" i="0" u="none" strike="noStrike" dirty="0">
                          <a:solidFill>
                            <a:srgbClr val="000000"/>
                          </a:solidFill>
                          <a:latin typeface="Calibri"/>
                        </a:rPr>
                        <a:t>27.99</a:t>
                      </a:r>
                    </a:p>
                  </a:txBody>
                  <a:tcPr marL="0" marR="0" marT="0" marB="0" anchor="ctr">
                    <a:solidFill>
                      <a:schemeClr val="accent2">
                        <a:lumMod val="75000"/>
                      </a:schemeClr>
                    </a:solidFill>
                  </a:tcPr>
                </a:tc>
                <a:tc>
                  <a:txBody>
                    <a:bodyPr/>
                    <a:lstStyle/>
                    <a:p>
                      <a:pPr algn="ctr" fontAlgn="b"/>
                      <a:r>
                        <a:rPr lang="en-US" sz="1800" b="0" i="0" u="none" strike="noStrike">
                          <a:solidFill>
                            <a:srgbClr val="000000"/>
                          </a:solidFill>
                          <a:latin typeface="Calibri"/>
                        </a:rPr>
                        <a:t>103</a:t>
                      </a:r>
                    </a:p>
                  </a:txBody>
                  <a:tcPr marL="0" marR="0" marT="0" marB="0" anchor="ctr">
                    <a:solidFill>
                      <a:schemeClr val="accent2">
                        <a:lumMod val="75000"/>
                      </a:schemeClr>
                    </a:solidFill>
                  </a:tcPr>
                </a:tc>
                <a:tc>
                  <a:txBody>
                    <a:bodyPr/>
                    <a:lstStyle/>
                    <a:p>
                      <a:pPr algn="ctr" fontAlgn="b"/>
                      <a:r>
                        <a:rPr lang="en-US" sz="1800" b="0" i="0" u="none" strike="noStrike" dirty="0">
                          <a:solidFill>
                            <a:srgbClr val="000000"/>
                          </a:solidFill>
                          <a:latin typeface="Calibri"/>
                        </a:rPr>
                        <a:t>27.99</a:t>
                      </a:r>
                    </a:p>
                  </a:txBody>
                  <a:tcPr marL="0" marR="0" marT="0" marB="0" anchor="ctr">
                    <a:solidFill>
                      <a:schemeClr val="accent2">
                        <a:lumMod val="75000"/>
                      </a:schemeClr>
                    </a:solidFill>
                  </a:tcPr>
                </a:tc>
                <a:tc>
                  <a:txBody>
                    <a:bodyPr/>
                    <a:lstStyle/>
                    <a:p>
                      <a:pPr algn="ctr" fontAlgn="b"/>
                      <a:r>
                        <a:rPr lang="en-US" sz="1800" b="0" i="0" u="none" strike="noStrike">
                          <a:solidFill>
                            <a:srgbClr val="000000"/>
                          </a:solidFill>
                          <a:latin typeface="Calibri"/>
                        </a:rPr>
                        <a:t>262</a:t>
                      </a:r>
                    </a:p>
                  </a:txBody>
                  <a:tcPr marL="9525" marR="9525" marT="9525" marB="0" anchor="ctr">
                    <a:solidFill>
                      <a:schemeClr val="accent2">
                        <a:lumMod val="75000"/>
                      </a:schemeClr>
                    </a:solidFill>
                  </a:tcPr>
                </a:tc>
                <a:tc>
                  <a:txBody>
                    <a:bodyPr/>
                    <a:lstStyle/>
                    <a:p>
                      <a:pPr algn="ctr" fontAlgn="b"/>
                      <a:r>
                        <a:rPr lang="en-US" sz="1800" b="0" i="0" u="none" strike="noStrike" dirty="0">
                          <a:solidFill>
                            <a:srgbClr val="000000"/>
                          </a:solidFill>
                          <a:latin typeface="Calibri"/>
                        </a:rPr>
                        <a:t>74.64</a:t>
                      </a:r>
                    </a:p>
                  </a:txBody>
                  <a:tcPr marL="9525" marR="9525" marT="9525" marB="0" anchor="ctr">
                    <a:solidFill>
                      <a:schemeClr val="accent2">
                        <a:lumMod val="75000"/>
                      </a:schemeClr>
                    </a:solidFill>
                  </a:tcPr>
                </a:tc>
                <a:tc>
                  <a:txBody>
                    <a:bodyPr/>
                    <a:lstStyle/>
                    <a:p>
                      <a:pPr algn="ctr" fontAlgn="b"/>
                      <a:r>
                        <a:rPr lang="en-US" sz="1800" b="0" i="0" u="none" strike="noStrike" dirty="0">
                          <a:solidFill>
                            <a:srgbClr val="000000"/>
                          </a:solidFill>
                          <a:latin typeface="Calibri"/>
                        </a:rPr>
                        <a:t>262</a:t>
                      </a:r>
                    </a:p>
                  </a:txBody>
                  <a:tcPr marL="9525" marR="9525" marT="9525" marB="0" anchor="ctr">
                    <a:solidFill>
                      <a:schemeClr val="accent2">
                        <a:lumMod val="75000"/>
                      </a:schemeClr>
                    </a:solidFill>
                  </a:tcPr>
                </a:tc>
                <a:tc>
                  <a:txBody>
                    <a:bodyPr/>
                    <a:lstStyle/>
                    <a:p>
                      <a:pPr algn="ctr" fontAlgn="b"/>
                      <a:r>
                        <a:rPr lang="en-US" sz="1800" b="0" i="0" u="none" strike="noStrike" dirty="0">
                          <a:solidFill>
                            <a:srgbClr val="000000"/>
                          </a:solidFill>
                          <a:latin typeface="Calibri"/>
                        </a:rPr>
                        <a:t>74.01</a:t>
                      </a:r>
                    </a:p>
                  </a:txBody>
                  <a:tcPr marL="9525" marR="9525" marT="9525" marB="0" anchor="ctr">
                    <a:solidFill>
                      <a:schemeClr val="accent2">
                        <a:lumMod val="75000"/>
                      </a:schemeClr>
                    </a:solidFill>
                  </a:tcPr>
                </a:tc>
              </a:tr>
              <a:tr h="1839702">
                <a:tc>
                  <a:txBody>
                    <a:bodyPr/>
                    <a:lstStyle/>
                    <a:p>
                      <a:pPr algn="ctr"/>
                      <a:r>
                        <a:rPr lang="en-US" dirty="0" smtClean="0"/>
                        <a:t>NO INDUSTRY</a:t>
                      </a:r>
                      <a:endParaRPr lang="en-US" dirty="0"/>
                    </a:p>
                  </a:txBody>
                  <a:tcPr anchor="ctr">
                    <a:solidFill>
                      <a:srgbClr val="00B050"/>
                    </a:solidFill>
                  </a:tcPr>
                </a:tc>
                <a:tc>
                  <a:txBody>
                    <a:bodyPr/>
                    <a:lstStyle/>
                    <a:p>
                      <a:pPr algn="ctr" fontAlgn="b"/>
                      <a:r>
                        <a:rPr lang="en-US" sz="1800" b="0" i="0" u="none" strike="noStrike">
                          <a:solidFill>
                            <a:srgbClr val="000000"/>
                          </a:solidFill>
                          <a:latin typeface="Calibri"/>
                        </a:rPr>
                        <a:t>2</a:t>
                      </a:r>
                    </a:p>
                  </a:txBody>
                  <a:tcPr marL="0" marR="0" marT="0" marB="0" anchor="ctr">
                    <a:solidFill>
                      <a:srgbClr val="00B050"/>
                    </a:solidFill>
                  </a:tcPr>
                </a:tc>
                <a:tc>
                  <a:txBody>
                    <a:bodyPr/>
                    <a:lstStyle/>
                    <a:p>
                      <a:pPr algn="ctr" fontAlgn="b"/>
                      <a:r>
                        <a:rPr lang="en-US" sz="1800" b="0" i="0" u="none" strike="noStrike" dirty="0">
                          <a:solidFill>
                            <a:srgbClr val="000000"/>
                          </a:solidFill>
                          <a:latin typeface="Calibri"/>
                        </a:rPr>
                        <a:t>0.54</a:t>
                      </a:r>
                    </a:p>
                  </a:txBody>
                  <a:tcPr marL="0" marR="0" marT="0" marB="0" anchor="ctr">
                    <a:solidFill>
                      <a:srgbClr val="00B050"/>
                    </a:solidFill>
                  </a:tcPr>
                </a:tc>
                <a:tc>
                  <a:txBody>
                    <a:bodyPr/>
                    <a:lstStyle/>
                    <a:p>
                      <a:pPr algn="ctr" fontAlgn="b"/>
                      <a:r>
                        <a:rPr lang="en-US" sz="1800" b="0" i="0" u="none" strike="noStrike">
                          <a:solidFill>
                            <a:srgbClr val="000000"/>
                          </a:solidFill>
                          <a:latin typeface="Calibri"/>
                        </a:rPr>
                        <a:t>2</a:t>
                      </a:r>
                    </a:p>
                  </a:txBody>
                  <a:tcPr marL="0" marR="0" marT="0" marB="0" anchor="ctr">
                    <a:solidFill>
                      <a:srgbClr val="00B050"/>
                    </a:solidFill>
                  </a:tcPr>
                </a:tc>
                <a:tc>
                  <a:txBody>
                    <a:bodyPr/>
                    <a:lstStyle/>
                    <a:p>
                      <a:pPr algn="ctr" fontAlgn="b"/>
                      <a:r>
                        <a:rPr lang="en-US" sz="1800" b="0" i="0" u="none" strike="noStrike" dirty="0">
                          <a:solidFill>
                            <a:srgbClr val="000000"/>
                          </a:solidFill>
                          <a:latin typeface="Calibri"/>
                        </a:rPr>
                        <a:t>0.54</a:t>
                      </a:r>
                    </a:p>
                  </a:txBody>
                  <a:tcPr marL="0" marR="0" marT="0" marB="0" anchor="ctr">
                    <a:solidFill>
                      <a:srgbClr val="00B050"/>
                    </a:solidFill>
                  </a:tcPr>
                </a:tc>
                <a:tc>
                  <a:txBody>
                    <a:bodyPr/>
                    <a:lstStyle/>
                    <a:p>
                      <a:pPr algn="ctr" fontAlgn="b"/>
                      <a:r>
                        <a:rPr lang="en-US" sz="1800" b="0" i="0" u="none" strike="noStrike">
                          <a:solidFill>
                            <a:srgbClr val="000000"/>
                          </a:solidFill>
                          <a:latin typeface="Calibri"/>
                        </a:rPr>
                        <a:t>2</a:t>
                      </a:r>
                    </a:p>
                  </a:txBody>
                  <a:tcPr marL="9525" marR="9525" marT="9525" marB="0" anchor="ctr">
                    <a:solidFill>
                      <a:srgbClr val="00B050"/>
                    </a:solidFill>
                  </a:tcPr>
                </a:tc>
                <a:tc>
                  <a:txBody>
                    <a:bodyPr/>
                    <a:lstStyle/>
                    <a:p>
                      <a:pPr algn="ctr" fontAlgn="b"/>
                      <a:r>
                        <a:rPr lang="en-US" sz="1800" b="0" i="0" u="none" strike="noStrike" dirty="0">
                          <a:solidFill>
                            <a:srgbClr val="000000"/>
                          </a:solidFill>
                          <a:latin typeface="Calibri"/>
                        </a:rPr>
                        <a:t>0.57</a:t>
                      </a:r>
                    </a:p>
                  </a:txBody>
                  <a:tcPr marL="9525" marR="9525" marT="9525" marB="0" anchor="ctr">
                    <a:solidFill>
                      <a:srgbClr val="00B050"/>
                    </a:solidFill>
                  </a:tcPr>
                </a:tc>
                <a:tc>
                  <a:txBody>
                    <a:bodyPr/>
                    <a:lstStyle/>
                    <a:p>
                      <a:pPr algn="ctr" fontAlgn="b"/>
                      <a:r>
                        <a:rPr lang="en-US" sz="1800" b="0" i="0" u="none" strike="noStrike" dirty="0">
                          <a:solidFill>
                            <a:srgbClr val="000000"/>
                          </a:solidFill>
                          <a:latin typeface="Calibri"/>
                        </a:rPr>
                        <a:t>2</a:t>
                      </a:r>
                    </a:p>
                  </a:txBody>
                  <a:tcPr marL="9525" marR="9525" marT="9525" marB="0" anchor="ctr">
                    <a:solidFill>
                      <a:srgbClr val="00B050"/>
                    </a:solidFill>
                  </a:tcPr>
                </a:tc>
                <a:tc>
                  <a:txBody>
                    <a:bodyPr/>
                    <a:lstStyle/>
                    <a:p>
                      <a:pPr algn="ctr" fontAlgn="b"/>
                      <a:r>
                        <a:rPr lang="en-US" sz="1800" b="0" i="0" u="none" strike="noStrike" dirty="0">
                          <a:solidFill>
                            <a:srgbClr val="000000"/>
                          </a:solidFill>
                          <a:latin typeface="Calibri"/>
                        </a:rPr>
                        <a:t>0.56</a:t>
                      </a:r>
                    </a:p>
                  </a:txBody>
                  <a:tcPr marL="9525" marR="9525" marT="9525" marB="0" anchor="ctr">
                    <a:solidFill>
                      <a:srgbClr val="00B050"/>
                    </a:solidFill>
                  </a:tcPr>
                </a:tc>
              </a:tr>
            </a:tbl>
          </a:graphicData>
        </a:graphic>
      </p:graphicFrame>
      <p:sp>
        <p:nvSpPr>
          <p:cNvPr id="3" name="Footer Placeholder 2"/>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COMPARISION BETWEEN </a:t>
            </a:r>
            <a:br>
              <a:rPr lang="en-US" dirty="0" smtClean="0"/>
            </a:br>
            <a:r>
              <a:rPr lang="en-US" dirty="0" smtClean="0"/>
              <a:t>PSI 2007 TO 2013</a:t>
            </a:r>
            <a:endParaRPr lang="en-US" dirty="0"/>
          </a:p>
        </p:txBody>
      </p:sp>
    </p:spTree>
    <p:extLst>
      <p:ext uri="{BB962C8B-B14F-4D97-AF65-F5344CB8AC3E}">
        <p14:creationId xmlns="" xmlns:p14="http://schemas.microsoft.com/office/powerpoint/2010/main" val="3330186429"/>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0" y="685800"/>
            <a:ext cx="2351541" cy="369332"/>
          </a:xfrm>
          <a:prstGeom prst="rect">
            <a:avLst/>
          </a:prstGeom>
          <a:noFill/>
        </p:spPr>
        <p:txBody>
          <a:bodyPr wrap="none" rtlCol="0">
            <a:spAutoFit/>
          </a:bodyPr>
          <a:lstStyle/>
          <a:p>
            <a:r>
              <a:rPr lang="en-US" dirty="0" smtClean="0"/>
              <a:t>PERIOD OF OPERATION</a:t>
            </a:r>
            <a:endParaRPr lang="en-US" dirty="0"/>
          </a:p>
        </p:txBody>
      </p:sp>
      <p:graphicFrame>
        <p:nvGraphicFramePr>
          <p:cNvPr id="5" name="Table 4"/>
          <p:cNvGraphicFramePr>
            <a:graphicFrameLocks noGrp="1"/>
          </p:cNvGraphicFramePr>
          <p:nvPr>
            <p:extLst>
              <p:ext uri="{D42A27DB-BD31-4B8C-83A1-F6EECF244321}">
                <p14:modId xmlns="" xmlns:p14="http://schemas.microsoft.com/office/powerpoint/2010/main" val="2705345566"/>
              </p:ext>
            </p:extLst>
          </p:nvPr>
        </p:nvGraphicFramePr>
        <p:xfrm>
          <a:off x="0" y="2590800"/>
          <a:ext cx="9144000" cy="2458720"/>
        </p:xfrm>
        <a:graphic>
          <a:graphicData uri="http://schemas.openxmlformats.org/drawingml/2006/table">
            <a:tbl>
              <a:tblPr firstRow="1" bandRow="1">
                <a:tableStyleId>{5C22544A-7EE6-4342-B048-85BDC9FD1C3A}</a:tableStyleId>
              </a:tblPr>
              <a:tblGrid>
                <a:gridCol w="4866106"/>
                <a:gridCol w="4277894"/>
              </a:tblGrid>
              <a:tr h="901943">
                <a:tc>
                  <a:txBody>
                    <a:bodyPr/>
                    <a:lstStyle/>
                    <a:p>
                      <a:pPr algn="ctr"/>
                      <a:r>
                        <a:rPr lang="en-US" dirty="0" smtClean="0"/>
                        <a:t>PSI2007</a:t>
                      </a:r>
                      <a:endParaRPr lang="en-US" dirty="0"/>
                    </a:p>
                  </a:txBody>
                  <a:tcPr anchor="ctr"/>
                </a:tc>
                <a:tc>
                  <a:txBody>
                    <a:bodyPr/>
                    <a:lstStyle/>
                    <a:p>
                      <a:pPr algn="ctr"/>
                      <a:r>
                        <a:rPr lang="en-US" dirty="0" smtClean="0"/>
                        <a:t>PSI2013</a:t>
                      </a:r>
                      <a:endParaRPr lang="en-US" dirty="0"/>
                    </a:p>
                  </a:txBody>
                  <a:tcPr anchor="ctr"/>
                </a:tc>
              </a:tr>
              <a:tr h="1556777">
                <a:tc>
                  <a:txBody>
                    <a:bodyPr/>
                    <a:lstStyle/>
                    <a:p>
                      <a:pPr algn="ctr"/>
                      <a:r>
                        <a:rPr lang="en-US" dirty="0" smtClean="0"/>
                        <a:t>1 APRIL 2007 TO 31 MARCH 2011</a:t>
                      </a:r>
                    </a:p>
                    <a:p>
                      <a:pPr algn="ctr"/>
                      <a:r>
                        <a:rPr lang="en-US" dirty="0" smtClean="0"/>
                        <a:t>(EXTENDED UP TO 31.03.2013)</a:t>
                      </a:r>
                      <a:endParaRPr lang="en-US" dirty="0"/>
                    </a:p>
                  </a:txBody>
                  <a:tcPr anchor="ctr"/>
                </a:tc>
                <a:tc>
                  <a:txBody>
                    <a:bodyPr/>
                    <a:lstStyle/>
                    <a:p>
                      <a:pPr algn="ctr"/>
                      <a:r>
                        <a:rPr lang="en-US" dirty="0" smtClean="0"/>
                        <a:t>1 APRIL 2013 TO 31 MARCH 2018</a:t>
                      </a:r>
                      <a:endParaRPr lang="en-US" dirty="0"/>
                    </a:p>
                  </a:txBody>
                  <a:tcPr anchor="ctr"/>
                </a:tc>
              </a:tr>
            </a:tbl>
          </a:graphicData>
        </a:graphic>
      </p:graphicFrame>
    </p:spTree>
    <p:extLst>
      <p:ext uri="{BB962C8B-B14F-4D97-AF65-F5344CB8AC3E}">
        <p14:creationId xmlns="" xmlns:p14="http://schemas.microsoft.com/office/powerpoint/2010/main" val="1622894337"/>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781891150"/>
              </p:ext>
            </p:extLst>
          </p:nvPr>
        </p:nvGraphicFramePr>
        <p:xfrm>
          <a:off x="13853" y="1371600"/>
          <a:ext cx="9130146" cy="3087188"/>
        </p:xfrm>
        <a:graphic>
          <a:graphicData uri="http://schemas.openxmlformats.org/drawingml/2006/table">
            <a:tbl>
              <a:tblPr firstRow="1" bandRow="1">
                <a:tableStyleId>{5C22544A-7EE6-4342-B048-85BDC9FD1C3A}</a:tableStyleId>
              </a:tblPr>
              <a:tblGrid>
                <a:gridCol w="4565073"/>
                <a:gridCol w="4565073"/>
              </a:tblGrid>
              <a:tr h="801188">
                <a:tc>
                  <a:txBody>
                    <a:bodyPr/>
                    <a:lstStyle/>
                    <a:p>
                      <a:r>
                        <a:rPr lang="en-US" dirty="0" smtClean="0"/>
                        <a:t>PSI2007</a:t>
                      </a:r>
                      <a:endParaRPr lang="en-US" dirty="0"/>
                    </a:p>
                  </a:txBody>
                  <a:tcPr/>
                </a:tc>
                <a:tc>
                  <a:txBody>
                    <a:bodyPr/>
                    <a:lstStyle/>
                    <a:p>
                      <a:r>
                        <a:rPr lang="en-US" dirty="0" smtClean="0"/>
                        <a:t>PSI2013</a:t>
                      </a:r>
                      <a:endParaRPr lang="en-US" dirty="0"/>
                    </a:p>
                  </a:txBody>
                  <a:tcPr/>
                </a:tc>
              </a:tr>
              <a:tr h="2002971">
                <a:tc>
                  <a:txBody>
                    <a:bodyPr/>
                    <a:lstStyle/>
                    <a:p>
                      <a:r>
                        <a:rPr lang="en-US" dirty="0" smtClean="0"/>
                        <a:t>GROUP :-</a:t>
                      </a:r>
                    </a:p>
                    <a:p>
                      <a:r>
                        <a:rPr lang="en-US" dirty="0" smtClean="0"/>
                        <a:t>A,</a:t>
                      </a:r>
                    </a:p>
                    <a:p>
                      <a:r>
                        <a:rPr lang="en-US" dirty="0" smtClean="0"/>
                        <a:t>B,</a:t>
                      </a:r>
                    </a:p>
                    <a:p>
                      <a:r>
                        <a:rPr lang="en-US" dirty="0" smtClean="0"/>
                        <a:t>C,</a:t>
                      </a:r>
                    </a:p>
                    <a:p>
                      <a:r>
                        <a:rPr lang="en-US" dirty="0" smtClean="0"/>
                        <a:t>D,</a:t>
                      </a:r>
                    </a:p>
                    <a:p>
                      <a:r>
                        <a:rPr lang="en-US" dirty="0" smtClean="0"/>
                        <a:t>D+,</a:t>
                      </a:r>
                    </a:p>
                    <a:p>
                      <a:r>
                        <a:rPr lang="en-US" dirty="0" smtClean="0"/>
                        <a:t>NO INDUSTRY</a:t>
                      </a:r>
                      <a:r>
                        <a:rPr lang="en-US" baseline="0" dirty="0" smtClean="0"/>
                        <a:t> AREA,</a:t>
                      </a:r>
                    </a:p>
                    <a:p>
                      <a:r>
                        <a:rPr lang="en-US" baseline="0" dirty="0" smtClean="0"/>
                        <a:t>LOW HUMAN DEVELOPMENT DISTRICT</a:t>
                      </a:r>
                      <a:endParaRPr lang="en-US" dirty="0"/>
                    </a:p>
                  </a:txBody>
                  <a:tcPr/>
                </a:tc>
                <a:tc>
                  <a:txBody>
                    <a:bodyPr/>
                    <a:lstStyle/>
                    <a:p>
                      <a:r>
                        <a:rPr lang="en-US" dirty="0" smtClean="0"/>
                        <a:t>GROUP :-</a:t>
                      </a:r>
                    </a:p>
                    <a:p>
                      <a:r>
                        <a:rPr lang="en-US" dirty="0" smtClean="0"/>
                        <a:t>A,</a:t>
                      </a:r>
                    </a:p>
                    <a:p>
                      <a:r>
                        <a:rPr lang="en-US" dirty="0" smtClean="0"/>
                        <a:t>B,</a:t>
                      </a:r>
                    </a:p>
                    <a:p>
                      <a:r>
                        <a:rPr lang="en-US" dirty="0" smtClean="0"/>
                        <a:t>C,</a:t>
                      </a:r>
                    </a:p>
                    <a:p>
                      <a:r>
                        <a:rPr lang="en-US" dirty="0" smtClean="0"/>
                        <a:t>D,</a:t>
                      </a:r>
                    </a:p>
                    <a:p>
                      <a:r>
                        <a:rPr lang="en-US" dirty="0" smtClean="0"/>
                        <a:t>D+,</a:t>
                      </a:r>
                    </a:p>
                    <a:p>
                      <a:r>
                        <a:rPr lang="en-US" dirty="0" smtClean="0"/>
                        <a:t>NO INDUTRY AREA,</a:t>
                      </a:r>
                    </a:p>
                    <a:p>
                      <a:r>
                        <a:rPr lang="en-US" dirty="0" smtClean="0"/>
                        <a:t>NAXALISM AFFECTED AREA</a:t>
                      </a:r>
                      <a:endParaRPr lang="en-US" dirty="0"/>
                    </a:p>
                  </a:txBody>
                  <a:tcPr/>
                </a:tc>
              </a:tr>
            </a:tbl>
          </a:graphicData>
        </a:graphic>
      </p:graphicFrame>
      <p:sp>
        <p:nvSpPr>
          <p:cNvPr id="5" name="TextBox 4"/>
          <p:cNvSpPr txBox="1"/>
          <p:nvPr/>
        </p:nvSpPr>
        <p:spPr>
          <a:xfrm>
            <a:off x="2590800" y="591050"/>
            <a:ext cx="3650295" cy="461665"/>
          </a:xfrm>
          <a:prstGeom prst="rect">
            <a:avLst/>
          </a:prstGeom>
          <a:noFill/>
        </p:spPr>
        <p:txBody>
          <a:bodyPr wrap="none" rtlCol="0">
            <a:spAutoFit/>
          </a:bodyPr>
          <a:lstStyle/>
          <a:p>
            <a:r>
              <a:rPr lang="en-US" sz="2400" dirty="0" smtClean="0"/>
              <a:t>CLASSIFICATION OF AREAS</a:t>
            </a:r>
            <a:endParaRPr lang="en-US" sz="2400" dirty="0"/>
          </a:p>
        </p:txBody>
      </p:sp>
    </p:spTree>
    <p:extLst>
      <p:ext uri="{BB962C8B-B14F-4D97-AF65-F5344CB8AC3E}">
        <p14:creationId xmlns="" xmlns:p14="http://schemas.microsoft.com/office/powerpoint/2010/main" val="3460365545"/>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 xmlns:p14="http://schemas.microsoft.com/office/powerpoint/2010/main" val="3790942425"/>
              </p:ext>
            </p:extLst>
          </p:nvPr>
        </p:nvGraphicFramePr>
        <p:xfrm>
          <a:off x="-1066800" y="1"/>
          <a:ext cx="10744200" cy="6858000"/>
        </p:xfrm>
        <a:graphic>
          <a:graphicData uri="http://schemas.openxmlformats.org/drawingml/2006/table">
            <a:tbl>
              <a:tblPr firstRow="1" bandRow="1">
                <a:tableStyleId>{5C22544A-7EE6-4342-B048-85BDC9FD1C3A}</a:tableStyleId>
              </a:tblPr>
              <a:tblGrid>
                <a:gridCol w="2148840"/>
                <a:gridCol w="2148840"/>
                <a:gridCol w="2148840"/>
                <a:gridCol w="2148840"/>
                <a:gridCol w="2148840"/>
              </a:tblGrid>
              <a:tr h="463567">
                <a:tc>
                  <a:txBody>
                    <a:bodyPr/>
                    <a:lstStyle/>
                    <a:p>
                      <a:pPr algn="ctr"/>
                      <a:r>
                        <a:rPr lang="en-US" dirty="0" smtClean="0"/>
                        <a:t>PROJECTS</a:t>
                      </a:r>
                      <a:endParaRPr lang="en-US" dirty="0"/>
                    </a:p>
                  </a:txBody>
                  <a:tcPr/>
                </a:tc>
                <a:tc gridSpan="2">
                  <a:txBody>
                    <a:bodyPr/>
                    <a:lstStyle/>
                    <a:p>
                      <a:pPr algn="ctr"/>
                      <a:r>
                        <a:rPr lang="en-US" dirty="0" smtClean="0"/>
                        <a:t>PSI-2007</a:t>
                      </a:r>
                      <a:endParaRPr lang="en-US" dirty="0"/>
                    </a:p>
                  </a:txBody>
                  <a:tcPr/>
                </a:tc>
                <a:tc hMerge="1">
                  <a:txBody>
                    <a:bodyPr/>
                    <a:lstStyle/>
                    <a:p>
                      <a:endParaRPr lang="en-US" dirty="0"/>
                    </a:p>
                  </a:txBody>
                  <a:tcPr/>
                </a:tc>
                <a:tc gridSpan="2">
                  <a:txBody>
                    <a:bodyPr/>
                    <a:lstStyle/>
                    <a:p>
                      <a:pPr algn="ctr"/>
                      <a:r>
                        <a:rPr lang="en-US" dirty="0" smtClean="0"/>
                        <a:t>PSI-2013</a:t>
                      </a:r>
                      <a:endParaRPr lang="en-US" dirty="0"/>
                    </a:p>
                  </a:txBody>
                  <a:tcPr/>
                </a:tc>
                <a:tc hMerge="1">
                  <a:txBody>
                    <a:bodyPr/>
                    <a:lstStyle/>
                    <a:p>
                      <a:endParaRPr lang="en-US" dirty="0"/>
                    </a:p>
                  </a:txBody>
                  <a:tcPr/>
                </a:tc>
              </a:tr>
              <a:tr h="463567">
                <a:tc>
                  <a:txBody>
                    <a:bodyPr/>
                    <a:lstStyle/>
                    <a:p>
                      <a:pPr algn="ctr"/>
                      <a:endParaRPr lang="en-US" dirty="0"/>
                    </a:p>
                  </a:txBody>
                  <a:tcPr/>
                </a:tc>
                <a:tc>
                  <a:txBody>
                    <a:bodyPr/>
                    <a:lstStyle/>
                    <a:p>
                      <a:pPr algn="ctr"/>
                      <a:r>
                        <a:rPr lang="en-US" dirty="0" smtClean="0"/>
                        <a:t>FCI</a:t>
                      </a:r>
                      <a:endParaRPr lang="en-US" dirty="0"/>
                    </a:p>
                  </a:txBody>
                  <a:tcPr/>
                </a:tc>
                <a:tc>
                  <a:txBody>
                    <a:bodyPr/>
                    <a:lstStyle/>
                    <a:p>
                      <a:pPr algn="ctr"/>
                      <a:r>
                        <a:rPr lang="en-US" dirty="0" smtClean="0"/>
                        <a:t>EMPLOYEE</a:t>
                      </a:r>
                      <a:endParaRPr lang="en-US" dirty="0"/>
                    </a:p>
                  </a:txBody>
                  <a:tcPr/>
                </a:tc>
                <a:tc>
                  <a:txBody>
                    <a:bodyPr/>
                    <a:lstStyle/>
                    <a:p>
                      <a:pPr algn="ctr"/>
                      <a:r>
                        <a:rPr lang="en-US" dirty="0" smtClean="0"/>
                        <a:t>FCI</a:t>
                      </a:r>
                      <a:endParaRPr lang="en-US" dirty="0"/>
                    </a:p>
                  </a:txBody>
                  <a:tcPr/>
                </a:tc>
                <a:tc>
                  <a:txBody>
                    <a:bodyPr/>
                    <a:lstStyle/>
                    <a:p>
                      <a:pPr algn="ctr"/>
                      <a:r>
                        <a:rPr lang="en-US" dirty="0" smtClean="0"/>
                        <a:t>EMPLOYEE</a:t>
                      </a:r>
                      <a:endParaRPr lang="en-US" dirty="0"/>
                    </a:p>
                  </a:txBody>
                  <a:tcPr/>
                </a:tc>
              </a:tr>
              <a:tr h="842983">
                <a:tc>
                  <a:txBody>
                    <a:bodyPr/>
                    <a:lstStyle/>
                    <a:p>
                      <a:pPr algn="ctr"/>
                      <a:r>
                        <a:rPr lang="en-US" dirty="0" smtClean="0"/>
                        <a:t>MEGA</a:t>
                      </a:r>
                      <a:endParaRPr lang="en-US" dirty="0"/>
                    </a:p>
                  </a:txBody>
                  <a:tcPr/>
                </a:tc>
                <a:tc>
                  <a:txBody>
                    <a:bodyPr/>
                    <a:lstStyle/>
                    <a:p>
                      <a:pPr algn="ctr"/>
                      <a:r>
                        <a:rPr lang="en-US" dirty="0" smtClean="0"/>
                        <a:t>A&amp;B</a:t>
                      </a:r>
                    </a:p>
                    <a:p>
                      <a:pPr algn="ctr"/>
                      <a:r>
                        <a:rPr lang="en-US" dirty="0" smtClean="0"/>
                        <a:t>&gt;</a:t>
                      </a:r>
                      <a:r>
                        <a:rPr lang="en-US" baseline="0" dirty="0" smtClean="0"/>
                        <a:t> </a:t>
                      </a:r>
                      <a:r>
                        <a:rPr lang="en-US" baseline="0" dirty="0" err="1" smtClean="0"/>
                        <a:t>Rs</a:t>
                      </a:r>
                      <a:r>
                        <a:rPr lang="en-US" baseline="0" dirty="0" smtClean="0"/>
                        <a:t>. </a:t>
                      </a:r>
                      <a:r>
                        <a:rPr lang="en-US" dirty="0" smtClean="0"/>
                        <a:t>500 Cr</a:t>
                      </a:r>
                      <a:endParaRPr lang="en-US" dirty="0"/>
                    </a:p>
                  </a:txBody>
                  <a:tcPr/>
                </a:tc>
                <a:tc>
                  <a:txBody>
                    <a:bodyPr/>
                    <a:lstStyle/>
                    <a:p>
                      <a:pPr marL="0" indent="0" algn="ctr">
                        <a:buFont typeface="Wingdings"/>
                        <a:buNone/>
                      </a:pPr>
                      <a:r>
                        <a:rPr lang="en-US" dirty="0" smtClean="0"/>
                        <a:t>&gt;1000</a:t>
                      </a:r>
                    </a:p>
                    <a:p>
                      <a:pPr marL="0" indent="0" algn="ctr">
                        <a:buFont typeface="Wingdings"/>
                        <a:buNone/>
                      </a:pPr>
                      <a:r>
                        <a:rPr lang="en-US" dirty="0" smtClean="0"/>
                        <a:t>NUMBER</a:t>
                      </a:r>
                    </a:p>
                  </a:txBody>
                  <a:tcPr/>
                </a:tc>
                <a:tc>
                  <a:txBody>
                    <a:bodyPr/>
                    <a:lstStyle/>
                    <a:p>
                      <a:pPr algn="ctr"/>
                      <a:r>
                        <a:rPr lang="en-US" dirty="0" smtClean="0"/>
                        <a:t>A&amp;B</a:t>
                      </a:r>
                    </a:p>
                    <a:p>
                      <a:pPr algn="ctr"/>
                      <a:r>
                        <a:rPr lang="en-US" dirty="0" smtClean="0"/>
                        <a:t>&gt; </a:t>
                      </a:r>
                      <a:r>
                        <a:rPr lang="en-US" dirty="0" err="1" smtClean="0"/>
                        <a:t>Rs</a:t>
                      </a:r>
                      <a:r>
                        <a:rPr lang="en-US" dirty="0" smtClean="0"/>
                        <a:t>. 750 Cr</a:t>
                      </a:r>
                      <a:endParaRPr lang="en-US" dirty="0"/>
                    </a:p>
                  </a:txBody>
                  <a:tcPr/>
                </a:tc>
                <a:tc>
                  <a:txBody>
                    <a:bodyPr/>
                    <a:lstStyle/>
                    <a:p>
                      <a:pPr algn="ctr"/>
                      <a:r>
                        <a:rPr lang="en-US" dirty="0" smtClean="0"/>
                        <a:t>&gt;1500</a:t>
                      </a:r>
                    </a:p>
                    <a:p>
                      <a:pPr algn="ctr"/>
                      <a:r>
                        <a:rPr lang="en-US" dirty="0" smtClean="0"/>
                        <a:t>NUMBER</a:t>
                      </a:r>
                      <a:endParaRPr lang="en-US" dirty="0"/>
                    </a:p>
                  </a:txBody>
                  <a:tcPr/>
                </a:tc>
              </a:tr>
              <a:tr h="1138805">
                <a:tc>
                  <a:txBody>
                    <a:bodyPr/>
                    <a:lstStyle/>
                    <a:p>
                      <a:pPr algn="ctr"/>
                      <a:endParaRPr lang="en-US" dirty="0"/>
                    </a:p>
                  </a:txBody>
                  <a:tcPr/>
                </a:tc>
                <a:tc>
                  <a:txBody>
                    <a:bodyPr/>
                    <a:lstStyle/>
                    <a:p>
                      <a:pPr algn="ctr"/>
                      <a:r>
                        <a:rPr lang="en-US" dirty="0" smtClean="0"/>
                        <a:t>C,D,&amp;D+ &amp; NO INDUSTRY DIST.</a:t>
                      </a:r>
                    </a:p>
                    <a:p>
                      <a:pPr algn="ctr"/>
                      <a:r>
                        <a:rPr lang="en-US" dirty="0" smtClean="0"/>
                        <a:t>&gt; </a:t>
                      </a:r>
                      <a:r>
                        <a:rPr lang="en-US" dirty="0" err="1" smtClean="0"/>
                        <a:t>Rs</a:t>
                      </a:r>
                      <a:r>
                        <a:rPr lang="en-US" dirty="0" smtClean="0"/>
                        <a:t>. 250 Cr</a:t>
                      </a:r>
                      <a:endParaRPr lang="en-US" dirty="0"/>
                    </a:p>
                  </a:txBody>
                  <a:tcPr/>
                </a:tc>
                <a:tc>
                  <a:txBody>
                    <a:bodyPr/>
                    <a:lstStyle/>
                    <a:p>
                      <a:pPr algn="ctr"/>
                      <a:r>
                        <a:rPr lang="en-US" dirty="0" smtClean="0"/>
                        <a:t>&gt;500</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NUMBER</a:t>
                      </a:r>
                    </a:p>
                    <a:p>
                      <a:pPr algn="ctr"/>
                      <a:endParaRPr lang="en-US" dirty="0"/>
                    </a:p>
                  </a:txBody>
                  <a:tcPr/>
                </a:tc>
                <a:tc>
                  <a:txBody>
                    <a:bodyPr/>
                    <a:lstStyle/>
                    <a:p>
                      <a:pPr algn="ctr"/>
                      <a:r>
                        <a:rPr lang="en-US" dirty="0" smtClean="0"/>
                        <a:t>C </a:t>
                      </a:r>
                    </a:p>
                    <a:p>
                      <a:pPr algn="ctr"/>
                      <a:r>
                        <a:rPr lang="en-US" dirty="0" smtClean="0"/>
                        <a:t>&gt;Rs.500 Cr</a:t>
                      </a:r>
                      <a:endParaRPr lang="en-US" dirty="0"/>
                    </a:p>
                  </a:txBody>
                  <a:tcPr/>
                </a:tc>
                <a:tc>
                  <a:txBody>
                    <a:bodyPr/>
                    <a:lstStyle/>
                    <a:p>
                      <a:pPr algn="ctr"/>
                      <a:r>
                        <a:rPr lang="en-US" dirty="0" smtClean="0"/>
                        <a:t>&gt;1000</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NUMBER</a:t>
                      </a:r>
                    </a:p>
                    <a:p>
                      <a:pPr algn="ctr"/>
                      <a:endParaRPr lang="en-US" dirty="0"/>
                    </a:p>
                  </a:txBody>
                  <a:tcPr/>
                </a:tc>
              </a:tr>
              <a:tr h="1264939">
                <a:tc>
                  <a:txBody>
                    <a:bodyPr/>
                    <a:lstStyle/>
                    <a:p>
                      <a:pPr algn="ctr"/>
                      <a:endParaRPr lang="en-US" dirty="0"/>
                    </a:p>
                  </a:txBody>
                  <a:tcPr/>
                </a:tc>
                <a:tc>
                  <a:txBody>
                    <a:bodyPr/>
                    <a:lstStyle/>
                    <a:p>
                      <a:pPr algn="ctr"/>
                      <a:r>
                        <a:rPr lang="en-US" dirty="0" smtClean="0"/>
                        <a:t>LOW HUMAN DEVELOPMENT</a:t>
                      </a:r>
                      <a:r>
                        <a:rPr lang="en-US" baseline="0" dirty="0" smtClean="0"/>
                        <a:t> DISTRICT </a:t>
                      </a:r>
                    </a:p>
                    <a:p>
                      <a:pPr algn="ctr"/>
                      <a:r>
                        <a:rPr lang="en-US" baseline="0" dirty="0" smtClean="0"/>
                        <a:t>&gt;</a:t>
                      </a:r>
                      <a:r>
                        <a:rPr lang="en-US" baseline="0" dirty="0" err="1" smtClean="0"/>
                        <a:t>Rs</a:t>
                      </a:r>
                      <a:r>
                        <a:rPr lang="en-US" baseline="0" dirty="0" smtClean="0"/>
                        <a:t>. 100 Cr</a:t>
                      </a:r>
                      <a:endParaRPr 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Wingdings"/>
                        <a:buNone/>
                        <a:tabLst/>
                        <a:defRPr/>
                      </a:pPr>
                      <a:r>
                        <a:rPr lang="en-US" dirty="0" smtClean="0"/>
                        <a:t>&gt;250</a:t>
                      </a:r>
                    </a:p>
                    <a:p>
                      <a:pPr marL="0" marR="0" lvl="0" indent="0" algn="ctr" defTabSz="914400" rtl="0" eaLnBrk="1" fontAlgn="auto" latinLnBrk="0" hangingPunct="1">
                        <a:lnSpc>
                          <a:spcPct val="100000"/>
                        </a:lnSpc>
                        <a:spcBef>
                          <a:spcPts val="0"/>
                        </a:spcBef>
                        <a:spcAft>
                          <a:spcPts val="0"/>
                        </a:spcAft>
                        <a:buClrTx/>
                        <a:buSzTx/>
                        <a:buFont typeface="Wingdings"/>
                        <a:buNone/>
                        <a:tabLst/>
                        <a:defRPr/>
                      </a:pPr>
                      <a:r>
                        <a:rPr kumimoji="0" lang="en-US" sz="1800" b="0" i="0" u="none" strike="noStrike" kern="1200" cap="none" spc="0" normalizeH="0" baseline="0" noProof="0" dirty="0" smtClean="0">
                          <a:ln>
                            <a:noFill/>
                          </a:ln>
                          <a:solidFill>
                            <a:prstClr val="black"/>
                          </a:solidFill>
                          <a:effectLst/>
                          <a:uLnTx/>
                          <a:uFillTx/>
                          <a:latin typeface="+mn-lt"/>
                        </a:rPr>
                        <a:t>NUMBER</a:t>
                      </a:r>
                    </a:p>
                    <a:p>
                      <a:pPr algn="ctr"/>
                      <a:endParaRPr lang="en-US"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algn="ctr"/>
                      <a:r>
                        <a:rPr lang="en-US" dirty="0" smtClean="0"/>
                        <a:t>D</a:t>
                      </a:r>
                      <a:r>
                        <a:rPr lang="en-US" baseline="0" dirty="0" smtClean="0"/>
                        <a:t> &amp; D+</a:t>
                      </a:r>
                    </a:p>
                    <a:p>
                      <a:pPr algn="ctr"/>
                      <a:r>
                        <a:rPr lang="en-US" baseline="0" dirty="0" smtClean="0"/>
                        <a:t>&gt; </a:t>
                      </a:r>
                      <a:r>
                        <a:rPr lang="en-US" baseline="0" dirty="0" err="1" smtClean="0"/>
                        <a:t>Rs</a:t>
                      </a:r>
                      <a:r>
                        <a:rPr lang="en-US" baseline="0" dirty="0" smtClean="0"/>
                        <a:t>. 250</a:t>
                      </a:r>
                      <a:endParaRPr lang="en-US" dirty="0"/>
                    </a:p>
                  </a:txBody>
                  <a:tcPr/>
                </a:tc>
                <a:tc>
                  <a:txBody>
                    <a:bodyPr/>
                    <a:lstStyle/>
                    <a:p>
                      <a:pPr algn="ctr"/>
                      <a:r>
                        <a:rPr lang="en-US" dirty="0" smtClean="0"/>
                        <a:t>&gt;500</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NUMBER</a:t>
                      </a:r>
                    </a:p>
                    <a:p>
                      <a:pPr algn="ctr"/>
                      <a:endParaRPr lang="en-US" dirty="0"/>
                    </a:p>
                  </a:txBody>
                  <a:tcPr/>
                </a:tc>
              </a:tr>
              <a:tr h="1758574">
                <a:tc>
                  <a:txBody>
                    <a:bodyPr/>
                    <a:lstStyle/>
                    <a:p>
                      <a:pPr algn="ct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NO INDUTRY DISTRICTS &amp; NAXALISM AFFECTED</a:t>
                      </a:r>
                      <a:r>
                        <a:rPr lang="en-US" baseline="0" dirty="0" smtClean="0"/>
                        <a:t> AREA &gt; 100 Cr</a:t>
                      </a:r>
                      <a:endParaRPr lang="en-US" dirty="0" smtClean="0"/>
                    </a:p>
                    <a:p>
                      <a:pPr algn="ctr"/>
                      <a:endParaRPr lang="en-US" dirty="0"/>
                    </a:p>
                  </a:txBody>
                  <a:tcPr/>
                </a:tc>
                <a:tc>
                  <a:txBody>
                    <a:bodyPr/>
                    <a:lstStyle/>
                    <a:p>
                      <a:pPr algn="ctr"/>
                      <a:r>
                        <a:rPr lang="en-US" dirty="0" smtClean="0"/>
                        <a:t>&gt;250</a:t>
                      </a:r>
                    </a:p>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NUMBER</a:t>
                      </a:r>
                    </a:p>
                    <a:p>
                      <a:pPr algn="ctr"/>
                      <a:endParaRPr lang="en-US" dirty="0"/>
                    </a:p>
                  </a:txBody>
                  <a:tcPr/>
                </a:tc>
              </a:tr>
              <a:tr h="925565">
                <a:tc>
                  <a:txBody>
                    <a:bodyPr/>
                    <a:lstStyle/>
                    <a:p>
                      <a:pPr algn="ctr"/>
                      <a:r>
                        <a:rPr lang="en-US" dirty="0" smtClean="0"/>
                        <a:t>ULTRA MEGA PROJECT</a:t>
                      </a:r>
                      <a:endParaRPr lang="en-US" dirty="0"/>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ENTIRE</a:t>
                      </a:r>
                      <a:r>
                        <a:rPr lang="en-US" baseline="0" dirty="0" smtClean="0"/>
                        <a:t> STATE</a:t>
                      </a:r>
                    </a:p>
                    <a:p>
                      <a:pPr algn="ctr"/>
                      <a:r>
                        <a:rPr lang="en-US" baseline="0" dirty="0" smtClean="0"/>
                        <a:t>&gt;R.1500 Cr</a:t>
                      </a:r>
                      <a:endParaRPr lang="en-US" dirty="0"/>
                    </a:p>
                  </a:txBody>
                  <a:tcPr/>
                </a:tc>
                <a:tc>
                  <a:txBody>
                    <a:bodyPr/>
                    <a:lstStyle/>
                    <a:p>
                      <a:pPr marL="0" indent="0" algn="ctr">
                        <a:buFont typeface="Wingdings"/>
                        <a:buNone/>
                      </a:pPr>
                      <a:r>
                        <a:rPr lang="en-US" dirty="0" smtClean="0"/>
                        <a:t>&gt; 3000</a:t>
                      </a:r>
                    </a:p>
                    <a:p>
                      <a:pPr marL="0" marR="0" indent="0" algn="ctr" defTabSz="914400" rtl="0" eaLnBrk="1" fontAlgn="auto" latinLnBrk="0" hangingPunct="1">
                        <a:lnSpc>
                          <a:spcPct val="100000"/>
                        </a:lnSpc>
                        <a:spcBef>
                          <a:spcPts val="0"/>
                        </a:spcBef>
                        <a:spcAft>
                          <a:spcPts val="0"/>
                        </a:spcAft>
                        <a:buClrTx/>
                        <a:buSzTx/>
                        <a:buFont typeface="Wingdings"/>
                        <a:buNone/>
                        <a:tabLst/>
                        <a:defRPr/>
                      </a:pPr>
                      <a:r>
                        <a:rPr lang="en-US" dirty="0" smtClean="0"/>
                        <a:t>NUMBER</a:t>
                      </a:r>
                    </a:p>
                    <a:p>
                      <a:pPr marL="0" indent="0" algn="ctr">
                        <a:buFont typeface="Wingdings"/>
                        <a:buNone/>
                      </a:pPr>
                      <a:endParaRPr lang="en-US" dirty="0"/>
                    </a:p>
                  </a:txBody>
                  <a:tcPr/>
                </a:tc>
              </a:tr>
            </a:tbl>
          </a:graphicData>
        </a:graphic>
      </p:graphicFrame>
    </p:spTree>
    <p:extLst>
      <p:ext uri="{BB962C8B-B14F-4D97-AF65-F5344CB8AC3E}">
        <p14:creationId xmlns="" xmlns:p14="http://schemas.microsoft.com/office/powerpoint/2010/main" val="3563929218"/>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 xmlns:p14="http://schemas.microsoft.com/office/powerpoint/2010/main" val="2746040931"/>
              </p:ext>
            </p:extLst>
          </p:nvPr>
        </p:nvGraphicFramePr>
        <p:xfrm>
          <a:off x="-1828800" y="-1"/>
          <a:ext cx="12649200" cy="7111516"/>
        </p:xfrm>
        <a:graphic>
          <a:graphicData uri="http://schemas.openxmlformats.org/drawingml/2006/table">
            <a:tbl>
              <a:tblPr firstRow="1" bandRow="1">
                <a:tableStyleId>{5C22544A-7EE6-4342-B048-85BDC9FD1C3A}</a:tableStyleId>
              </a:tblPr>
              <a:tblGrid>
                <a:gridCol w="1219200"/>
                <a:gridCol w="1695287"/>
                <a:gridCol w="1333750"/>
                <a:gridCol w="1238163"/>
                <a:gridCol w="838200"/>
                <a:gridCol w="1681178"/>
                <a:gridCol w="1671622"/>
                <a:gridCol w="1752600"/>
                <a:gridCol w="1219200"/>
              </a:tblGrid>
              <a:tr h="701406">
                <a:tc>
                  <a:txBody>
                    <a:bodyPr/>
                    <a:lstStyle/>
                    <a:p>
                      <a:pPr algn="ctr"/>
                      <a:r>
                        <a:rPr lang="en-US" dirty="0" smtClean="0"/>
                        <a:t>TALUKA/</a:t>
                      </a:r>
                    </a:p>
                    <a:p>
                      <a:pPr algn="ctr"/>
                      <a:r>
                        <a:rPr lang="en-US" dirty="0" smtClean="0"/>
                        <a:t>AREA</a:t>
                      </a:r>
                      <a:endParaRPr lang="en-US" dirty="0"/>
                    </a:p>
                  </a:txBody>
                  <a:tcPr anchor="ctr"/>
                </a:tc>
                <a:tc gridSpan="4">
                  <a:txBody>
                    <a:bodyPr/>
                    <a:lstStyle/>
                    <a:p>
                      <a:pPr algn="ctr"/>
                      <a:r>
                        <a:rPr lang="en-US" dirty="0" smtClean="0"/>
                        <a:t>CELLING AS % OF FIXED CAPITAL INVESTMENT</a:t>
                      </a:r>
                      <a:endParaRPr lang="en-US" dirty="0"/>
                    </a:p>
                  </a:txBody>
                  <a:tcPr anchor="ctr"/>
                </a:tc>
                <a:tc hMerge="1">
                  <a:txBody>
                    <a:bodyPr/>
                    <a:lstStyle/>
                    <a:p>
                      <a:endParaRPr lang="en-US"/>
                    </a:p>
                  </a:txBody>
                  <a:tcPr/>
                </a:tc>
                <a:tc hMerge="1">
                  <a:txBody>
                    <a:bodyPr/>
                    <a:lstStyle/>
                    <a:p>
                      <a:endParaRPr lang="en-US" dirty="0"/>
                    </a:p>
                  </a:txBody>
                  <a:tcPr/>
                </a:tc>
                <a:tc hMerge="1">
                  <a:txBody>
                    <a:bodyPr/>
                    <a:lstStyle/>
                    <a:p>
                      <a:endParaRPr lang="en-US" dirty="0"/>
                    </a:p>
                  </a:txBody>
                  <a:tcPr/>
                </a:tc>
                <a:tc gridSpan="4">
                  <a:txBody>
                    <a:bodyPr/>
                    <a:lstStyle/>
                    <a:p>
                      <a:pPr algn="ctr"/>
                      <a:r>
                        <a:rPr lang="en-US" dirty="0" smtClean="0"/>
                        <a:t>NO. OF YEARS</a:t>
                      </a:r>
                      <a:endParaRPr lang="en-US" dirty="0"/>
                    </a:p>
                  </a:txBody>
                  <a:tcPr anchor="ctr"/>
                </a:tc>
                <a:tc hMerge="1">
                  <a:txBody>
                    <a:bodyPr/>
                    <a:lstStyle/>
                    <a:p>
                      <a:endParaRPr lang="en-US" dirty="0"/>
                    </a:p>
                  </a:txBody>
                  <a:tcPr/>
                </a:tc>
                <a:tc hMerge="1">
                  <a:txBody>
                    <a:bodyPr/>
                    <a:lstStyle/>
                    <a:p>
                      <a:endParaRPr lang="en-US" dirty="0"/>
                    </a:p>
                  </a:txBody>
                  <a:tcPr/>
                </a:tc>
                <a:tc hMerge="1">
                  <a:txBody>
                    <a:bodyPr/>
                    <a:lstStyle/>
                    <a:p>
                      <a:endParaRPr lang="en-US"/>
                    </a:p>
                  </a:txBody>
                  <a:tcPr/>
                </a:tc>
              </a:tr>
              <a:tr h="1496328">
                <a:tc>
                  <a:txBody>
                    <a:bodyPr/>
                    <a:lstStyle/>
                    <a:p>
                      <a:pPr algn="ctr"/>
                      <a:endParaRPr lang="en-US" dirty="0"/>
                    </a:p>
                  </a:txBody>
                  <a:tcPr anchor="ctr"/>
                </a:tc>
                <a:tc>
                  <a:txBody>
                    <a:bodyPr/>
                    <a:lstStyle/>
                    <a:p>
                      <a:pPr algn="ctr"/>
                      <a:r>
                        <a:rPr lang="en-US" dirty="0" smtClean="0"/>
                        <a:t>MICRO,</a:t>
                      </a:r>
                    </a:p>
                    <a:p>
                      <a:pPr algn="ctr"/>
                      <a:r>
                        <a:rPr lang="en-US" dirty="0" smtClean="0"/>
                        <a:t>SMALL</a:t>
                      </a:r>
                      <a:r>
                        <a:rPr lang="en-US" baseline="0" dirty="0" smtClean="0"/>
                        <a:t> MFG ENTERPRISES</a:t>
                      </a:r>
                      <a:endParaRPr lang="en-US" dirty="0"/>
                    </a:p>
                  </a:txBody>
                  <a:tcPr anchor="ctr"/>
                </a:tc>
                <a:tc>
                  <a:txBody>
                    <a:bodyPr/>
                    <a:lstStyle/>
                    <a:p>
                      <a:pPr algn="ctr"/>
                      <a:r>
                        <a:rPr lang="en-US" dirty="0" smtClean="0"/>
                        <a:t>MICRO,SMALL &amp; MEDIUM</a:t>
                      </a:r>
                      <a:r>
                        <a:rPr lang="en-US" baseline="0" dirty="0" smtClean="0"/>
                        <a:t> ENTERPRIS-ES</a:t>
                      </a:r>
                      <a:endParaRPr lang="en-US" dirty="0"/>
                    </a:p>
                  </a:txBody>
                  <a:tcPr anchor="ctr"/>
                </a:tc>
                <a:tc>
                  <a:txBody>
                    <a:bodyPr/>
                    <a:lstStyle/>
                    <a:p>
                      <a:pPr algn="ctr"/>
                      <a:r>
                        <a:rPr lang="en-US" dirty="0" smtClean="0"/>
                        <a:t>MEDIUM MFG. ENTERPRI-SES/ LSI</a:t>
                      </a:r>
                      <a:endParaRPr lang="en-US" dirty="0"/>
                    </a:p>
                  </a:txBody>
                  <a:tcPr anchor="ctr"/>
                </a:tc>
                <a:tc>
                  <a:txBody>
                    <a:bodyPr/>
                    <a:lstStyle/>
                    <a:p>
                      <a:pPr algn="ctr"/>
                      <a:r>
                        <a:rPr lang="en-US" dirty="0" smtClean="0"/>
                        <a:t>LSI</a:t>
                      </a:r>
                      <a:endParaRPr lang="en-US" dirty="0"/>
                    </a:p>
                  </a:txBody>
                  <a:tcPr anchor="ctr"/>
                </a:tc>
                <a:tc>
                  <a:txBody>
                    <a:bodyPr/>
                    <a:lstStyle/>
                    <a:p>
                      <a:pPr algn="ctr"/>
                      <a:r>
                        <a:rPr lang="en-US" dirty="0" smtClean="0"/>
                        <a:t>MICRO,</a:t>
                      </a:r>
                    </a:p>
                    <a:p>
                      <a:pPr algn="ctr"/>
                      <a:r>
                        <a:rPr lang="en-US" dirty="0" smtClean="0"/>
                        <a:t>SMALL</a:t>
                      </a:r>
                      <a:r>
                        <a:rPr lang="en-US" baseline="0" dirty="0" smtClean="0"/>
                        <a:t> MFG. ENTERPRISES</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MICRO,SMALL &amp; MEDIUM</a:t>
                      </a:r>
                      <a:r>
                        <a:rPr lang="en-US" baseline="0" dirty="0" smtClean="0"/>
                        <a:t> ENTERPRISES</a:t>
                      </a:r>
                      <a:endParaRPr lang="en-US" dirty="0" smtClean="0"/>
                    </a:p>
                    <a:p>
                      <a:pPr algn="ctr"/>
                      <a:endParaRPr lang="en-US" dirty="0"/>
                    </a:p>
                  </a:txBody>
                  <a:tcPr anchor="ctr"/>
                </a:tc>
                <a:tc>
                  <a:txBody>
                    <a:bodyPr/>
                    <a:lstStyle/>
                    <a:p>
                      <a:pPr algn="ctr"/>
                      <a:r>
                        <a:rPr lang="en-US" dirty="0" smtClean="0"/>
                        <a:t>MEDIUM</a:t>
                      </a:r>
                      <a:r>
                        <a:rPr lang="en-US" baseline="0" dirty="0" smtClean="0"/>
                        <a:t> MFG. </a:t>
                      </a:r>
                      <a:r>
                        <a:rPr lang="en-US" dirty="0" smtClean="0"/>
                        <a:t>ENTERPRISES/</a:t>
                      </a:r>
                    </a:p>
                    <a:p>
                      <a:pPr algn="ctr"/>
                      <a:r>
                        <a:rPr lang="en-US" dirty="0" smtClean="0"/>
                        <a:t>LSI</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LSI</a:t>
                      </a:r>
                    </a:p>
                    <a:p>
                      <a:pPr algn="ctr"/>
                      <a:endParaRPr lang="en-US" dirty="0"/>
                    </a:p>
                  </a:txBody>
                  <a:tcPr anchor="ctr"/>
                </a:tc>
              </a:tr>
              <a:tr h="451846">
                <a:tc>
                  <a:txBody>
                    <a:bodyPr/>
                    <a:lstStyle/>
                    <a:p>
                      <a:pPr algn="ctr"/>
                      <a:r>
                        <a:rPr lang="en-US" dirty="0" smtClean="0"/>
                        <a:t>YEARS</a:t>
                      </a:r>
                      <a:endParaRPr lang="en-US" dirty="0"/>
                    </a:p>
                  </a:txBody>
                  <a:tcPr anchor="ctr">
                    <a:solidFill>
                      <a:schemeClr val="accent6">
                        <a:lumMod val="60000"/>
                        <a:lumOff val="40000"/>
                      </a:schemeClr>
                    </a:solidFill>
                  </a:tcPr>
                </a:tc>
                <a:tc>
                  <a:txBody>
                    <a:bodyPr/>
                    <a:lstStyle/>
                    <a:p>
                      <a:pPr algn="ctr"/>
                      <a:r>
                        <a:rPr lang="en-US" dirty="0" smtClean="0"/>
                        <a:t>2007</a:t>
                      </a:r>
                      <a:endParaRPr lang="en-US" dirty="0"/>
                    </a:p>
                  </a:txBody>
                  <a:tcPr anchor="ctr">
                    <a:solidFill>
                      <a:schemeClr val="accent6">
                        <a:lumMod val="60000"/>
                        <a:lumOff val="40000"/>
                      </a:schemeClr>
                    </a:solidFill>
                  </a:tcPr>
                </a:tc>
                <a:tc>
                  <a:txBody>
                    <a:bodyPr/>
                    <a:lstStyle/>
                    <a:p>
                      <a:pPr algn="ctr"/>
                      <a:r>
                        <a:rPr lang="en-US" dirty="0" smtClean="0"/>
                        <a:t>2013</a:t>
                      </a:r>
                      <a:endParaRPr lang="en-US" dirty="0"/>
                    </a:p>
                  </a:txBody>
                  <a:tcPr anchor="ctr">
                    <a:solidFill>
                      <a:schemeClr val="accent6">
                        <a:lumMod val="60000"/>
                        <a:lumOff val="40000"/>
                      </a:schemeClr>
                    </a:solidFill>
                  </a:tcPr>
                </a:tc>
                <a:tc>
                  <a:txBody>
                    <a:bodyPr/>
                    <a:lstStyle/>
                    <a:p>
                      <a:pPr algn="ctr"/>
                      <a:r>
                        <a:rPr lang="en-US" dirty="0" smtClean="0"/>
                        <a:t>2007</a:t>
                      </a:r>
                      <a:endParaRPr lang="en-US" dirty="0"/>
                    </a:p>
                  </a:txBody>
                  <a:tcPr anchor="ctr">
                    <a:solidFill>
                      <a:schemeClr val="accent6">
                        <a:lumMod val="60000"/>
                        <a:lumOff val="40000"/>
                      </a:schemeClr>
                    </a:solidFill>
                  </a:tcPr>
                </a:tc>
                <a:tc>
                  <a:txBody>
                    <a:bodyPr/>
                    <a:lstStyle/>
                    <a:p>
                      <a:pPr algn="ctr"/>
                      <a:r>
                        <a:rPr lang="en-US" dirty="0" smtClean="0"/>
                        <a:t>2013</a:t>
                      </a:r>
                      <a:endParaRPr lang="en-US" dirty="0"/>
                    </a:p>
                  </a:txBody>
                  <a:tcPr anchor="ctr">
                    <a:solidFill>
                      <a:schemeClr val="accent6">
                        <a:lumMod val="60000"/>
                        <a:lumOff val="40000"/>
                      </a:schemeClr>
                    </a:solidFill>
                  </a:tcPr>
                </a:tc>
                <a:tc>
                  <a:txBody>
                    <a:bodyPr/>
                    <a:lstStyle/>
                    <a:p>
                      <a:pPr algn="ctr"/>
                      <a:r>
                        <a:rPr lang="en-US" dirty="0" smtClean="0"/>
                        <a:t>2007</a:t>
                      </a:r>
                      <a:endParaRPr lang="en-US" dirty="0"/>
                    </a:p>
                  </a:txBody>
                  <a:tcPr anchor="ctr">
                    <a:solidFill>
                      <a:schemeClr val="accent6">
                        <a:lumMod val="60000"/>
                        <a:lumOff val="40000"/>
                      </a:schemeClr>
                    </a:solidFill>
                  </a:tcPr>
                </a:tc>
                <a:tc>
                  <a:txBody>
                    <a:bodyPr/>
                    <a:lstStyle/>
                    <a:p>
                      <a:pPr algn="ctr"/>
                      <a:r>
                        <a:rPr lang="en-US" dirty="0" smtClean="0"/>
                        <a:t>2013</a:t>
                      </a:r>
                      <a:endParaRPr lang="en-US" dirty="0"/>
                    </a:p>
                  </a:txBody>
                  <a:tcPr anchor="ctr">
                    <a:solidFill>
                      <a:schemeClr val="accent6">
                        <a:lumMod val="60000"/>
                        <a:lumOff val="40000"/>
                      </a:schemeClr>
                    </a:solidFill>
                  </a:tcPr>
                </a:tc>
                <a:tc>
                  <a:txBody>
                    <a:bodyPr/>
                    <a:lstStyle/>
                    <a:p>
                      <a:pPr algn="ctr"/>
                      <a:r>
                        <a:rPr lang="en-US" dirty="0" smtClean="0"/>
                        <a:t>2007</a:t>
                      </a:r>
                      <a:endParaRPr lang="en-US" dirty="0"/>
                    </a:p>
                  </a:txBody>
                  <a:tcPr anchor="ctr">
                    <a:solidFill>
                      <a:schemeClr val="accent6">
                        <a:lumMod val="60000"/>
                        <a:lumOff val="40000"/>
                      </a:schemeClr>
                    </a:solidFill>
                  </a:tcPr>
                </a:tc>
                <a:tc>
                  <a:txBody>
                    <a:bodyPr/>
                    <a:lstStyle/>
                    <a:p>
                      <a:pPr algn="ctr"/>
                      <a:r>
                        <a:rPr lang="en-US" dirty="0" smtClean="0"/>
                        <a:t>2013</a:t>
                      </a:r>
                      <a:endParaRPr lang="en-US" dirty="0"/>
                    </a:p>
                  </a:txBody>
                  <a:tcPr anchor="ctr">
                    <a:solidFill>
                      <a:schemeClr val="accent6">
                        <a:lumMod val="60000"/>
                        <a:lumOff val="40000"/>
                      </a:schemeClr>
                    </a:solidFill>
                  </a:tcPr>
                </a:tc>
              </a:tr>
              <a:tr h="583244">
                <a:tc>
                  <a:txBody>
                    <a:bodyPr/>
                    <a:lstStyle/>
                    <a:p>
                      <a:pPr algn="ctr"/>
                      <a:r>
                        <a:rPr lang="en-US" dirty="0" smtClean="0"/>
                        <a:t>A</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r h="429894">
                <a:tc>
                  <a:txBody>
                    <a:bodyPr/>
                    <a:lstStyle/>
                    <a:p>
                      <a:pPr algn="ctr"/>
                      <a:r>
                        <a:rPr lang="en-US" dirty="0" smtClean="0"/>
                        <a:t>B</a:t>
                      </a:r>
                      <a:endParaRPr lang="en-US" dirty="0"/>
                    </a:p>
                  </a:txBody>
                  <a:tcPr anchor="ctr"/>
                </a:tc>
                <a:tc>
                  <a:txBody>
                    <a:bodyPr/>
                    <a:lstStyle/>
                    <a:p>
                      <a:pPr algn="ctr"/>
                      <a:r>
                        <a:rPr lang="en-US" dirty="0" smtClean="0"/>
                        <a:t>20</a:t>
                      </a:r>
                      <a:endParaRPr lang="en-US" dirty="0"/>
                    </a:p>
                  </a:txBody>
                  <a:tcPr anchor="ctr"/>
                </a:tc>
                <a:tc>
                  <a:txBody>
                    <a:bodyPr/>
                    <a:lstStyle/>
                    <a:p>
                      <a:pPr algn="ctr"/>
                      <a:r>
                        <a:rPr lang="en-US" dirty="0" smtClean="0"/>
                        <a:t>20</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a:t>
                      </a:r>
                      <a:endParaRPr lang="en-US" dirty="0"/>
                    </a:p>
                  </a:txBody>
                  <a:tcPr anchor="ctr">
                    <a:solidFill>
                      <a:schemeClr val="accent3">
                        <a:lumMod val="60000"/>
                        <a:lumOff val="40000"/>
                      </a:schemeClr>
                    </a:solidFill>
                  </a:tcPr>
                </a:tc>
                <a:tc>
                  <a:txBody>
                    <a:bodyPr/>
                    <a:lstStyle/>
                    <a:p>
                      <a:pPr algn="ctr"/>
                      <a:r>
                        <a:rPr lang="en-US" dirty="0" smtClean="0"/>
                        <a:t>6</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r h="467602">
                <a:tc>
                  <a:txBody>
                    <a:bodyPr/>
                    <a:lstStyle/>
                    <a:p>
                      <a:pPr algn="ctr"/>
                      <a:r>
                        <a:rPr lang="en-US" dirty="0" smtClean="0"/>
                        <a:t>C</a:t>
                      </a:r>
                      <a:endParaRPr lang="en-US" dirty="0"/>
                    </a:p>
                  </a:txBody>
                  <a:tcPr anchor="ctr"/>
                </a:tc>
                <a:tc>
                  <a:txBody>
                    <a:bodyPr/>
                    <a:lstStyle/>
                    <a:p>
                      <a:pPr algn="ctr"/>
                      <a:r>
                        <a:rPr lang="en-US" dirty="0" smtClean="0"/>
                        <a:t>30</a:t>
                      </a:r>
                      <a:endParaRPr lang="en-US" dirty="0"/>
                    </a:p>
                  </a:txBody>
                  <a:tcPr anchor="ctr"/>
                </a:tc>
                <a:tc>
                  <a:txBody>
                    <a:bodyPr/>
                    <a:lstStyle/>
                    <a:p>
                      <a:pPr algn="ctr"/>
                      <a:r>
                        <a:rPr lang="en-US" dirty="0" smtClean="0"/>
                        <a:t>40</a:t>
                      </a:r>
                      <a:endParaRPr lang="en-US" dirty="0"/>
                    </a:p>
                  </a:txBody>
                  <a:tcPr anchor="ctr">
                    <a:solidFill>
                      <a:schemeClr val="accent3">
                        <a:lumMod val="60000"/>
                        <a:lumOff val="40000"/>
                      </a:schemeClr>
                    </a:solidFill>
                  </a:tcPr>
                </a:tc>
                <a:tc>
                  <a:txBody>
                    <a:bodyPr/>
                    <a:lstStyle/>
                    <a:p>
                      <a:pPr algn="ctr"/>
                      <a:r>
                        <a:rPr lang="en-US" dirty="0" smtClean="0"/>
                        <a:t>20</a:t>
                      </a:r>
                      <a:endParaRPr lang="en-US" dirty="0"/>
                    </a:p>
                  </a:txBody>
                  <a:tcPr anchor="ctr"/>
                </a:tc>
                <a:tc>
                  <a:txBody>
                    <a:bodyPr/>
                    <a:lstStyle/>
                    <a:p>
                      <a:pPr algn="ctr"/>
                      <a:r>
                        <a:rPr lang="en-US" dirty="0" smtClean="0"/>
                        <a:t>30</a:t>
                      </a:r>
                      <a:endParaRPr lang="en-US" dirty="0"/>
                    </a:p>
                  </a:txBody>
                  <a:tcPr anchor="ctr">
                    <a:solidFill>
                      <a:schemeClr val="accent3">
                        <a:lumMod val="60000"/>
                        <a:lumOff val="40000"/>
                      </a:schemeClr>
                    </a:solidFill>
                  </a:tcPr>
                </a:tc>
                <a:tc>
                  <a:txBody>
                    <a:bodyPr/>
                    <a:lstStyle/>
                    <a:p>
                      <a:pPr algn="ctr"/>
                      <a:r>
                        <a:rPr lang="en-US" dirty="0" smtClean="0"/>
                        <a:t>7</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c>
                  <a:txBody>
                    <a:bodyPr/>
                    <a:lstStyle/>
                    <a:p>
                      <a:pPr algn="ctr"/>
                      <a:r>
                        <a:rPr lang="en-US" dirty="0" smtClean="0"/>
                        <a:t>5</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r h="467602">
                <a:tc>
                  <a:txBody>
                    <a:bodyPr/>
                    <a:lstStyle/>
                    <a:p>
                      <a:pPr algn="ctr"/>
                      <a:r>
                        <a:rPr lang="en-US" dirty="0" smtClean="0"/>
                        <a:t>D</a:t>
                      </a:r>
                      <a:endParaRPr lang="en-US" dirty="0"/>
                    </a:p>
                  </a:txBody>
                  <a:tcPr anchor="ctr"/>
                </a:tc>
                <a:tc>
                  <a:txBody>
                    <a:bodyPr/>
                    <a:lstStyle/>
                    <a:p>
                      <a:pPr algn="ctr"/>
                      <a:r>
                        <a:rPr lang="en-US" dirty="0" smtClean="0"/>
                        <a:t>40</a:t>
                      </a:r>
                      <a:endParaRPr lang="en-US" dirty="0"/>
                    </a:p>
                  </a:txBody>
                  <a:tcPr anchor="ctr"/>
                </a:tc>
                <a:tc>
                  <a:txBody>
                    <a:bodyPr/>
                    <a:lstStyle/>
                    <a:p>
                      <a:pPr algn="ctr"/>
                      <a:r>
                        <a:rPr lang="en-US" dirty="0" smtClean="0"/>
                        <a:t>70</a:t>
                      </a:r>
                      <a:endParaRPr lang="en-US" dirty="0"/>
                    </a:p>
                  </a:txBody>
                  <a:tcPr anchor="ctr">
                    <a:solidFill>
                      <a:schemeClr val="accent3">
                        <a:lumMod val="60000"/>
                        <a:lumOff val="40000"/>
                      </a:schemeClr>
                    </a:solidFill>
                  </a:tcPr>
                </a:tc>
                <a:tc>
                  <a:txBody>
                    <a:bodyPr/>
                    <a:lstStyle/>
                    <a:p>
                      <a:pPr algn="ctr"/>
                      <a:r>
                        <a:rPr lang="en-US" dirty="0" smtClean="0"/>
                        <a:t>25</a:t>
                      </a:r>
                      <a:endParaRPr lang="en-US" dirty="0"/>
                    </a:p>
                  </a:txBody>
                  <a:tcPr anchor="ctr"/>
                </a:tc>
                <a:tc>
                  <a:txBody>
                    <a:bodyPr/>
                    <a:lstStyle/>
                    <a:p>
                      <a:pPr algn="ctr"/>
                      <a:r>
                        <a:rPr lang="en-US" dirty="0" smtClean="0"/>
                        <a:t>40</a:t>
                      </a:r>
                      <a:endParaRPr lang="en-US" dirty="0"/>
                    </a:p>
                  </a:txBody>
                  <a:tcPr anchor="ctr">
                    <a:solidFill>
                      <a:schemeClr val="accent3">
                        <a:lumMod val="60000"/>
                        <a:lumOff val="40000"/>
                      </a:schemeClr>
                    </a:solidFill>
                  </a:tcPr>
                </a:tc>
                <a:tc>
                  <a:txBody>
                    <a:bodyPr/>
                    <a:lstStyle/>
                    <a:p>
                      <a:pPr algn="ctr"/>
                      <a:r>
                        <a:rPr lang="en-US" dirty="0" smtClean="0"/>
                        <a:t>8</a:t>
                      </a:r>
                      <a:endParaRPr lang="en-US" dirty="0"/>
                    </a:p>
                  </a:txBody>
                  <a:tcPr anchor="ctr"/>
                </a:tc>
                <a:tc>
                  <a:txBody>
                    <a:bodyPr/>
                    <a:lstStyle/>
                    <a:p>
                      <a:pPr algn="ctr"/>
                      <a:r>
                        <a:rPr lang="en-US" dirty="0" smtClean="0"/>
                        <a:t>10</a:t>
                      </a:r>
                      <a:endParaRPr lang="en-US" dirty="0"/>
                    </a:p>
                  </a:txBody>
                  <a:tcPr anchor="ctr">
                    <a:solidFill>
                      <a:schemeClr val="accent3">
                        <a:lumMod val="60000"/>
                        <a:lumOff val="40000"/>
                      </a:schemeClr>
                    </a:solidFill>
                  </a:tcPr>
                </a:tc>
                <a:tc>
                  <a:txBody>
                    <a:bodyPr/>
                    <a:lstStyle/>
                    <a:p>
                      <a:pPr algn="ctr"/>
                      <a:r>
                        <a:rPr lang="en-US" dirty="0" smtClean="0"/>
                        <a:t>6</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r h="389669">
                <a:tc>
                  <a:txBody>
                    <a:bodyPr/>
                    <a:lstStyle/>
                    <a:p>
                      <a:pPr algn="ctr"/>
                      <a:r>
                        <a:rPr lang="en-US" dirty="0" smtClean="0"/>
                        <a:t>D+</a:t>
                      </a:r>
                      <a:endParaRPr lang="en-US" dirty="0"/>
                    </a:p>
                  </a:txBody>
                  <a:tcPr anchor="ctr"/>
                </a:tc>
                <a:tc>
                  <a:txBody>
                    <a:bodyPr/>
                    <a:lstStyle/>
                    <a:p>
                      <a:pPr algn="ctr"/>
                      <a:r>
                        <a:rPr lang="en-US" dirty="0" smtClean="0"/>
                        <a:t>50</a:t>
                      </a:r>
                      <a:endParaRPr lang="en-US" dirty="0"/>
                    </a:p>
                  </a:txBody>
                  <a:tcPr anchor="ctr"/>
                </a:tc>
                <a:tc>
                  <a:txBody>
                    <a:bodyPr/>
                    <a:lstStyle/>
                    <a:p>
                      <a:pPr algn="ctr"/>
                      <a:r>
                        <a:rPr lang="en-US" dirty="0" smtClean="0"/>
                        <a:t>80</a:t>
                      </a:r>
                      <a:endParaRPr lang="en-US" dirty="0"/>
                    </a:p>
                  </a:txBody>
                  <a:tcPr anchor="ctr">
                    <a:solidFill>
                      <a:schemeClr val="accent3">
                        <a:lumMod val="60000"/>
                        <a:lumOff val="40000"/>
                      </a:schemeClr>
                    </a:solidFill>
                  </a:tcPr>
                </a:tc>
                <a:tc>
                  <a:txBody>
                    <a:bodyPr/>
                    <a:lstStyle/>
                    <a:p>
                      <a:pPr algn="ctr"/>
                      <a:r>
                        <a:rPr lang="en-US" dirty="0" smtClean="0"/>
                        <a:t>30</a:t>
                      </a:r>
                      <a:endParaRPr lang="en-US" dirty="0"/>
                    </a:p>
                  </a:txBody>
                  <a:tcPr anchor="ctr"/>
                </a:tc>
                <a:tc>
                  <a:txBody>
                    <a:bodyPr/>
                    <a:lstStyle/>
                    <a:p>
                      <a:pPr algn="ctr"/>
                      <a:r>
                        <a:rPr lang="en-US" dirty="0" smtClean="0"/>
                        <a:t>50</a:t>
                      </a:r>
                      <a:endParaRPr lang="en-US" dirty="0"/>
                    </a:p>
                  </a:txBody>
                  <a:tcPr anchor="ctr">
                    <a:solidFill>
                      <a:schemeClr val="accent3">
                        <a:lumMod val="60000"/>
                        <a:lumOff val="40000"/>
                      </a:schemeClr>
                    </a:solidFill>
                  </a:tcPr>
                </a:tc>
                <a:tc>
                  <a:txBody>
                    <a:bodyPr/>
                    <a:lstStyle/>
                    <a:p>
                      <a:pPr algn="ctr"/>
                      <a:r>
                        <a:rPr lang="en-US" dirty="0" smtClean="0"/>
                        <a:t>9</a:t>
                      </a:r>
                      <a:endParaRPr lang="en-US" dirty="0"/>
                    </a:p>
                  </a:txBody>
                  <a:tcPr anchor="ctr"/>
                </a:tc>
                <a:tc>
                  <a:txBody>
                    <a:bodyPr/>
                    <a:lstStyle/>
                    <a:p>
                      <a:pPr algn="ctr"/>
                      <a:r>
                        <a:rPr lang="en-US" dirty="0" smtClean="0"/>
                        <a:t>10</a:t>
                      </a:r>
                      <a:endParaRPr lang="en-US" dirty="0"/>
                    </a:p>
                  </a:txBody>
                  <a:tcPr anchor="ctr">
                    <a:solidFill>
                      <a:schemeClr val="accent3">
                        <a:lumMod val="60000"/>
                        <a:lumOff val="40000"/>
                      </a:schemeClr>
                    </a:solidFill>
                  </a:tcPr>
                </a:tc>
                <a:tc>
                  <a:txBody>
                    <a:bodyPr/>
                    <a:lstStyle/>
                    <a:p>
                      <a:pPr algn="ctr"/>
                      <a:r>
                        <a:rPr lang="en-US" dirty="0" smtClean="0"/>
                        <a:t>7</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r h="935205">
                <a:tc>
                  <a:txBody>
                    <a:bodyPr/>
                    <a:lstStyle/>
                    <a:p>
                      <a:pPr algn="ctr"/>
                      <a:r>
                        <a:rPr lang="en-US" dirty="0" smtClean="0"/>
                        <a:t>NO INDUSTRY AREA</a:t>
                      </a:r>
                      <a:endParaRPr lang="en-US" dirty="0"/>
                    </a:p>
                  </a:txBody>
                  <a:tcPr anchor="ctr"/>
                </a:tc>
                <a:tc>
                  <a:txBody>
                    <a:bodyPr/>
                    <a:lstStyle/>
                    <a:p>
                      <a:pPr algn="ctr"/>
                      <a:r>
                        <a:rPr lang="en-US" dirty="0" smtClean="0"/>
                        <a:t>60</a:t>
                      </a:r>
                      <a:endParaRPr lang="en-US" dirty="0"/>
                    </a:p>
                  </a:txBody>
                  <a:tcPr anchor="ctr"/>
                </a:tc>
                <a:tc>
                  <a:txBody>
                    <a:bodyPr/>
                    <a:lstStyle/>
                    <a:p>
                      <a:pPr algn="ctr"/>
                      <a:r>
                        <a:rPr lang="en-US" dirty="0" smtClean="0"/>
                        <a:t>90</a:t>
                      </a:r>
                      <a:endParaRPr lang="en-US" dirty="0"/>
                    </a:p>
                  </a:txBody>
                  <a:tcPr anchor="ctr">
                    <a:solidFill>
                      <a:schemeClr val="accent3">
                        <a:lumMod val="60000"/>
                        <a:lumOff val="40000"/>
                      </a:schemeClr>
                    </a:solidFill>
                  </a:tcPr>
                </a:tc>
                <a:tc>
                  <a:txBody>
                    <a:bodyPr/>
                    <a:lstStyle/>
                    <a:p>
                      <a:pPr algn="ctr"/>
                      <a:r>
                        <a:rPr lang="en-US" dirty="0" smtClean="0"/>
                        <a:t>35</a:t>
                      </a:r>
                      <a:endParaRPr lang="en-US" dirty="0"/>
                    </a:p>
                  </a:txBody>
                  <a:tcPr anchor="ctr"/>
                </a:tc>
                <a:tc>
                  <a:txBody>
                    <a:bodyPr/>
                    <a:lstStyle/>
                    <a:p>
                      <a:pPr algn="ctr"/>
                      <a:r>
                        <a:rPr lang="en-US" dirty="0" smtClean="0"/>
                        <a:t>70</a:t>
                      </a:r>
                      <a:endParaRPr lang="en-US" dirty="0"/>
                    </a:p>
                  </a:txBody>
                  <a:tcPr anchor="ctr">
                    <a:solidFill>
                      <a:schemeClr val="accent3">
                        <a:lumMod val="60000"/>
                        <a:lumOff val="40000"/>
                      </a:schemeClr>
                    </a:solidFill>
                  </a:tcPr>
                </a:tc>
                <a:tc>
                  <a:txBody>
                    <a:bodyPr/>
                    <a:lstStyle/>
                    <a:p>
                      <a:pPr algn="ctr"/>
                      <a:r>
                        <a:rPr lang="en-US" dirty="0" smtClean="0"/>
                        <a:t>10</a:t>
                      </a:r>
                      <a:endParaRPr lang="en-US" dirty="0"/>
                    </a:p>
                  </a:txBody>
                  <a:tcPr anchor="ctr"/>
                </a:tc>
                <a:tc>
                  <a:txBody>
                    <a:bodyPr/>
                    <a:lstStyle/>
                    <a:p>
                      <a:pPr algn="ctr"/>
                      <a:r>
                        <a:rPr lang="en-US" dirty="0" smtClean="0"/>
                        <a:t>10</a:t>
                      </a:r>
                      <a:endParaRPr lang="en-US" dirty="0"/>
                    </a:p>
                  </a:txBody>
                  <a:tcPr anchor="ctr">
                    <a:solidFill>
                      <a:schemeClr val="accent3">
                        <a:lumMod val="60000"/>
                        <a:lumOff val="40000"/>
                      </a:schemeClr>
                    </a:solidFill>
                  </a:tcPr>
                </a:tc>
                <a:tc>
                  <a:txBody>
                    <a:bodyPr/>
                    <a:lstStyle/>
                    <a:p>
                      <a:pPr algn="ctr"/>
                      <a:r>
                        <a:rPr lang="en-US" dirty="0" smtClean="0"/>
                        <a:t>8</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r h="935205">
                <a:tc>
                  <a:txBody>
                    <a:bodyPr/>
                    <a:lstStyle/>
                    <a:p>
                      <a:pPr algn="ctr"/>
                      <a:r>
                        <a:rPr lang="en-US" dirty="0" smtClean="0"/>
                        <a:t>NAXALISM AFFECTED AREA</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100</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80</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10</a:t>
                      </a:r>
                      <a:endParaRPr lang="en-US" dirty="0"/>
                    </a:p>
                  </a:txBody>
                  <a:tcPr anchor="ctr">
                    <a:solidFill>
                      <a:schemeClr val="accent3">
                        <a:lumMod val="60000"/>
                        <a:lumOff val="40000"/>
                      </a:schemeClr>
                    </a:solidFill>
                  </a:tcPr>
                </a:tc>
                <a:tc>
                  <a:txBody>
                    <a:bodyPr/>
                    <a:lstStyle/>
                    <a:p>
                      <a:pPr algn="ctr"/>
                      <a:r>
                        <a:rPr lang="en-US" dirty="0" smtClean="0"/>
                        <a:t>-</a:t>
                      </a:r>
                      <a:endParaRPr lang="en-US" dirty="0"/>
                    </a:p>
                  </a:txBody>
                  <a:tcPr anchor="ctr"/>
                </a:tc>
                <a:tc>
                  <a:txBody>
                    <a:bodyPr/>
                    <a:lstStyle/>
                    <a:p>
                      <a:pPr algn="ctr"/>
                      <a:r>
                        <a:rPr lang="en-US" dirty="0" smtClean="0"/>
                        <a:t>7</a:t>
                      </a:r>
                      <a:endParaRPr lang="en-US" dirty="0"/>
                    </a:p>
                  </a:txBody>
                  <a:tcPr anchor="ctr">
                    <a:solidFill>
                      <a:schemeClr val="accent3">
                        <a:lumMod val="60000"/>
                        <a:lumOff val="40000"/>
                      </a:schemeClr>
                    </a:solidFill>
                  </a:tcPr>
                </a:tc>
              </a:tr>
            </a:tbl>
          </a:graphicData>
        </a:graphic>
      </p:graphicFrame>
    </p:spTree>
    <p:extLst>
      <p:ext uri="{BB962C8B-B14F-4D97-AF65-F5344CB8AC3E}">
        <p14:creationId xmlns="" xmlns:p14="http://schemas.microsoft.com/office/powerpoint/2010/main" val="537425156"/>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SUBSIDY</a:t>
            </a:r>
            <a:endParaRPr lang="en-US" dirty="0"/>
          </a:p>
        </p:txBody>
      </p:sp>
      <p:graphicFrame>
        <p:nvGraphicFramePr>
          <p:cNvPr id="4" name="Content Placeholder 3"/>
          <p:cNvGraphicFramePr>
            <a:graphicFrameLocks noGrp="1"/>
          </p:cNvGraphicFramePr>
          <p:nvPr>
            <p:ph sz="quarter" idx="4294967295"/>
            <p:extLst>
              <p:ext uri="{D42A27DB-BD31-4B8C-83A1-F6EECF244321}">
                <p14:modId xmlns="" xmlns:p14="http://schemas.microsoft.com/office/powerpoint/2010/main" val="2282149213"/>
              </p:ext>
            </p:extLst>
          </p:nvPr>
        </p:nvGraphicFramePr>
        <p:xfrm>
          <a:off x="0" y="2286000"/>
          <a:ext cx="9144000" cy="4267200"/>
        </p:xfrm>
        <a:graphic>
          <a:graphicData uri="http://schemas.openxmlformats.org/drawingml/2006/table">
            <a:tbl>
              <a:tblPr firstRow="1" bandRow="1">
                <a:tableStyleId>{5C22544A-7EE6-4342-B048-85BDC9FD1C3A}</a:tableStyleId>
              </a:tblPr>
              <a:tblGrid>
                <a:gridCol w="4572000"/>
                <a:gridCol w="4572000"/>
              </a:tblGrid>
              <a:tr h="750616">
                <a:tc>
                  <a:txBody>
                    <a:bodyPr/>
                    <a:lstStyle/>
                    <a:p>
                      <a:pPr algn="ctr"/>
                      <a:r>
                        <a:rPr lang="en-US" dirty="0" smtClean="0"/>
                        <a:t>2007</a:t>
                      </a:r>
                      <a:endParaRPr lang="en-US" dirty="0"/>
                    </a:p>
                  </a:txBody>
                  <a:tcPr marL="67377" marR="67377" anchor="ctr"/>
                </a:tc>
                <a:tc>
                  <a:txBody>
                    <a:bodyPr/>
                    <a:lstStyle/>
                    <a:p>
                      <a:pPr algn="ctr"/>
                      <a:r>
                        <a:rPr lang="en-US" dirty="0" smtClean="0"/>
                        <a:t>2013</a:t>
                      </a:r>
                      <a:endParaRPr lang="en-US" dirty="0"/>
                    </a:p>
                  </a:txBody>
                  <a:tcPr marL="67377" marR="67377" anchor="ctr"/>
                </a:tc>
              </a:tr>
              <a:tr h="3516584">
                <a:tc>
                  <a:txBody>
                    <a:bodyPr/>
                    <a:lstStyle/>
                    <a:p>
                      <a:pPr algn="ctr"/>
                      <a:r>
                        <a:rPr lang="en-US" dirty="0" smtClean="0"/>
                        <a:t>ALL NEW ELIGIBLE</a:t>
                      </a:r>
                      <a:r>
                        <a:rPr lang="en-US" baseline="0" dirty="0" smtClean="0"/>
                        <a:t> MICRO &amp; SMALL MFG ENTERPRISES IN TEXTILE, HOSIERY, KNITWEAR AND READYMADE GARMENT SECTOR WILL BE ELIGIBLE FOR INEREST SUBSIDY IN ADDITION TO INDUSTRIAL PROMOTION SUBSIDY.</a:t>
                      </a:r>
                      <a:endParaRPr lang="en-US" dirty="0"/>
                    </a:p>
                  </a:txBody>
                  <a:tcPr marL="67377" marR="67377" anchor="ctr"/>
                </a:tc>
                <a:tc>
                  <a:txBody>
                    <a:bodyPr/>
                    <a:lstStyle/>
                    <a:p>
                      <a:pPr algn="ctr"/>
                      <a:r>
                        <a:rPr lang="en-US" dirty="0" smtClean="0"/>
                        <a:t>ALL ELIGIBLE NEW MICRO ,SMALL &amp; MEDIUM MFG ENTERPRISES IN AREAS OTHER THAN</a:t>
                      </a:r>
                      <a:r>
                        <a:rPr lang="en-US" baseline="0" dirty="0" smtClean="0"/>
                        <a:t> GROUP “A” WILL BE ELIGIBLE FOR INTREST SUBSIDY.</a:t>
                      </a:r>
                      <a:endParaRPr lang="en-US" dirty="0"/>
                    </a:p>
                  </a:txBody>
                  <a:tcPr marL="67377" marR="67377" anchor="ctr"/>
                </a:tc>
              </a:tr>
            </a:tbl>
          </a:graphicData>
        </a:graphic>
      </p:graphicFrame>
    </p:spTree>
    <p:extLst>
      <p:ext uri="{BB962C8B-B14F-4D97-AF65-F5344CB8AC3E}">
        <p14:creationId xmlns="" xmlns:p14="http://schemas.microsoft.com/office/powerpoint/2010/main" val="639236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9"/>
          <a:ext cx="9144000" cy="6858008"/>
        </p:xfrm>
        <a:graphic>
          <a:graphicData uri="http://schemas.openxmlformats.org/drawingml/2006/table">
            <a:tbl>
              <a:tblPr firstRow="1" bandRow="1">
                <a:tableStyleId>{5C22544A-7EE6-4342-B048-85BDC9FD1C3A}</a:tableStyleId>
              </a:tblPr>
              <a:tblGrid>
                <a:gridCol w="2286000"/>
                <a:gridCol w="2286000"/>
                <a:gridCol w="2667000"/>
                <a:gridCol w="1905000"/>
              </a:tblGrid>
              <a:tr h="470545">
                <a:tc>
                  <a:txBody>
                    <a:bodyPr/>
                    <a:lstStyle/>
                    <a:p>
                      <a:pPr algn="ctr"/>
                      <a:r>
                        <a:rPr lang="en-US" dirty="0" smtClean="0"/>
                        <a:t>STATE</a:t>
                      </a:r>
                      <a:endParaRPr lang="en-US" dirty="0"/>
                    </a:p>
                  </a:txBody>
                  <a:tcPr/>
                </a:tc>
                <a:tc>
                  <a:txBody>
                    <a:bodyPr/>
                    <a:lstStyle/>
                    <a:p>
                      <a:pPr algn="ctr"/>
                      <a:r>
                        <a:rPr lang="en-US" dirty="0" smtClean="0"/>
                        <a:t>DISTRICT</a:t>
                      </a:r>
                      <a:endParaRPr lang="en-US" dirty="0"/>
                    </a:p>
                  </a:txBody>
                  <a:tcPr/>
                </a:tc>
                <a:tc>
                  <a:txBody>
                    <a:bodyPr/>
                    <a:lstStyle/>
                    <a:p>
                      <a:pPr algn="ctr"/>
                      <a:r>
                        <a:rPr lang="en-US" dirty="0" smtClean="0"/>
                        <a:t>TALUKA</a:t>
                      </a:r>
                      <a:endParaRPr lang="en-US" dirty="0"/>
                    </a:p>
                  </a:txBody>
                  <a:tcPr/>
                </a:tc>
                <a:tc>
                  <a:txBody>
                    <a:bodyPr/>
                    <a:lstStyle/>
                    <a:p>
                      <a:pPr algn="ctr"/>
                      <a:r>
                        <a:rPr lang="en-US" dirty="0" smtClean="0"/>
                        <a:t>AREA</a:t>
                      </a:r>
                      <a:endParaRPr lang="en-US" dirty="0"/>
                    </a:p>
                  </a:txBody>
                  <a:tcPr/>
                </a:tc>
              </a:tr>
              <a:tr h="382756">
                <a:tc rowSpan="16">
                  <a:txBody>
                    <a:bodyPr/>
                    <a:lstStyle/>
                    <a:p>
                      <a:pPr algn="ctr"/>
                      <a:r>
                        <a:rPr lang="en-US" dirty="0" smtClean="0"/>
                        <a:t>MAHARASHTRA &amp;KARNATAKA</a:t>
                      </a:r>
                      <a:endParaRPr lang="en-US" dirty="0"/>
                    </a:p>
                  </a:txBody>
                  <a:tcPr anchor="ctr">
                    <a:solidFill>
                      <a:srgbClr val="FF6600"/>
                    </a:solidFill>
                  </a:tcPr>
                </a:tc>
                <a:tc rowSpan="2">
                  <a:txBody>
                    <a:bodyPr/>
                    <a:lstStyle/>
                    <a:p>
                      <a:pPr algn="ctr"/>
                      <a:r>
                        <a:rPr lang="en-US" dirty="0" smtClean="0"/>
                        <a:t>NANDED</a:t>
                      </a:r>
                      <a:endParaRPr lang="en-US" dirty="0"/>
                    </a:p>
                  </a:txBody>
                  <a:tcPr anchor="ctr">
                    <a:solidFill>
                      <a:srgbClr val="FF9999"/>
                    </a:solidFill>
                  </a:tcPr>
                </a:tc>
                <a:tc>
                  <a:txBody>
                    <a:bodyPr/>
                    <a:lstStyle/>
                    <a:p>
                      <a:pPr algn="ctr"/>
                      <a:r>
                        <a:rPr lang="en-US" dirty="0" smtClean="0"/>
                        <a:t>DEGLUR</a:t>
                      </a:r>
                      <a:endParaRPr lang="en-US" dirty="0"/>
                    </a:p>
                  </a:txBody>
                  <a:tcPr>
                    <a:solidFill>
                      <a:srgbClr val="FF9999"/>
                    </a:solidFill>
                  </a:tcPr>
                </a:tc>
                <a:tc>
                  <a:txBody>
                    <a:bodyPr/>
                    <a:lstStyle/>
                    <a:p>
                      <a:pPr algn="ctr"/>
                      <a:r>
                        <a:rPr lang="en-US" dirty="0" smtClean="0"/>
                        <a:t>D+</a:t>
                      </a:r>
                      <a:endParaRPr lang="en-US" dirty="0"/>
                    </a:p>
                  </a:txBody>
                  <a:tcPr>
                    <a:solidFill>
                      <a:srgbClr val="FF9999"/>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MUKHED</a:t>
                      </a:r>
                      <a:endParaRPr lang="en-US" dirty="0"/>
                    </a:p>
                  </a:txBody>
                  <a:tcPr>
                    <a:solidFill>
                      <a:srgbClr val="FF9999"/>
                    </a:solidFill>
                  </a:tcPr>
                </a:tc>
                <a:tc>
                  <a:txBody>
                    <a:bodyPr/>
                    <a:lstStyle/>
                    <a:p>
                      <a:pPr algn="ctr"/>
                      <a:r>
                        <a:rPr lang="en-US" dirty="0" smtClean="0"/>
                        <a:t>D+</a:t>
                      </a:r>
                      <a:endParaRPr lang="en-US" dirty="0"/>
                    </a:p>
                  </a:txBody>
                  <a:tcPr>
                    <a:solidFill>
                      <a:srgbClr val="FF9999"/>
                    </a:solidFill>
                  </a:tcPr>
                </a:tc>
              </a:tr>
              <a:tr h="382756">
                <a:tc vMerge="1">
                  <a:txBody>
                    <a:bodyPr/>
                    <a:lstStyle/>
                    <a:p>
                      <a:endParaRPr lang="en-US" dirty="0"/>
                    </a:p>
                  </a:txBody>
                  <a:tcPr/>
                </a:tc>
                <a:tc rowSpan="4">
                  <a:txBody>
                    <a:bodyPr/>
                    <a:lstStyle/>
                    <a:p>
                      <a:pPr algn="ctr"/>
                      <a:r>
                        <a:rPr lang="en-US" dirty="0" smtClean="0"/>
                        <a:t>KOLHAPUR</a:t>
                      </a:r>
                      <a:endParaRPr lang="en-US" dirty="0"/>
                    </a:p>
                  </a:txBody>
                  <a:tcPr anchor="ctr">
                    <a:solidFill>
                      <a:srgbClr val="9999FF"/>
                    </a:solidFill>
                  </a:tcPr>
                </a:tc>
                <a:tc>
                  <a:txBody>
                    <a:bodyPr/>
                    <a:lstStyle/>
                    <a:p>
                      <a:pPr algn="ctr"/>
                      <a:r>
                        <a:rPr lang="en-US" dirty="0" smtClean="0"/>
                        <a:t>SHIROL</a:t>
                      </a:r>
                      <a:endParaRPr lang="en-US" dirty="0"/>
                    </a:p>
                  </a:txBody>
                  <a:tcPr>
                    <a:solidFill>
                      <a:srgbClr val="9999FF"/>
                    </a:solidFill>
                  </a:tcPr>
                </a:tc>
                <a:tc>
                  <a:txBody>
                    <a:bodyPr/>
                    <a:lstStyle/>
                    <a:p>
                      <a:pPr algn="ctr"/>
                      <a:r>
                        <a:rPr lang="en-US" dirty="0" smtClean="0"/>
                        <a:t>D</a:t>
                      </a:r>
                      <a:endParaRPr lang="en-US" dirty="0"/>
                    </a:p>
                  </a:txBody>
                  <a:tcPr>
                    <a:solidFill>
                      <a:srgbClr val="9999FF"/>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KAGAL</a:t>
                      </a:r>
                      <a:endParaRPr lang="en-US" dirty="0"/>
                    </a:p>
                  </a:txBody>
                  <a:tcPr>
                    <a:solidFill>
                      <a:srgbClr val="9999FF"/>
                    </a:solidFill>
                  </a:tcPr>
                </a:tc>
                <a:tc>
                  <a:txBody>
                    <a:bodyPr/>
                    <a:lstStyle/>
                    <a:p>
                      <a:pPr algn="ctr"/>
                      <a:r>
                        <a:rPr lang="en-US" smtClean="0"/>
                        <a:t>D+</a:t>
                      </a:r>
                      <a:endParaRPr lang="en-US" dirty="0"/>
                    </a:p>
                  </a:txBody>
                  <a:tcPr>
                    <a:solidFill>
                      <a:srgbClr val="9999FF"/>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BHUDARGAD</a:t>
                      </a:r>
                      <a:endParaRPr lang="en-US" dirty="0"/>
                    </a:p>
                  </a:txBody>
                  <a:tcPr>
                    <a:solidFill>
                      <a:srgbClr val="9999FF"/>
                    </a:solidFill>
                  </a:tcPr>
                </a:tc>
                <a:tc>
                  <a:txBody>
                    <a:bodyPr/>
                    <a:lstStyle/>
                    <a:p>
                      <a:pPr algn="ctr"/>
                      <a:r>
                        <a:rPr lang="en-US" smtClean="0"/>
                        <a:t>D+</a:t>
                      </a:r>
                      <a:endParaRPr lang="en-US" dirty="0"/>
                    </a:p>
                  </a:txBody>
                  <a:tcPr>
                    <a:solidFill>
                      <a:srgbClr val="9999FF"/>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CHANDGAD</a:t>
                      </a:r>
                      <a:endParaRPr lang="en-US" dirty="0"/>
                    </a:p>
                  </a:txBody>
                  <a:tcPr>
                    <a:solidFill>
                      <a:srgbClr val="9999FF"/>
                    </a:solidFill>
                  </a:tcPr>
                </a:tc>
                <a:tc>
                  <a:txBody>
                    <a:bodyPr/>
                    <a:lstStyle/>
                    <a:p>
                      <a:pPr algn="ctr"/>
                      <a:r>
                        <a:rPr lang="en-US" smtClean="0"/>
                        <a:t>D+</a:t>
                      </a:r>
                      <a:endParaRPr lang="en-US" dirty="0"/>
                    </a:p>
                  </a:txBody>
                  <a:tcPr>
                    <a:solidFill>
                      <a:srgbClr val="9999FF"/>
                    </a:solidFill>
                  </a:tcPr>
                </a:tc>
              </a:tr>
              <a:tr h="382756">
                <a:tc vMerge="1">
                  <a:txBody>
                    <a:bodyPr/>
                    <a:lstStyle/>
                    <a:p>
                      <a:endParaRPr lang="en-US" dirty="0"/>
                    </a:p>
                  </a:txBody>
                  <a:tcPr/>
                </a:tc>
                <a:tc rowSpan="3">
                  <a:txBody>
                    <a:bodyPr/>
                    <a:lstStyle/>
                    <a:p>
                      <a:pPr algn="ctr"/>
                      <a:r>
                        <a:rPr lang="en-US" dirty="0" smtClean="0"/>
                        <a:t>SANGALI</a:t>
                      </a:r>
                      <a:endParaRPr lang="en-US" dirty="0"/>
                    </a:p>
                  </a:txBody>
                  <a:tcPr anchor="ctr">
                    <a:solidFill>
                      <a:srgbClr val="FF66FF"/>
                    </a:solidFill>
                  </a:tcPr>
                </a:tc>
                <a:tc>
                  <a:txBody>
                    <a:bodyPr/>
                    <a:lstStyle/>
                    <a:p>
                      <a:pPr algn="ctr"/>
                      <a:r>
                        <a:rPr lang="en-US" dirty="0" smtClean="0"/>
                        <a:t>JAT</a:t>
                      </a:r>
                      <a:endParaRPr lang="en-US" dirty="0"/>
                    </a:p>
                  </a:txBody>
                  <a:tcPr>
                    <a:solidFill>
                      <a:srgbClr val="FF66FF"/>
                    </a:solidFill>
                  </a:tcPr>
                </a:tc>
                <a:tc>
                  <a:txBody>
                    <a:bodyPr/>
                    <a:lstStyle/>
                    <a:p>
                      <a:pPr algn="ctr"/>
                      <a:r>
                        <a:rPr lang="en-US" smtClean="0"/>
                        <a:t>D+</a:t>
                      </a:r>
                      <a:endParaRPr lang="en-US" dirty="0"/>
                    </a:p>
                  </a:txBody>
                  <a:tcPr>
                    <a:solidFill>
                      <a:srgbClr val="FF66FF"/>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KAVATHEMAHAANKAL</a:t>
                      </a:r>
                      <a:endParaRPr lang="en-US" dirty="0"/>
                    </a:p>
                  </a:txBody>
                  <a:tcPr>
                    <a:solidFill>
                      <a:srgbClr val="FF66FF"/>
                    </a:solidFill>
                  </a:tcPr>
                </a:tc>
                <a:tc>
                  <a:txBody>
                    <a:bodyPr/>
                    <a:lstStyle/>
                    <a:p>
                      <a:pPr algn="ctr"/>
                      <a:r>
                        <a:rPr lang="en-US" smtClean="0"/>
                        <a:t>D+</a:t>
                      </a:r>
                      <a:endParaRPr lang="en-US" dirty="0"/>
                    </a:p>
                  </a:txBody>
                  <a:tcPr>
                    <a:solidFill>
                      <a:srgbClr val="FF66FF"/>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MIRAJ</a:t>
                      </a:r>
                      <a:endParaRPr lang="en-US" dirty="0"/>
                    </a:p>
                  </a:txBody>
                  <a:tcPr>
                    <a:solidFill>
                      <a:srgbClr val="FF66FF"/>
                    </a:solidFill>
                  </a:tcPr>
                </a:tc>
                <a:tc>
                  <a:txBody>
                    <a:bodyPr/>
                    <a:lstStyle/>
                    <a:p>
                      <a:pPr algn="ctr"/>
                      <a:r>
                        <a:rPr lang="en-US" dirty="0" smtClean="0"/>
                        <a:t>D</a:t>
                      </a:r>
                      <a:endParaRPr lang="en-US" dirty="0"/>
                    </a:p>
                  </a:txBody>
                  <a:tcPr>
                    <a:solidFill>
                      <a:srgbClr val="FF66FF"/>
                    </a:solidFill>
                  </a:tcPr>
                </a:tc>
              </a:tr>
              <a:tr h="382756">
                <a:tc vMerge="1">
                  <a:txBody>
                    <a:bodyPr/>
                    <a:lstStyle/>
                    <a:p>
                      <a:endParaRPr lang="en-US" dirty="0"/>
                    </a:p>
                  </a:txBody>
                  <a:tcPr/>
                </a:tc>
                <a:tc rowSpan="3">
                  <a:txBody>
                    <a:bodyPr/>
                    <a:lstStyle/>
                    <a:p>
                      <a:pPr algn="ctr"/>
                      <a:r>
                        <a:rPr lang="en-US" dirty="0" smtClean="0"/>
                        <a:t>LATUR</a:t>
                      </a:r>
                      <a:endParaRPr lang="en-US" dirty="0"/>
                    </a:p>
                  </a:txBody>
                  <a:tcPr anchor="ctr">
                    <a:solidFill>
                      <a:srgbClr val="FFCC00"/>
                    </a:solidFill>
                  </a:tcPr>
                </a:tc>
                <a:tc>
                  <a:txBody>
                    <a:bodyPr/>
                    <a:lstStyle/>
                    <a:p>
                      <a:pPr algn="ctr"/>
                      <a:r>
                        <a:rPr lang="en-US" dirty="0" smtClean="0"/>
                        <a:t>UDGIR</a:t>
                      </a:r>
                      <a:endParaRPr lang="en-US" dirty="0"/>
                    </a:p>
                  </a:txBody>
                  <a:tcPr>
                    <a:solidFill>
                      <a:srgbClr val="FFCC00"/>
                    </a:solidFill>
                  </a:tcPr>
                </a:tc>
                <a:tc>
                  <a:txBody>
                    <a:bodyPr/>
                    <a:lstStyle/>
                    <a:p>
                      <a:pPr algn="ctr"/>
                      <a:r>
                        <a:rPr lang="en-US" smtClean="0"/>
                        <a:t>D+</a:t>
                      </a:r>
                      <a:endParaRPr lang="en-US" dirty="0"/>
                    </a:p>
                  </a:txBody>
                  <a:tcPr>
                    <a:solidFill>
                      <a:srgbClr val="FFCC00"/>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DEONI</a:t>
                      </a:r>
                      <a:endParaRPr lang="en-US" dirty="0"/>
                    </a:p>
                  </a:txBody>
                  <a:tcPr>
                    <a:solidFill>
                      <a:srgbClr val="FFCC00"/>
                    </a:solidFill>
                  </a:tcPr>
                </a:tc>
                <a:tc>
                  <a:txBody>
                    <a:bodyPr/>
                    <a:lstStyle/>
                    <a:p>
                      <a:pPr algn="ctr"/>
                      <a:r>
                        <a:rPr lang="en-US" smtClean="0"/>
                        <a:t>D+</a:t>
                      </a:r>
                      <a:endParaRPr lang="en-US" dirty="0"/>
                    </a:p>
                  </a:txBody>
                  <a:tcPr>
                    <a:solidFill>
                      <a:srgbClr val="FFCC00"/>
                    </a:solidFill>
                  </a:tcPr>
                </a:tc>
              </a:tr>
              <a:tr h="382756">
                <a:tc vMerge="1">
                  <a:txBody>
                    <a:bodyPr/>
                    <a:lstStyle/>
                    <a:p>
                      <a:endParaRPr lang="en-US" dirty="0"/>
                    </a:p>
                  </a:txBody>
                  <a:tcPr/>
                </a:tc>
                <a:tc vMerge="1">
                  <a:txBody>
                    <a:bodyPr/>
                    <a:lstStyle/>
                    <a:p>
                      <a:endParaRPr lang="en-US" dirty="0"/>
                    </a:p>
                  </a:txBody>
                  <a:tcPr/>
                </a:tc>
                <a:tc>
                  <a:txBody>
                    <a:bodyPr/>
                    <a:lstStyle/>
                    <a:p>
                      <a:pPr algn="ctr"/>
                      <a:r>
                        <a:rPr lang="en-US" dirty="0" smtClean="0"/>
                        <a:t>NILANGA</a:t>
                      </a:r>
                      <a:endParaRPr lang="en-US" dirty="0"/>
                    </a:p>
                  </a:txBody>
                  <a:tcPr>
                    <a:solidFill>
                      <a:srgbClr val="FFCC00"/>
                    </a:solidFill>
                  </a:tcPr>
                </a:tc>
                <a:tc>
                  <a:txBody>
                    <a:bodyPr/>
                    <a:lstStyle/>
                    <a:p>
                      <a:pPr algn="ctr"/>
                      <a:r>
                        <a:rPr lang="en-US" smtClean="0"/>
                        <a:t>D+</a:t>
                      </a:r>
                      <a:endParaRPr lang="en-US" dirty="0"/>
                    </a:p>
                  </a:txBody>
                  <a:tcPr>
                    <a:solidFill>
                      <a:srgbClr val="FFCC00"/>
                    </a:solidFill>
                  </a:tcPr>
                </a:tc>
              </a:tr>
              <a:tr h="382756">
                <a:tc vMerge="1">
                  <a:txBody>
                    <a:bodyPr/>
                    <a:lstStyle/>
                    <a:p>
                      <a:endParaRPr lang="en-US" dirty="0"/>
                    </a:p>
                  </a:txBody>
                  <a:tcPr/>
                </a:tc>
                <a:tc rowSpan="3">
                  <a:txBody>
                    <a:bodyPr/>
                    <a:lstStyle/>
                    <a:p>
                      <a:pPr algn="ctr"/>
                      <a:r>
                        <a:rPr lang="en-US" dirty="0" smtClean="0"/>
                        <a:t>SOLAPUR</a:t>
                      </a:r>
                      <a:endParaRPr lang="en-US" dirty="0"/>
                    </a:p>
                  </a:txBody>
                  <a:tcPr anchor="ctr">
                    <a:solidFill>
                      <a:srgbClr val="99FF66"/>
                    </a:solidFill>
                  </a:tcPr>
                </a:tc>
                <a:tc>
                  <a:txBody>
                    <a:bodyPr/>
                    <a:lstStyle/>
                    <a:p>
                      <a:pPr algn="ctr"/>
                      <a:r>
                        <a:rPr lang="en-US" dirty="0" smtClean="0"/>
                        <a:t>AKKALKOT</a:t>
                      </a:r>
                      <a:endParaRPr lang="en-US" dirty="0"/>
                    </a:p>
                  </a:txBody>
                  <a:tcPr>
                    <a:solidFill>
                      <a:srgbClr val="99FF66"/>
                    </a:solidFill>
                  </a:tcPr>
                </a:tc>
                <a:tc>
                  <a:txBody>
                    <a:bodyPr/>
                    <a:lstStyle/>
                    <a:p>
                      <a:pPr algn="ctr"/>
                      <a:r>
                        <a:rPr lang="en-US" smtClean="0"/>
                        <a:t>D+</a:t>
                      </a:r>
                      <a:endParaRPr lang="en-US" dirty="0"/>
                    </a:p>
                  </a:txBody>
                  <a:tcPr>
                    <a:solidFill>
                      <a:srgbClr val="99FF66"/>
                    </a:solidFill>
                  </a:tcPr>
                </a:tc>
              </a:tr>
              <a:tr h="470545">
                <a:tc vMerge="1">
                  <a:txBody>
                    <a:bodyPr/>
                    <a:lstStyle/>
                    <a:p>
                      <a:endParaRPr lang="en-US" dirty="0"/>
                    </a:p>
                  </a:txBody>
                  <a:tcPr/>
                </a:tc>
                <a:tc vMerge="1">
                  <a:txBody>
                    <a:bodyPr/>
                    <a:lstStyle/>
                    <a:p>
                      <a:endParaRPr lang="en-US" dirty="0"/>
                    </a:p>
                  </a:txBody>
                  <a:tcPr/>
                </a:tc>
                <a:tc>
                  <a:txBody>
                    <a:bodyPr/>
                    <a:lstStyle/>
                    <a:p>
                      <a:pPr algn="ctr"/>
                      <a:r>
                        <a:rPr lang="en-US" dirty="0" smtClean="0"/>
                        <a:t>SOLAPUR (SAUTH)</a:t>
                      </a:r>
                      <a:endParaRPr lang="en-US" dirty="0"/>
                    </a:p>
                  </a:txBody>
                  <a:tcPr>
                    <a:solidFill>
                      <a:srgbClr val="99FF66"/>
                    </a:solidFill>
                  </a:tcPr>
                </a:tc>
                <a:tc>
                  <a:txBody>
                    <a:bodyPr/>
                    <a:lstStyle/>
                    <a:p>
                      <a:pPr algn="ctr"/>
                      <a:r>
                        <a:rPr lang="en-US" smtClean="0"/>
                        <a:t>D+</a:t>
                      </a:r>
                      <a:endParaRPr lang="en-US" dirty="0"/>
                    </a:p>
                  </a:txBody>
                  <a:tcPr>
                    <a:solidFill>
                      <a:srgbClr val="99FF66"/>
                    </a:solidFill>
                  </a:tcPr>
                </a:tc>
              </a:tr>
              <a:tr h="470545">
                <a:tc vMerge="1">
                  <a:txBody>
                    <a:bodyPr/>
                    <a:lstStyle/>
                    <a:p>
                      <a:endParaRPr lang="en-US" dirty="0"/>
                    </a:p>
                  </a:txBody>
                  <a:tcPr/>
                </a:tc>
                <a:tc vMerge="1">
                  <a:txBody>
                    <a:bodyPr/>
                    <a:lstStyle/>
                    <a:p>
                      <a:endParaRPr lang="en-US" dirty="0"/>
                    </a:p>
                  </a:txBody>
                  <a:tcPr/>
                </a:tc>
                <a:tc>
                  <a:txBody>
                    <a:bodyPr/>
                    <a:lstStyle/>
                    <a:p>
                      <a:pPr algn="ctr"/>
                      <a:r>
                        <a:rPr lang="en-US" dirty="0" smtClean="0"/>
                        <a:t>MANGALVADHE</a:t>
                      </a:r>
                      <a:endParaRPr lang="en-US" dirty="0"/>
                    </a:p>
                  </a:txBody>
                  <a:tcPr>
                    <a:solidFill>
                      <a:srgbClr val="99FF66"/>
                    </a:solidFill>
                  </a:tcPr>
                </a:tc>
                <a:tc>
                  <a:txBody>
                    <a:bodyPr/>
                    <a:lstStyle/>
                    <a:p>
                      <a:pPr algn="ctr"/>
                      <a:r>
                        <a:rPr lang="en-US" smtClean="0"/>
                        <a:t>D+</a:t>
                      </a:r>
                      <a:endParaRPr lang="en-US" dirty="0"/>
                    </a:p>
                  </a:txBody>
                  <a:tcPr>
                    <a:solidFill>
                      <a:srgbClr val="99FF66"/>
                    </a:solidFill>
                  </a:tcPr>
                </a:tc>
              </a:tr>
              <a:tr h="470545">
                <a:tc vMerge="1">
                  <a:txBody>
                    <a:bodyPr/>
                    <a:lstStyle/>
                    <a:p>
                      <a:endParaRPr lang="en-US" dirty="0"/>
                    </a:p>
                  </a:txBody>
                  <a:tcPr/>
                </a:tc>
                <a:tc>
                  <a:txBody>
                    <a:bodyPr/>
                    <a:lstStyle/>
                    <a:p>
                      <a:pPr algn="ctr"/>
                      <a:r>
                        <a:rPr lang="en-US" dirty="0" smtClean="0"/>
                        <a:t>OSMANABAD</a:t>
                      </a:r>
                      <a:endParaRPr lang="en-US" dirty="0"/>
                    </a:p>
                  </a:txBody>
                  <a:tcPr>
                    <a:solidFill>
                      <a:srgbClr val="99FF66"/>
                    </a:solidFill>
                  </a:tcPr>
                </a:tc>
                <a:tc>
                  <a:txBody>
                    <a:bodyPr/>
                    <a:lstStyle/>
                    <a:p>
                      <a:pPr algn="ctr"/>
                      <a:r>
                        <a:rPr lang="en-US" dirty="0" smtClean="0"/>
                        <a:t>UMARGA</a:t>
                      </a:r>
                      <a:endParaRPr lang="en-US" dirty="0"/>
                    </a:p>
                  </a:txBody>
                  <a:tcPr>
                    <a:solidFill>
                      <a:srgbClr val="99FF66"/>
                    </a:solidFill>
                  </a:tcPr>
                </a:tc>
                <a:tc>
                  <a:txBody>
                    <a:bodyPr/>
                    <a:lstStyle/>
                    <a:p>
                      <a:pPr algn="ctr"/>
                      <a:r>
                        <a:rPr lang="en-US" dirty="0" smtClean="0"/>
                        <a:t>D+</a:t>
                      </a:r>
                      <a:endParaRPr lang="en-US" dirty="0"/>
                    </a:p>
                  </a:txBody>
                  <a:tcPr>
                    <a:solidFill>
                      <a:srgbClr val="99FF66"/>
                    </a:solidFill>
                  </a:tcPr>
                </a:tc>
              </a:tr>
            </a:tbl>
          </a:graphicData>
        </a:graphic>
      </p:graphicFrame>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5940088"/>
          </a:xfrm>
          <a:prstGeom prst="rect">
            <a:avLst/>
          </a:prstGeom>
        </p:spPr>
        <p:txBody>
          <a:bodyPr>
            <a:spAutoFit/>
          </a:bodyPr>
          <a:lstStyle/>
          <a:p>
            <a:pPr fontAlgn="auto">
              <a:spcBef>
                <a:spcPts val="0"/>
              </a:spcBef>
              <a:spcAft>
                <a:spcPts val="0"/>
              </a:spcAft>
              <a:buFont typeface="Wingdings" pitchFamily="2" charset="2"/>
              <a:buChar char="v"/>
              <a:defRPr/>
            </a:pPr>
            <a:r>
              <a:rPr lang="en-US" sz="2000" b="1" dirty="0">
                <a:latin typeface="+mn-lt"/>
                <a:cs typeface="+mn-cs"/>
              </a:rPr>
              <a:t>                               </a:t>
            </a:r>
            <a:r>
              <a:rPr lang="en-US" sz="2000" b="1" dirty="0">
                <a:gradFill>
                  <a:gsLst>
                    <a:gs pos="0">
                      <a:srgbClr val="000000"/>
                    </a:gs>
                    <a:gs pos="39999">
                      <a:srgbClr val="0A128C"/>
                    </a:gs>
                    <a:gs pos="70000">
                      <a:srgbClr val="181CC7"/>
                    </a:gs>
                    <a:gs pos="88000">
                      <a:srgbClr val="7005D4"/>
                    </a:gs>
                    <a:gs pos="100000">
                      <a:srgbClr val="8C3D91"/>
                    </a:gs>
                  </a:gsLst>
                  <a:lin ang="5400000" scaled="0"/>
                </a:gradFill>
                <a:latin typeface="+mn-lt"/>
                <a:cs typeface="+mn-cs"/>
              </a:rPr>
              <a:t>  POWER TARIFF SUBSIDY</a:t>
            </a:r>
            <a:r>
              <a:rPr lang="en-US" sz="2000" b="1" u="sng" dirty="0">
                <a:gradFill>
                  <a:gsLst>
                    <a:gs pos="0">
                      <a:srgbClr val="000000"/>
                    </a:gs>
                    <a:gs pos="39999">
                      <a:srgbClr val="0A128C"/>
                    </a:gs>
                    <a:gs pos="70000">
                      <a:srgbClr val="181CC7"/>
                    </a:gs>
                    <a:gs pos="88000">
                      <a:srgbClr val="7005D4"/>
                    </a:gs>
                    <a:gs pos="100000">
                      <a:srgbClr val="8C3D91"/>
                    </a:gs>
                  </a:gsLst>
                  <a:lin ang="5400000" scaled="0"/>
                </a:gradFill>
                <a:latin typeface="+mn-lt"/>
                <a:cs typeface="+mn-cs"/>
              </a:rPr>
              <a:t> </a:t>
            </a:r>
          </a:p>
          <a:p>
            <a:pPr fontAlgn="auto">
              <a:spcBef>
                <a:spcPts val="0"/>
              </a:spcBef>
              <a:spcAft>
                <a:spcPts val="0"/>
              </a:spcAft>
              <a:defRPr/>
            </a:pPr>
            <a:endParaRPr lang="en-US" sz="2000" b="1" dirty="0">
              <a:latin typeface="+mn-lt"/>
              <a:cs typeface="+mn-cs"/>
            </a:endParaRPr>
          </a:p>
          <a:p>
            <a:pPr fontAlgn="auto">
              <a:spcBef>
                <a:spcPts val="0"/>
              </a:spcBef>
              <a:spcAft>
                <a:spcPts val="0"/>
              </a:spcAft>
              <a:defRPr/>
            </a:pPr>
            <a:endParaRPr lang="en-US" sz="2000" b="1" dirty="0">
              <a:latin typeface="+mn-lt"/>
              <a:cs typeface="+mn-cs"/>
            </a:endParaRPr>
          </a:p>
          <a:p>
            <a:pPr fontAlgn="auto">
              <a:spcBef>
                <a:spcPts val="0"/>
              </a:spcBef>
              <a:spcAft>
                <a:spcPts val="0"/>
              </a:spcAft>
              <a:defRPr/>
            </a:pPr>
            <a:endParaRPr lang="en-US" sz="2000" b="1" dirty="0">
              <a:latin typeface="+mn-lt"/>
              <a:cs typeface="+mn-cs"/>
            </a:endParaRPr>
          </a:p>
          <a:p>
            <a:pPr fontAlgn="auto">
              <a:spcBef>
                <a:spcPts val="0"/>
              </a:spcBef>
              <a:spcAft>
                <a:spcPts val="0"/>
              </a:spcAft>
              <a:buFont typeface="Wingdings" pitchFamily="2" charset="2"/>
              <a:buChar char="§"/>
              <a:defRPr/>
            </a:pPr>
            <a:r>
              <a:rPr lang="en-US" sz="2000" dirty="0">
                <a:latin typeface="+mn-lt"/>
                <a:cs typeface="+mn-cs"/>
              </a:rPr>
              <a:t>   Eligible </a:t>
            </a:r>
            <a:r>
              <a:rPr lang="en-US" sz="2000" dirty="0">
                <a:solidFill>
                  <a:schemeClr val="accent1">
                    <a:lumMod val="60000"/>
                    <a:lumOff val="40000"/>
                  </a:schemeClr>
                </a:solidFill>
                <a:latin typeface="+mn-lt"/>
                <a:cs typeface="+mn-cs"/>
              </a:rPr>
              <a:t>New </a:t>
            </a:r>
            <a:r>
              <a:rPr lang="en-US" sz="2000" dirty="0">
                <a:solidFill>
                  <a:srgbClr val="FF0000"/>
                </a:solidFill>
                <a:latin typeface="+mn-lt"/>
                <a:cs typeface="+mn-cs"/>
              </a:rPr>
              <a:t>Micro</a:t>
            </a:r>
            <a:r>
              <a:rPr lang="en-US" sz="2000" dirty="0">
                <a:latin typeface="+mn-lt"/>
                <a:cs typeface="+mn-cs"/>
              </a:rPr>
              <a:t>, </a:t>
            </a:r>
            <a:r>
              <a:rPr lang="en-US" sz="2000" dirty="0">
                <a:solidFill>
                  <a:srgbClr val="92D050"/>
                </a:solidFill>
                <a:latin typeface="+mn-lt"/>
                <a:cs typeface="+mn-cs"/>
              </a:rPr>
              <a:t>Small</a:t>
            </a:r>
            <a:r>
              <a:rPr lang="en-US" sz="2000" dirty="0">
                <a:latin typeface="+mn-lt"/>
                <a:cs typeface="+mn-cs"/>
              </a:rPr>
              <a:t> and</a:t>
            </a:r>
            <a:r>
              <a:rPr lang="en-US" sz="2000" dirty="0">
                <a:solidFill>
                  <a:schemeClr val="accent3">
                    <a:lumMod val="60000"/>
                    <a:lumOff val="40000"/>
                  </a:schemeClr>
                </a:solidFill>
                <a:latin typeface="+mn-lt"/>
                <a:cs typeface="+mn-cs"/>
              </a:rPr>
              <a:t> Medium </a:t>
            </a:r>
            <a:r>
              <a:rPr lang="en-US" sz="2000" dirty="0">
                <a:latin typeface="+mn-lt"/>
                <a:cs typeface="+mn-cs"/>
              </a:rPr>
              <a:t>Enterprises (MSME) will be eligible for power </a:t>
            </a:r>
            <a:r>
              <a:rPr lang="en-US" sz="2000" dirty="0" smtClean="0">
                <a:latin typeface="+mn-lt"/>
                <a:cs typeface="+mn-cs"/>
              </a:rPr>
              <a:t>tariff  </a:t>
            </a:r>
            <a:r>
              <a:rPr lang="en-US" sz="2000" dirty="0">
                <a:latin typeface="+mn-lt"/>
                <a:cs typeface="+mn-cs"/>
              </a:rPr>
              <a:t>subsidy.</a:t>
            </a:r>
          </a:p>
          <a:p>
            <a:pPr fontAlgn="auto">
              <a:spcBef>
                <a:spcPts val="0"/>
              </a:spcBef>
              <a:spcAft>
                <a:spcPts val="0"/>
              </a:spcAft>
              <a:defRPr/>
            </a:pPr>
            <a:endParaRPr lang="en-US" sz="2000" dirty="0">
              <a:latin typeface="+mn-lt"/>
              <a:cs typeface="+mn-cs"/>
            </a:endParaRPr>
          </a:p>
          <a:p>
            <a:pPr fontAlgn="auto">
              <a:spcBef>
                <a:spcPts val="0"/>
              </a:spcBef>
              <a:spcAft>
                <a:spcPts val="0"/>
              </a:spcAft>
              <a:buFont typeface="Wingdings" pitchFamily="2" charset="2"/>
              <a:buChar char="§"/>
              <a:defRPr/>
            </a:pPr>
            <a:r>
              <a:rPr lang="en-US" sz="2000" dirty="0">
                <a:latin typeface="+mn-lt"/>
                <a:cs typeface="+mn-cs"/>
              </a:rPr>
              <a:t>   The subsidy will be to the tune of </a:t>
            </a:r>
            <a:r>
              <a:rPr lang="en-US" sz="2000" dirty="0">
                <a:solidFill>
                  <a:srgbClr val="FF0000"/>
                </a:solidFill>
                <a:latin typeface="+mn-lt"/>
                <a:cs typeface="+mn-cs"/>
              </a:rPr>
              <a:t>Rs 1/- per unit for the Units </a:t>
            </a:r>
            <a:r>
              <a:rPr lang="en-US" sz="2000" dirty="0">
                <a:latin typeface="+mn-lt"/>
                <a:cs typeface="+mn-cs"/>
              </a:rPr>
              <a:t>located in </a:t>
            </a:r>
          </a:p>
          <a:p>
            <a:pPr fontAlgn="auto">
              <a:spcBef>
                <a:spcPts val="0"/>
              </a:spcBef>
              <a:spcAft>
                <a:spcPts val="0"/>
              </a:spcAft>
              <a:buFont typeface="Wingdings" pitchFamily="2" charset="2"/>
              <a:buChar char="§"/>
              <a:defRPr/>
            </a:pPr>
            <a:r>
              <a:rPr lang="en-US" sz="2000" dirty="0">
                <a:latin typeface="+mn-lt"/>
                <a:cs typeface="+mn-cs"/>
              </a:rPr>
              <a:t>   </a:t>
            </a:r>
            <a:r>
              <a:rPr lang="en-US" sz="2000" dirty="0" err="1">
                <a:solidFill>
                  <a:schemeClr val="accent1"/>
                </a:solidFill>
                <a:latin typeface="+mn-lt"/>
                <a:cs typeface="+mn-cs"/>
              </a:rPr>
              <a:t>Vidarbha</a:t>
            </a:r>
            <a:r>
              <a:rPr lang="en-US" sz="2000" dirty="0">
                <a:solidFill>
                  <a:schemeClr val="accent1"/>
                </a:solidFill>
                <a:latin typeface="+mn-lt"/>
                <a:cs typeface="+mn-cs"/>
              </a:rPr>
              <a:t>,</a:t>
            </a:r>
          </a:p>
          <a:p>
            <a:pPr fontAlgn="auto">
              <a:spcBef>
                <a:spcPts val="0"/>
              </a:spcBef>
              <a:spcAft>
                <a:spcPts val="0"/>
              </a:spcAft>
              <a:buFont typeface="Wingdings" pitchFamily="2" charset="2"/>
              <a:buChar char="§"/>
              <a:defRPr/>
            </a:pPr>
            <a:r>
              <a:rPr lang="en-US" sz="2000" dirty="0">
                <a:solidFill>
                  <a:schemeClr val="accent1"/>
                </a:solidFill>
                <a:latin typeface="+mn-lt"/>
                <a:cs typeface="+mn-cs"/>
              </a:rPr>
              <a:t>   </a:t>
            </a:r>
            <a:r>
              <a:rPr lang="en-US" sz="2000" dirty="0" err="1">
                <a:solidFill>
                  <a:schemeClr val="accent1"/>
                </a:solidFill>
                <a:latin typeface="+mn-lt"/>
                <a:cs typeface="+mn-cs"/>
              </a:rPr>
              <a:t>Marathwada</a:t>
            </a:r>
            <a:r>
              <a:rPr lang="en-US" sz="2000" dirty="0">
                <a:solidFill>
                  <a:schemeClr val="accent1"/>
                </a:solidFill>
                <a:latin typeface="+mn-lt"/>
                <a:cs typeface="+mn-cs"/>
              </a:rPr>
              <a:t>, </a:t>
            </a:r>
          </a:p>
          <a:p>
            <a:pPr fontAlgn="auto">
              <a:spcBef>
                <a:spcPts val="0"/>
              </a:spcBef>
              <a:spcAft>
                <a:spcPts val="0"/>
              </a:spcAft>
              <a:buFont typeface="Wingdings" pitchFamily="2" charset="2"/>
              <a:buChar char="§"/>
              <a:defRPr/>
            </a:pPr>
            <a:r>
              <a:rPr lang="en-US" sz="2000" dirty="0">
                <a:solidFill>
                  <a:schemeClr val="accent1"/>
                </a:solidFill>
                <a:latin typeface="+mn-lt"/>
                <a:cs typeface="+mn-cs"/>
              </a:rPr>
              <a:t>   North Maharashtra and the Districts of </a:t>
            </a:r>
          </a:p>
          <a:p>
            <a:pPr fontAlgn="auto">
              <a:spcBef>
                <a:spcPts val="0"/>
              </a:spcBef>
              <a:spcAft>
                <a:spcPts val="0"/>
              </a:spcAft>
              <a:buFont typeface="Wingdings" pitchFamily="2" charset="2"/>
              <a:buChar char="§"/>
              <a:defRPr/>
            </a:pPr>
            <a:r>
              <a:rPr lang="en-US" sz="2000" dirty="0">
                <a:solidFill>
                  <a:schemeClr val="accent4">
                    <a:lumMod val="75000"/>
                  </a:schemeClr>
                </a:solidFill>
                <a:latin typeface="+mn-lt"/>
                <a:cs typeface="+mn-cs"/>
              </a:rPr>
              <a:t>    </a:t>
            </a:r>
            <a:r>
              <a:rPr lang="en-US" sz="2000" dirty="0" err="1">
                <a:solidFill>
                  <a:schemeClr val="accent4">
                    <a:lumMod val="75000"/>
                  </a:schemeClr>
                </a:solidFill>
                <a:latin typeface="+mn-lt"/>
                <a:cs typeface="+mn-cs"/>
              </a:rPr>
              <a:t>Raigad</a:t>
            </a:r>
            <a:r>
              <a:rPr lang="en-US" sz="2000" dirty="0">
                <a:solidFill>
                  <a:schemeClr val="accent4">
                    <a:lumMod val="75000"/>
                  </a:schemeClr>
                </a:solidFill>
                <a:latin typeface="+mn-lt"/>
                <a:cs typeface="+mn-cs"/>
              </a:rPr>
              <a:t>, </a:t>
            </a:r>
            <a:r>
              <a:rPr lang="en-US" sz="2000" dirty="0" err="1">
                <a:solidFill>
                  <a:schemeClr val="accent4">
                    <a:lumMod val="75000"/>
                  </a:schemeClr>
                </a:solidFill>
                <a:latin typeface="+mn-lt"/>
                <a:cs typeface="+mn-cs"/>
              </a:rPr>
              <a:t>Ratnagiri</a:t>
            </a:r>
            <a:r>
              <a:rPr lang="en-US" sz="2000" dirty="0">
                <a:solidFill>
                  <a:schemeClr val="accent4">
                    <a:lumMod val="75000"/>
                  </a:schemeClr>
                </a:solidFill>
                <a:latin typeface="+mn-lt"/>
                <a:cs typeface="+mn-cs"/>
              </a:rPr>
              <a:t> ,</a:t>
            </a:r>
            <a:r>
              <a:rPr lang="en-US" sz="2000" dirty="0" err="1">
                <a:solidFill>
                  <a:schemeClr val="accent4">
                    <a:lumMod val="75000"/>
                  </a:schemeClr>
                </a:solidFill>
                <a:latin typeface="+mn-lt"/>
                <a:cs typeface="+mn-cs"/>
              </a:rPr>
              <a:t>Sindhudurg</a:t>
            </a:r>
            <a:r>
              <a:rPr lang="en-US" sz="2000" dirty="0">
                <a:solidFill>
                  <a:schemeClr val="accent4">
                    <a:lumMod val="75000"/>
                  </a:schemeClr>
                </a:solidFill>
                <a:latin typeface="+mn-lt"/>
                <a:cs typeface="+mn-cs"/>
              </a:rPr>
              <a:t> in </a:t>
            </a:r>
            <a:r>
              <a:rPr lang="en-US" sz="2000" dirty="0" err="1">
                <a:solidFill>
                  <a:schemeClr val="accent4">
                    <a:lumMod val="75000"/>
                  </a:schemeClr>
                </a:solidFill>
                <a:latin typeface="+mn-lt"/>
                <a:cs typeface="+mn-cs"/>
              </a:rPr>
              <a:t>Kokan</a:t>
            </a:r>
            <a:r>
              <a:rPr lang="en-US" sz="2000" dirty="0">
                <a:solidFill>
                  <a:schemeClr val="accent4">
                    <a:lumMod val="75000"/>
                  </a:schemeClr>
                </a:solidFill>
                <a:latin typeface="+mn-lt"/>
                <a:cs typeface="+mn-cs"/>
              </a:rPr>
              <a:t> Region </a:t>
            </a:r>
          </a:p>
          <a:p>
            <a:pPr fontAlgn="auto">
              <a:spcBef>
                <a:spcPts val="0"/>
              </a:spcBef>
              <a:spcAft>
                <a:spcPts val="0"/>
              </a:spcAft>
              <a:defRPr/>
            </a:pPr>
            <a:r>
              <a:rPr lang="en-US" sz="2000" dirty="0">
                <a:solidFill>
                  <a:schemeClr val="accent4">
                    <a:lumMod val="75000"/>
                  </a:schemeClr>
                </a:solidFill>
                <a:latin typeface="+mn-lt"/>
                <a:cs typeface="+mn-cs"/>
              </a:rPr>
              <a:t>                                                                   </a:t>
            </a:r>
            <a:r>
              <a:rPr lang="en-US" sz="2000" dirty="0">
                <a:latin typeface="+mn-lt"/>
                <a:cs typeface="+mn-cs"/>
              </a:rPr>
              <a:t>and </a:t>
            </a:r>
          </a:p>
          <a:p>
            <a:pPr fontAlgn="auto">
              <a:spcBef>
                <a:spcPts val="0"/>
              </a:spcBef>
              <a:spcAft>
                <a:spcPts val="0"/>
              </a:spcAft>
              <a:defRPr/>
            </a:pPr>
            <a:r>
              <a:rPr lang="en-US" sz="2000" dirty="0">
                <a:solidFill>
                  <a:schemeClr val="accent1">
                    <a:lumMod val="75000"/>
                  </a:schemeClr>
                </a:solidFill>
                <a:latin typeface="+mn-lt"/>
                <a:cs typeface="+mn-cs"/>
              </a:rPr>
              <a:t>Rs 0.50 per unit for the Units in other areas of the State for a</a:t>
            </a:r>
            <a:r>
              <a:rPr lang="en-US" sz="2000" dirty="0">
                <a:solidFill>
                  <a:schemeClr val="accent5">
                    <a:lumMod val="75000"/>
                  </a:schemeClr>
                </a:solidFill>
                <a:latin typeface="+mn-lt"/>
                <a:cs typeface="+mn-cs"/>
              </a:rPr>
              <a:t> period of 3 years</a:t>
            </a:r>
            <a:r>
              <a:rPr lang="en-US" sz="2000" dirty="0">
                <a:solidFill>
                  <a:schemeClr val="accent1">
                    <a:lumMod val="75000"/>
                  </a:schemeClr>
                </a:solidFill>
                <a:latin typeface="+mn-lt"/>
                <a:cs typeface="+mn-cs"/>
              </a:rPr>
              <a:t> </a:t>
            </a:r>
            <a:r>
              <a:rPr lang="en-US" sz="2000" dirty="0">
                <a:solidFill>
                  <a:schemeClr val="bg2">
                    <a:lumMod val="50000"/>
                  </a:schemeClr>
                </a:solidFill>
                <a:latin typeface="+mn-lt"/>
                <a:cs typeface="+mn-cs"/>
              </a:rPr>
              <a:t>from the date of commencement of commercial production,</a:t>
            </a:r>
            <a:r>
              <a:rPr lang="en-US" sz="2000" dirty="0">
                <a:latin typeface="+mn-lt"/>
                <a:cs typeface="+mn-cs"/>
              </a:rPr>
              <a:t> for the energy </a:t>
            </a:r>
            <a:r>
              <a:rPr lang="en-US" sz="2000" dirty="0">
                <a:solidFill>
                  <a:schemeClr val="accent3">
                    <a:lumMod val="60000"/>
                    <a:lumOff val="40000"/>
                  </a:schemeClr>
                </a:solidFill>
                <a:latin typeface="+mn-lt"/>
                <a:cs typeface="+mn-cs"/>
              </a:rPr>
              <a:t>consumed and paid.</a:t>
            </a:r>
            <a:r>
              <a:rPr lang="en-US" sz="2000" dirty="0">
                <a:latin typeface="+mn-lt"/>
                <a:cs typeface="+mn-cs"/>
              </a:rPr>
              <a:t> </a:t>
            </a:r>
          </a:p>
          <a:p>
            <a:pPr fontAlgn="auto">
              <a:spcBef>
                <a:spcPts val="0"/>
              </a:spcBef>
              <a:spcAft>
                <a:spcPts val="0"/>
              </a:spcAft>
              <a:defRPr/>
            </a:pPr>
            <a:endParaRPr lang="en-US" sz="2000" dirty="0">
              <a:latin typeface="+mn-lt"/>
              <a:cs typeface="+mn-cs"/>
            </a:endParaRPr>
          </a:p>
          <a:p>
            <a:pPr fontAlgn="auto">
              <a:spcBef>
                <a:spcPts val="0"/>
              </a:spcBef>
              <a:spcAft>
                <a:spcPts val="0"/>
              </a:spcAft>
              <a:defRPr/>
            </a:pPr>
            <a:endParaRPr lang="en-US" sz="2000" dirty="0">
              <a:latin typeface="+mn-lt"/>
              <a:cs typeface="+mn-cs"/>
            </a:endParaRPr>
          </a:p>
          <a:p>
            <a:pPr fontAlgn="auto">
              <a:spcBef>
                <a:spcPts val="0"/>
              </a:spcBef>
              <a:spcAft>
                <a:spcPts val="0"/>
              </a:spcAft>
              <a:buFont typeface="Wingdings" pitchFamily="2" charset="2"/>
              <a:buChar char="§"/>
              <a:defRPr/>
            </a:pPr>
            <a:r>
              <a:rPr lang="en-US" sz="2000" dirty="0">
                <a:latin typeface="+mn-lt"/>
                <a:cs typeface="+mn-cs"/>
              </a:rPr>
              <a:t>    The Units in </a:t>
            </a:r>
            <a:r>
              <a:rPr lang="en-US" sz="2000" dirty="0">
                <a:solidFill>
                  <a:srgbClr val="00B050"/>
                </a:solidFill>
                <a:latin typeface="+mn-lt"/>
                <a:cs typeface="+mn-cs"/>
              </a:rPr>
              <a:t>Group “A”</a:t>
            </a:r>
            <a:r>
              <a:rPr lang="en-US" sz="2000" dirty="0">
                <a:latin typeface="+mn-lt"/>
                <a:cs typeface="+mn-cs"/>
              </a:rPr>
              <a:t> areas will however </a:t>
            </a:r>
            <a:r>
              <a:rPr lang="en-US" sz="2000" dirty="0">
                <a:solidFill>
                  <a:srgbClr val="00B050"/>
                </a:solidFill>
                <a:latin typeface="+mn-lt"/>
                <a:cs typeface="+mn-cs"/>
              </a:rPr>
              <a:t>not</a:t>
            </a:r>
            <a:r>
              <a:rPr lang="en-US" sz="2000" dirty="0">
                <a:latin typeface="+mn-lt"/>
                <a:cs typeface="+mn-cs"/>
              </a:rPr>
              <a:t> be eligible for this incentive. </a:t>
            </a:r>
          </a:p>
        </p:txBody>
      </p:sp>
      <p:sp>
        <p:nvSpPr>
          <p:cNvPr id="3" name="Footer Placeholder 2"/>
          <p:cNvSpPr>
            <a:spLocks noGrp="1"/>
          </p:cNvSpPr>
          <p:nvPr>
            <p:ph type="ftr" sz="quarter" idx="11"/>
          </p:nvPr>
        </p:nvSpPr>
        <p:spPr>
          <a:xfrm>
            <a:off x="0" y="6324600"/>
            <a:ext cx="9144000" cy="1371600"/>
          </a:xfrm>
          <a:solidFill>
            <a:schemeClr val="accent1">
              <a:lumMod val="60000"/>
              <a:lumOff val="40000"/>
            </a:schemeClr>
          </a:solidFill>
        </p:spPr>
        <p:txBody>
          <a:bodyPr/>
          <a:lstStyle/>
          <a:p>
            <a:pPr lvl="2" fontAlgn="auto">
              <a:spcBef>
                <a:spcPts val="0"/>
              </a:spcBef>
              <a:spcAft>
                <a:spcPts val="0"/>
              </a:spcAft>
              <a:defRPr/>
            </a:pPr>
            <a:r>
              <a:rPr lang="en-US" b="1" dirty="0">
                <a:latin typeface="+mn-lt"/>
                <a:cs typeface="+mn-cs"/>
              </a:rPr>
              <a:t> </a:t>
            </a:r>
          </a:p>
          <a:p>
            <a:pPr lvl="2" fontAlgn="auto">
              <a:spcBef>
                <a:spcPts val="0"/>
              </a:spcBef>
              <a:spcAft>
                <a:spcPts val="0"/>
              </a:spcAft>
              <a:defRPr/>
            </a:pPr>
            <a:r>
              <a:rPr lang="en-US" b="1" dirty="0">
                <a:latin typeface="+mn-lt"/>
                <a:cs typeface="+mn-cs"/>
              </a:rPr>
              <a:t> </a:t>
            </a:r>
          </a:p>
          <a:p>
            <a:pPr>
              <a:defRPr/>
            </a:pPr>
            <a:r>
              <a:rPr lang="en-US" b="1" dirty="0" smtClean="0"/>
              <a:t> </a:t>
            </a:r>
            <a:r>
              <a:rPr lang="en-US" b="1" dirty="0" smtClean="0">
                <a:solidFill>
                  <a:srgbClr val="FF00FF"/>
                </a:solidFill>
                <a:hlinkClick r:id="rId2"/>
              </a:rPr>
              <a:t>WWW.INDUSTRIALSUBSIDY.COM</a:t>
            </a:r>
            <a:r>
              <a:rPr lang="en-US" b="1" dirty="0" smtClean="0">
                <a:solidFill>
                  <a:srgbClr val="FF00FF"/>
                </a:solidFill>
              </a:rPr>
              <a:t> </a:t>
            </a:r>
            <a:r>
              <a:rPr lang="en-US" b="1" dirty="0" smtClean="0"/>
              <a:t>                                                                                                                                      BY CA G. B. MODI </a:t>
            </a: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a:p>
        </p:txBody>
      </p:sp>
    </p:spTree>
    <p:extLst>
      <p:ext uri="{BB962C8B-B14F-4D97-AF65-F5344CB8AC3E}">
        <p14:creationId xmlns="" xmlns:p14="http://schemas.microsoft.com/office/powerpoint/2010/main" val="367032510"/>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188" name="Group 516"/>
          <p:cNvGraphicFramePr>
            <a:graphicFrameLocks noGrp="1"/>
          </p:cNvGraphicFramePr>
          <p:nvPr>
            <p:ph/>
          </p:nvPr>
        </p:nvGraphicFramePr>
        <p:xfrm>
          <a:off x="0" y="-284338"/>
          <a:ext cx="9144000" cy="7142338"/>
        </p:xfrm>
        <a:graphic>
          <a:graphicData uri="http://schemas.openxmlformats.org/drawingml/2006/table">
            <a:tbl>
              <a:tblPr/>
              <a:tblGrid>
                <a:gridCol w="2408395"/>
                <a:gridCol w="6735605"/>
              </a:tblGrid>
              <a:tr h="1588262">
                <a:tc gridSpan="2">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The eligible New/Expansion </a:t>
                      </a:r>
                      <a:r>
                        <a:rPr kumimoji="0" lang="en-US" sz="1600" b="1" i="0" u="none" strike="noStrike" cap="none" normalizeH="0" baseline="0" dirty="0" smtClean="0">
                          <a:ln>
                            <a:noFill/>
                          </a:ln>
                          <a:solidFill>
                            <a:srgbClr val="0000FF"/>
                          </a:solidFill>
                          <a:effectLst/>
                          <a:latin typeface="Times New Roman" pitchFamily="18" charset="0"/>
                          <a:cs typeface="Arial" charset="0"/>
                        </a:rPr>
                        <a:t>MSME </a:t>
                      </a:r>
                      <a:r>
                        <a:rPr kumimoji="0" lang="en-US" sz="1600" b="0" i="0" u="none" strike="noStrike" cap="none" normalizeH="0" baseline="0" dirty="0" smtClean="0">
                          <a:ln>
                            <a:noFill/>
                          </a:ln>
                          <a:solidFill>
                            <a:srgbClr val="0000FF"/>
                          </a:solidFill>
                          <a:effectLst/>
                          <a:latin typeface="Times New Roman" pitchFamily="18" charset="0"/>
                          <a:cs typeface="Arial" charset="0"/>
                        </a:rPr>
                        <a:t>which are set up in different parts of the state, will be eligible for Industrial Promotion Subsidy as follows :</a:t>
                      </a:r>
                    </a:p>
                  </a:txBody>
                  <a:tcPr anchor="b"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640633">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FF"/>
                          </a:solidFill>
                          <a:effectLst/>
                          <a:latin typeface="Times New Roman" pitchFamily="18" charset="0"/>
                          <a:cs typeface="Arial" charset="0"/>
                        </a:rPr>
                        <a:t>Taluka/Area Classification</a:t>
                      </a:r>
                      <a:endParaRPr kumimoji="0" lang="en-US" sz="1600" b="0" i="0" u="none" strike="noStrike" cap="none" normalizeH="0" baseline="0" smtClean="0">
                        <a:ln>
                          <a:noFill/>
                        </a:ln>
                        <a:solidFill>
                          <a:srgbClr val="0000FF"/>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FF"/>
                          </a:solidFill>
                          <a:effectLst/>
                          <a:latin typeface="Times New Roman" pitchFamily="18" charset="0"/>
                          <a:cs typeface="Arial" charset="0"/>
                        </a:rPr>
                        <a:t>The Industrial Promotion Subsidy Every year</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18906">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GROUP B</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VAT on local sales minus ITC or zero which ever is more + CST payable +20% of ITC</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022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GROUP C</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VAT on local sales minus ITC or zero which ever is more + CST payable +30% of ITC</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935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GROUP D</a:t>
                      </a:r>
                      <a:endParaRPr kumimoji="0" lang="en-US" sz="1600" b="0" i="0" u="none" strike="noStrike" cap="none" normalizeH="0" baseline="0" dirty="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VAT on local sales minus ITC or zero which ever is more + CST payable +40% of ITC</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022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GROUP D+</a:t>
                      </a:r>
                      <a:endParaRPr kumimoji="0" lang="en-US" sz="1600" b="0" i="0" u="none" strike="noStrike" cap="none" normalizeH="0" baseline="0" dirty="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VAT on local sales minus ITC or zero which ever is more + CST payable +50% of ITC</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93643">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Entire Vidarbha and Marathwada</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VAT on local sales minus ITC or zero which ever is more + CST payable +65% of ITC</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1099">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Naxalism Affected Area</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VAT on local sales minus ITC or zero which ever is more + CST payable +100% of ITC</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9188"/>
                                        </p:tgtEl>
                                        <p:attrNameLst>
                                          <p:attrName>style.visibility</p:attrName>
                                        </p:attrNameLst>
                                      </p:cBhvr>
                                      <p:to>
                                        <p:strVal val="visible"/>
                                      </p:to>
                                    </p:set>
                                    <p:animEffect transition="in" filter="box(in)">
                                      <p:cBhvr>
                                        <p:cTn id="7" dur="500"/>
                                        <p:tgtEl>
                                          <p:spTgt spid="29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980" name="Group 236"/>
          <p:cNvGraphicFramePr>
            <a:graphicFrameLocks noGrp="1"/>
          </p:cNvGraphicFramePr>
          <p:nvPr>
            <p:ph/>
          </p:nvPr>
        </p:nvGraphicFramePr>
        <p:xfrm>
          <a:off x="-2" y="-4"/>
          <a:ext cx="9144001" cy="7985201"/>
        </p:xfrm>
        <a:graphic>
          <a:graphicData uri="http://schemas.openxmlformats.org/drawingml/2006/table">
            <a:tbl>
              <a:tblPr/>
              <a:tblGrid>
                <a:gridCol w="2821957"/>
                <a:gridCol w="5813805"/>
                <a:gridCol w="273612"/>
                <a:gridCol w="234627"/>
              </a:tblGrid>
              <a:tr h="656807">
                <a:tc gridSpan="4">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The eligible New/Expansion </a:t>
                      </a:r>
                      <a:r>
                        <a:rPr kumimoji="0" lang="en-US" sz="1600" b="1" i="0" u="none" strike="noStrike" cap="none" normalizeH="0" baseline="0" dirty="0" smtClean="0">
                          <a:ln>
                            <a:noFill/>
                          </a:ln>
                          <a:solidFill>
                            <a:srgbClr val="0000FF"/>
                          </a:solidFill>
                          <a:effectLst/>
                          <a:latin typeface="Times New Roman" pitchFamily="18" charset="0"/>
                          <a:cs typeface="Arial" charset="0"/>
                        </a:rPr>
                        <a:t>Large Scale Manufacturing units</a:t>
                      </a:r>
                      <a:r>
                        <a:rPr kumimoji="0" lang="en-US" sz="1600" b="0" i="0" u="none" strike="noStrike" cap="none" normalizeH="0" baseline="0" dirty="0" smtClean="0">
                          <a:ln>
                            <a:noFill/>
                          </a:ln>
                          <a:solidFill>
                            <a:srgbClr val="0000FF"/>
                          </a:solidFill>
                          <a:effectLst/>
                          <a:latin typeface="Times New Roman" pitchFamily="18" charset="0"/>
                          <a:cs typeface="Arial" charset="0"/>
                        </a:rPr>
                        <a:t>,  which are set up in different parts of the state, will be eligible for Industrial Promotion Subsidy as follows </a:t>
                      </a:r>
                    </a:p>
                  </a:txBody>
                  <a:tcPr anchor="b"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597512">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FF"/>
                          </a:solidFill>
                          <a:effectLst/>
                          <a:latin typeface="Times New Roman" pitchFamily="18" charset="0"/>
                          <a:cs typeface="Arial" charset="0"/>
                        </a:rPr>
                        <a:t>Taluka/Area Classification</a:t>
                      </a:r>
                      <a:endParaRPr kumimoji="0" lang="en-US" sz="1600" b="0" i="0" u="none" strike="noStrike" cap="none" normalizeH="0" baseline="0" smtClean="0">
                        <a:ln>
                          <a:noFill/>
                        </a:ln>
                        <a:solidFill>
                          <a:srgbClr val="0000FF"/>
                        </a:solidFill>
                        <a:effectLst/>
                        <a:latin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FF"/>
                          </a:solidFill>
                          <a:effectLst/>
                          <a:latin typeface="Times New Roman" pitchFamily="18" charset="0"/>
                          <a:cs typeface="Arial" charset="0"/>
                        </a:rPr>
                        <a:t>The Industrial Promotion Subsidy Every year</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87928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GROUP C</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60% VAT on local sales minus ITC or zero which ever is more + CST payable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80308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GROUP D</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70% VAT on local sales minus ITC or zero which ever is more + CST payable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1112801">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GROUP D+</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80% VAT on local sales minus ITC or zero which ever is more + CST payable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1112801">
                <a:tc>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No industries Districts, Vidarbha and Marathwada</a:t>
                      </a:r>
                      <a:endParaRPr kumimoji="0" lang="en-US" sz="1600" b="0" i="0" u="none" strike="noStrike" cap="none" normalizeH="0" baseline="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90% VAT on local sales minus ITC or zero which ever is more + CST payable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1112801">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F"/>
                          </a:solidFill>
                          <a:effectLst/>
                          <a:latin typeface="Times New Roman" pitchFamily="18" charset="0"/>
                          <a:cs typeface="Arial" charset="0"/>
                        </a:rPr>
                        <a:t>Naxalism Affected Area</a:t>
                      </a:r>
                      <a:endParaRPr kumimoji="0" lang="en-US" sz="1600" b="0" i="0" u="none" strike="noStrike" cap="none" normalizeH="0" baseline="0" smtClean="0">
                        <a:ln>
                          <a:noFill/>
                        </a:ln>
                        <a:solidFill>
                          <a:srgbClr val="0000FF"/>
                        </a:solidFill>
                        <a:effectLst/>
                        <a:latin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100% VAT on local sales minus ITC or zero which ever is more + CST payable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p>
                      <a:pPr marL="342900" marR="0" lvl="0" indent="-34290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Times New Roman" pitchFamily="18" charset="0"/>
                          <a:cs typeface="Arial" charset="0"/>
                        </a:rPr>
                        <a:t> </a:t>
                      </a:r>
                      <a:endParaRPr kumimoji="0" lang="en-US" sz="1600" b="0" i="0" u="none" strike="noStrike" cap="none" normalizeH="0" baseline="0" dirty="0" smtClean="0">
                        <a:ln>
                          <a:noFill/>
                        </a:ln>
                        <a:solidFill>
                          <a:srgbClr val="0000FF"/>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1258879">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600" b="0" i="0" u="none" strike="noStrike" cap="none" normalizeH="0" baseline="0" smtClean="0">
                        <a:ln>
                          <a:noFill/>
                        </a:ln>
                        <a:solidFill>
                          <a:schemeClr val="tx1"/>
                        </a:solidFill>
                        <a:effectLst/>
                        <a:latin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6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6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0" lang="en-US" sz="1600" b="0" i="0" u="none" strike="noStrike" cap="none" normalizeH="0" baseline="0" dirty="0" smtClean="0">
                        <a:ln>
                          <a:noFill/>
                        </a:ln>
                        <a:solidFill>
                          <a:schemeClr val="tx1"/>
                        </a:solidFill>
                        <a:effectLst/>
                        <a:latin typeface="Arial" charset="0"/>
                      </a:endParaRPr>
                    </a:p>
                  </a:txBody>
                  <a:tcPr anchor="b"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1980"/>
                                        </p:tgtEl>
                                        <p:attrNameLst>
                                          <p:attrName>style.visibility</p:attrName>
                                        </p:attrNameLst>
                                      </p:cBhvr>
                                      <p:to>
                                        <p:strVal val="visible"/>
                                      </p:to>
                                    </p:set>
                                    <p:anim calcmode="lin" valueType="num">
                                      <p:cBhvr additive="base">
                                        <p:cTn id="7" dur="5000" fill="hold"/>
                                        <p:tgtEl>
                                          <p:spTgt spid="31980"/>
                                        </p:tgtEl>
                                        <p:attrNameLst>
                                          <p:attrName>ppt_x</p:attrName>
                                        </p:attrNameLst>
                                      </p:cBhvr>
                                      <p:tavLst>
                                        <p:tav tm="0">
                                          <p:val>
                                            <p:strVal val="#ppt_x"/>
                                          </p:val>
                                        </p:tav>
                                        <p:tav tm="100000">
                                          <p:val>
                                            <p:strVal val="#ppt_x"/>
                                          </p:val>
                                        </p:tav>
                                      </p:tavLst>
                                    </p:anim>
                                    <p:anim calcmode="lin" valueType="num">
                                      <p:cBhvr additive="base">
                                        <p:cTn id="8" dur="5000" fill="hold"/>
                                        <p:tgtEl>
                                          <p:spTgt spid="319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0" y="914400"/>
          <a:ext cx="9144000" cy="6248400"/>
        </p:xfrm>
        <a:graphic>
          <a:graphicData uri="http://schemas.openxmlformats.org/drawingml/2006/table">
            <a:tbl>
              <a:tblPr firstRow="1" bandRow="1">
                <a:tableStyleId>{5C22544A-7EE6-4342-B048-85BDC9FD1C3A}</a:tableStyleId>
              </a:tblPr>
              <a:tblGrid>
                <a:gridCol w="708404"/>
                <a:gridCol w="2424262"/>
                <a:gridCol w="2963334"/>
                <a:gridCol w="3048000"/>
              </a:tblGrid>
              <a:tr h="720350">
                <a:tc>
                  <a:txBody>
                    <a:bodyPr/>
                    <a:lstStyle/>
                    <a:p>
                      <a:r>
                        <a:rPr lang="en-US" sz="1600" dirty="0" smtClean="0"/>
                        <a:t>Sr.</a:t>
                      </a:r>
                      <a:r>
                        <a:rPr lang="en-US" sz="1600" baseline="0" dirty="0" smtClean="0"/>
                        <a:t> No.</a:t>
                      </a:r>
                      <a:endParaRPr lang="en-US" sz="1600" dirty="0"/>
                    </a:p>
                  </a:txBody>
                  <a:tcPr/>
                </a:tc>
                <a:tc>
                  <a:txBody>
                    <a:bodyPr/>
                    <a:lstStyle/>
                    <a:p>
                      <a:r>
                        <a:rPr lang="en-US" sz="1600" dirty="0" smtClean="0"/>
                        <a:t>Incentives</a:t>
                      </a:r>
                      <a:endParaRPr lang="en-US" sz="1600" dirty="0"/>
                    </a:p>
                  </a:txBody>
                  <a:tcPr/>
                </a:tc>
                <a:tc>
                  <a:txBody>
                    <a:bodyPr/>
                    <a:lstStyle/>
                    <a:p>
                      <a:r>
                        <a:rPr lang="en-US" sz="1600" dirty="0" smtClean="0"/>
                        <a:t>PSI</a:t>
                      </a:r>
                      <a:r>
                        <a:rPr lang="en-US" sz="1600" baseline="0" dirty="0" smtClean="0"/>
                        <a:t> : 2007</a:t>
                      </a:r>
                      <a:endParaRPr lang="en-US" sz="1600" dirty="0"/>
                    </a:p>
                  </a:txBody>
                  <a:tcPr/>
                </a:tc>
                <a:tc>
                  <a:txBody>
                    <a:bodyPr/>
                    <a:lstStyle/>
                    <a:p>
                      <a:r>
                        <a:rPr lang="en-US" sz="1600" dirty="0" smtClean="0"/>
                        <a:t> PSI : 2013</a:t>
                      </a:r>
                      <a:endParaRPr lang="en-US" sz="1600" dirty="0"/>
                    </a:p>
                  </a:txBody>
                  <a:tcPr/>
                </a:tc>
              </a:tr>
              <a:tr h="600654">
                <a:tc>
                  <a:txBody>
                    <a:bodyPr/>
                    <a:lstStyle/>
                    <a:p>
                      <a:pPr algn="ctr"/>
                      <a:r>
                        <a:rPr lang="en-US" sz="1600" dirty="0" smtClean="0"/>
                        <a:t>1</a:t>
                      </a:r>
                      <a:endParaRPr lang="en-US" sz="1600" dirty="0"/>
                    </a:p>
                  </a:txBody>
                  <a:tcPr/>
                </a:tc>
                <a:tc>
                  <a:txBody>
                    <a:bodyPr/>
                    <a:lstStyle/>
                    <a:p>
                      <a:r>
                        <a:rPr lang="en-US" sz="1600" dirty="0" smtClean="0"/>
                        <a:t> Industrial Promotion subsidy</a:t>
                      </a:r>
                      <a:endParaRPr lang="en-US" sz="1600" dirty="0"/>
                    </a:p>
                  </a:txBody>
                  <a:tcPr/>
                </a:tc>
                <a:tc>
                  <a:txBody>
                    <a:bodyPr/>
                    <a:lstStyle/>
                    <a:p>
                      <a:r>
                        <a:rPr lang="en-US" sz="1600" dirty="0" smtClean="0"/>
                        <a:t>50 %</a:t>
                      </a:r>
                      <a:endParaRPr lang="en-US" sz="1600" dirty="0"/>
                    </a:p>
                  </a:txBody>
                  <a:tcPr/>
                </a:tc>
                <a:tc>
                  <a:txBody>
                    <a:bodyPr/>
                    <a:lstStyle/>
                    <a:p>
                      <a:r>
                        <a:rPr lang="en-US" sz="1600" dirty="0" smtClean="0"/>
                        <a:t>80 %</a:t>
                      </a:r>
                      <a:endParaRPr lang="en-US" sz="1600" dirty="0"/>
                    </a:p>
                  </a:txBody>
                  <a:tcPr/>
                </a:tc>
              </a:tr>
              <a:tr h="347747">
                <a:tc>
                  <a:txBody>
                    <a:bodyPr/>
                    <a:lstStyle/>
                    <a:p>
                      <a:pPr algn="ctr"/>
                      <a:r>
                        <a:rPr lang="en-US" sz="1600" dirty="0" smtClean="0"/>
                        <a:t>2</a:t>
                      </a:r>
                      <a:endParaRPr lang="en-US" sz="1600" dirty="0"/>
                    </a:p>
                  </a:txBody>
                  <a:tcPr/>
                </a:tc>
                <a:tc>
                  <a:txBody>
                    <a:bodyPr/>
                    <a:lstStyle/>
                    <a:p>
                      <a:r>
                        <a:rPr lang="en-US" sz="1600" dirty="0" smtClean="0"/>
                        <a:t>Electric Duty</a:t>
                      </a:r>
                      <a:r>
                        <a:rPr lang="en-US" sz="1600" baseline="0" dirty="0" smtClean="0"/>
                        <a:t> Exemption</a:t>
                      </a:r>
                      <a:endParaRPr lang="en-US" sz="1600" dirty="0"/>
                    </a:p>
                  </a:txBody>
                  <a:tcPr/>
                </a:tc>
                <a:tc>
                  <a:txBody>
                    <a:bodyPr/>
                    <a:lstStyle/>
                    <a:p>
                      <a:r>
                        <a:rPr lang="en-US" sz="1600" dirty="0" smtClean="0"/>
                        <a:t>15 years</a:t>
                      </a:r>
                      <a:endParaRPr lang="en-US" sz="1600" dirty="0"/>
                    </a:p>
                  </a:txBody>
                  <a:tcPr/>
                </a:tc>
                <a:tc>
                  <a:txBody>
                    <a:bodyPr/>
                    <a:lstStyle/>
                    <a:p>
                      <a:r>
                        <a:rPr lang="en-US" sz="1600" dirty="0" smtClean="0"/>
                        <a:t>15 years</a:t>
                      </a:r>
                      <a:endParaRPr lang="en-US" sz="1600" dirty="0"/>
                    </a:p>
                  </a:txBody>
                  <a:tcPr/>
                </a:tc>
              </a:tr>
              <a:tr h="1106468">
                <a:tc>
                  <a:txBody>
                    <a:bodyPr/>
                    <a:lstStyle/>
                    <a:p>
                      <a:pPr algn="ctr"/>
                      <a:r>
                        <a:rPr lang="en-US" sz="1600" dirty="0" smtClean="0"/>
                        <a:t>3</a:t>
                      </a:r>
                      <a:endParaRPr lang="en-US" sz="1600" dirty="0"/>
                    </a:p>
                  </a:txBody>
                  <a:tcPr/>
                </a:tc>
                <a:tc>
                  <a:txBody>
                    <a:bodyPr/>
                    <a:lstStyle/>
                    <a:p>
                      <a:r>
                        <a:rPr lang="en-US" sz="1600" dirty="0" smtClean="0"/>
                        <a:t>Interest Subsidy</a:t>
                      </a:r>
                      <a:endParaRPr lang="en-US" sz="1600" dirty="0"/>
                    </a:p>
                  </a:txBody>
                  <a:tcPr/>
                </a:tc>
                <a:tc>
                  <a:txBody>
                    <a:bodyPr/>
                    <a:lstStyle/>
                    <a:p>
                      <a:r>
                        <a:rPr lang="en-US" sz="1600" dirty="0" smtClean="0"/>
                        <a:t>5 % </a:t>
                      </a:r>
                    </a:p>
                    <a:p>
                      <a:r>
                        <a:rPr lang="en-US" sz="1600" dirty="0" smtClean="0"/>
                        <a:t>only for Textile Sector</a:t>
                      </a:r>
                      <a:endParaRPr lang="en-US" sz="1600" dirty="0"/>
                    </a:p>
                  </a:txBody>
                  <a:tcPr/>
                </a:tc>
                <a:tc>
                  <a:txBody>
                    <a:bodyPr/>
                    <a:lstStyle/>
                    <a:p>
                      <a:r>
                        <a:rPr lang="en-US" sz="1600" dirty="0" smtClean="0"/>
                        <a:t>5 % </a:t>
                      </a:r>
                    </a:p>
                    <a:p>
                      <a:r>
                        <a:rPr lang="en-US" sz="1600" dirty="0" smtClean="0"/>
                        <a:t>for</a:t>
                      </a:r>
                      <a:r>
                        <a:rPr lang="en-US" sz="1600" baseline="0" dirty="0" smtClean="0"/>
                        <a:t> all eligible new units </a:t>
                      </a:r>
                    </a:p>
                    <a:p>
                      <a:r>
                        <a:rPr lang="en-US" sz="1600" baseline="0" dirty="0" smtClean="0"/>
                        <a:t>( Subject to Electricity bill paid in the relevant year)</a:t>
                      </a:r>
                      <a:endParaRPr lang="en-US" sz="1600" dirty="0"/>
                    </a:p>
                  </a:txBody>
                  <a:tcPr/>
                </a:tc>
              </a:tr>
              <a:tr h="853561">
                <a:tc>
                  <a:txBody>
                    <a:bodyPr/>
                    <a:lstStyle/>
                    <a:p>
                      <a:pPr algn="ctr"/>
                      <a:r>
                        <a:rPr lang="en-US" sz="1600" dirty="0" smtClean="0"/>
                        <a:t>4</a:t>
                      </a:r>
                      <a:endParaRPr lang="en-US" sz="1600" dirty="0"/>
                    </a:p>
                  </a:txBody>
                  <a:tcPr/>
                </a:tc>
                <a:tc>
                  <a:txBody>
                    <a:bodyPr/>
                    <a:lstStyle/>
                    <a:p>
                      <a:r>
                        <a:rPr lang="en-US" sz="1600" dirty="0" smtClean="0"/>
                        <a:t>Stamp</a:t>
                      </a:r>
                      <a:r>
                        <a:rPr lang="en-US" sz="1600" baseline="0" dirty="0" smtClean="0"/>
                        <a:t> Duty Exemption</a:t>
                      </a:r>
                      <a:endParaRPr lang="en-US" sz="1600" dirty="0"/>
                    </a:p>
                  </a:txBody>
                  <a:tcPr/>
                </a:tc>
                <a:tc>
                  <a:txBody>
                    <a:bodyPr/>
                    <a:lstStyle/>
                    <a:p>
                      <a:r>
                        <a:rPr lang="en-US" sz="1600" dirty="0" smtClean="0"/>
                        <a:t>Stamp Duty for Land Purchase / Lease deed &amp;</a:t>
                      </a:r>
                      <a:r>
                        <a:rPr lang="en-US" sz="1600" baseline="0" dirty="0" smtClean="0"/>
                        <a:t> Mortgage deed for bank Term Loan</a:t>
                      </a:r>
                      <a:endParaRPr lang="en-US" sz="1600" dirty="0"/>
                    </a:p>
                  </a:txBody>
                  <a:tcPr/>
                </a:tc>
                <a:tc>
                  <a:txBody>
                    <a:bodyPr/>
                    <a:lstStyle/>
                    <a:p>
                      <a:r>
                        <a:rPr lang="en-US" sz="1600" dirty="0" smtClean="0"/>
                        <a:t>Stamp Duty for Land Purchase / Lease deed &amp;</a:t>
                      </a:r>
                      <a:r>
                        <a:rPr lang="en-US" sz="1600" baseline="0" dirty="0" smtClean="0"/>
                        <a:t> Mortgage deed for bank Term Loan</a:t>
                      </a:r>
                      <a:endParaRPr lang="en-US" sz="1600" dirty="0"/>
                    </a:p>
                  </a:txBody>
                  <a:tcPr/>
                </a:tc>
              </a:tr>
              <a:tr h="600654">
                <a:tc>
                  <a:txBody>
                    <a:bodyPr/>
                    <a:lstStyle/>
                    <a:p>
                      <a:pPr algn="ctr"/>
                      <a:r>
                        <a:rPr lang="en-US" sz="1600" dirty="0" smtClean="0"/>
                        <a:t>5</a:t>
                      </a:r>
                      <a:endParaRPr lang="en-US" sz="1600" dirty="0"/>
                    </a:p>
                  </a:txBody>
                  <a:tcPr/>
                </a:tc>
                <a:tc>
                  <a:txBody>
                    <a:bodyPr/>
                    <a:lstStyle/>
                    <a:p>
                      <a:r>
                        <a:rPr lang="en-US" sz="1600" dirty="0" smtClean="0"/>
                        <a:t>Power Tariff Subsidy</a:t>
                      </a:r>
                      <a:r>
                        <a:rPr lang="en-US" sz="1600" baseline="0" dirty="0" smtClean="0"/>
                        <a:t> </a:t>
                      </a:r>
                      <a:endParaRPr lang="en-US" sz="1600" dirty="0"/>
                    </a:p>
                  </a:txBody>
                  <a:tcPr/>
                </a:tc>
                <a:tc>
                  <a:txBody>
                    <a:bodyPr/>
                    <a:lstStyle/>
                    <a:p>
                      <a:pPr algn="ctr"/>
                      <a:r>
                        <a:rPr lang="en-US" sz="1600" dirty="0" smtClean="0"/>
                        <a:t>--Nil--</a:t>
                      </a:r>
                      <a:endParaRPr lang="en-US" sz="1600" dirty="0"/>
                    </a:p>
                  </a:txBody>
                  <a:tcPr/>
                </a:tc>
                <a:tc>
                  <a:txBody>
                    <a:bodyPr/>
                    <a:lstStyle/>
                    <a:p>
                      <a:r>
                        <a:rPr lang="en-US" sz="1600" dirty="0" smtClean="0"/>
                        <a:t>Re. 1 per unit                 ( For</a:t>
                      </a:r>
                      <a:r>
                        <a:rPr lang="en-US" sz="1600" baseline="0" dirty="0" smtClean="0"/>
                        <a:t> 1</a:t>
                      </a:r>
                      <a:r>
                        <a:rPr lang="en-US" sz="1600" baseline="30000" dirty="0" smtClean="0"/>
                        <a:t>st</a:t>
                      </a:r>
                      <a:r>
                        <a:rPr lang="en-US" sz="1600" baseline="0" dirty="0" smtClean="0"/>
                        <a:t> 3 Years )</a:t>
                      </a:r>
                      <a:endParaRPr lang="en-US" sz="1600" dirty="0"/>
                    </a:p>
                  </a:txBody>
                  <a:tcPr/>
                </a:tc>
              </a:tr>
              <a:tr h="600654">
                <a:tc>
                  <a:txBody>
                    <a:bodyPr/>
                    <a:lstStyle/>
                    <a:p>
                      <a:pPr algn="ctr"/>
                      <a:r>
                        <a:rPr lang="en-US" sz="1600" dirty="0" smtClean="0"/>
                        <a:t>6</a:t>
                      </a:r>
                      <a:endParaRPr lang="en-US" sz="1600" dirty="0"/>
                    </a:p>
                  </a:txBody>
                  <a:tcPr/>
                </a:tc>
                <a:tc>
                  <a:txBody>
                    <a:bodyPr/>
                    <a:lstStyle/>
                    <a:p>
                      <a:r>
                        <a:rPr lang="en-US" sz="1600" dirty="0" smtClean="0"/>
                        <a:t>Yearly Cap </a:t>
                      </a:r>
                      <a:endParaRPr lang="en-US" sz="1600" dirty="0"/>
                    </a:p>
                  </a:txBody>
                  <a:tcPr/>
                </a:tc>
                <a:tc>
                  <a:txBody>
                    <a:bodyPr/>
                    <a:lstStyle/>
                    <a:p>
                      <a:r>
                        <a:rPr lang="en-US" sz="1600" dirty="0" smtClean="0"/>
                        <a:t>25 % of VAT/CST paid to Government</a:t>
                      </a:r>
                      <a:endParaRPr lang="en-US" sz="1600" dirty="0"/>
                    </a:p>
                  </a:txBody>
                  <a:tcPr/>
                </a:tc>
                <a:tc>
                  <a:txBody>
                    <a:bodyPr/>
                    <a:lstStyle/>
                    <a:p>
                      <a:r>
                        <a:rPr lang="en-US" sz="1600" dirty="0" smtClean="0"/>
                        <a:t>10 Equal</a:t>
                      </a:r>
                      <a:r>
                        <a:rPr lang="en-US" sz="1600" baseline="0" dirty="0" smtClean="0"/>
                        <a:t> installment </a:t>
                      </a:r>
                      <a:endParaRPr lang="en-US" sz="1600" dirty="0"/>
                    </a:p>
                  </a:txBody>
                  <a:tcPr/>
                </a:tc>
              </a:tr>
              <a:tr h="853561">
                <a:tc>
                  <a:txBody>
                    <a:bodyPr/>
                    <a:lstStyle/>
                    <a:p>
                      <a:pPr algn="ctr"/>
                      <a:r>
                        <a:rPr lang="en-US" sz="1600" dirty="0" smtClean="0"/>
                        <a:t>7</a:t>
                      </a:r>
                      <a:endParaRPr lang="en-US" sz="1600" dirty="0"/>
                    </a:p>
                  </a:txBody>
                  <a:tcPr/>
                </a:tc>
                <a:tc>
                  <a:txBody>
                    <a:bodyPr/>
                    <a:lstStyle/>
                    <a:p>
                      <a:r>
                        <a:rPr lang="en-US" sz="1600" dirty="0" smtClean="0"/>
                        <a:t>Basket</a:t>
                      </a:r>
                      <a:r>
                        <a:rPr lang="en-US" sz="1600" baseline="0" dirty="0" smtClean="0"/>
                        <a:t> for Incentives</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--Nil--</a:t>
                      </a:r>
                    </a:p>
                  </a:txBody>
                  <a:tcPr/>
                </a:tc>
                <a:tc>
                  <a:txBody>
                    <a:bodyPr/>
                    <a:lstStyle/>
                    <a:p>
                      <a:r>
                        <a:rPr lang="en-US" sz="1600" dirty="0" smtClean="0"/>
                        <a:t>Total</a:t>
                      </a:r>
                      <a:r>
                        <a:rPr lang="en-US" sz="1600" baseline="0" dirty="0" smtClean="0"/>
                        <a:t> quantum of Incentives should not exceed 80 %             (IPS +Interest+ Power tariff )</a:t>
                      </a:r>
                      <a:endParaRPr lang="en-US" sz="1600" dirty="0"/>
                    </a:p>
                  </a:txBody>
                  <a:tcPr/>
                </a:tc>
              </a:tr>
              <a:tr h="564751">
                <a:tc>
                  <a:txBody>
                    <a:bodyPr/>
                    <a:lstStyle/>
                    <a:p>
                      <a:pPr algn="ctr"/>
                      <a:r>
                        <a:rPr lang="en-US" sz="1600" dirty="0" smtClean="0"/>
                        <a:t>8</a:t>
                      </a:r>
                      <a:endParaRPr lang="en-US" sz="1600" dirty="0"/>
                    </a:p>
                  </a:txBody>
                  <a:tcPr/>
                </a:tc>
                <a:tc>
                  <a:txBody>
                    <a:bodyPr/>
                    <a:lstStyle/>
                    <a:p>
                      <a:r>
                        <a:rPr lang="en-US" sz="1600" dirty="0" smtClean="0"/>
                        <a:t>Input Tax Credit </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 No Input Tax Credit  --</a:t>
                      </a:r>
                    </a:p>
                  </a:txBody>
                  <a:tcPr/>
                </a:tc>
                <a:tc>
                  <a:txBody>
                    <a:bodyPr/>
                    <a:lstStyle/>
                    <a:p>
                      <a:pPr algn="l"/>
                      <a:r>
                        <a:rPr lang="en-US" sz="1600" dirty="0" smtClean="0"/>
                        <a:t>Input tax Credit  is Available </a:t>
                      </a:r>
                      <a:endParaRPr lang="en-US" sz="1600" dirty="0"/>
                    </a:p>
                  </a:txBody>
                  <a:tcPr/>
                </a:tc>
              </a:tr>
            </a:tbl>
          </a:graphicData>
        </a:graphic>
      </p:graphicFrame>
      <p:sp>
        <p:nvSpPr>
          <p:cNvPr id="4" name="Rectangle 3"/>
          <p:cNvSpPr/>
          <p:nvPr/>
        </p:nvSpPr>
        <p:spPr>
          <a:xfrm>
            <a:off x="1981200" y="0"/>
            <a:ext cx="5006242" cy="707886"/>
          </a:xfrm>
          <a:prstGeom prst="rect">
            <a:avLst/>
          </a:prstGeom>
          <a:noFill/>
        </p:spPr>
        <p:txBody>
          <a:bodyPr>
            <a:spAutoFit/>
          </a:bodyPr>
          <a:lstStyle/>
          <a:p>
            <a:pPr algn="ctr">
              <a:defRPr/>
            </a:pPr>
            <a:r>
              <a:rPr lang="en-US" sz="2000" b="1" dirty="0">
                <a:ln w="12700">
                  <a:solidFill>
                    <a:schemeClr val="tx2">
                      <a:satMod val="155000"/>
                    </a:schemeClr>
                  </a:solidFill>
                  <a:prstDash val="solid"/>
                </a:ln>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Difference in  Nut Shell  - Example for              </a:t>
            </a:r>
          </a:p>
          <a:p>
            <a:pPr algn="ctr">
              <a:defRPr/>
            </a:pPr>
            <a:r>
              <a:rPr lang="en-US" sz="2000" b="1" dirty="0">
                <a:ln w="12700">
                  <a:solidFill>
                    <a:schemeClr val="tx2">
                      <a:satMod val="155000"/>
                    </a:schemeClr>
                  </a:solidFill>
                  <a:prstDash val="solid"/>
                </a:ln>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MSME  D + Area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685800"/>
          <a:ext cx="9144000" cy="6199713"/>
        </p:xfrm>
        <a:graphic>
          <a:graphicData uri="http://schemas.openxmlformats.org/drawingml/2006/table">
            <a:tbl>
              <a:tblPr firstRow="1" bandRow="1">
                <a:tableStyleId>{5C22544A-7EE6-4342-B048-85BDC9FD1C3A}</a:tableStyleId>
              </a:tblPr>
              <a:tblGrid>
                <a:gridCol w="708404"/>
                <a:gridCol w="2424262"/>
                <a:gridCol w="2963334"/>
                <a:gridCol w="3048000"/>
              </a:tblGrid>
              <a:tr h="819290">
                <a:tc>
                  <a:txBody>
                    <a:bodyPr/>
                    <a:lstStyle/>
                    <a:p>
                      <a:r>
                        <a:rPr lang="en-US" sz="1600" dirty="0" smtClean="0"/>
                        <a:t>Sr.</a:t>
                      </a:r>
                      <a:r>
                        <a:rPr lang="en-US" sz="1600" baseline="0" dirty="0" smtClean="0"/>
                        <a:t> No.</a:t>
                      </a:r>
                      <a:endParaRPr lang="en-US" sz="1600" dirty="0"/>
                    </a:p>
                  </a:txBody>
                  <a:tcPr/>
                </a:tc>
                <a:tc>
                  <a:txBody>
                    <a:bodyPr/>
                    <a:lstStyle/>
                    <a:p>
                      <a:r>
                        <a:rPr lang="en-US" sz="1600" dirty="0" smtClean="0"/>
                        <a:t>Incentives</a:t>
                      </a:r>
                      <a:endParaRPr lang="en-US" sz="1600" dirty="0"/>
                    </a:p>
                  </a:txBody>
                  <a:tcPr/>
                </a:tc>
                <a:tc>
                  <a:txBody>
                    <a:bodyPr/>
                    <a:lstStyle/>
                    <a:p>
                      <a:r>
                        <a:rPr lang="en-US" sz="1600" dirty="0" smtClean="0"/>
                        <a:t>PSI</a:t>
                      </a:r>
                      <a:r>
                        <a:rPr lang="en-US" sz="1600" baseline="0" dirty="0" smtClean="0"/>
                        <a:t> : 2007</a:t>
                      </a:r>
                      <a:endParaRPr lang="en-US" sz="1600" dirty="0"/>
                    </a:p>
                  </a:txBody>
                  <a:tcPr/>
                </a:tc>
                <a:tc>
                  <a:txBody>
                    <a:bodyPr/>
                    <a:lstStyle/>
                    <a:p>
                      <a:r>
                        <a:rPr lang="en-US" sz="1600" dirty="0" smtClean="0"/>
                        <a:t> PSI : 2013</a:t>
                      </a:r>
                      <a:endParaRPr lang="en-US" sz="1600" dirty="0"/>
                    </a:p>
                  </a:txBody>
                  <a:tcPr/>
                </a:tc>
              </a:tr>
              <a:tr h="399206">
                <a:tc>
                  <a:txBody>
                    <a:bodyPr/>
                    <a:lstStyle/>
                    <a:p>
                      <a:pPr algn="ctr"/>
                      <a:r>
                        <a:rPr lang="en-US" sz="1600" dirty="0" smtClean="0"/>
                        <a:t>1</a:t>
                      </a:r>
                      <a:endParaRPr lang="en-US" sz="1600" dirty="0"/>
                    </a:p>
                  </a:txBody>
                  <a:tcPr/>
                </a:tc>
                <a:tc>
                  <a:txBody>
                    <a:bodyPr/>
                    <a:lstStyle/>
                    <a:p>
                      <a:r>
                        <a:rPr lang="en-US" sz="1600" dirty="0" smtClean="0"/>
                        <a:t> Industrial Promotion subsidy</a:t>
                      </a:r>
                      <a:endParaRPr lang="en-US" sz="1600" dirty="0"/>
                    </a:p>
                  </a:txBody>
                  <a:tcPr/>
                </a:tc>
                <a:tc>
                  <a:txBody>
                    <a:bodyPr/>
                    <a:lstStyle/>
                    <a:p>
                      <a:r>
                        <a:rPr lang="en-US" sz="1600" dirty="0" smtClean="0"/>
                        <a:t>30 %</a:t>
                      </a:r>
                      <a:endParaRPr lang="en-US" sz="1600" dirty="0"/>
                    </a:p>
                  </a:txBody>
                  <a:tcPr/>
                </a:tc>
                <a:tc>
                  <a:txBody>
                    <a:bodyPr/>
                    <a:lstStyle/>
                    <a:p>
                      <a:r>
                        <a:rPr lang="en-US" sz="1600" dirty="0" smtClean="0"/>
                        <a:t>50 %</a:t>
                      </a:r>
                      <a:endParaRPr lang="en-US" sz="1600" dirty="0"/>
                    </a:p>
                  </a:txBody>
                  <a:tcPr/>
                </a:tc>
              </a:tr>
              <a:tr h="399206">
                <a:tc>
                  <a:txBody>
                    <a:bodyPr/>
                    <a:lstStyle/>
                    <a:p>
                      <a:pPr algn="ctr"/>
                      <a:r>
                        <a:rPr lang="en-US" sz="1600" dirty="0" smtClean="0"/>
                        <a:t>2</a:t>
                      </a:r>
                      <a:endParaRPr lang="en-US" sz="1600" dirty="0"/>
                    </a:p>
                  </a:txBody>
                  <a:tcPr/>
                </a:tc>
                <a:tc>
                  <a:txBody>
                    <a:bodyPr/>
                    <a:lstStyle/>
                    <a:p>
                      <a:r>
                        <a:rPr lang="en-US" sz="1600" dirty="0" smtClean="0"/>
                        <a:t>Electric Duty</a:t>
                      </a:r>
                      <a:r>
                        <a:rPr lang="en-US" sz="1600" baseline="0" dirty="0" smtClean="0"/>
                        <a:t> Exemption</a:t>
                      </a:r>
                      <a:endParaRPr lang="en-US" sz="1600" dirty="0"/>
                    </a:p>
                  </a:txBody>
                  <a:tcPr/>
                </a:tc>
                <a:tc>
                  <a:txBody>
                    <a:bodyPr/>
                    <a:lstStyle/>
                    <a:p>
                      <a:r>
                        <a:rPr lang="en-US" sz="1600" dirty="0" smtClean="0"/>
                        <a:t>15 years</a:t>
                      </a:r>
                      <a:endParaRPr lang="en-US" sz="1600" dirty="0"/>
                    </a:p>
                  </a:txBody>
                  <a:tcPr/>
                </a:tc>
                <a:tc>
                  <a:txBody>
                    <a:bodyPr/>
                    <a:lstStyle/>
                    <a:p>
                      <a:r>
                        <a:rPr lang="en-US" sz="1600" dirty="0" smtClean="0"/>
                        <a:t>15 years</a:t>
                      </a:r>
                      <a:endParaRPr lang="en-US" sz="1600" dirty="0"/>
                    </a:p>
                  </a:txBody>
                  <a:tcPr/>
                </a:tc>
              </a:tr>
              <a:tr h="665345">
                <a:tc>
                  <a:txBody>
                    <a:bodyPr/>
                    <a:lstStyle/>
                    <a:p>
                      <a:pPr algn="ctr"/>
                      <a:r>
                        <a:rPr lang="en-US" sz="1600" dirty="0" smtClean="0"/>
                        <a:t>3</a:t>
                      </a:r>
                      <a:endParaRPr lang="en-US" sz="1600" dirty="0"/>
                    </a:p>
                  </a:txBody>
                  <a:tcPr/>
                </a:tc>
                <a:tc>
                  <a:txBody>
                    <a:bodyPr/>
                    <a:lstStyle/>
                    <a:p>
                      <a:r>
                        <a:rPr lang="en-US" sz="1600" dirty="0" smtClean="0"/>
                        <a:t>Interest Subsidy</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--Nil--</a:t>
                      </a:r>
                    </a:p>
                    <a:p>
                      <a:endParaRPr lang="en-US" sz="1600" dirty="0"/>
                    </a:p>
                  </a:txBody>
                  <a:tcPr/>
                </a:tc>
                <a:tc>
                  <a:txBody>
                    <a:bodyPr/>
                    <a:lstStyle/>
                    <a:p>
                      <a:pPr algn="ctr"/>
                      <a:r>
                        <a:rPr lang="en-US" sz="1600" dirty="0" smtClean="0"/>
                        <a:t>--Nil--</a:t>
                      </a:r>
                      <a:endParaRPr lang="en-US" sz="1600" dirty="0"/>
                    </a:p>
                  </a:txBody>
                  <a:tcPr/>
                </a:tc>
              </a:tr>
              <a:tr h="931481">
                <a:tc>
                  <a:txBody>
                    <a:bodyPr/>
                    <a:lstStyle/>
                    <a:p>
                      <a:pPr algn="ctr"/>
                      <a:r>
                        <a:rPr lang="en-US" sz="1600" dirty="0" smtClean="0"/>
                        <a:t>4</a:t>
                      </a:r>
                      <a:endParaRPr lang="en-US" sz="1600" dirty="0"/>
                    </a:p>
                  </a:txBody>
                  <a:tcPr/>
                </a:tc>
                <a:tc>
                  <a:txBody>
                    <a:bodyPr/>
                    <a:lstStyle/>
                    <a:p>
                      <a:r>
                        <a:rPr lang="en-US" sz="1600" dirty="0" smtClean="0"/>
                        <a:t>Stamp</a:t>
                      </a:r>
                      <a:r>
                        <a:rPr lang="en-US" sz="1600" baseline="0" dirty="0" smtClean="0"/>
                        <a:t> Duty Exemption</a:t>
                      </a:r>
                      <a:endParaRPr lang="en-US" sz="1600" dirty="0"/>
                    </a:p>
                  </a:txBody>
                  <a:tcPr/>
                </a:tc>
                <a:tc>
                  <a:txBody>
                    <a:bodyPr/>
                    <a:lstStyle/>
                    <a:p>
                      <a:r>
                        <a:rPr lang="en-US" sz="1600" dirty="0" smtClean="0"/>
                        <a:t>Stamp Duty for Land Purchase / Lease deed &amp;</a:t>
                      </a:r>
                      <a:r>
                        <a:rPr lang="en-US" sz="1600" baseline="0" dirty="0" smtClean="0"/>
                        <a:t> Mortgage deed for bank Term Loan</a:t>
                      </a:r>
                      <a:endParaRPr lang="en-US" sz="1600" dirty="0"/>
                    </a:p>
                  </a:txBody>
                  <a:tcPr/>
                </a:tc>
                <a:tc>
                  <a:txBody>
                    <a:bodyPr/>
                    <a:lstStyle/>
                    <a:p>
                      <a:r>
                        <a:rPr lang="en-US" sz="1600" dirty="0" smtClean="0"/>
                        <a:t>Stamp Duty for Land Purchase / Lease deed &amp;</a:t>
                      </a:r>
                      <a:r>
                        <a:rPr lang="en-US" sz="1600" baseline="0" dirty="0" smtClean="0"/>
                        <a:t> Mortgage deed for bank Term Loan</a:t>
                      </a:r>
                      <a:endParaRPr lang="en-US" sz="1600" dirty="0"/>
                    </a:p>
                  </a:txBody>
                  <a:tcPr/>
                </a:tc>
              </a:tr>
              <a:tr h="564060">
                <a:tc>
                  <a:txBody>
                    <a:bodyPr/>
                    <a:lstStyle/>
                    <a:p>
                      <a:pPr algn="ctr"/>
                      <a:r>
                        <a:rPr lang="en-US" sz="1600" dirty="0" smtClean="0"/>
                        <a:t>5</a:t>
                      </a:r>
                      <a:endParaRPr lang="en-US" sz="1600" dirty="0"/>
                    </a:p>
                  </a:txBody>
                  <a:tcPr/>
                </a:tc>
                <a:tc>
                  <a:txBody>
                    <a:bodyPr/>
                    <a:lstStyle/>
                    <a:p>
                      <a:r>
                        <a:rPr lang="en-US" sz="1600" dirty="0" smtClean="0"/>
                        <a:t>Power Tariff Subsidy</a:t>
                      </a:r>
                      <a:r>
                        <a:rPr lang="en-US" sz="1600" baseline="0" dirty="0" smtClean="0"/>
                        <a:t> </a:t>
                      </a:r>
                      <a:endParaRPr lang="en-US" sz="1600" dirty="0"/>
                    </a:p>
                  </a:txBody>
                  <a:tcPr/>
                </a:tc>
                <a:tc>
                  <a:txBody>
                    <a:bodyPr/>
                    <a:lstStyle/>
                    <a:p>
                      <a:pPr algn="ctr"/>
                      <a:r>
                        <a:rPr lang="en-US" sz="1600" dirty="0" smtClean="0"/>
                        <a:t>--Nil--</a:t>
                      </a:r>
                      <a:endParaRPr lang="en-US" sz="1600" dirty="0"/>
                    </a:p>
                  </a:txBody>
                  <a:tcPr/>
                </a:tc>
                <a:tc>
                  <a:txBody>
                    <a:bodyPr/>
                    <a:lstStyle/>
                    <a:p>
                      <a:pPr algn="ctr"/>
                      <a:r>
                        <a:rPr lang="en-US" sz="1600" dirty="0" smtClean="0"/>
                        <a:t>--Nil--</a:t>
                      </a:r>
                      <a:endParaRPr lang="en-US" sz="1600" dirty="0"/>
                    </a:p>
                  </a:txBody>
                  <a:tcPr/>
                </a:tc>
              </a:tr>
              <a:tr h="665345">
                <a:tc>
                  <a:txBody>
                    <a:bodyPr/>
                    <a:lstStyle/>
                    <a:p>
                      <a:pPr algn="ctr"/>
                      <a:r>
                        <a:rPr lang="en-US" sz="1600" dirty="0" smtClean="0"/>
                        <a:t>6</a:t>
                      </a:r>
                      <a:endParaRPr lang="en-US" sz="1600" dirty="0"/>
                    </a:p>
                  </a:txBody>
                  <a:tcPr/>
                </a:tc>
                <a:tc>
                  <a:txBody>
                    <a:bodyPr/>
                    <a:lstStyle/>
                    <a:p>
                      <a:r>
                        <a:rPr lang="en-US" sz="1600" dirty="0" smtClean="0"/>
                        <a:t>Yearly Cap </a:t>
                      </a:r>
                      <a:endParaRPr lang="en-US" sz="1600" dirty="0"/>
                    </a:p>
                  </a:txBody>
                  <a:tcPr/>
                </a:tc>
                <a:tc>
                  <a:txBody>
                    <a:bodyPr/>
                    <a:lstStyle/>
                    <a:p>
                      <a:r>
                        <a:rPr lang="en-US" sz="1600" dirty="0" smtClean="0"/>
                        <a:t>25 % of VAT/CST paid to Government</a:t>
                      </a:r>
                      <a:endParaRPr lang="en-US" sz="1600" dirty="0"/>
                    </a:p>
                  </a:txBody>
                  <a:tcPr/>
                </a:tc>
                <a:tc>
                  <a:txBody>
                    <a:bodyPr/>
                    <a:lstStyle/>
                    <a:p>
                      <a:r>
                        <a:rPr lang="en-US" sz="1600" dirty="0" smtClean="0"/>
                        <a:t>10 Equal</a:t>
                      </a:r>
                      <a:r>
                        <a:rPr lang="en-US" sz="1600" baseline="0" dirty="0" smtClean="0"/>
                        <a:t> installment </a:t>
                      </a:r>
                      <a:endParaRPr lang="en-US" sz="1600" dirty="0"/>
                    </a:p>
                  </a:txBody>
                  <a:tcPr/>
                </a:tc>
              </a:tr>
              <a:tr h="787933">
                <a:tc>
                  <a:txBody>
                    <a:bodyPr/>
                    <a:lstStyle/>
                    <a:p>
                      <a:pPr algn="ctr"/>
                      <a:r>
                        <a:rPr lang="en-US" sz="1600" dirty="0" smtClean="0"/>
                        <a:t>7</a:t>
                      </a:r>
                      <a:endParaRPr lang="en-US" sz="1600" dirty="0"/>
                    </a:p>
                  </a:txBody>
                  <a:tcPr/>
                </a:tc>
                <a:tc>
                  <a:txBody>
                    <a:bodyPr/>
                    <a:lstStyle/>
                    <a:p>
                      <a:r>
                        <a:rPr lang="en-US" sz="1600" dirty="0" smtClean="0"/>
                        <a:t>Basket</a:t>
                      </a:r>
                      <a:r>
                        <a:rPr lang="en-US" sz="1600" baseline="0" dirty="0" smtClean="0"/>
                        <a:t> for Incentives</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--Nil--</a:t>
                      </a:r>
                    </a:p>
                  </a:txBody>
                  <a:tcPr/>
                </a:tc>
                <a:tc>
                  <a:txBody>
                    <a:bodyPr/>
                    <a:lstStyle/>
                    <a:p>
                      <a:pPr algn="ctr"/>
                      <a:r>
                        <a:rPr lang="en-US" sz="1600" dirty="0" smtClean="0"/>
                        <a:t>-- Nil</a:t>
                      </a:r>
                      <a:r>
                        <a:rPr lang="en-US" sz="1600" baseline="0" dirty="0" smtClean="0"/>
                        <a:t> --</a:t>
                      </a:r>
                      <a:endParaRPr lang="en-US" sz="1600" dirty="0"/>
                    </a:p>
                  </a:txBody>
                  <a:tcPr/>
                </a:tc>
              </a:tr>
              <a:tr h="787933">
                <a:tc>
                  <a:txBody>
                    <a:bodyPr/>
                    <a:lstStyle/>
                    <a:p>
                      <a:pPr algn="ctr"/>
                      <a:r>
                        <a:rPr lang="en-US" sz="1600" dirty="0" smtClean="0"/>
                        <a:t>8</a:t>
                      </a:r>
                      <a:endParaRPr lang="en-US" sz="1600" dirty="0"/>
                    </a:p>
                  </a:txBody>
                  <a:tcPr/>
                </a:tc>
                <a:tc>
                  <a:txBody>
                    <a:bodyPr/>
                    <a:lstStyle/>
                    <a:p>
                      <a:r>
                        <a:rPr lang="en-US" sz="1600" dirty="0" smtClean="0"/>
                        <a:t>Input Tax Credit </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 No Input Tax Credit  --</a:t>
                      </a:r>
                    </a:p>
                  </a:txBody>
                  <a:tcPr/>
                </a:tc>
                <a:tc>
                  <a:txBody>
                    <a:bodyPr/>
                    <a:lstStyle/>
                    <a:p>
                      <a:pPr algn="l"/>
                      <a:r>
                        <a:rPr lang="en-US" sz="1600" dirty="0" smtClean="0"/>
                        <a:t>Input tax Credit  is Available </a:t>
                      </a:r>
                      <a:endParaRPr lang="en-US" sz="1600" dirty="0"/>
                    </a:p>
                  </a:txBody>
                  <a:tcPr/>
                </a:tc>
              </a:tr>
            </a:tbl>
          </a:graphicData>
        </a:graphic>
      </p:graphicFrame>
      <p:sp>
        <p:nvSpPr>
          <p:cNvPr id="3" name="Rectangle 2"/>
          <p:cNvSpPr/>
          <p:nvPr/>
        </p:nvSpPr>
        <p:spPr>
          <a:xfrm>
            <a:off x="1981200" y="0"/>
            <a:ext cx="5006242" cy="400110"/>
          </a:xfrm>
          <a:prstGeom prst="rect">
            <a:avLst/>
          </a:prstGeom>
          <a:noFill/>
        </p:spPr>
        <p:txBody>
          <a:bodyPr wrap="square">
            <a:spAutoFit/>
          </a:bodyPr>
          <a:lstStyle/>
          <a:p>
            <a:pPr algn="ctr">
              <a:defRPr/>
            </a:pPr>
            <a:r>
              <a:rPr lang="en-US" sz="2000" dirty="0">
                <a:ln w="12700">
                  <a:solidFill>
                    <a:schemeClr val="tx2">
                      <a:satMod val="155000"/>
                    </a:schemeClr>
                  </a:solidFill>
                  <a:prstDash val="solid"/>
                </a:ln>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Difference in  Nut Shell –  FOR LSI   D + area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356350"/>
            <a:ext cx="9144000" cy="50165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
        <p:nvSpPr>
          <p:cNvPr id="3" name="Horizontal Scroll 2"/>
          <p:cNvSpPr/>
          <p:nvPr/>
        </p:nvSpPr>
        <p:spPr>
          <a:xfrm>
            <a:off x="304800" y="685800"/>
            <a:ext cx="8382000" cy="5029200"/>
          </a:xfrm>
          <a:prstGeom prst="horizontalScroll">
            <a:avLst/>
          </a:prstGeom>
        </p:spPr>
        <p:style>
          <a:lnRef idx="1">
            <a:schemeClr val="accent1"/>
          </a:lnRef>
          <a:fillRef idx="3">
            <a:schemeClr val="accent1"/>
          </a:fillRef>
          <a:effectRef idx="2">
            <a:schemeClr val="accent1"/>
          </a:effectRef>
          <a:fontRef idx="minor">
            <a:schemeClr val="lt1"/>
          </a:fontRef>
        </p:style>
        <p:txBody>
          <a:bodyPr rtlCol="0" anchor="ctr">
            <a:scene3d>
              <a:camera prst="orthographicFront">
                <a:rot lat="0" lon="600000" rev="0"/>
              </a:camera>
              <a:lightRig rig="threePt" dir="t"/>
            </a:scene3d>
          </a:bodyPr>
          <a:lstStyle/>
          <a:p>
            <a:pPr algn="ctr"/>
            <a:r>
              <a:rPr lang="en-US" sz="2800"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rPr>
              <a:t>MODI &amp; AGRAWAL .</a:t>
            </a:r>
          </a:p>
          <a:p>
            <a:pPr algn="ctr"/>
            <a:r>
              <a:rPr lang="en-US" sz="2800"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rPr>
              <a:t>CHARTERED ACCOUNTANTS. </a:t>
            </a:r>
          </a:p>
          <a:p>
            <a:pPr algn="ctr"/>
            <a:r>
              <a:rPr lang="en-US" sz="2800" dirty="0" smtClean="0">
                <a:blipFill>
                  <a:blip r:embed="rId3"/>
                  <a:tile tx="0" ty="0" sx="100000" sy="100000" flip="none" algn="tl"/>
                </a:blipFill>
              </a:rPr>
              <a:t>56,KRISHNA-SIDDHI,GB NAGAR,</a:t>
            </a:r>
          </a:p>
          <a:p>
            <a:pPr algn="ctr"/>
            <a:r>
              <a:rPr lang="en-US" sz="2800" dirty="0" smtClean="0">
                <a:blipFill>
                  <a:blip r:embed="rId3"/>
                  <a:tile tx="0" ty="0" sx="100000" sy="100000" flip="none" algn="tl"/>
                </a:blipFill>
              </a:rPr>
              <a:t> MALEGAON ROAD,</a:t>
            </a:r>
          </a:p>
          <a:p>
            <a:pPr algn="ctr"/>
            <a:r>
              <a:rPr lang="en-US" sz="2800" dirty="0" smtClean="0">
                <a:blipFill>
                  <a:blip r:embed="rId3"/>
                  <a:tile tx="0" ty="0" sx="100000" sy="100000" flip="none" algn="tl"/>
                </a:blipFill>
              </a:rPr>
              <a:t> DHULE- 424001</a:t>
            </a:r>
          </a:p>
          <a:p>
            <a:pPr algn="ctr"/>
            <a:r>
              <a:rPr lang="en-US" sz="2800" dirty="0" smtClean="0">
                <a:blipFill>
                  <a:blip r:embed="rId3"/>
                  <a:tile tx="0" ty="0" sx="100000" sy="100000" flip="none" algn="tl"/>
                </a:blipFill>
              </a:rPr>
              <a:t>PHONE:-02562-238815,  234571</a:t>
            </a:r>
          </a:p>
          <a:p>
            <a:pPr algn="ctr"/>
            <a:r>
              <a:rPr lang="en-US" sz="2800" dirty="0" smtClean="0">
                <a:blipFill>
                  <a:blip r:embed="rId3"/>
                  <a:tile tx="0" ty="0" sx="100000" sy="100000" flip="none" algn="tl"/>
                </a:blipFill>
              </a:rPr>
              <a:t>MO:-9923205127,  9422285096</a:t>
            </a:r>
          </a:p>
          <a:p>
            <a:pPr algn="ctr"/>
            <a:r>
              <a:rPr lang="en-US" sz="2800" dirty="0" smtClean="0">
                <a:blipFill>
                  <a:blip r:embed="rId3"/>
                  <a:tile tx="0" ty="0" sx="100000" sy="100000" flip="none" algn="tl"/>
                </a:blipFill>
              </a:rPr>
              <a:t>Email:-gbmodi@hotmail.com</a:t>
            </a:r>
          </a:p>
          <a:p>
            <a:pPr algn="ctr"/>
            <a:r>
              <a:rPr lang="en-US" sz="2800" dirty="0" smtClean="0">
                <a:blipFill>
                  <a:blip r:embed="rId3"/>
                  <a:tile tx="0" ty="0" sx="100000" sy="100000" flip="none" algn="tl"/>
                </a:blipFill>
              </a:rPr>
              <a:t>Website:-www.modiagrawal.com</a:t>
            </a:r>
          </a:p>
        </p:txBody>
      </p:sp>
    </p:spTree>
    <p:extLst>
      <p:ext uri="{BB962C8B-B14F-4D97-AF65-F5344CB8AC3E}">
        <p14:creationId xmlns="" xmlns:p14="http://schemas.microsoft.com/office/powerpoint/2010/main" val="2273153731"/>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172200"/>
            <a:ext cx="9144000" cy="685800"/>
          </a:xfrm>
          <a:solidFill>
            <a:schemeClr val="accent1">
              <a:lumMod val="60000"/>
              <a:lumOff val="40000"/>
            </a:schemeClr>
          </a:solidFill>
        </p:spPr>
        <p:txBody>
          <a:bodyPr>
            <a:scene3d>
              <a:camera prst="orthographicFront"/>
              <a:lightRig rig="threePt" dir="t"/>
            </a:scene3d>
            <a:sp3d>
              <a:bevelB w="38100" h="38100"/>
            </a:sp3d>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pic>
        <p:nvPicPr>
          <p:cNvPr id="3" name="Picture 2" descr="schoolcolorsblack[1].jpg"/>
          <p:cNvPicPr>
            <a:picLocks noChangeAspect="1"/>
          </p:cNvPicPr>
          <p:nvPr/>
        </p:nvPicPr>
        <p:blipFill>
          <a:blip r:embed="rId3" cstate="print"/>
          <a:stretch>
            <a:fillRect/>
          </a:stretch>
        </p:blipFill>
        <p:spPr>
          <a:xfrm>
            <a:off x="0" y="914400"/>
            <a:ext cx="9144000" cy="3810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0"/>
          <a:ext cx="9144000" cy="6858000"/>
        </p:xfrm>
        <a:graphic>
          <a:graphicData uri="http://schemas.openxmlformats.org/drawingml/2006/table">
            <a:tbl>
              <a:tblPr firstRow="1" bandRow="1">
                <a:tableStyleId>{5C22544A-7EE6-4342-B048-85BDC9FD1C3A}</a:tableStyleId>
              </a:tblPr>
              <a:tblGrid>
                <a:gridCol w="2286000"/>
                <a:gridCol w="2286000"/>
                <a:gridCol w="2286000"/>
                <a:gridCol w="2286000"/>
              </a:tblGrid>
              <a:tr h="2515748">
                <a:tc>
                  <a:txBody>
                    <a:bodyPr/>
                    <a:lstStyle/>
                    <a:p>
                      <a:pPr algn="ctr"/>
                      <a:r>
                        <a:rPr lang="en-US" dirty="0" smtClean="0"/>
                        <a:t>STATE</a:t>
                      </a:r>
                      <a:endParaRPr lang="en-US" dirty="0"/>
                    </a:p>
                  </a:txBody>
                  <a:tcPr anchor="ctr"/>
                </a:tc>
                <a:tc>
                  <a:txBody>
                    <a:bodyPr/>
                    <a:lstStyle/>
                    <a:p>
                      <a:pPr algn="ctr"/>
                      <a:r>
                        <a:rPr lang="en-US" dirty="0" smtClean="0"/>
                        <a:t>DISTRICT</a:t>
                      </a:r>
                      <a:endParaRPr lang="en-US" dirty="0"/>
                    </a:p>
                  </a:txBody>
                  <a:tcPr anchor="ctr"/>
                </a:tc>
                <a:tc>
                  <a:txBody>
                    <a:bodyPr/>
                    <a:lstStyle/>
                    <a:p>
                      <a:pPr algn="ctr"/>
                      <a:r>
                        <a:rPr lang="en-US" dirty="0" smtClean="0"/>
                        <a:t>TALUKA</a:t>
                      </a:r>
                      <a:endParaRPr lang="en-US" dirty="0"/>
                    </a:p>
                  </a:txBody>
                  <a:tcPr anchor="ctr"/>
                </a:tc>
                <a:tc>
                  <a:txBody>
                    <a:bodyPr/>
                    <a:lstStyle/>
                    <a:p>
                      <a:pPr algn="ctr"/>
                      <a:r>
                        <a:rPr lang="en-US" dirty="0" smtClean="0"/>
                        <a:t>AREA</a:t>
                      </a:r>
                      <a:endParaRPr lang="en-US" dirty="0"/>
                    </a:p>
                  </a:txBody>
                  <a:tcPr anchor="ctr"/>
                </a:tc>
              </a:tr>
              <a:tr h="4342252">
                <a:tc>
                  <a:txBody>
                    <a:bodyPr/>
                    <a:lstStyle/>
                    <a:p>
                      <a:pPr algn="ctr"/>
                      <a:r>
                        <a:rPr lang="en-US" dirty="0" smtClean="0"/>
                        <a:t>MAHARASHTRA &amp; GOA</a:t>
                      </a:r>
                      <a:endParaRPr lang="en-US" dirty="0"/>
                    </a:p>
                  </a:txBody>
                  <a:tcPr anchor="ctr">
                    <a:solidFill>
                      <a:srgbClr val="FFCC00"/>
                    </a:solidFill>
                  </a:tcPr>
                </a:tc>
                <a:tc>
                  <a:txBody>
                    <a:bodyPr/>
                    <a:lstStyle/>
                    <a:p>
                      <a:pPr algn="ctr"/>
                      <a:r>
                        <a:rPr lang="en-US" dirty="0" smtClean="0"/>
                        <a:t>SINDHUDURG</a:t>
                      </a:r>
                      <a:endParaRPr lang="en-US" dirty="0"/>
                    </a:p>
                  </a:txBody>
                  <a:tcPr anchor="ctr">
                    <a:solidFill>
                      <a:srgbClr val="FF66FF"/>
                    </a:solidFill>
                  </a:tcPr>
                </a:tc>
                <a:tc>
                  <a:txBody>
                    <a:bodyPr/>
                    <a:lstStyle/>
                    <a:p>
                      <a:pPr algn="ctr"/>
                      <a:r>
                        <a:rPr lang="en-US" dirty="0" smtClean="0"/>
                        <a:t>SAWANTWADI</a:t>
                      </a:r>
                      <a:endParaRPr lang="en-US" dirty="0"/>
                    </a:p>
                  </a:txBody>
                  <a:tcPr anchor="ctr">
                    <a:solidFill>
                      <a:srgbClr val="FF66FF"/>
                    </a:solidFill>
                  </a:tcPr>
                </a:tc>
                <a:tc>
                  <a:txBody>
                    <a:bodyPr/>
                    <a:lstStyle/>
                    <a:p>
                      <a:pPr algn="ctr"/>
                      <a:r>
                        <a:rPr lang="en-US" dirty="0" smtClean="0"/>
                        <a:t>D+</a:t>
                      </a:r>
                      <a:endParaRPr lang="en-US" dirty="0"/>
                    </a:p>
                  </a:txBody>
                  <a:tcPr anchor="ctr">
                    <a:solidFill>
                      <a:srgbClr val="FF66FF"/>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0"/>
          <a:ext cx="9144000" cy="6858000"/>
        </p:xfrm>
        <a:graphic>
          <a:graphicData uri="http://schemas.openxmlformats.org/drawingml/2006/table">
            <a:tbl>
              <a:tblPr firstRow="1" bandRow="1">
                <a:tableStyleId>{5C22544A-7EE6-4342-B048-85BDC9FD1C3A}</a:tableStyleId>
              </a:tblPr>
              <a:tblGrid>
                <a:gridCol w="2286000"/>
                <a:gridCol w="2286000"/>
                <a:gridCol w="2286000"/>
                <a:gridCol w="2286000"/>
              </a:tblGrid>
              <a:tr h="428625">
                <a:tc>
                  <a:txBody>
                    <a:bodyPr/>
                    <a:lstStyle/>
                    <a:p>
                      <a:pPr algn="ctr"/>
                      <a:r>
                        <a:rPr lang="en-US" dirty="0" smtClean="0"/>
                        <a:t>STATE</a:t>
                      </a:r>
                      <a:endParaRPr lang="en-US" dirty="0"/>
                    </a:p>
                  </a:txBody>
                  <a:tcPr anchor="ctr"/>
                </a:tc>
                <a:tc>
                  <a:txBody>
                    <a:bodyPr/>
                    <a:lstStyle/>
                    <a:p>
                      <a:pPr algn="ctr"/>
                      <a:r>
                        <a:rPr lang="en-US" dirty="0" smtClean="0"/>
                        <a:t>DISTRICT</a:t>
                      </a:r>
                      <a:endParaRPr lang="en-US" dirty="0"/>
                    </a:p>
                  </a:txBody>
                  <a:tcPr anchor="ctr"/>
                </a:tc>
                <a:tc>
                  <a:txBody>
                    <a:bodyPr/>
                    <a:lstStyle/>
                    <a:p>
                      <a:pPr algn="ctr"/>
                      <a:r>
                        <a:rPr lang="en-US" dirty="0" smtClean="0"/>
                        <a:t>TALUKA</a:t>
                      </a:r>
                      <a:endParaRPr lang="en-US" dirty="0"/>
                    </a:p>
                  </a:txBody>
                  <a:tcPr anchor="ctr"/>
                </a:tc>
                <a:tc>
                  <a:txBody>
                    <a:bodyPr/>
                    <a:lstStyle/>
                    <a:p>
                      <a:pPr algn="ctr"/>
                      <a:r>
                        <a:rPr lang="en-US" dirty="0" smtClean="0"/>
                        <a:t>AREA</a:t>
                      </a:r>
                      <a:endParaRPr lang="en-US" dirty="0"/>
                    </a:p>
                  </a:txBody>
                  <a:tcPr anchor="ctr"/>
                </a:tc>
              </a:tr>
              <a:tr h="428625">
                <a:tc rowSpan="15">
                  <a:txBody>
                    <a:bodyPr/>
                    <a:lstStyle/>
                    <a:p>
                      <a:pPr algn="ctr"/>
                      <a:r>
                        <a:rPr lang="en-US" dirty="0" smtClean="0"/>
                        <a:t>MAHARASHTRA &amp; AREBIAN</a:t>
                      </a:r>
                      <a:r>
                        <a:rPr lang="en-US" baseline="0" dirty="0" smtClean="0"/>
                        <a:t> SEA</a:t>
                      </a:r>
                      <a:endParaRPr lang="en-US" dirty="0"/>
                    </a:p>
                  </a:txBody>
                  <a:tcPr anchor="ctr">
                    <a:solidFill>
                      <a:srgbClr val="FFCC00"/>
                    </a:solidFill>
                  </a:tcPr>
                </a:tc>
                <a:tc rowSpan="3">
                  <a:txBody>
                    <a:bodyPr/>
                    <a:lstStyle/>
                    <a:p>
                      <a:pPr algn="ctr"/>
                      <a:r>
                        <a:rPr lang="en-US" dirty="0" smtClean="0"/>
                        <a:t>SINDHUDURG</a:t>
                      </a:r>
                      <a:endParaRPr lang="en-US" dirty="0"/>
                    </a:p>
                  </a:txBody>
                  <a:tcPr anchor="ctr">
                    <a:solidFill>
                      <a:srgbClr val="9999FF"/>
                    </a:solidFill>
                  </a:tcPr>
                </a:tc>
                <a:tc>
                  <a:txBody>
                    <a:bodyPr/>
                    <a:lstStyle/>
                    <a:p>
                      <a:pPr algn="ctr"/>
                      <a:r>
                        <a:rPr lang="en-US" dirty="0" smtClean="0"/>
                        <a:t>VENGURIA</a:t>
                      </a:r>
                      <a:endParaRPr lang="en-US" dirty="0"/>
                    </a:p>
                  </a:txBody>
                  <a:tcPr anchor="ctr">
                    <a:solidFill>
                      <a:srgbClr val="9999FF"/>
                    </a:solidFill>
                  </a:tcPr>
                </a:tc>
                <a:tc>
                  <a:txBody>
                    <a:bodyPr/>
                    <a:lstStyle/>
                    <a:p>
                      <a:pPr algn="ctr"/>
                      <a:r>
                        <a:rPr lang="en-US" dirty="0" smtClean="0"/>
                        <a:t>D</a:t>
                      </a:r>
                      <a:endParaRPr lang="en-US" dirty="0"/>
                    </a:p>
                  </a:txBody>
                  <a:tcPr anchor="ctr">
                    <a:solidFill>
                      <a:srgbClr val="9999FF"/>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MALWAN</a:t>
                      </a:r>
                      <a:endParaRPr lang="en-US" dirty="0"/>
                    </a:p>
                  </a:txBody>
                  <a:tcPr anchor="ctr">
                    <a:solidFill>
                      <a:srgbClr val="9999FF"/>
                    </a:solidFill>
                  </a:tcPr>
                </a:tc>
                <a:tc>
                  <a:txBody>
                    <a:bodyPr/>
                    <a:lstStyle/>
                    <a:p>
                      <a:pPr algn="ctr"/>
                      <a:r>
                        <a:rPr lang="en-US" smtClean="0"/>
                        <a:t>D+</a:t>
                      </a:r>
                      <a:endParaRPr lang="en-US" dirty="0"/>
                    </a:p>
                  </a:txBody>
                  <a:tcPr anchor="ctr">
                    <a:solidFill>
                      <a:srgbClr val="9999FF"/>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DEVGARH</a:t>
                      </a:r>
                      <a:endParaRPr lang="en-US" dirty="0"/>
                    </a:p>
                  </a:txBody>
                  <a:tcPr anchor="ctr">
                    <a:solidFill>
                      <a:srgbClr val="9999FF"/>
                    </a:solidFill>
                  </a:tcPr>
                </a:tc>
                <a:tc>
                  <a:txBody>
                    <a:bodyPr/>
                    <a:lstStyle/>
                    <a:p>
                      <a:pPr algn="ctr"/>
                      <a:r>
                        <a:rPr lang="en-US" smtClean="0"/>
                        <a:t>D+</a:t>
                      </a:r>
                      <a:endParaRPr lang="en-US" dirty="0"/>
                    </a:p>
                  </a:txBody>
                  <a:tcPr anchor="ctr">
                    <a:solidFill>
                      <a:srgbClr val="9999FF"/>
                    </a:solidFill>
                  </a:tcPr>
                </a:tc>
              </a:tr>
              <a:tr h="428625">
                <a:tc vMerge="1">
                  <a:txBody>
                    <a:bodyPr/>
                    <a:lstStyle/>
                    <a:p>
                      <a:endParaRPr lang="en-US" dirty="0"/>
                    </a:p>
                  </a:txBody>
                  <a:tcPr/>
                </a:tc>
                <a:tc rowSpan="3">
                  <a:txBody>
                    <a:bodyPr/>
                    <a:lstStyle/>
                    <a:p>
                      <a:pPr algn="ctr"/>
                      <a:r>
                        <a:rPr lang="en-US" dirty="0" smtClean="0"/>
                        <a:t>RATNAGIRI</a:t>
                      </a:r>
                      <a:endParaRPr lang="en-US" dirty="0"/>
                    </a:p>
                  </a:txBody>
                  <a:tcPr anchor="ctr">
                    <a:solidFill>
                      <a:srgbClr val="FF9999"/>
                    </a:solidFill>
                  </a:tcPr>
                </a:tc>
                <a:tc>
                  <a:txBody>
                    <a:bodyPr/>
                    <a:lstStyle/>
                    <a:p>
                      <a:pPr algn="ctr"/>
                      <a:r>
                        <a:rPr lang="en-US" dirty="0" smtClean="0"/>
                        <a:t>GUHAGAR</a:t>
                      </a:r>
                      <a:endParaRPr lang="en-US" dirty="0"/>
                    </a:p>
                  </a:txBody>
                  <a:tcPr anchor="ctr">
                    <a:solidFill>
                      <a:srgbClr val="FF9999"/>
                    </a:solidFill>
                  </a:tcPr>
                </a:tc>
                <a:tc>
                  <a:txBody>
                    <a:bodyPr/>
                    <a:lstStyle/>
                    <a:p>
                      <a:pPr algn="ctr"/>
                      <a:r>
                        <a:rPr lang="en-US" smtClean="0"/>
                        <a:t>D+</a:t>
                      </a:r>
                      <a:endParaRPr lang="en-US" dirty="0"/>
                    </a:p>
                  </a:txBody>
                  <a:tcPr anchor="ctr">
                    <a:solidFill>
                      <a:srgbClr val="FF9999"/>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RATNAGIRI</a:t>
                      </a:r>
                      <a:endParaRPr lang="en-US" dirty="0"/>
                    </a:p>
                  </a:txBody>
                  <a:tcPr anchor="ctr">
                    <a:solidFill>
                      <a:srgbClr val="FF9999"/>
                    </a:solidFill>
                  </a:tcPr>
                </a:tc>
                <a:tc>
                  <a:txBody>
                    <a:bodyPr/>
                    <a:lstStyle/>
                    <a:p>
                      <a:pPr algn="ctr"/>
                      <a:r>
                        <a:rPr lang="en-US" dirty="0" smtClean="0"/>
                        <a:t>C</a:t>
                      </a:r>
                      <a:endParaRPr lang="en-US" dirty="0"/>
                    </a:p>
                  </a:txBody>
                  <a:tcPr anchor="ctr">
                    <a:solidFill>
                      <a:srgbClr val="FF9999"/>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RAJAPUR</a:t>
                      </a:r>
                      <a:endParaRPr lang="en-US" dirty="0"/>
                    </a:p>
                  </a:txBody>
                  <a:tcPr anchor="ctr">
                    <a:solidFill>
                      <a:srgbClr val="FF9999"/>
                    </a:solidFill>
                  </a:tcPr>
                </a:tc>
                <a:tc>
                  <a:txBody>
                    <a:bodyPr/>
                    <a:lstStyle/>
                    <a:p>
                      <a:pPr algn="ctr"/>
                      <a:r>
                        <a:rPr lang="en-US" smtClean="0"/>
                        <a:t>D+</a:t>
                      </a:r>
                      <a:endParaRPr lang="en-US" dirty="0"/>
                    </a:p>
                  </a:txBody>
                  <a:tcPr anchor="ctr">
                    <a:solidFill>
                      <a:srgbClr val="FF9999"/>
                    </a:solidFill>
                  </a:tcPr>
                </a:tc>
              </a:tr>
              <a:tr h="428625">
                <a:tc vMerge="1">
                  <a:txBody>
                    <a:bodyPr/>
                    <a:lstStyle/>
                    <a:p>
                      <a:endParaRPr lang="en-US" dirty="0"/>
                    </a:p>
                  </a:txBody>
                  <a:tcPr/>
                </a:tc>
                <a:tc rowSpan="6">
                  <a:txBody>
                    <a:bodyPr/>
                    <a:lstStyle/>
                    <a:p>
                      <a:pPr algn="ctr"/>
                      <a:r>
                        <a:rPr lang="en-US" dirty="0" smtClean="0"/>
                        <a:t>RAIGARH</a:t>
                      </a:r>
                      <a:endParaRPr lang="en-US" dirty="0"/>
                    </a:p>
                  </a:txBody>
                  <a:tcPr anchor="ctr">
                    <a:solidFill>
                      <a:srgbClr val="99FF66"/>
                    </a:solidFill>
                  </a:tcPr>
                </a:tc>
                <a:tc>
                  <a:txBody>
                    <a:bodyPr/>
                    <a:lstStyle/>
                    <a:p>
                      <a:pPr algn="ctr"/>
                      <a:r>
                        <a:rPr lang="en-US" dirty="0" smtClean="0"/>
                        <a:t>PANVEL</a:t>
                      </a:r>
                      <a:endParaRPr lang="en-US" dirty="0"/>
                    </a:p>
                  </a:txBody>
                  <a:tcPr anchor="ctr">
                    <a:solidFill>
                      <a:srgbClr val="99FF66"/>
                    </a:solidFill>
                  </a:tcPr>
                </a:tc>
                <a:tc>
                  <a:txBody>
                    <a:bodyPr/>
                    <a:lstStyle/>
                    <a:p>
                      <a:pPr algn="ctr"/>
                      <a:r>
                        <a:rPr lang="en-US" dirty="0" smtClean="0"/>
                        <a:t>A</a:t>
                      </a:r>
                      <a:endParaRPr lang="en-US" dirty="0"/>
                    </a:p>
                  </a:txBody>
                  <a:tcPr anchor="ctr">
                    <a:solidFill>
                      <a:srgbClr val="99FF66"/>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URAN</a:t>
                      </a:r>
                      <a:endParaRPr lang="en-US" dirty="0"/>
                    </a:p>
                  </a:txBody>
                  <a:tcPr anchor="ctr">
                    <a:solidFill>
                      <a:srgbClr val="99FF66"/>
                    </a:solidFill>
                  </a:tcPr>
                </a:tc>
                <a:tc>
                  <a:txBody>
                    <a:bodyPr/>
                    <a:lstStyle/>
                    <a:p>
                      <a:pPr algn="ctr"/>
                      <a:r>
                        <a:rPr lang="en-US" dirty="0" smtClean="0"/>
                        <a:t>A</a:t>
                      </a:r>
                      <a:endParaRPr lang="en-US" dirty="0"/>
                    </a:p>
                  </a:txBody>
                  <a:tcPr anchor="ctr">
                    <a:solidFill>
                      <a:srgbClr val="99FF66"/>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ALIBAG</a:t>
                      </a:r>
                      <a:endParaRPr lang="en-US" dirty="0"/>
                    </a:p>
                  </a:txBody>
                  <a:tcPr anchor="ctr">
                    <a:solidFill>
                      <a:srgbClr val="99FF66"/>
                    </a:solidFill>
                  </a:tcPr>
                </a:tc>
                <a:tc>
                  <a:txBody>
                    <a:bodyPr/>
                    <a:lstStyle/>
                    <a:p>
                      <a:pPr algn="ctr"/>
                      <a:r>
                        <a:rPr lang="en-US" dirty="0" smtClean="0"/>
                        <a:t>A</a:t>
                      </a:r>
                      <a:endParaRPr lang="en-US" dirty="0"/>
                    </a:p>
                  </a:txBody>
                  <a:tcPr anchor="ctr">
                    <a:solidFill>
                      <a:srgbClr val="99FF66"/>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MURUD</a:t>
                      </a:r>
                      <a:endParaRPr lang="en-US" dirty="0"/>
                    </a:p>
                  </a:txBody>
                  <a:tcPr anchor="ctr">
                    <a:solidFill>
                      <a:srgbClr val="99FF66"/>
                    </a:solidFill>
                  </a:tcPr>
                </a:tc>
                <a:tc>
                  <a:txBody>
                    <a:bodyPr/>
                    <a:lstStyle/>
                    <a:p>
                      <a:pPr algn="ctr"/>
                      <a:r>
                        <a:rPr lang="en-US" dirty="0" smtClean="0"/>
                        <a:t>C</a:t>
                      </a:r>
                      <a:endParaRPr lang="en-US" dirty="0"/>
                    </a:p>
                  </a:txBody>
                  <a:tcPr anchor="ctr">
                    <a:solidFill>
                      <a:srgbClr val="99FF66"/>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TALA</a:t>
                      </a:r>
                      <a:endParaRPr lang="en-US" dirty="0"/>
                    </a:p>
                  </a:txBody>
                  <a:tcPr anchor="ctr">
                    <a:solidFill>
                      <a:srgbClr val="99FF66"/>
                    </a:solidFill>
                  </a:tcPr>
                </a:tc>
                <a:tc>
                  <a:txBody>
                    <a:bodyPr/>
                    <a:lstStyle/>
                    <a:p>
                      <a:pPr algn="ctr"/>
                      <a:r>
                        <a:rPr lang="en-US" smtClean="0"/>
                        <a:t>D+</a:t>
                      </a:r>
                      <a:endParaRPr lang="en-US" dirty="0"/>
                    </a:p>
                  </a:txBody>
                  <a:tcPr anchor="ctr">
                    <a:solidFill>
                      <a:srgbClr val="99FF66"/>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SHRIVARDHAN</a:t>
                      </a:r>
                      <a:endParaRPr lang="en-US" dirty="0"/>
                    </a:p>
                  </a:txBody>
                  <a:tcPr anchor="ctr">
                    <a:solidFill>
                      <a:srgbClr val="99FF66"/>
                    </a:solidFill>
                  </a:tcPr>
                </a:tc>
                <a:tc>
                  <a:txBody>
                    <a:bodyPr/>
                    <a:lstStyle/>
                    <a:p>
                      <a:pPr algn="ctr"/>
                      <a:r>
                        <a:rPr lang="en-US" dirty="0" smtClean="0"/>
                        <a:t>D</a:t>
                      </a:r>
                      <a:endParaRPr lang="en-US" dirty="0"/>
                    </a:p>
                  </a:txBody>
                  <a:tcPr anchor="ctr">
                    <a:solidFill>
                      <a:srgbClr val="99FF66"/>
                    </a:solidFill>
                  </a:tcPr>
                </a:tc>
              </a:tr>
              <a:tr h="428625">
                <a:tc vMerge="1">
                  <a:txBody>
                    <a:bodyPr/>
                    <a:lstStyle/>
                    <a:p>
                      <a:endParaRPr lang="en-US" dirty="0"/>
                    </a:p>
                  </a:txBody>
                  <a:tcPr/>
                </a:tc>
                <a:tc rowSpan="3">
                  <a:txBody>
                    <a:bodyPr/>
                    <a:lstStyle/>
                    <a:p>
                      <a:pPr algn="ctr"/>
                      <a:r>
                        <a:rPr lang="en-US" dirty="0" smtClean="0"/>
                        <a:t>THANE</a:t>
                      </a:r>
                      <a:endParaRPr lang="en-US" dirty="0"/>
                    </a:p>
                  </a:txBody>
                  <a:tcPr anchor="ctr">
                    <a:solidFill>
                      <a:srgbClr val="9966FF"/>
                    </a:solidFill>
                  </a:tcPr>
                </a:tc>
                <a:tc>
                  <a:txBody>
                    <a:bodyPr/>
                    <a:lstStyle/>
                    <a:p>
                      <a:pPr algn="ctr"/>
                      <a:r>
                        <a:rPr lang="en-US" dirty="0" smtClean="0"/>
                        <a:t>TALASARI</a:t>
                      </a:r>
                      <a:endParaRPr lang="en-US" dirty="0"/>
                    </a:p>
                  </a:txBody>
                  <a:tcPr anchor="ctr">
                    <a:solidFill>
                      <a:srgbClr val="9966FF"/>
                    </a:solidFill>
                  </a:tcPr>
                </a:tc>
                <a:tc>
                  <a:txBody>
                    <a:bodyPr/>
                    <a:lstStyle/>
                    <a:p>
                      <a:pPr algn="ctr"/>
                      <a:r>
                        <a:rPr lang="en-US" smtClean="0"/>
                        <a:t>D+</a:t>
                      </a:r>
                      <a:endParaRPr lang="en-US" dirty="0"/>
                    </a:p>
                  </a:txBody>
                  <a:tcPr anchor="ctr">
                    <a:solidFill>
                      <a:srgbClr val="9966FF"/>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PALGHAR</a:t>
                      </a:r>
                      <a:endParaRPr lang="en-US" dirty="0"/>
                    </a:p>
                  </a:txBody>
                  <a:tcPr anchor="ctr">
                    <a:solidFill>
                      <a:srgbClr val="9966FF"/>
                    </a:solidFill>
                  </a:tcPr>
                </a:tc>
                <a:tc>
                  <a:txBody>
                    <a:bodyPr/>
                    <a:lstStyle/>
                    <a:p>
                      <a:pPr algn="ctr"/>
                      <a:r>
                        <a:rPr lang="en-US" dirty="0" smtClean="0"/>
                        <a:t>A</a:t>
                      </a:r>
                      <a:endParaRPr lang="en-US" dirty="0"/>
                    </a:p>
                  </a:txBody>
                  <a:tcPr anchor="ctr">
                    <a:solidFill>
                      <a:srgbClr val="9966FF"/>
                    </a:solidFill>
                  </a:tcPr>
                </a:tc>
              </a:tr>
              <a:tr h="428625">
                <a:tc vMerge="1">
                  <a:txBody>
                    <a:bodyPr/>
                    <a:lstStyle/>
                    <a:p>
                      <a:endParaRPr lang="en-US" dirty="0"/>
                    </a:p>
                  </a:txBody>
                  <a:tcPr/>
                </a:tc>
                <a:tc vMerge="1">
                  <a:txBody>
                    <a:bodyPr/>
                    <a:lstStyle/>
                    <a:p>
                      <a:endParaRPr lang="en-US" dirty="0"/>
                    </a:p>
                  </a:txBody>
                  <a:tcPr/>
                </a:tc>
                <a:tc>
                  <a:txBody>
                    <a:bodyPr/>
                    <a:lstStyle/>
                    <a:p>
                      <a:pPr algn="ctr"/>
                      <a:r>
                        <a:rPr lang="en-US" dirty="0" smtClean="0"/>
                        <a:t>VASAI</a:t>
                      </a:r>
                      <a:endParaRPr lang="en-US" dirty="0"/>
                    </a:p>
                  </a:txBody>
                  <a:tcPr anchor="ctr">
                    <a:solidFill>
                      <a:srgbClr val="9966FF"/>
                    </a:solidFill>
                  </a:tcPr>
                </a:tc>
                <a:tc>
                  <a:txBody>
                    <a:bodyPr/>
                    <a:lstStyle/>
                    <a:p>
                      <a:pPr algn="ctr"/>
                      <a:r>
                        <a:rPr lang="en-US" dirty="0" smtClean="0"/>
                        <a:t>A</a:t>
                      </a:r>
                      <a:endParaRPr lang="en-US" dirty="0"/>
                    </a:p>
                  </a:txBody>
                  <a:tcPr anchor="ctr">
                    <a:solidFill>
                      <a:srgbClr val="9966FF"/>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5" name="Down Arrow 4"/>
          <p:cNvSpPr/>
          <p:nvPr/>
        </p:nvSpPr>
        <p:spPr>
          <a:xfrm>
            <a:off x="762000" y="0"/>
            <a:ext cx="7799832" cy="2590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blipFill>
                  <a:blip r:embed="rId3"/>
                  <a:tile tx="-196850" ty="0" sx="100000" sy="100000" flip="none" algn="tl"/>
                </a:blipFill>
                <a:effectLst>
                  <a:outerShdw blurRad="50800" dist="50800" dir="5400000" algn="ctr" rotWithShape="0">
                    <a:srgbClr val="000000">
                      <a:alpha val="99000"/>
                    </a:srgbClr>
                  </a:outerShdw>
                </a:effectLst>
              </a:rPr>
              <a:t>PACKAGE SCHEME OF INCENTIVES </a:t>
            </a:r>
          </a:p>
          <a:p>
            <a:pPr algn="ctr"/>
            <a:r>
              <a:rPr lang="en-US" sz="2800" b="1" dirty="0" smtClean="0">
                <a:blipFill>
                  <a:blip r:embed="rId3"/>
                  <a:tile tx="-196850" ty="0" sx="100000" sy="100000" flip="none" algn="tl"/>
                </a:blipFill>
                <a:effectLst>
                  <a:outerShdw blurRad="50800" dist="50800" dir="5400000" algn="ctr" rotWithShape="0">
                    <a:srgbClr val="000000">
                      <a:alpha val="99000"/>
                    </a:srgbClr>
                  </a:outerShdw>
                </a:effectLst>
              </a:rPr>
              <a:t>2013</a:t>
            </a:r>
          </a:p>
          <a:p>
            <a:pPr algn="ctr"/>
            <a:r>
              <a:rPr lang="en-US" sz="2800" b="1" dirty="0" smtClean="0">
                <a:blipFill>
                  <a:blip r:embed="rId3"/>
                  <a:tile tx="-196850" ty="0" sx="100000" sy="100000" flip="none" algn="tl"/>
                </a:blipFill>
                <a:effectLst>
                  <a:outerShdw blurRad="50800" dist="50800" dir="5400000" algn="ctr" rotWithShape="0">
                    <a:srgbClr val="000000">
                      <a:alpha val="99000"/>
                    </a:srgbClr>
                  </a:outerShdw>
                </a:effectLst>
              </a:rPr>
              <a:t>GOVERNMENT OF MAHARASHTRA</a:t>
            </a:r>
            <a:endParaRPr lang="en-US" sz="2800" dirty="0">
              <a:blipFill>
                <a:blip r:embed="rId3"/>
                <a:tile tx="-196850" ty="0" sx="100000" sy="100000" flip="none" algn="tl"/>
              </a:blipFill>
              <a:effectLst>
                <a:outerShdw blurRad="50800" dist="50800" dir="5400000" algn="ctr" rotWithShape="0">
                  <a:srgbClr val="000000">
                    <a:alpha val="99000"/>
                  </a:srgbClr>
                </a:outerShdw>
              </a:effectLst>
            </a:endParaRPr>
          </a:p>
        </p:txBody>
      </p:sp>
      <p:pic>
        <p:nvPicPr>
          <p:cNvPr id="6" name="Picture 5" descr="46564041592171756[1].png"/>
          <p:cNvPicPr>
            <a:picLocks noChangeAspect="1"/>
          </p:cNvPicPr>
          <p:nvPr/>
        </p:nvPicPr>
        <p:blipFill>
          <a:blip r:embed="rId4" cstate="print"/>
          <a:stretch>
            <a:fillRect/>
          </a:stretch>
        </p:blipFill>
        <p:spPr>
          <a:xfrm>
            <a:off x="4038600" y="2667000"/>
            <a:ext cx="5105400" cy="3886200"/>
          </a:xfrm>
          <a:prstGeom prst="rect">
            <a:avLst/>
          </a:prstGeom>
        </p:spPr>
      </p:pic>
      <p:pic>
        <p:nvPicPr>
          <p:cNvPr id="7" name="Picture 6" descr="affiliate-incentives1[1].jpg"/>
          <p:cNvPicPr>
            <a:picLocks noChangeAspect="1"/>
          </p:cNvPicPr>
          <p:nvPr/>
        </p:nvPicPr>
        <p:blipFill>
          <a:blip r:embed="rId5" cstate="print"/>
          <a:stretch>
            <a:fillRect/>
          </a:stretch>
        </p:blipFill>
        <p:spPr>
          <a:xfrm>
            <a:off x="0" y="2667000"/>
            <a:ext cx="4038600" cy="38862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6" name="Rounded Rectangle 5"/>
          <p:cNvSpPr/>
          <p:nvPr/>
        </p:nvSpPr>
        <p:spPr>
          <a:xfrm>
            <a:off x="381000" y="1295400"/>
            <a:ext cx="8382000" cy="44958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3200" dirty="0" smtClean="0"/>
              <a:t>              </a:t>
            </a:r>
            <a:r>
              <a:rPr lang="en-US" sz="3200" u="sng" dirty="0" smtClean="0"/>
              <a:t> PERIOD OF OPERATION</a:t>
            </a:r>
          </a:p>
          <a:p>
            <a:r>
              <a:rPr lang="en-US" sz="2400" dirty="0" smtClean="0"/>
              <a:t>The 2013 Scheme, as may be amended by the Government from time to time, shall remain in operation from:-</a:t>
            </a:r>
          </a:p>
          <a:p>
            <a:endParaRPr lang="en-US" sz="3200" dirty="0" smtClean="0"/>
          </a:p>
          <a:p>
            <a:pPr lvl="1"/>
            <a:r>
              <a:rPr lang="en-US" sz="3200" dirty="0" smtClean="0">
                <a:solidFill>
                  <a:srgbClr val="00B050"/>
                </a:solidFill>
              </a:rPr>
              <a:t>                </a:t>
            </a:r>
            <a:r>
              <a:rPr lang="en-US" sz="4400" b="1" dirty="0" smtClean="0">
                <a:solidFill>
                  <a:srgbClr val="00B050"/>
                </a:solidFill>
              </a:rPr>
              <a:t>1st April, 2013 to </a:t>
            </a:r>
          </a:p>
          <a:p>
            <a:r>
              <a:rPr lang="en-US" sz="4400" b="1" dirty="0" smtClean="0">
                <a:solidFill>
                  <a:schemeClr val="accent3">
                    <a:lumMod val="60000"/>
                    <a:lumOff val="40000"/>
                  </a:schemeClr>
                </a:solidFill>
              </a:rPr>
              <a:t>               </a:t>
            </a:r>
            <a:r>
              <a:rPr lang="en-US" sz="4400" b="1" dirty="0" smtClean="0">
                <a:solidFill>
                  <a:srgbClr val="FF0000"/>
                </a:solidFill>
              </a:rPr>
              <a:t>31st March, 2018</a:t>
            </a:r>
            <a:endParaRPr lang="en-US" sz="4400" b="1"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001643"/>
          </a:xfrm>
          <a:prstGeom prst="rect">
            <a:avLst/>
          </a:prstGeom>
        </p:spPr>
        <p:txBody>
          <a:bodyPr wrap="square">
            <a:spAutoFit/>
          </a:bodyPr>
          <a:lstStyle/>
          <a:p>
            <a:pPr>
              <a:buFont typeface="Wingdings" pitchFamily="2" charset="2"/>
              <a:buChar char="v"/>
            </a:pPr>
            <a:r>
              <a:rPr lang="en-US" sz="2000" b="1" dirty="0" smtClean="0"/>
              <a:t> </a:t>
            </a:r>
            <a:r>
              <a:rPr lang="en-US" sz="2400"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COVERAGE UNDER THE PSI - 2013 </a:t>
            </a:r>
            <a:r>
              <a:rPr lang="en-US" sz="2400" b="1" dirty="0" smtClean="0"/>
              <a:t> </a:t>
            </a:r>
            <a:endParaRPr lang="en-US" sz="2000" b="1" dirty="0" smtClean="0"/>
          </a:p>
          <a:p>
            <a:endParaRPr lang="en-US" sz="2000" b="1" dirty="0" smtClean="0"/>
          </a:p>
          <a:p>
            <a:endParaRPr lang="en-US" sz="2000" b="1" dirty="0"/>
          </a:p>
          <a:p>
            <a:r>
              <a:rPr lang="en-US" sz="2000" dirty="0" smtClean="0"/>
              <a:t>The  </a:t>
            </a:r>
            <a:r>
              <a:rPr lang="en-US" sz="2000" dirty="0"/>
              <a:t>following </a:t>
            </a:r>
            <a:r>
              <a:rPr lang="en-US" sz="2000" dirty="0" smtClean="0"/>
              <a:t> categories  of  Eligible  Industrial  Units </a:t>
            </a:r>
            <a:r>
              <a:rPr lang="en-US" sz="2000" dirty="0"/>
              <a:t>in </a:t>
            </a:r>
            <a:r>
              <a:rPr lang="en-US" sz="2000" dirty="0" smtClean="0"/>
              <a:t>the </a:t>
            </a:r>
            <a:r>
              <a:rPr lang="en-US" sz="2000" dirty="0"/>
              <a:t>Private Sector, </a:t>
            </a:r>
            <a:r>
              <a:rPr lang="en-US" sz="2000" dirty="0" smtClean="0"/>
              <a:t> Co-operative </a:t>
            </a:r>
            <a:r>
              <a:rPr lang="en-US" sz="2000" dirty="0"/>
              <a:t>Sector, </a:t>
            </a:r>
            <a:r>
              <a:rPr lang="en-US" sz="2000" dirty="0" smtClean="0"/>
              <a:t> Central  Public  Sector</a:t>
            </a:r>
            <a:r>
              <a:rPr lang="en-US" sz="2000" dirty="0"/>
              <a:t>, </a:t>
            </a:r>
            <a:r>
              <a:rPr lang="en-US" sz="2000" dirty="0" smtClean="0"/>
              <a:t> State </a:t>
            </a:r>
            <a:r>
              <a:rPr lang="en-US" sz="2000" dirty="0"/>
              <a:t>Public Sector/ Joint </a:t>
            </a:r>
            <a:r>
              <a:rPr lang="en-US" sz="2000" dirty="0" smtClean="0"/>
              <a:t> Sector </a:t>
            </a:r>
            <a:r>
              <a:rPr lang="en-US" sz="2000" dirty="0"/>
              <a:t>shall </a:t>
            </a:r>
            <a:r>
              <a:rPr lang="en-US" sz="2000" dirty="0" smtClean="0"/>
              <a:t> be  eligible  to  be </a:t>
            </a:r>
            <a:r>
              <a:rPr lang="en-US" sz="2000" dirty="0"/>
              <a:t>considered </a:t>
            </a:r>
            <a:r>
              <a:rPr lang="en-US" sz="2000" dirty="0" smtClean="0"/>
              <a:t> for  incentives  under  the  PSI- </a:t>
            </a:r>
            <a:r>
              <a:rPr lang="en-US" sz="2000" dirty="0"/>
              <a:t>2013 :- </a:t>
            </a:r>
            <a:endParaRPr lang="en-US" sz="2000" dirty="0" smtClean="0"/>
          </a:p>
          <a:p>
            <a:endParaRPr lang="en-US" sz="2000" dirty="0"/>
          </a:p>
          <a:p>
            <a:pPr marL="400050" indent="-400050">
              <a:buFont typeface="Wingdings" pitchFamily="2" charset="2"/>
              <a:buChar char="Ø"/>
            </a:pPr>
            <a:r>
              <a:rPr lang="en-US" sz="2000" dirty="0" smtClean="0"/>
              <a:t>Industries  listed  in  the  First  Schedule  of  the  </a:t>
            </a:r>
            <a:r>
              <a:rPr lang="en-US" sz="2000" dirty="0"/>
              <a:t>Industries </a:t>
            </a:r>
            <a:r>
              <a:rPr lang="en-US" sz="2000" dirty="0" smtClean="0"/>
              <a:t> (Development  </a:t>
            </a:r>
            <a:r>
              <a:rPr lang="en-US" sz="2000" dirty="0"/>
              <a:t>and Regulation) </a:t>
            </a:r>
            <a:r>
              <a:rPr lang="en-US" sz="2000" dirty="0" smtClean="0"/>
              <a:t> Act</a:t>
            </a:r>
            <a:r>
              <a:rPr lang="en-US" sz="2000" dirty="0"/>
              <a:t>, 1951</a:t>
            </a:r>
            <a:r>
              <a:rPr lang="en-US" sz="2000" dirty="0" smtClean="0"/>
              <a:t>,  </a:t>
            </a:r>
            <a:r>
              <a:rPr lang="en-US" sz="2000" dirty="0"/>
              <a:t>as amended </a:t>
            </a:r>
            <a:r>
              <a:rPr lang="en-US" sz="2000" dirty="0" smtClean="0"/>
              <a:t> from  time </a:t>
            </a:r>
            <a:r>
              <a:rPr lang="en-US" sz="2000" dirty="0"/>
              <a:t>to time </a:t>
            </a:r>
            <a:endParaRPr lang="en-US" sz="2000" dirty="0" smtClean="0"/>
          </a:p>
          <a:p>
            <a:pPr marL="400050" indent="-400050"/>
            <a:endParaRPr lang="en-US" sz="2000" dirty="0"/>
          </a:p>
          <a:p>
            <a:pPr>
              <a:buFont typeface="Wingdings" pitchFamily="2" charset="2"/>
              <a:buChar char="Ø"/>
            </a:pPr>
            <a:r>
              <a:rPr lang="en-US" sz="2000" dirty="0" smtClean="0"/>
              <a:t>   Manufacturing  Enterprises  as  defined  in </a:t>
            </a:r>
            <a:r>
              <a:rPr lang="en-US" sz="2000" dirty="0"/>
              <a:t>the Micro, Small </a:t>
            </a:r>
            <a:r>
              <a:rPr lang="en-US" sz="2000" dirty="0" smtClean="0"/>
              <a:t> and  Medium </a:t>
            </a:r>
          </a:p>
          <a:p>
            <a:r>
              <a:rPr lang="en-US" sz="2000" dirty="0" smtClean="0"/>
              <a:t>      Enterprises </a:t>
            </a:r>
            <a:r>
              <a:rPr lang="en-US" sz="2000" dirty="0"/>
              <a:t>Development </a:t>
            </a:r>
            <a:r>
              <a:rPr lang="en-US" sz="2000" dirty="0" smtClean="0"/>
              <a:t> Act</a:t>
            </a:r>
            <a:r>
              <a:rPr lang="en-US" sz="2000" dirty="0"/>
              <a:t>, 2006. (MSMED Act, 2006) </a:t>
            </a:r>
            <a:endParaRPr lang="en-US" sz="2000" dirty="0" smtClean="0"/>
          </a:p>
          <a:p>
            <a:endParaRPr lang="en-US" sz="2000" dirty="0"/>
          </a:p>
          <a:p>
            <a:pPr>
              <a:buFont typeface="Wingdings" pitchFamily="2" charset="2"/>
              <a:buChar char="Ø"/>
            </a:pPr>
            <a:r>
              <a:rPr lang="en-US" sz="2000" dirty="0" smtClean="0"/>
              <a:t>   Information  Technology  Manufacturing  Units </a:t>
            </a:r>
            <a:r>
              <a:rPr lang="en-US" sz="2000" dirty="0"/>
              <a:t>registered </a:t>
            </a:r>
            <a:r>
              <a:rPr lang="en-US" sz="2000" dirty="0" smtClean="0"/>
              <a:t> with </a:t>
            </a:r>
            <a:r>
              <a:rPr lang="en-US" sz="2000" dirty="0"/>
              <a:t>the </a:t>
            </a:r>
            <a:r>
              <a:rPr lang="en-US" sz="2000" dirty="0" smtClean="0"/>
              <a:t> </a:t>
            </a:r>
          </a:p>
          <a:p>
            <a:r>
              <a:rPr lang="en-US" sz="2000" dirty="0" smtClean="0"/>
              <a:t>      Directorate </a:t>
            </a:r>
            <a:r>
              <a:rPr lang="en-US" sz="2000" dirty="0"/>
              <a:t>of Industries </a:t>
            </a:r>
            <a:r>
              <a:rPr lang="en-US" sz="2000" dirty="0" smtClean="0"/>
              <a:t> or  the </a:t>
            </a:r>
            <a:r>
              <a:rPr lang="en-US" sz="2000" dirty="0"/>
              <a:t>Maharashtra Industrial </a:t>
            </a:r>
            <a:r>
              <a:rPr lang="en-US" sz="2000" dirty="0" smtClean="0"/>
              <a:t> Development  </a:t>
            </a:r>
          </a:p>
          <a:p>
            <a:r>
              <a:rPr lang="en-US" sz="2000" dirty="0" smtClean="0"/>
              <a:t>      Corporation </a:t>
            </a:r>
            <a:r>
              <a:rPr lang="en-US" sz="2000" dirty="0"/>
              <a:t>(MIDC) or the Development Commissioner, </a:t>
            </a:r>
            <a:r>
              <a:rPr lang="en-US" sz="2000" dirty="0" smtClean="0"/>
              <a:t> </a:t>
            </a:r>
            <a:r>
              <a:rPr lang="en-US" sz="2000" dirty="0" err="1" smtClean="0"/>
              <a:t>Santacruz</a:t>
            </a:r>
            <a:r>
              <a:rPr lang="en-US" sz="2000" dirty="0" smtClean="0"/>
              <a:t>  </a:t>
            </a:r>
          </a:p>
          <a:p>
            <a:r>
              <a:rPr lang="en-US" sz="2000" dirty="0" smtClean="0"/>
              <a:t>      Electronic </a:t>
            </a:r>
            <a:r>
              <a:rPr lang="en-US" sz="2000" dirty="0"/>
              <a:t>Export </a:t>
            </a:r>
            <a:r>
              <a:rPr lang="en-US" sz="2000" dirty="0" smtClean="0"/>
              <a:t> Processing </a:t>
            </a:r>
            <a:r>
              <a:rPr lang="en-US" sz="2000" dirty="0"/>
              <a:t>Zone (SEEPZ) or Software </a:t>
            </a:r>
            <a:r>
              <a:rPr lang="en-US" sz="2000" dirty="0" smtClean="0"/>
              <a:t> Technology  Parks  of</a:t>
            </a:r>
          </a:p>
          <a:p>
            <a:r>
              <a:rPr lang="en-US" sz="2000" dirty="0" smtClean="0"/>
              <a:t>      India </a:t>
            </a:r>
            <a:r>
              <a:rPr lang="en-US" sz="2000" dirty="0"/>
              <a:t>(STPI) </a:t>
            </a:r>
            <a:r>
              <a:rPr lang="en-US" sz="2000" dirty="0" smtClean="0"/>
              <a:t> in </a:t>
            </a:r>
            <a:r>
              <a:rPr lang="en-US" sz="2000" dirty="0"/>
              <a:t>the State. </a:t>
            </a:r>
            <a:endParaRPr lang="en-US" sz="2000" dirty="0" smtClean="0"/>
          </a:p>
          <a:p>
            <a:endParaRPr lang="en-US" sz="2000" dirty="0"/>
          </a:p>
        </p:txBody>
      </p:sp>
      <p:sp>
        <p:nvSpPr>
          <p:cNvPr id="3" name="Footer Placeholder 2"/>
          <p:cNvSpPr>
            <a:spLocks noGrp="1"/>
          </p:cNvSpPr>
          <p:nvPr>
            <p:ph type="ftr" sz="quarter" idx="11"/>
          </p:nvPr>
        </p:nvSpPr>
        <p:spPr>
          <a:xfrm>
            <a:off x="0" y="6858000"/>
            <a:ext cx="9144000" cy="3048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      </a:t>
            </a:r>
            <a:endParaRPr lang="en-US"/>
          </a:p>
        </p:txBody>
      </p:sp>
      <p:pic>
        <p:nvPicPr>
          <p:cNvPr id="7" name="Picture 6" descr="10365839_10152044053661548_6629404997750612818_n.jpg"/>
          <p:cNvPicPr>
            <a:picLocks noChangeAspect="1"/>
          </p:cNvPicPr>
          <p:nvPr/>
        </p:nvPicPr>
        <p:blipFill>
          <a:blip r:embed="rId2" cstate="print"/>
          <a:stretch>
            <a:fillRect/>
          </a:stretch>
        </p:blipFill>
        <p:spPr>
          <a:xfrm>
            <a:off x="0" y="0"/>
            <a:ext cx="9144000" cy="4114800"/>
          </a:xfrm>
          <a:prstGeom prst="rect">
            <a:avLst/>
          </a:prstGeom>
        </p:spPr>
      </p:pic>
      <p:pic>
        <p:nvPicPr>
          <p:cNvPr id="5" name="Picture 4" descr="MAKE.jpg"/>
          <p:cNvPicPr>
            <a:picLocks noChangeAspect="1"/>
          </p:cNvPicPr>
          <p:nvPr/>
        </p:nvPicPr>
        <p:blipFill>
          <a:blip r:embed="rId3" cstate="print"/>
          <a:stretch>
            <a:fillRect/>
          </a:stretch>
        </p:blipFill>
        <p:spPr>
          <a:xfrm>
            <a:off x="0" y="3962399"/>
            <a:ext cx="9144000" cy="289560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1"/>
            <a:ext cx="9144000" cy="5386090"/>
          </a:xfrm>
          <a:prstGeom prst="rect">
            <a:avLst/>
          </a:prstGeom>
        </p:spPr>
        <p:txBody>
          <a:bodyPr wrap="square">
            <a:spAutoFit/>
          </a:bodyPr>
          <a:lstStyle/>
          <a:p>
            <a:pPr>
              <a:buFont typeface="Wingdings" pitchFamily="2" charset="2"/>
              <a:buChar char="v"/>
            </a:pPr>
            <a:r>
              <a:rPr lang="en-US" sz="2400"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COVERAGE UNDER THE PSI - 2013 </a:t>
            </a:r>
            <a:r>
              <a:rPr lang="en-US" sz="2400" b="1" dirty="0" smtClean="0"/>
              <a:t> </a:t>
            </a:r>
            <a:endParaRPr lang="en-US" sz="2400" dirty="0" smtClean="0"/>
          </a:p>
          <a:p>
            <a:endParaRPr lang="en-US" sz="2000" dirty="0" smtClean="0"/>
          </a:p>
          <a:p>
            <a:endParaRPr lang="en-US" sz="2000" dirty="0" smtClean="0"/>
          </a:p>
          <a:p>
            <a:pPr>
              <a:buFont typeface="Wingdings" pitchFamily="2" charset="2"/>
              <a:buChar char="Ø"/>
            </a:pPr>
            <a:r>
              <a:rPr lang="en-US" sz="2000" dirty="0" smtClean="0"/>
              <a:t> Bio-technology  Manufacturing  Units  as specified  by  the  Government  from</a:t>
            </a:r>
          </a:p>
          <a:p>
            <a:r>
              <a:rPr lang="en-US" sz="2000" dirty="0" smtClean="0"/>
              <a:t>     time to time, which are  outside the purview  of  any registering  authority  </a:t>
            </a:r>
          </a:p>
          <a:p>
            <a:r>
              <a:rPr lang="en-US" sz="2000" dirty="0" smtClean="0"/>
              <a:t>     mentioned  above. </a:t>
            </a:r>
          </a:p>
          <a:p>
            <a:endParaRPr lang="en-US" sz="2000" dirty="0" smtClean="0"/>
          </a:p>
          <a:p>
            <a:pPr>
              <a:buFont typeface="Wingdings" pitchFamily="2" charset="2"/>
              <a:buChar char="Ø"/>
            </a:pPr>
            <a:r>
              <a:rPr lang="en-US" sz="2000" dirty="0" smtClean="0"/>
              <a:t>   Cold Storages </a:t>
            </a:r>
          </a:p>
          <a:p>
            <a:endParaRPr lang="en-US" sz="2000" dirty="0" smtClean="0"/>
          </a:p>
          <a:p>
            <a:pPr>
              <a:buFont typeface="Wingdings" pitchFamily="2" charset="2"/>
              <a:buChar char="Ø"/>
            </a:pPr>
            <a:r>
              <a:rPr lang="en-US" sz="2000" dirty="0" smtClean="0"/>
              <a:t>   Mechanized Food/Agro Processing Industries in the following sectors: </a:t>
            </a:r>
          </a:p>
          <a:p>
            <a:pPr>
              <a:buFont typeface="Arial" pitchFamily="34" charset="0"/>
              <a:buChar char="•"/>
            </a:pPr>
            <a:r>
              <a:rPr lang="en-US" sz="2000" dirty="0" smtClean="0"/>
              <a:t>     Dairy, Fruit and Vegetable Processing. </a:t>
            </a:r>
          </a:p>
          <a:p>
            <a:pPr>
              <a:buFont typeface="Arial" pitchFamily="34" charset="0"/>
              <a:buChar char="•"/>
            </a:pPr>
            <a:r>
              <a:rPr lang="en-US" sz="2000" dirty="0" smtClean="0"/>
              <a:t>     Grain Processing. </a:t>
            </a:r>
          </a:p>
          <a:p>
            <a:pPr>
              <a:buFont typeface="Arial" pitchFamily="34" charset="0"/>
              <a:buChar char="•"/>
            </a:pPr>
            <a:r>
              <a:rPr lang="en-US" sz="2000" dirty="0" smtClean="0"/>
              <a:t>     Fish Processing. </a:t>
            </a:r>
          </a:p>
          <a:p>
            <a:pPr>
              <a:buFont typeface="Arial" pitchFamily="34" charset="0"/>
              <a:buChar char="•"/>
            </a:pPr>
            <a:r>
              <a:rPr lang="en-US" sz="2000" dirty="0" smtClean="0"/>
              <a:t>     Consumer foods including Packed foods. </a:t>
            </a:r>
          </a:p>
          <a:p>
            <a:pPr>
              <a:buFont typeface="Arial" pitchFamily="34" charset="0"/>
              <a:buChar char="•"/>
            </a:pPr>
            <a:r>
              <a:rPr lang="en-US" sz="2000" dirty="0" smtClean="0"/>
              <a:t>     Non alcoholic beverages from fruits and vegetables. </a:t>
            </a:r>
          </a:p>
          <a:p>
            <a:endParaRPr lang="en-US" sz="2000" dirty="0" smtClean="0"/>
          </a:p>
          <a:p>
            <a:pPr>
              <a:buFont typeface="Wingdings" pitchFamily="2" charset="2"/>
              <a:buChar char="Ø"/>
            </a:pPr>
            <a:r>
              <a:rPr lang="en-US" sz="2000" dirty="0" smtClean="0"/>
              <a:t>   Central Public Sector Units . </a:t>
            </a: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171194"/>
          </a:xfrm>
          <a:prstGeom prst="rect">
            <a:avLst/>
          </a:prstGeom>
        </p:spPr>
        <p:txBody>
          <a:bodyPr wrap="square">
            <a:spAutoFit/>
          </a:bodyPr>
          <a:lstStyle/>
          <a:p>
            <a:pPr>
              <a:buFont typeface="Wingdings" pitchFamily="2" charset="2"/>
              <a:buChar char="v"/>
            </a:pP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CLASSIFICATION OF AREAS FOR PSI-2013</a:t>
            </a:r>
            <a:r>
              <a:rPr lang="en-US" sz="2000" b="1" u="sng" dirty="0" smtClean="0"/>
              <a:t> </a:t>
            </a:r>
          </a:p>
          <a:p>
            <a:endParaRPr lang="en-US" sz="2000" b="1" dirty="0"/>
          </a:p>
          <a:p>
            <a:endParaRPr lang="en-US" sz="2000" b="1" dirty="0"/>
          </a:p>
          <a:p>
            <a:r>
              <a:rPr lang="en-US" sz="2000" dirty="0"/>
              <a:t>For the purposes of the PSI- 2013, detailed </a:t>
            </a:r>
            <a:r>
              <a:rPr lang="en-US" sz="2000" dirty="0" err="1"/>
              <a:t>talukawise</a:t>
            </a:r>
            <a:r>
              <a:rPr lang="en-US" sz="2000" dirty="0"/>
              <a:t> classification of different areas of the State as Group, A /B/ C/ D/ D + etc., on the basis of their level of industrial development </a:t>
            </a:r>
            <a:r>
              <a:rPr lang="en-US" sz="2000" dirty="0" smtClean="0"/>
              <a:t>is as follows –</a:t>
            </a:r>
          </a:p>
          <a:p>
            <a:pPr marL="400050" indent="-400050"/>
            <a:endParaRPr lang="en-US" sz="2000" b="1" dirty="0" smtClean="0"/>
          </a:p>
          <a:p>
            <a:pPr marL="400050" indent="-400050">
              <a:buFont typeface="Wingdings" pitchFamily="2" charset="2"/>
              <a:buChar char="Ø"/>
            </a:pPr>
            <a:r>
              <a:rPr lang="en-US" sz="2000" b="1" dirty="0" smtClean="0"/>
              <a:t>Group A</a:t>
            </a:r>
            <a:r>
              <a:rPr lang="en-US" sz="2000" dirty="0" smtClean="0"/>
              <a:t>:  Denotes Industrially developed areas </a:t>
            </a:r>
          </a:p>
          <a:p>
            <a:pPr marL="400050" indent="-400050"/>
            <a:endParaRPr lang="en-US" sz="2000" dirty="0" smtClean="0"/>
          </a:p>
          <a:p>
            <a:pPr>
              <a:buFont typeface="Wingdings" pitchFamily="2" charset="2"/>
              <a:buChar char="Ø"/>
            </a:pPr>
            <a:r>
              <a:rPr lang="en-US" sz="2000" b="1" dirty="0" smtClean="0"/>
              <a:t>   Group B</a:t>
            </a:r>
            <a:r>
              <a:rPr lang="en-US" sz="2000" dirty="0" smtClean="0"/>
              <a:t>:  Denotes Areas where some industrial development has taken place,</a:t>
            </a:r>
          </a:p>
          <a:p>
            <a:r>
              <a:rPr lang="en-US" sz="2000" dirty="0" smtClean="0"/>
              <a:t>                         but are less developed than the areas under Group A. </a:t>
            </a:r>
          </a:p>
          <a:p>
            <a:endParaRPr lang="en-US" sz="2000" dirty="0" smtClean="0"/>
          </a:p>
          <a:p>
            <a:pPr>
              <a:buFont typeface="Wingdings" pitchFamily="2" charset="2"/>
              <a:buChar char="Ø"/>
            </a:pPr>
            <a:r>
              <a:rPr lang="en-US" sz="2000" b="1" dirty="0" smtClean="0"/>
              <a:t>   Group C</a:t>
            </a:r>
            <a:r>
              <a:rPr lang="en-US" sz="2000" dirty="0" smtClean="0"/>
              <a:t>:  Denotes Areas, which are less developed than those covered under</a:t>
            </a:r>
          </a:p>
          <a:p>
            <a:r>
              <a:rPr lang="en-US" sz="2000" dirty="0" smtClean="0"/>
              <a:t>                        Group B.</a:t>
            </a:r>
          </a:p>
          <a:p>
            <a:endParaRPr lang="en-US" sz="2000" dirty="0" smtClean="0"/>
          </a:p>
          <a:p>
            <a:pPr>
              <a:buFont typeface="Wingdings" pitchFamily="2" charset="2"/>
              <a:buChar char="Ø"/>
            </a:pPr>
            <a:r>
              <a:rPr lang="en-US" sz="2000" dirty="0" smtClean="0"/>
              <a:t>   </a:t>
            </a:r>
            <a:r>
              <a:rPr lang="en-US" sz="2000" b="1" dirty="0" smtClean="0"/>
              <a:t>Group D</a:t>
            </a:r>
            <a:r>
              <a:rPr lang="en-US" sz="2000" dirty="0" smtClean="0"/>
              <a:t>:  Denotes the lesser-developed areas of the State, not covered under</a:t>
            </a:r>
          </a:p>
          <a:p>
            <a:r>
              <a:rPr lang="en-US" sz="2000" dirty="0" smtClean="0"/>
              <a:t>                          Group A  Group B/ Group C. </a:t>
            </a:r>
          </a:p>
          <a:p>
            <a:pPr>
              <a:buFont typeface="Wingdings" pitchFamily="2" charset="2"/>
              <a:buChar char="Ø"/>
            </a:pPr>
            <a:r>
              <a:rPr lang="en-US" sz="2000" b="1" dirty="0" smtClean="0"/>
              <a:t>Group D+:             </a:t>
            </a:r>
            <a:r>
              <a:rPr lang="en-US" sz="2000" dirty="0" smtClean="0"/>
              <a:t>Denotes the least developed areas, not covered under Group </a:t>
            </a:r>
          </a:p>
          <a:p>
            <a:r>
              <a:rPr lang="en-US" sz="2000" dirty="0" smtClean="0"/>
              <a:t>                                    A/Group  B/Group C/Group D.  </a:t>
            </a:r>
          </a:p>
          <a:p>
            <a:endParaRPr lang="en-US" sz="2000" dirty="0" smtClean="0"/>
          </a:p>
          <a:p>
            <a:endParaRPr lang="en-US" sz="2000" dirty="0" smtClean="0"/>
          </a:p>
          <a:p>
            <a:endParaRPr lang="en-US" sz="2000" dirty="0" smtClean="0"/>
          </a:p>
          <a:p>
            <a:endParaRPr lang="en-US" sz="2000" dirty="0"/>
          </a:p>
        </p:txBody>
      </p:sp>
      <p:sp>
        <p:nvSpPr>
          <p:cNvPr id="3" name="Footer Placeholder 2"/>
          <p:cNvSpPr>
            <a:spLocks noGrp="1"/>
          </p:cNvSpPr>
          <p:nvPr>
            <p:ph type="ftr" sz="quarter" idx="11"/>
          </p:nvPr>
        </p:nvSpPr>
        <p:spPr>
          <a:xfrm>
            <a:off x="0" y="6356350"/>
            <a:ext cx="9144000" cy="50165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4" name="Rectangle 3"/>
          <p:cNvSpPr/>
          <p:nvPr/>
        </p:nvSpPr>
        <p:spPr>
          <a:xfrm>
            <a:off x="2286000" y="2828836"/>
            <a:ext cx="4572000" cy="923330"/>
          </a:xfrm>
          <a:prstGeom prst="rect">
            <a:avLst/>
          </a:prstGeom>
        </p:spPr>
        <p:txBody>
          <a:bodyPr>
            <a:spAutoFit/>
          </a:bodyPr>
          <a:lstStyle/>
          <a:p>
            <a:pPr lvl="2"/>
            <a:r>
              <a:rPr lang="en-US" b="1" dirty="0" smtClean="0"/>
              <a:t> </a:t>
            </a:r>
          </a:p>
          <a:p>
            <a:r>
              <a:rPr lang="en-US" b="1" dirty="0" smtClean="0"/>
              <a:t>                                                                              </a:t>
            </a:r>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356350"/>
            <a:ext cx="9144000" cy="501650"/>
          </a:xfrm>
          <a:solidFill>
            <a:schemeClr val="accent2"/>
          </a:solidFill>
        </p:spPr>
        <p:txBody>
          <a:bodyPr/>
          <a:lstStyle/>
          <a:p>
            <a:pPr lvl="2"/>
            <a:r>
              <a:rPr lang="en-US" b="1" dirty="0" smtClean="0">
                <a:hlinkClick r:id="rId2"/>
              </a:rPr>
              <a:t>WWW.INDUSTRIALSUBSIDY.COM</a:t>
            </a:r>
            <a:r>
              <a:rPr lang="en-US" b="1" dirty="0" smtClean="0"/>
              <a:t>                                   BY CA G.B.MODI</a:t>
            </a:r>
            <a:endParaRPr lang="en-US" dirty="0"/>
          </a:p>
        </p:txBody>
      </p:sp>
      <p:sp>
        <p:nvSpPr>
          <p:cNvPr id="3" name="Rectangle 2"/>
          <p:cNvSpPr/>
          <p:nvPr/>
        </p:nvSpPr>
        <p:spPr>
          <a:xfrm>
            <a:off x="0" y="1143000"/>
            <a:ext cx="9144000" cy="3785652"/>
          </a:xfrm>
          <a:prstGeom prst="rect">
            <a:avLst/>
          </a:prstGeom>
        </p:spPr>
        <p:txBody>
          <a:bodyPr wrap="square">
            <a:spAutoFit/>
          </a:bodyPr>
          <a:lstStyle/>
          <a:p>
            <a:pPr>
              <a:buFont typeface="Wingdings" pitchFamily="2" charset="2"/>
              <a:buChar char="Ø"/>
            </a:pPr>
            <a:r>
              <a:rPr lang="en-US" sz="2000" b="1" dirty="0" smtClean="0">
                <a:latin typeface="Constantia" pitchFamily="18" charset="0"/>
              </a:rPr>
              <a:t>No Industry District</a:t>
            </a:r>
            <a:r>
              <a:rPr lang="en-US" sz="2000" dirty="0" smtClean="0">
                <a:latin typeface="Constantia" pitchFamily="18" charset="0"/>
              </a:rPr>
              <a:t>:    Denotes District having no industries and not covered</a:t>
            </a:r>
          </a:p>
          <a:p>
            <a:r>
              <a:rPr lang="en-US" sz="2000" dirty="0" smtClean="0">
                <a:latin typeface="Constantia" pitchFamily="18" charset="0"/>
              </a:rPr>
              <a:t>                                               under Group A / B/ C/ D &amp; D+ . </a:t>
            </a:r>
          </a:p>
          <a:p>
            <a:endParaRPr lang="en-US" sz="2000" dirty="0" smtClean="0">
              <a:latin typeface="Constantia" pitchFamily="18" charset="0"/>
            </a:endParaRPr>
          </a:p>
          <a:p>
            <a:endParaRPr lang="en-US" sz="2000" dirty="0" smtClean="0">
              <a:latin typeface="Constantia" pitchFamily="18" charset="0"/>
            </a:endParaRPr>
          </a:p>
          <a:p>
            <a:endParaRPr lang="en-US" sz="2000" dirty="0" smtClean="0">
              <a:latin typeface="Constantia" pitchFamily="18" charset="0"/>
            </a:endParaRPr>
          </a:p>
          <a:p>
            <a:endParaRPr lang="en-US" sz="2000" dirty="0" smtClean="0">
              <a:latin typeface="Constantia" pitchFamily="18" charset="0"/>
            </a:endParaRPr>
          </a:p>
          <a:p>
            <a:endParaRPr lang="en-US" sz="2000" dirty="0" smtClean="0">
              <a:latin typeface="Constantia" pitchFamily="18" charset="0"/>
            </a:endParaRPr>
          </a:p>
          <a:p>
            <a:endParaRPr lang="en-US" sz="2000" dirty="0" smtClean="0">
              <a:latin typeface="Constantia" pitchFamily="18" charset="0"/>
            </a:endParaRPr>
          </a:p>
          <a:p>
            <a:endParaRPr lang="en-US" sz="2000" dirty="0" smtClean="0">
              <a:latin typeface="Constantia" pitchFamily="18" charset="0"/>
            </a:endParaRPr>
          </a:p>
          <a:p>
            <a:pPr>
              <a:buFont typeface="Wingdings" pitchFamily="2" charset="2"/>
              <a:buChar char="Ø"/>
            </a:pPr>
            <a:r>
              <a:rPr lang="en-US" sz="2000" dirty="0" smtClean="0">
                <a:latin typeface="Constantia" pitchFamily="18" charset="0"/>
              </a:rPr>
              <a:t> </a:t>
            </a:r>
            <a:r>
              <a:rPr lang="en-US" sz="2000" b="1" dirty="0" err="1" smtClean="0">
                <a:latin typeface="Constantia" pitchFamily="18" charset="0"/>
              </a:rPr>
              <a:t>Naxalism</a:t>
            </a:r>
            <a:r>
              <a:rPr lang="en-US" sz="2000" b="1" dirty="0" smtClean="0">
                <a:latin typeface="Constantia" pitchFamily="18" charset="0"/>
              </a:rPr>
              <a:t> Affected Area </a:t>
            </a:r>
            <a:r>
              <a:rPr lang="en-US" sz="2000" dirty="0" smtClean="0">
                <a:latin typeface="Constantia" pitchFamily="18" charset="0"/>
              </a:rPr>
              <a:t>: Denotes Area affected by </a:t>
            </a:r>
            <a:r>
              <a:rPr lang="en-US" sz="2000" dirty="0" err="1" smtClean="0">
                <a:latin typeface="Constantia" pitchFamily="18" charset="0"/>
              </a:rPr>
              <a:t>naxalism</a:t>
            </a:r>
            <a:r>
              <a:rPr lang="en-US" sz="2000" dirty="0" smtClean="0">
                <a:latin typeface="Constantia" pitchFamily="18" charset="0"/>
              </a:rPr>
              <a:t>, as described in </a:t>
            </a:r>
          </a:p>
          <a:p>
            <a:r>
              <a:rPr lang="en-US" sz="2000" dirty="0" smtClean="0">
                <a:latin typeface="Constantia" pitchFamily="18" charset="0"/>
              </a:rPr>
              <a:t>                                                  GR No  NAVIKA-2008/C.R. 209/Ka. 1416 Dated </a:t>
            </a:r>
          </a:p>
          <a:p>
            <a:r>
              <a:rPr lang="en-US" sz="2000" dirty="0" smtClean="0">
                <a:latin typeface="Constantia" pitchFamily="18" charset="0"/>
              </a:rPr>
              <a:t>                                                  31.5.2009</a:t>
            </a:r>
            <a:endParaRPr lang="en-US" sz="20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hlinkClick r:id="rId2"/>
              </a:rPr>
              <a:t>WWW.INDUSTRIALSUBSIDY.COM</a:t>
            </a:r>
            <a:r>
              <a:rPr lang="en-US" b="1" dirty="0" smtClean="0"/>
              <a:t>                                   BY CA G.B.MODI</a:t>
            </a:r>
            <a:endParaRPr lang="en-US" dirty="0"/>
          </a:p>
        </p:txBody>
      </p:sp>
      <p:sp>
        <p:nvSpPr>
          <p:cNvPr id="5" name="Down Arrow 4"/>
          <p:cNvSpPr/>
          <p:nvPr/>
        </p:nvSpPr>
        <p:spPr>
          <a:xfrm>
            <a:off x="1981200" y="0"/>
            <a:ext cx="5181600" cy="26670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defRPr/>
            </a:pPr>
            <a:endParaRPr lang="en-US" sz="2800" b="1" dirty="0" smtClean="0">
              <a:blipFill>
                <a:blip r:embed="rId3"/>
                <a:tile tx="-196850" ty="0" sx="100000" sy="100000" flip="none" algn="tl"/>
              </a:blipFill>
            </a:endParaRPr>
          </a:p>
          <a:p>
            <a:pPr algn="ctr" fontAlgn="auto">
              <a:spcBef>
                <a:spcPts val="0"/>
              </a:spcBef>
              <a:spcAft>
                <a:spcPts val="0"/>
              </a:spcAft>
              <a:defRPr/>
            </a:pPr>
            <a:endParaRPr lang="en-US" sz="2800" b="1" dirty="0" smtClean="0">
              <a:blipFill>
                <a:blip r:embed="rId3"/>
                <a:tile tx="-196850" ty="0" sx="100000" sy="100000" flip="none" algn="tl"/>
              </a:blipFill>
            </a:endParaRPr>
          </a:p>
          <a:p>
            <a:pPr algn="ctr" fontAlgn="auto">
              <a:spcBef>
                <a:spcPts val="0"/>
              </a:spcBef>
              <a:spcAft>
                <a:spcPts val="0"/>
              </a:spcAft>
              <a:defRPr/>
            </a:pPr>
            <a:endParaRPr lang="en-US" sz="2800" b="1" dirty="0" smtClean="0">
              <a:blipFill>
                <a:blip r:embed="rId3"/>
                <a:tile tx="-196850" ty="0" sx="100000" sy="100000" flip="none" algn="tl"/>
              </a:blipFill>
            </a:endParaRPr>
          </a:p>
          <a:p>
            <a:pPr algn="ctr" fontAlgn="auto">
              <a:spcBef>
                <a:spcPts val="0"/>
              </a:spcBef>
              <a:spcAft>
                <a:spcPts val="0"/>
              </a:spcAft>
              <a:defRPr/>
            </a:pPr>
            <a:r>
              <a:rPr lang="en-US" sz="2800" b="1" dirty="0" smtClean="0">
                <a:blipFill>
                  <a:blip r:embed="rId3"/>
                  <a:tile tx="-196850" ty="0" sx="100000" sy="100000" flip="none" algn="tl"/>
                </a:blipFill>
              </a:rPr>
              <a:t>DEFINITIONS </a:t>
            </a:r>
            <a:endParaRPr lang="en-US" sz="2800" dirty="0" smtClean="0">
              <a:blipFill>
                <a:blip r:embed="rId3"/>
                <a:tile tx="-196850" ty="0" sx="100000" sy="100000" flip="none" algn="tl"/>
              </a:blipFill>
            </a:endParaRPr>
          </a:p>
          <a:p>
            <a:pPr algn="ctr" fontAlgn="auto">
              <a:spcBef>
                <a:spcPts val="0"/>
              </a:spcBef>
              <a:spcAft>
                <a:spcPts val="0"/>
              </a:spcAft>
              <a:defRPr/>
            </a:pPr>
            <a:endParaRPr lang="en-US" sz="2800" dirty="0"/>
          </a:p>
        </p:txBody>
      </p:sp>
      <p:pic>
        <p:nvPicPr>
          <p:cNvPr id="6" name="Picture 5" descr="High-Definition-Voice-Capture-IC-1355872841_525_393_75[1].jpg"/>
          <p:cNvPicPr>
            <a:picLocks noChangeAspect="1"/>
          </p:cNvPicPr>
          <p:nvPr/>
        </p:nvPicPr>
        <p:blipFill>
          <a:blip r:embed="rId4" cstate="print"/>
          <a:stretch>
            <a:fillRect/>
          </a:stretch>
        </p:blipFill>
        <p:spPr>
          <a:xfrm>
            <a:off x="1" y="2819400"/>
            <a:ext cx="4724400" cy="3657600"/>
          </a:xfrm>
          <a:prstGeom prst="rect">
            <a:avLst/>
          </a:prstGeom>
        </p:spPr>
      </p:pic>
      <p:pic>
        <p:nvPicPr>
          <p:cNvPr id="7" name="Picture 6" descr="edible-oil_copy[1].jpg"/>
          <p:cNvPicPr>
            <a:picLocks noChangeAspect="1"/>
          </p:cNvPicPr>
          <p:nvPr/>
        </p:nvPicPr>
        <p:blipFill>
          <a:blip r:embed="rId5" cstate="print"/>
          <a:stretch>
            <a:fillRect/>
          </a:stretch>
        </p:blipFill>
        <p:spPr>
          <a:xfrm>
            <a:off x="4648200" y="2819400"/>
            <a:ext cx="4495800" cy="36576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154984"/>
          </a:xfrm>
          <a:prstGeom prst="rect">
            <a:avLst/>
          </a:prstGeom>
        </p:spPr>
        <p:txBody>
          <a:bodyPr wrap="square">
            <a:spAutoFit/>
          </a:bodyPr>
          <a:lstStyle/>
          <a:p>
            <a:pPr>
              <a:buFont typeface="Wingdings" pitchFamily="2" charset="2"/>
              <a:buChar char="v"/>
            </a:pPr>
            <a:r>
              <a:rPr lang="en-US" sz="2400"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EARLIER SCHEME</a:t>
            </a:r>
            <a:r>
              <a:rPr lang="en-US" sz="2400" b="1" u="sng" dirty="0" smtClean="0">
                <a:gradFill>
                  <a:gsLst>
                    <a:gs pos="0">
                      <a:srgbClr val="000000"/>
                    </a:gs>
                    <a:gs pos="39999">
                      <a:srgbClr val="0A128C"/>
                    </a:gs>
                    <a:gs pos="70000">
                      <a:srgbClr val="181CC7"/>
                    </a:gs>
                    <a:gs pos="88000">
                      <a:srgbClr val="7005D4"/>
                    </a:gs>
                    <a:gs pos="100000">
                      <a:srgbClr val="8C3D91"/>
                    </a:gs>
                  </a:gsLst>
                  <a:lin ang="5400000" scaled="0"/>
                </a:gradFill>
              </a:rPr>
              <a:t> </a:t>
            </a:r>
          </a:p>
          <a:p>
            <a:endParaRPr lang="en-US" sz="2400" b="1" dirty="0" smtClean="0"/>
          </a:p>
          <a:p>
            <a:endParaRPr lang="en-US" sz="2400" b="1" dirty="0" smtClean="0"/>
          </a:p>
          <a:p>
            <a:endParaRPr lang="en-US" sz="2400" b="1" dirty="0" smtClean="0"/>
          </a:p>
          <a:p>
            <a:endParaRPr lang="en-US" sz="2400" b="1" dirty="0" smtClean="0"/>
          </a:p>
          <a:p>
            <a:endParaRPr lang="en-US" sz="2400" b="1" dirty="0" smtClean="0"/>
          </a:p>
          <a:p>
            <a:endParaRPr lang="en-US" sz="2400" b="1" dirty="0" smtClean="0"/>
          </a:p>
          <a:p>
            <a:endParaRPr lang="en-US" sz="2400" b="1" dirty="0"/>
          </a:p>
          <a:p>
            <a:r>
              <a:rPr lang="en-US" sz="2400" dirty="0"/>
              <a:t>'Earlier Scheme' shall mean and include the Package Scheme of Incentives implemented from time to time prior to PSI-2013. </a:t>
            </a:r>
            <a:endParaRPr lang="en-US" sz="2400" dirty="0" smtClean="0"/>
          </a:p>
          <a:p>
            <a:endParaRPr lang="en-US" sz="2400" dirty="0"/>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986528"/>
          </a:xfrm>
          <a:prstGeom prst="rect">
            <a:avLst/>
          </a:prstGeom>
        </p:spPr>
        <p:txBody>
          <a:bodyPr wrap="square">
            <a:spAutoFit/>
          </a:bodyPr>
          <a:lstStyle/>
          <a:p>
            <a:pPr algn="ctr">
              <a:buFont typeface="Wingdings" pitchFamily="2" charset="2"/>
              <a:buChar char="v"/>
            </a:pP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  MICRO</a:t>
            </a:r>
            <a:r>
              <a:rPr lang="en-US" sz="2400" b="1" u="sng" dirty="0" smtClean="0">
                <a:gradFill>
                  <a:gsLst>
                    <a:gs pos="0">
                      <a:srgbClr val="000000"/>
                    </a:gs>
                    <a:gs pos="39999">
                      <a:srgbClr val="0A128C"/>
                    </a:gs>
                    <a:gs pos="70000">
                      <a:srgbClr val="181CC7"/>
                    </a:gs>
                    <a:gs pos="88000">
                      <a:srgbClr val="7005D4"/>
                    </a:gs>
                    <a:gs pos="100000">
                      <a:srgbClr val="8C3D91"/>
                    </a:gs>
                  </a:gsLst>
                  <a:lin ang="5400000" scaled="0"/>
                </a:gradFill>
              </a:rPr>
              <a:t> &amp; SMALL MANUFACTURING ENTERPRISES,MEDIUM MANUFATURING ENTERPRISES/ LARGE SCALE INDUSTRIES / MEGA PROJECTS AND ULTRA MEGA PROJECTS</a:t>
            </a:r>
            <a:r>
              <a:rPr lang="en-US" sz="2400" b="1" u="sng" dirty="0" smtClean="0"/>
              <a:t> </a:t>
            </a:r>
          </a:p>
          <a:p>
            <a:endParaRPr lang="en-US" b="1" dirty="0" smtClean="0"/>
          </a:p>
          <a:p>
            <a:endParaRPr lang="en-US" b="1" dirty="0"/>
          </a:p>
          <a:p>
            <a:endParaRPr lang="en-US" b="1" dirty="0"/>
          </a:p>
          <a:p>
            <a:pPr>
              <a:buFont typeface="Wingdings" pitchFamily="2" charset="2"/>
              <a:buChar char="Ø"/>
            </a:pPr>
            <a:r>
              <a:rPr lang="en-US" b="1" dirty="0" smtClean="0"/>
              <a:t>  </a:t>
            </a:r>
            <a:r>
              <a:rPr lang="en-US" b="1" dirty="0"/>
              <a:t>Micro, Small </a:t>
            </a:r>
            <a:r>
              <a:rPr lang="en-US" b="1" dirty="0" smtClean="0"/>
              <a:t> and  Medium  Manufacturing  Enterprises (MSMEs</a:t>
            </a:r>
            <a:r>
              <a:rPr lang="en-US" b="1" dirty="0"/>
              <a:t>) :- </a:t>
            </a:r>
          </a:p>
          <a:p>
            <a:endParaRPr lang="en-US" dirty="0"/>
          </a:p>
          <a:p>
            <a:r>
              <a:rPr lang="en-US" dirty="0" smtClean="0"/>
              <a:t>    MSMEs  shall  be  construed  as  per  the  definition  in  the  Micro</a:t>
            </a:r>
            <a:r>
              <a:rPr lang="en-US" dirty="0"/>
              <a:t>, </a:t>
            </a:r>
            <a:r>
              <a:rPr lang="en-US" dirty="0" smtClean="0"/>
              <a:t> Small  and  Medium</a:t>
            </a:r>
          </a:p>
          <a:p>
            <a:r>
              <a:rPr lang="en-US" dirty="0" smtClean="0"/>
              <a:t>    </a:t>
            </a:r>
            <a:r>
              <a:rPr lang="en-US" dirty="0"/>
              <a:t>Enterprises </a:t>
            </a:r>
            <a:r>
              <a:rPr lang="en-US" dirty="0" smtClean="0"/>
              <a:t> Development  Act</a:t>
            </a:r>
            <a:r>
              <a:rPr lang="en-US" dirty="0"/>
              <a:t>, 2006. </a:t>
            </a:r>
            <a:r>
              <a:rPr lang="en-US" dirty="0" smtClean="0"/>
              <a:t> ( MSMED </a:t>
            </a:r>
            <a:r>
              <a:rPr lang="en-US" dirty="0"/>
              <a:t>Act, 2006) </a:t>
            </a:r>
            <a:endParaRPr lang="en-US" dirty="0" smtClean="0"/>
          </a:p>
          <a:p>
            <a:pPr marL="400050" indent="-400050"/>
            <a:endParaRPr lang="en-US" b="1" dirty="0"/>
          </a:p>
          <a:p>
            <a:pPr marL="400050" indent="-400050">
              <a:buFont typeface="Wingdings" pitchFamily="2" charset="2"/>
              <a:buChar char="Ø"/>
            </a:pPr>
            <a:r>
              <a:rPr lang="en-US" b="1" dirty="0" smtClean="0"/>
              <a:t>Large  Scale  Units</a:t>
            </a:r>
            <a:r>
              <a:rPr lang="en-US" b="1" dirty="0"/>
              <a:t>:- </a:t>
            </a:r>
            <a:r>
              <a:rPr lang="en-US" b="1" dirty="0" smtClean="0"/>
              <a:t> Industrial  Units</a:t>
            </a:r>
            <a:r>
              <a:rPr lang="en-US" b="1" dirty="0"/>
              <a:t>, </a:t>
            </a:r>
            <a:r>
              <a:rPr lang="en-US" b="1" dirty="0" smtClean="0"/>
              <a:t> having  investment  more  than  the  </a:t>
            </a:r>
          </a:p>
          <a:p>
            <a:pPr marL="400050" indent="-400050"/>
            <a:r>
              <a:rPr lang="en-US" b="1" dirty="0"/>
              <a:t> </a:t>
            </a:r>
            <a:r>
              <a:rPr lang="en-US" b="1" dirty="0" smtClean="0"/>
              <a:t>       Medium  Manufacturing  Enterprises  as  defined  under  the  MSMED  </a:t>
            </a:r>
            <a:r>
              <a:rPr lang="en-US" b="1" dirty="0"/>
              <a:t>Act, 2006, </a:t>
            </a:r>
            <a:r>
              <a:rPr lang="en-US" b="1" dirty="0" smtClean="0"/>
              <a:t> but  less  than  the  Mega  Projects  defined  below,  shall  </a:t>
            </a:r>
            <a:r>
              <a:rPr lang="en-US" b="1" dirty="0"/>
              <a:t>be </a:t>
            </a:r>
            <a:r>
              <a:rPr lang="en-US" b="1" dirty="0" smtClean="0"/>
              <a:t> classified  </a:t>
            </a:r>
            <a:r>
              <a:rPr lang="en-US" b="1" dirty="0"/>
              <a:t>as </a:t>
            </a:r>
            <a:r>
              <a:rPr lang="en-US" b="1" dirty="0" smtClean="0"/>
              <a:t> Large  </a:t>
            </a:r>
            <a:r>
              <a:rPr lang="en-US" b="1" dirty="0"/>
              <a:t>Scale </a:t>
            </a:r>
            <a:r>
              <a:rPr lang="en-US" b="1" dirty="0" smtClean="0"/>
              <a:t> Units </a:t>
            </a:r>
            <a:r>
              <a:rPr lang="en-US" b="1" dirty="0"/>
              <a:t>(LSI). </a:t>
            </a:r>
            <a:endParaRPr lang="en-US" b="1" dirty="0" smtClean="0"/>
          </a:p>
          <a:p>
            <a:endParaRPr lang="en-US" b="1" dirty="0"/>
          </a:p>
          <a:p>
            <a:pPr>
              <a:buFont typeface="Wingdings" pitchFamily="2" charset="2"/>
              <a:buChar char="Ø"/>
            </a:pPr>
            <a:r>
              <a:rPr lang="en-US" b="1" dirty="0" smtClean="0"/>
              <a:t>     Mega  Projects /  Ultra  Mega  Projects: -  Industrial  Units  satisfying the  </a:t>
            </a:r>
          </a:p>
          <a:p>
            <a:r>
              <a:rPr lang="en-US" b="1" dirty="0" smtClean="0"/>
              <a:t>        minimum  threshold  limits  of  Fixed  Capital  Investment </a:t>
            </a:r>
            <a:r>
              <a:rPr lang="en-US" b="1" dirty="0" smtClean="0">
                <a:solidFill>
                  <a:srgbClr val="FF0000"/>
                </a:solidFill>
              </a:rPr>
              <a:t> </a:t>
            </a:r>
          </a:p>
          <a:p>
            <a:r>
              <a:rPr lang="en-US" b="1" dirty="0" smtClean="0">
                <a:solidFill>
                  <a:srgbClr val="FF0000"/>
                </a:solidFill>
              </a:rPr>
              <a:t>                                                                       OR</a:t>
            </a:r>
            <a:r>
              <a:rPr lang="en-US" b="1" dirty="0" smtClean="0"/>
              <a:t> </a:t>
            </a:r>
          </a:p>
          <a:p>
            <a:r>
              <a:rPr lang="en-US" b="1" dirty="0" smtClean="0"/>
              <a:t>          Direct  Employment prescribed  in  the  following  table  shall  be  </a:t>
            </a:r>
          </a:p>
          <a:p>
            <a:r>
              <a:rPr lang="en-US" b="1" dirty="0" smtClean="0"/>
              <a:t>         classified  as   Mega Projects/  Ultra  Mega  Projects. </a:t>
            </a:r>
            <a:endParaRPr lang="en-US" dirty="0" smtClean="0"/>
          </a:p>
          <a:p>
            <a:pPr>
              <a:buFont typeface="Wingdings" pitchFamily="2" charset="2"/>
              <a:buChar char="Ø"/>
            </a:pPr>
            <a:endParaRPr lang="en-US" dirty="0"/>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356350"/>
            <a:ext cx="9144000" cy="50165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1219200"/>
            <a:ext cx="9144000" cy="3170099"/>
          </a:xfrm>
          <a:prstGeom prst="rect">
            <a:avLst/>
          </a:prstGeom>
        </p:spPr>
        <p:txBody>
          <a:bodyPr wrap="square">
            <a:spAutoFit/>
          </a:bodyPr>
          <a:lstStyle/>
          <a:p>
            <a:pPr>
              <a:buFont typeface="Wingdings" pitchFamily="2" charset="2"/>
              <a:buChar char="Ø"/>
            </a:pPr>
            <a:r>
              <a:rPr lang="en-US" sz="2000" b="1" dirty="0" smtClean="0"/>
              <a:t>      Mega  Projects /  Ultra  Mega  Projects: -  Industrial  Units  satisfying</a:t>
            </a:r>
          </a:p>
          <a:p>
            <a:r>
              <a:rPr lang="en-US" sz="2000" b="1" dirty="0" smtClean="0"/>
              <a:t>          the  minimum  threshold  limits  of  Fixed  Capital  Investment </a:t>
            </a:r>
            <a:r>
              <a:rPr lang="en-US" sz="2000" b="1" dirty="0" smtClean="0">
                <a:solidFill>
                  <a:srgbClr val="FF0000"/>
                </a:solidFill>
              </a:rPr>
              <a:t> </a:t>
            </a:r>
          </a:p>
          <a:p>
            <a:r>
              <a:rPr lang="en-US" sz="2000" b="1" dirty="0" smtClean="0">
                <a:solidFill>
                  <a:srgbClr val="FF0000"/>
                </a:solidFill>
              </a:rPr>
              <a:t>                                                                      </a:t>
            </a:r>
          </a:p>
          <a:p>
            <a:r>
              <a:rPr lang="en-US" sz="2000" b="1" dirty="0" smtClean="0">
                <a:solidFill>
                  <a:srgbClr val="FF0000"/>
                </a:solidFill>
              </a:rPr>
              <a:t>                                        </a:t>
            </a:r>
          </a:p>
          <a:p>
            <a:r>
              <a:rPr lang="en-US" sz="2000" b="1" dirty="0" smtClean="0">
                <a:solidFill>
                  <a:srgbClr val="FF0000"/>
                </a:solidFill>
              </a:rPr>
              <a:t>                                                                    OR</a:t>
            </a:r>
            <a:r>
              <a:rPr lang="en-US" sz="2000" b="1" dirty="0" smtClean="0"/>
              <a:t> </a:t>
            </a:r>
          </a:p>
          <a:p>
            <a:endParaRPr lang="en-US" sz="2000" b="1" dirty="0" smtClean="0"/>
          </a:p>
          <a:p>
            <a:endParaRPr lang="en-US" sz="2000" b="1" dirty="0" smtClean="0"/>
          </a:p>
          <a:p>
            <a:endParaRPr lang="en-US" sz="2000" b="1" dirty="0" smtClean="0"/>
          </a:p>
          <a:p>
            <a:r>
              <a:rPr lang="en-US" sz="2000" b="1" dirty="0" smtClean="0"/>
              <a:t>          Direct  Employment prescribed  in  the  following  table  shall  be  </a:t>
            </a:r>
          </a:p>
          <a:p>
            <a:r>
              <a:rPr lang="en-US" sz="2000" b="1" dirty="0" smtClean="0"/>
              <a:t>         classified  as   Mega Projects/  Ultra  Mega  Projects. </a:t>
            </a:r>
            <a:endParaRPr lang="en-US"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4" name="Table 3"/>
          <p:cNvGraphicFramePr>
            <a:graphicFrameLocks noGrp="1"/>
          </p:cNvGraphicFramePr>
          <p:nvPr/>
        </p:nvGraphicFramePr>
        <p:xfrm>
          <a:off x="0" y="0"/>
          <a:ext cx="9144000" cy="6788859"/>
        </p:xfrm>
        <a:graphic>
          <a:graphicData uri="http://schemas.openxmlformats.org/drawingml/2006/table">
            <a:tbl>
              <a:tblPr firstRow="1" bandRow="1">
                <a:tableStyleId>{5C22544A-7EE6-4342-B048-85BDC9FD1C3A}</a:tableStyleId>
              </a:tblPr>
              <a:tblGrid>
                <a:gridCol w="2286000"/>
                <a:gridCol w="2286000"/>
                <a:gridCol w="2489703"/>
                <a:gridCol w="2082297"/>
              </a:tblGrid>
              <a:tr h="1496711">
                <a:tc>
                  <a:txBody>
                    <a:bodyPr/>
                    <a:lstStyle/>
                    <a:p>
                      <a:r>
                        <a:rPr lang="en-US" dirty="0" smtClean="0"/>
                        <a:t>Type of unit</a:t>
                      </a:r>
                      <a:endParaRPr lang="en-US" dirty="0"/>
                    </a:p>
                  </a:txBody>
                  <a:tcPr/>
                </a:tc>
                <a:tc>
                  <a:txBody>
                    <a:bodyPr/>
                    <a:lstStyle/>
                    <a:p>
                      <a:r>
                        <a:rPr lang="en-US" dirty="0" err="1" smtClean="0"/>
                        <a:t>Taluka</a:t>
                      </a:r>
                      <a:r>
                        <a:rPr lang="en-US" dirty="0" smtClean="0"/>
                        <a:t>/ Area </a:t>
                      </a:r>
                    </a:p>
                    <a:p>
                      <a:r>
                        <a:rPr lang="en-US" dirty="0" smtClean="0"/>
                        <a:t>Classification </a:t>
                      </a:r>
                      <a:endParaRPr lang="en-US" dirty="0"/>
                    </a:p>
                  </a:txBody>
                  <a:tcPr/>
                </a:tc>
                <a:tc>
                  <a:txBody>
                    <a:bodyPr/>
                    <a:lstStyle/>
                    <a:p>
                      <a:r>
                        <a:rPr lang="en-US" dirty="0" smtClean="0"/>
                        <a:t>Minimum Fixed </a:t>
                      </a:r>
                    </a:p>
                    <a:p>
                      <a:r>
                        <a:rPr lang="en-US" dirty="0" smtClean="0"/>
                        <a:t>       Capital      Investment </a:t>
                      </a:r>
                    </a:p>
                    <a:p>
                      <a:r>
                        <a:rPr lang="en-US" dirty="0" smtClean="0"/>
                        <a:t>(Rs. </a:t>
                      </a:r>
                      <a:r>
                        <a:rPr lang="en-US" dirty="0" err="1" smtClean="0"/>
                        <a:t>Crore</a:t>
                      </a:r>
                      <a:r>
                        <a:rPr lang="en-US" dirty="0" smtClean="0"/>
                        <a:t>) </a:t>
                      </a:r>
                      <a:endParaRPr lang="en-US" dirty="0"/>
                    </a:p>
                  </a:txBody>
                  <a:tcPr/>
                </a:tc>
                <a:tc>
                  <a:txBody>
                    <a:bodyPr/>
                    <a:lstStyle/>
                    <a:p>
                      <a:r>
                        <a:rPr lang="en-US" dirty="0" smtClean="0"/>
                        <a:t>Minimum Direct</a:t>
                      </a:r>
                    </a:p>
                    <a:p>
                      <a:r>
                        <a:rPr lang="en-US" dirty="0" smtClean="0"/>
                        <a:t>Employment(</a:t>
                      </a:r>
                      <a:r>
                        <a:rPr lang="en-US" dirty="0" err="1" smtClean="0"/>
                        <a:t>Nos</a:t>
                      </a:r>
                      <a:endParaRPr lang="en-US" dirty="0"/>
                    </a:p>
                  </a:txBody>
                  <a:tcPr/>
                </a:tc>
              </a:tr>
              <a:tr h="712335">
                <a:tc rowSpan="2">
                  <a:txBody>
                    <a:bodyPr/>
                    <a:lstStyle/>
                    <a:p>
                      <a:endParaRPr lang="en-US" dirty="0" smtClean="0"/>
                    </a:p>
                    <a:p>
                      <a:r>
                        <a:rPr lang="en-US" baseline="0" dirty="0" smtClean="0"/>
                        <a:t>   </a:t>
                      </a:r>
                      <a:r>
                        <a:rPr lang="en-US" dirty="0" smtClean="0"/>
                        <a:t>Mega Project </a:t>
                      </a:r>
                      <a:endParaRPr lang="en-US" dirty="0"/>
                    </a:p>
                  </a:txBody>
                  <a:tcPr>
                    <a:solidFill>
                      <a:schemeClr val="accent2"/>
                    </a:solidFill>
                  </a:tcPr>
                </a:tc>
                <a:tc>
                  <a:txBody>
                    <a:bodyPr/>
                    <a:lstStyle/>
                    <a:p>
                      <a:r>
                        <a:rPr lang="en-US" dirty="0" smtClean="0"/>
                        <a:t>     A &amp; B </a:t>
                      </a:r>
                      <a:endParaRPr lang="en-US" dirty="0"/>
                    </a:p>
                  </a:txBody>
                  <a:tcPr>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750 </a:t>
                      </a:r>
                      <a:endParaRPr lang="en-US" dirty="0"/>
                    </a:p>
                  </a:txBody>
                  <a:tcPr>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1,500 </a:t>
                      </a:r>
                      <a:endParaRPr lang="en-US" dirty="0"/>
                    </a:p>
                  </a:txBody>
                  <a:tcPr>
                    <a:lnB w="12700" cap="flat" cmpd="sng" algn="ctr">
                      <a:solidFill>
                        <a:schemeClr val="tx1"/>
                      </a:solidFill>
                      <a:prstDash val="solid"/>
                      <a:round/>
                      <a:headEnd type="none" w="med" len="med"/>
                      <a:tailEnd type="none" w="med" len="med"/>
                    </a:lnB>
                    <a:solidFill>
                      <a:schemeClr val="accent2"/>
                    </a:solidFill>
                  </a:tcPr>
                </a:tc>
              </a:tr>
              <a:tr h="1151316">
                <a:tc vMerge="1">
                  <a:txBody>
                    <a:bodyPr/>
                    <a:lstStyle/>
                    <a:p>
                      <a:endParaRPr lang="en-US"/>
                    </a:p>
                  </a:txBody>
                  <a:tcPr/>
                </a:tc>
                <a:tc>
                  <a:txBody>
                    <a:bodyPr/>
                    <a:lstStyle/>
                    <a:p>
                      <a:r>
                        <a:rPr lang="en-US" dirty="0" smtClean="0"/>
                        <a:t>        C </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500</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1,000</a:t>
                      </a:r>
                    </a:p>
                    <a:p>
                      <a:endParaRPr lang="en-US" dirty="0" smtClean="0"/>
                    </a:p>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780471">
                <a:tc>
                  <a:txBody>
                    <a:bodyPr/>
                    <a:lstStyle/>
                    <a:p>
                      <a:endParaRPr lang="en-US" dirty="0"/>
                    </a:p>
                  </a:txBody>
                  <a:tcPr>
                    <a:solidFill>
                      <a:schemeClr val="accent2"/>
                    </a:solidFill>
                  </a:tcPr>
                </a:tc>
                <a:tc>
                  <a:txBody>
                    <a:bodyPr/>
                    <a:lstStyle/>
                    <a:p>
                      <a:r>
                        <a:rPr lang="en-US" dirty="0" smtClean="0"/>
                        <a:t>       D &amp; D+</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a:t>
                      </a:r>
                      <a:r>
                        <a:rPr lang="en-US" baseline="0" dirty="0" smtClean="0"/>
                        <a:t>          </a:t>
                      </a:r>
                      <a:r>
                        <a:rPr lang="en-US" dirty="0" smtClean="0"/>
                        <a:t>250 </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500</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1842105">
                <a:tc>
                  <a:txBody>
                    <a:bodyPr/>
                    <a:lstStyle/>
                    <a:p>
                      <a:endParaRPr lang="en-US" dirty="0"/>
                    </a:p>
                  </a:txBody>
                  <a:tcPr>
                    <a:solidFill>
                      <a:schemeClr val="accent2"/>
                    </a:solidFill>
                  </a:tcPr>
                </a:tc>
                <a:tc>
                  <a:txBody>
                    <a:bodyPr/>
                    <a:lstStyle/>
                    <a:p>
                      <a:r>
                        <a:rPr lang="en-US" dirty="0" smtClean="0"/>
                        <a:t>No Industry </a:t>
                      </a:r>
                    </a:p>
                    <a:p>
                      <a:r>
                        <a:rPr lang="en-US" dirty="0" smtClean="0"/>
                        <a:t>Districts &amp; </a:t>
                      </a:r>
                    </a:p>
                    <a:p>
                      <a:r>
                        <a:rPr lang="en-US" dirty="0" smtClean="0"/>
                        <a:t>Naxalism Affected </a:t>
                      </a:r>
                    </a:p>
                    <a:p>
                      <a:r>
                        <a:rPr lang="en-US" dirty="0" smtClean="0"/>
                        <a:t>Area </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100</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dirty="0" smtClean="0"/>
                        <a:t>        250</a:t>
                      </a:r>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805921">
                <a:tc>
                  <a:txBody>
                    <a:bodyPr/>
                    <a:lstStyle/>
                    <a:p>
                      <a:r>
                        <a:rPr lang="en-US" dirty="0" smtClean="0"/>
                        <a:t>  Ultra Mega                Project</a:t>
                      </a:r>
                      <a:endParaRPr lang="en-US" dirty="0"/>
                    </a:p>
                  </a:txBody>
                  <a:tcPr>
                    <a:solidFill>
                      <a:schemeClr val="accent2"/>
                    </a:solidFill>
                  </a:tcPr>
                </a:tc>
                <a:tc>
                  <a:txBody>
                    <a:bodyPr/>
                    <a:lstStyle/>
                    <a:p>
                      <a:r>
                        <a:rPr lang="en-US" dirty="0" smtClean="0"/>
                        <a:t>   Entire state  </a:t>
                      </a:r>
                      <a:endParaRPr lang="en-US" dirty="0"/>
                    </a:p>
                  </a:txBody>
                  <a:tcPr>
                    <a:lnT w="12700" cap="flat" cmpd="sng" algn="ctr">
                      <a:solidFill>
                        <a:schemeClr val="tx1"/>
                      </a:solidFill>
                      <a:prstDash val="solid"/>
                      <a:round/>
                      <a:headEnd type="none" w="med" len="med"/>
                      <a:tailEnd type="none" w="med" len="med"/>
                    </a:lnT>
                    <a:solidFill>
                      <a:schemeClr val="accent2"/>
                    </a:solidFill>
                  </a:tcPr>
                </a:tc>
                <a:tc>
                  <a:txBody>
                    <a:bodyPr/>
                    <a:lstStyle/>
                    <a:p>
                      <a:r>
                        <a:rPr lang="en-US" dirty="0" smtClean="0"/>
                        <a:t>        1,500</a:t>
                      </a:r>
                      <a:endParaRPr lang="en-US" dirty="0"/>
                    </a:p>
                  </a:txBody>
                  <a:tcPr>
                    <a:lnT w="12700" cap="flat" cmpd="sng" algn="ctr">
                      <a:solidFill>
                        <a:schemeClr val="tx1"/>
                      </a:solidFill>
                      <a:prstDash val="solid"/>
                      <a:round/>
                      <a:headEnd type="none" w="med" len="med"/>
                      <a:tailEnd type="none" w="med" len="med"/>
                    </a:lnT>
                    <a:solidFill>
                      <a:schemeClr val="accent2"/>
                    </a:solidFill>
                  </a:tcPr>
                </a:tc>
                <a:tc>
                  <a:txBody>
                    <a:bodyPr/>
                    <a:lstStyle/>
                    <a:p>
                      <a:r>
                        <a:rPr lang="en-US" dirty="0" smtClean="0"/>
                        <a:t>     3,000</a:t>
                      </a:r>
                      <a:endParaRPr lang="en-US" dirty="0"/>
                    </a:p>
                  </a:txBody>
                  <a:tcPr>
                    <a:lnT w="12700" cap="flat" cmpd="sng" algn="ctr">
                      <a:solidFill>
                        <a:schemeClr val="tx1"/>
                      </a:solidFill>
                      <a:prstDash val="solid"/>
                      <a:round/>
                      <a:headEnd type="none" w="med" len="med"/>
                      <a:tailEnd type="none" w="med" len="med"/>
                    </a:lnT>
                    <a:solidFill>
                      <a:schemeClr val="accent2"/>
                    </a:solidFill>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293757"/>
          </a:xfrm>
          <a:prstGeom prst="rect">
            <a:avLst/>
          </a:prstGeom>
        </p:spPr>
        <p:txBody>
          <a:bodyPr wrap="square">
            <a:spAutoFit/>
          </a:bodyPr>
          <a:lstStyle/>
          <a:p>
            <a:pPr>
              <a:buFont typeface="Wingdings" pitchFamily="2" charset="2"/>
              <a:buChar char="Ø"/>
            </a:pPr>
            <a:r>
              <a:rPr lang="en-US" sz="2400" dirty="0" smtClean="0">
                <a:gradFill>
                  <a:gsLst>
                    <a:gs pos="0">
                      <a:srgbClr val="000000"/>
                    </a:gs>
                    <a:gs pos="39999">
                      <a:srgbClr val="0A128C"/>
                    </a:gs>
                    <a:gs pos="70000">
                      <a:srgbClr val="181CC7"/>
                    </a:gs>
                    <a:gs pos="88000">
                      <a:srgbClr val="7005D4"/>
                    </a:gs>
                    <a:gs pos="100000">
                      <a:srgbClr val="8C3D91"/>
                    </a:gs>
                  </a:gsLst>
                  <a:lin ang="5400000" scaled="0"/>
                </a:gradFill>
              </a:rPr>
              <a:t>                                    PROVIDED THAT</a:t>
            </a:r>
          </a:p>
          <a:p>
            <a:endParaRPr lang="en-US" dirty="0" smtClean="0"/>
          </a:p>
          <a:p>
            <a:endParaRPr lang="en-US" dirty="0" smtClean="0"/>
          </a:p>
          <a:p>
            <a:endParaRPr lang="en-US" dirty="0"/>
          </a:p>
          <a:p>
            <a:pPr marL="342900" indent="-342900">
              <a:buFont typeface="Wingdings" pitchFamily="2" charset="2"/>
              <a:buChar char="Ø"/>
            </a:pPr>
            <a:r>
              <a:rPr lang="en-US" sz="2000" dirty="0" smtClean="0"/>
              <a:t>Mega  projects  based  on  employment  criteria  shall  </a:t>
            </a:r>
            <a:r>
              <a:rPr lang="en-US" sz="2000" dirty="0"/>
              <a:t>be </a:t>
            </a:r>
            <a:r>
              <a:rPr lang="en-US" sz="2000" dirty="0" smtClean="0"/>
              <a:t> required  to  maintain  the </a:t>
            </a:r>
            <a:r>
              <a:rPr lang="en-US" sz="2000" dirty="0"/>
              <a:t>qualifying </a:t>
            </a:r>
            <a:r>
              <a:rPr lang="en-US" sz="2000" dirty="0" smtClean="0"/>
              <a:t> direct  employment  throughout  </a:t>
            </a:r>
            <a:r>
              <a:rPr lang="en-US" sz="2000" dirty="0"/>
              <a:t>the </a:t>
            </a:r>
            <a:r>
              <a:rPr lang="en-US" sz="2000" dirty="0" smtClean="0"/>
              <a:t> year  </a:t>
            </a:r>
            <a:r>
              <a:rPr lang="en-US" sz="2000" dirty="0"/>
              <a:t>and </a:t>
            </a:r>
            <a:r>
              <a:rPr lang="en-US" sz="2000" dirty="0" smtClean="0"/>
              <a:t> 75</a:t>
            </a:r>
            <a:r>
              <a:rPr lang="en-US" sz="2000" dirty="0"/>
              <a:t>% </a:t>
            </a:r>
            <a:r>
              <a:rPr lang="en-US" sz="2000" dirty="0" smtClean="0"/>
              <a:t> of  such  employees  should  be  local  persons.  </a:t>
            </a:r>
            <a:r>
              <a:rPr lang="en-US" sz="2000" dirty="0"/>
              <a:t>If </a:t>
            </a:r>
            <a:r>
              <a:rPr lang="en-US" sz="2000" dirty="0" smtClean="0"/>
              <a:t> the  </a:t>
            </a:r>
            <a:r>
              <a:rPr lang="en-US" sz="2000" dirty="0"/>
              <a:t>employment </a:t>
            </a:r>
            <a:r>
              <a:rPr lang="en-US" sz="2000" dirty="0" smtClean="0"/>
              <a:t> criteria  is  not  maintained  i</a:t>
            </a:r>
            <a:r>
              <a:rPr lang="en-US" sz="2000" dirty="0" smtClean="0">
                <a:solidFill>
                  <a:srgbClr val="FF0000"/>
                </a:solidFill>
              </a:rPr>
              <a:t>n  </a:t>
            </a:r>
            <a:r>
              <a:rPr lang="en-US" sz="2000" dirty="0">
                <a:solidFill>
                  <a:srgbClr val="FF0000"/>
                </a:solidFill>
              </a:rPr>
              <a:t>any month </a:t>
            </a:r>
            <a:r>
              <a:rPr lang="en-US" sz="2000" dirty="0" smtClean="0">
                <a:solidFill>
                  <a:srgbClr val="FF0000"/>
                </a:solidFill>
              </a:rPr>
              <a:t>of  </a:t>
            </a:r>
            <a:r>
              <a:rPr lang="en-US" sz="2000" dirty="0">
                <a:solidFill>
                  <a:srgbClr val="FF0000"/>
                </a:solidFill>
              </a:rPr>
              <a:t>the </a:t>
            </a:r>
            <a:r>
              <a:rPr lang="en-US" sz="2000" dirty="0" smtClean="0">
                <a:solidFill>
                  <a:srgbClr val="FF0000"/>
                </a:solidFill>
              </a:rPr>
              <a:t> year </a:t>
            </a:r>
            <a:r>
              <a:rPr lang="en-US" sz="2000" dirty="0" smtClean="0"/>
              <a:t> for  </a:t>
            </a:r>
            <a:r>
              <a:rPr lang="en-US" sz="2000" dirty="0"/>
              <a:t>which Industrial </a:t>
            </a:r>
            <a:r>
              <a:rPr lang="en-US" sz="2000" dirty="0" smtClean="0"/>
              <a:t> Promotion  Subsidy  is </a:t>
            </a:r>
            <a:r>
              <a:rPr lang="en-US" sz="2000" dirty="0"/>
              <a:t>claimed, then Industrial Promotion Subsidy shall not be admissible for such year. </a:t>
            </a:r>
            <a:endParaRPr lang="en-US" sz="2000" dirty="0" smtClean="0"/>
          </a:p>
          <a:p>
            <a:pPr marL="342900" indent="-342900"/>
            <a:endParaRPr lang="en-US" sz="2000" dirty="0"/>
          </a:p>
          <a:p>
            <a:pPr>
              <a:buFont typeface="Wingdings" pitchFamily="2" charset="2"/>
              <a:buChar char="Ø"/>
            </a:pPr>
            <a:r>
              <a:rPr lang="en-US" sz="2000" dirty="0" smtClean="0"/>
              <a:t>   Minimum </a:t>
            </a:r>
            <a:r>
              <a:rPr lang="en-US" sz="2000" dirty="0"/>
              <a:t>Direct Employment prescribed in the table above should be </a:t>
            </a:r>
            <a:r>
              <a:rPr lang="en-US" sz="2000" dirty="0" smtClean="0"/>
              <a:t>created</a:t>
            </a:r>
          </a:p>
          <a:p>
            <a:r>
              <a:rPr lang="en-US" sz="2000" dirty="0" smtClean="0"/>
              <a:t>      </a:t>
            </a:r>
            <a:r>
              <a:rPr lang="en-US" sz="2000" dirty="0">
                <a:solidFill>
                  <a:srgbClr val="FF0000"/>
                </a:solidFill>
              </a:rPr>
              <a:t>within </a:t>
            </a:r>
            <a:r>
              <a:rPr lang="en-US" sz="2000" dirty="0" smtClean="0">
                <a:solidFill>
                  <a:srgbClr val="FF0000"/>
                </a:solidFill>
              </a:rPr>
              <a:t>a period </a:t>
            </a:r>
            <a:r>
              <a:rPr lang="en-US" sz="2000" dirty="0">
                <a:solidFill>
                  <a:srgbClr val="FF0000"/>
                </a:solidFill>
              </a:rPr>
              <a:t>of two years</a:t>
            </a:r>
            <a:r>
              <a:rPr lang="en-US" sz="2000" dirty="0"/>
              <a:t> from the date of commercial production. </a:t>
            </a:r>
            <a:endParaRPr lang="en-US" sz="2000" dirty="0" smtClean="0"/>
          </a:p>
          <a:p>
            <a:endParaRPr lang="en-US" sz="2000" dirty="0"/>
          </a:p>
          <a:p>
            <a:pPr>
              <a:buFont typeface="Wingdings" pitchFamily="2" charset="2"/>
              <a:buChar char="Ø"/>
            </a:pPr>
            <a:r>
              <a:rPr lang="en-US" sz="2000" dirty="0" smtClean="0"/>
              <a:t>   The </a:t>
            </a:r>
            <a:r>
              <a:rPr lang="en-US" sz="2000" dirty="0"/>
              <a:t>investment </a:t>
            </a:r>
            <a:r>
              <a:rPr lang="en-US" sz="2000" dirty="0">
                <a:solidFill>
                  <a:srgbClr val="FF0000"/>
                </a:solidFill>
              </a:rPr>
              <a:t>in Captive Power Plant shall not be</a:t>
            </a:r>
            <a:r>
              <a:rPr lang="en-US" sz="2000" dirty="0"/>
              <a:t> considered for </a:t>
            </a:r>
            <a:endParaRPr lang="en-US" sz="2000" dirty="0" smtClean="0"/>
          </a:p>
          <a:p>
            <a:r>
              <a:rPr lang="en-US" sz="2000" dirty="0" smtClean="0"/>
              <a:t>       determining </a:t>
            </a:r>
            <a:r>
              <a:rPr lang="en-US" sz="2000" dirty="0"/>
              <a:t>the </a:t>
            </a:r>
            <a:r>
              <a:rPr lang="en-US" sz="2000" dirty="0" smtClean="0"/>
              <a:t> qualifying </a:t>
            </a:r>
            <a:r>
              <a:rPr lang="en-US" sz="2000" dirty="0"/>
              <a:t>criteria for eligibility as Mega Project/Ultra </a:t>
            </a:r>
            <a:r>
              <a:rPr lang="en-US" sz="2000" dirty="0" smtClean="0"/>
              <a:t>Mega</a:t>
            </a:r>
          </a:p>
          <a:p>
            <a:r>
              <a:rPr lang="en-US" sz="2000" dirty="0" smtClean="0"/>
              <a:t>       </a:t>
            </a:r>
            <a:r>
              <a:rPr lang="en-US" sz="2000" dirty="0"/>
              <a:t>Project. </a:t>
            </a:r>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940088"/>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EXISTING UNIT</a:t>
            </a:r>
          </a:p>
          <a:p>
            <a:endParaRPr lang="en-US" sz="2000" b="1" dirty="0"/>
          </a:p>
          <a:p>
            <a:endParaRPr lang="en-US" sz="2000" b="1" dirty="0" smtClean="0"/>
          </a:p>
          <a:p>
            <a:endParaRPr lang="en-US" sz="2000" b="1" dirty="0"/>
          </a:p>
          <a:p>
            <a:endParaRPr lang="en-US" sz="2000" b="1" dirty="0"/>
          </a:p>
          <a:p>
            <a:r>
              <a:rPr lang="en-US" sz="2000" dirty="0"/>
              <a:t>An Existing Unit shall mean and include: </a:t>
            </a:r>
            <a:endParaRPr lang="en-US" sz="2000" dirty="0" smtClean="0"/>
          </a:p>
          <a:p>
            <a:endParaRPr lang="en-US" sz="2000" dirty="0"/>
          </a:p>
          <a:p>
            <a:pPr marL="400050" indent="-400050">
              <a:buFont typeface="Wingdings" pitchFamily="2" charset="2"/>
              <a:buChar char="Ø"/>
            </a:pPr>
            <a:r>
              <a:rPr lang="en-US" sz="2000" dirty="0" smtClean="0"/>
              <a:t>A </a:t>
            </a:r>
            <a:r>
              <a:rPr lang="en-US" sz="2000" dirty="0"/>
              <a:t>Unit which has been set up and is in production on or any time prior to the 1st April, 2013, </a:t>
            </a:r>
            <a:endParaRPr lang="en-US" sz="2000" dirty="0" smtClean="0"/>
          </a:p>
          <a:p>
            <a:pPr marL="400050" indent="-400050"/>
            <a:r>
              <a:rPr lang="en-US" sz="2000" dirty="0" smtClean="0"/>
              <a:t>                                                                  </a:t>
            </a:r>
            <a:r>
              <a:rPr lang="en-US" sz="2000" dirty="0" smtClean="0">
                <a:solidFill>
                  <a:srgbClr val="FF0000"/>
                </a:solidFill>
              </a:rPr>
              <a:t> OR </a:t>
            </a:r>
          </a:p>
          <a:p>
            <a:pPr marL="400050" indent="-400050"/>
            <a:endParaRPr lang="en-US" sz="2000" dirty="0" smtClean="0"/>
          </a:p>
          <a:p>
            <a:pPr>
              <a:buFont typeface="Wingdings" pitchFamily="2" charset="2"/>
              <a:buChar char="Ø"/>
            </a:pPr>
            <a:r>
              <a:rPr lang="en-US" sz="2000" dirty="0" smtClean="0"/>
              <a:t>     </a:t>
            </a:r>
            <a:r>
              <a:rPr lang="en-US" sz="2000" dirty="0"/>
              <a:t>A Unit which has been granted an Eligibility Certificate(EC) </a:t>
            </a:r>
            <a:r>
              <a:rPr lang="en-US" sz="2000" dirty="0" smtClean="0"/>
              <a:t> or </a:t>
            </a:r>
            <a:r>
              <a:rPr lang="en-US" sz="2000" dirty="0"/>
              <a:t>has availed </a:t>
            </a:r>
            <a:r>
              <a:rPr lang="en-US" sz="2000" dirty="0" smtClean="0"/>
              <a:t>of</a:t>
            </a:r>
          </a:p>
          <a:p>
            <a:r>
              <a:rPr lang="en-US" sz="2000" dirty="0" smtClean="0"/>
              <a:t>        any   incentives </a:t>
            </a:r>
            <a:r>
              <a:rPr lang="en-US" sz="2000" dirty="0" smtClean="0">
                <a:solidFill>
                  <a:srgbClr val="FF0000"/>
                </a:solidFill>
              </a:rPr>
              <a:t>(excluding </a:t>
            </a:r>
            <a:r>
              <a:rPr lang="en-US" sz="2000" dirty="0">
                <a:solidFill>
                  <a:srgbClr val="FF0000"/>
                </a:solidFill>
              </a:rPr>
              <a:t>Stamp Duty)</a:t>
            </a:r>
            <a:r>
              <a:rPr lang="en-US" sz="2000" dirty="0"/>
              <a:t> under any of the Earlier </a:t>
            </a:r>
            <a:r>
              <a:rPr lang="en-US" sz="2000" dirty="0" smtClean="0"/>
              <a:t>  Schemes</a:t>
            </a:r>
            <a:r>
              <a:rPr lang="en-US" sz="2000" dirty="0"/>
              <a:t>, </a:t>
            </a:r>
            <a:endParaRPr lang="en-US" sz="2000" dirty="0" smtClean="0"/>
          </a:p>
          <a:p>
            <a:r>
              <a:rPr lang="en-US" sz="2000" dirty="0" smtClean="0"/>
              <a:t>                                                                 </a:t>
            </a:r>
            <a:r>
              <a:rPr lang="en-US" sz="2000" dirty="0" smtClean="0">
                <a:solidFill>
                  <a:srgbClr val="FF0000"/>
                </a:solidFill>
              </a:rPr>
              <a:t> </a:t>
            </a:r>
          </a:p>
          <a:p>
            <a:r>
              <a:rPr lang="en-US" sz="2000" dirty="0" smtClean="0">
                <a:solidFill>
                  <a:srgbClr val="FF0000"/>
                </a:solidFill>
              </a:rPr>
              <a:t>                                                                    OR</a:t>
            </a:r>
            <a:r>
              <a:rPr lang="en-US" sz="2000" b="1" dirty="0" smtClean="0">
                <a:solidFill>
                  <a:srgbClr val="FF0000"/>
                </a:solidFill>
              </a:rPr>
              <a:t> </a:t>
            </a:r>
          </a:p>
          <a:p>
            <a:endParaRPr lang="en-US" sz="2000" dirty="0" smtClean="0"/>
          </a:p>
          <a:p>
            <a:pPr>
              <a:buFont typeface="Wingdings" pitchFamily="2" charset="2"/>
              <a:buChar char="Ø"/>
            </a:pPr>
            <a:r>
              <a:rPr lang="en-US" sz="2000" dirty="0" smtClean="0"/>
              <a:t>     A Unit which has filed a valid application for grant of an EC under the PSI-</a:t>
            </a:r>
          </a:p>
          <a:p>
            <a:r>
              <a:rPr lang="en-US" sz="2000" dirty="0" smtClean="0"/>
              <a:t>        2007 with any of the Implementing Agencies on or before the 31st March 2013. </a:t>
            </a:r>
          </a:p>
          <a:p>
            <a:endParaRPr lang="en-US" sz="2000" dirty="0"/>
          </a:p>
        </p:txBody>
      </p:sp>
      <p:sp>
        <p:nvSpPr>
          <p:cNvPr id="3" name="Footer Placeholder 2"/>
          <p:cNvSpPr>
            <a:spLocks noGrp="1"/>
          </p:cNvSpPr>
          <p:nvPr>
            <p:ph type="ftr" sz="quarter" idx="11"/>
          </p:nvPr>
        </p:nvSpPr>
        <p:spPr>
          <a:xfrm>
            <a:off x="0" y="6858000"/>
            <a:ext cx="9144000" cy="3809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sp>
        <p:nvSpPr>
          <p:cNvPr id="3" name="TextBox 2"/>
          <p:cNvSpPr txBox="1"/>
          <p:nvPr/>
        </p:nvSpPr>
        <p:spPr>
          <a:xfrm>
            <a:off x="0" y="0"/>
            <a:ext cx="9144000" cy="1384995"/>
          </a:xfrm>
          <a:prstGeom prst="rect">
            <a:avLst/>
          </a:prstGeom>
          <a:solidFill>
            <a:schemeClr val="accent1">
              <a:lumMod val="40000"/>
              <a:lumOff val="60000"/>
            </a:schemeClr>
          </a:solidFill>
        </p:spPr>
        <p:txBody>
          <a:bodyPr wrap="square" rtlCol="0">
            <a:spAutoFit/>
          </a:bodyPr>
          <a:lstStyle/>
          <a:p>
            <a:pPr algn="ctr"/>
            <a:r>
              <a:rPr lang="en-US" sz="2800" b="1" dirty="0" smtClean="0"/>
              <a:t>CM Devendra Fadnavis talks of ‘Make In Maharashtra’ for industrial growth</a:t>
            </a:r>
            <a:endParaRPr lang="en-US" sz="2800" dirty="0" smtClean="0"/>
          </a:p>
          <a:p>
            <a:pPr algn="ctr"/>
            <a:endParaRPr lang="en-US" sz="2800" dirty="0"/>
          </a:p>
        </p:txBody>
      </p:sp>
      <p:pic>
        <p:nvPicPr>
          <p:cNvPr id="4" name="Picture 3" descr="fadnavis"/>
          <p:cNvPicPr/>
          <p:nvPr/>
        </p:nvPicPr>
        <p:blipFill>
          <a:blip r:embed="rId2" cstate="print"/>
          <a:srcRect/>
          <a:stretch>
            <a:fillRect/>
          </a:stretch>
        </p:blipFill>
        <p:spPr bwMode="auto">
          <a:xfrm>
            <a:off x="304800" y="1447800"/>
            <a:ext cx="8534400" cy="4020185"/>
          </a:xfrm>
          <a:prstGeom prst="rect">
            <a:avLst/>
          </a:prstGeom>
          <a:noFill/>
          <a:ln w="9525">
            <a:noFill/>
            <a:miter lim="800000"/>
            <a:headEnd/>
            <a:tailEnd/>
          </a:ln>
        </p:spPr>
      </p:pic>
      <p:sp>
        <p:nvSpPr>
          <p:cNvPr id="5" name="TextBox 4"/>
          <p:cNvSpPr txBox="1"/>
          <p:nvPr/>
        </p:nvSpPr>
        <p:spPr>
          <a:xfrm>
            <a:off x="0" y="5562600"/>
            <a:ext cx="9144000" cy="646331"/>
          </a:xfrm>
          <a:prstGeom prst="rect">
            <a:avLst/>
          </a:prstGeom>
          <a:noFill/>
        </p:spPr>
        <p:txBody>
          <a:bodyPr wrap="square" rtlCol="0">
            <a:spAutoFit/>
          </a:bodyPr>
          <a:lstStyle/>
          <a:p>
            <a:r>
              <a:rPr lang="en-US" dirty="0" smtClean="0"/>
              <a:t>Devendra Fadnavis promised to set up a committee to fast track the projects which are inordinately delayed due to non-clearance from ministry of environment.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247864"/>
          </a:xfrm>
          <a:prstGeom prst="rect">
            <a:avLst/>
          </a:prstGeom>
        </p:spPr>
        <p:txBody>
          <a:bodyPr wrap="square">
            <a:spAutoFit/>
          </a:bodyPr>
          <a:lstStyle/>
          <a:p>
            <a:pPr>
              <a:buFont typeface="Wingdings" pitchFamily="2" charset="2"/>
              <a:buChar char="v"/>
            </a:pP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NEW UNIT</a:t>
            </a:r>
          </a:p>
          <a:p>
            <a:endParaRPr lang="en-US" sz="2000" b="1"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dirty="0"/>
          </a:p>
          <a:p>
            <a:r>
              <a:rPr lang="en-US" sz="2000" dirty="0"/>
              <a:t>A New Unit shall mean a Unit which is set up for the first time by an entity in the Private Sector / Co-operative Sector / State or Central Public Sector / Joint Sector </a:t>
            </a:r>
            <a:r>
              <a:rPr lang="en-US" sz="2000" dirty="0">
                <a:solidFill>
                  <a:srgbClr val="FF0000"/>
                </a:solidFill>
              </a:rPr>
              <a:t>in any </a:t>
            </a:r>
            <a:r>
              <a:rPr lang="en-US" sz="2000" dirty="0" err="1">
                <a:solidFill>
                  <a:srgbClr val="FF0000"/>
                </a:solidFill>
              </a:rPr>
              <a:t>Taluka</a:t>
            </a:r>
            <a:r>
              <a:rPr lang="en-US" sz="2000" dirty="0">
                <a:solidFill>
                  <a:srgbClr val="FF0000"/>
                </a:solidFill>
              </a:rPr>
              <a:t> where there is no Existing Unit</a:t>
            </a:r>
            <a:r>
              <a:rPr lang="en-US" sz="2000" dirty="0"/>
              <a:t> set up by the said entity, provided that such Unit satisfies the following conditions: </a:t>
            </a:r>
            <a:endParaRPr lang="en-US" sz="2000" dirty="0" smtClean="0"/>
          </a:p>
          <a:p>
            <a:endParaRPr lang="en-US" sz="2000" dirty="0"/>
          </a:p>
          <a:p>
            <a:pPr marL="342900" indent="-342900">
              <a:buFont typeface="Wingdings" pitchFamily="2" charset="2"/>
              <a:buChar char="Ø"/>
            </a:pPr>
            <a:r>
              <a:rPr lang="en-US" sz="2000" dirty="0" smtClean="0"/>
              <a:t>It </a:t>
            </a:r>
            <a:r>
              <a:rPr lang="en-US" sz="2000" dirty="0"/>
              <a:t>is not an Existing Unit. </a:t>
            </a:r>
            <a:endParaRPr lang="en-US" sz="2000" dirty="0" smtClean="0"/>
          </a:p>
          <a:p>
            <a:pPr marL="342900" indent="-342900"/>
            <a:endParaRPr lang="en-US" sz="2000" dirty="0"/>
          </a:p>
          <a:p>
            <a:pPr>
              <a:buFont typeface="Wingdings" pitchFamily="2" charset="2"/>
              <a:buChar char="Ø"/>
            </a:pPr>
            <a:r>
              <a:rPr lang="en-US" sz="2000" dirty="0" smtClean="0"/>
              <a:t>   </a:t>
            </a:r>
            <a:r>
              <a:rPr lang="en-US" sz="2000" dirty="0"/>
              <a:t>At least one of the Effective Steps is completed on or after the 1st April, </a:t>
            </a:r>
            <a:r>
              <a:rPr lang="en-US" sz="2000" dirty="0" smtClean="0"/>
              <a:t>2013</a:t>
            </a:r>
          </a:p>
          <a:p>
            <a:r>
              <a:rPr lang="en-US" sz="2000" dirty="0" smtClean="0"/>
              <a:t>      for </a:t>
            </a:r>
            <a:r>
              <a:rPr lang="en-US" sz="2000" dirty="0"/>
              <a:t>setting </a:t>
            </a:r>
            <a:r>
              <a:rPr lang="en-US" sz="2000" dirty="0" smtClean="0"/>
              <a:t> of </a:t>
            </a:r>
            <a:r>
              <a:rPr lang="en-US" sz="2000" dirty="0"/>
              <a:t>the Unit. </a:t>
            </a:r>
            <a:endParaRPr lang="en-US" sz="2000" dirty="0" smtClean="0"/>
          </a:p>
          <a:p>
            <a:endParaRPr lang="en-US" sz="2000" dirty="0"/>
          </a:p>
          <a:p>
            <a:pPr>
              <a:buFont typeface="Wingdings" pitchFamily="2" charset="2"/>
              <a:buChar char="Ø"/>
            </a:pPr>
            <a:r>
              <a:rPr lang="en-US" sz="2000" dirty="0" smtClean="0"/>
              <a:t>   It </a:t>
            </a:r>
            <a:r>
              <a:rPr lang="en-US" sz="2000" dirty="0"/>
              <a:t>is not formed as a result of re-establishment, mere change of </a:t>
            </a:r>
            <a:r>
              <a:rPr lang="en-US" sz="2000" dirty="0" smtClean="0"/>
              <a:t>ownership, </a:t>
            </a:r>
          </a:p>
          <a:p>
            <a:r>
              <a:rPr lang="en-US" sz="2000" dirty="0" smtClean="0"/>
              <a:t>      change </a:t>
            </a:r>
            <a:r>
              <a:rPr lang="en-US" sz="2000" dirty="0"/>
              <a:t>in </a:t>
            </a:r>
            <a:r>
              <a:rPr lang="en-US" sz="2000" dirty="0" smtClean="0"/>
              <a:t>the </a:t>
            </a:r>
            <a:r>
              <a:rPr lang="en-US" sz="2000" dirty="0"/>
              <a:t>constitution, reconstruction or revival of an Existing Unit. </a:t>
            </a:r>
            <a:endParaRPr lang="en-US" sz="2000" dirty="0" smtClean="0"/>
          </a:p>
          <a:p>
            <a:endParaRPr lang="en-US" sz="2000" dirty="0"/>
          </a:p>
          <a:p>
            <a:r>
              <a:rPr lang="en-US" sz="2000" b="1" i="1" dirty="0"/>
              <a:t>Explanation- The incentives available to a New Unit under the PSI-2013 shall, however, be available to the Units which get established as result of purchase of the assets of the Existing / Defunct / Closed / Sick Units, subject to and to the extent mentioned in Annexure </a:t>
            </a:r>
            <a:r>
              <a:rPr lang="en-US" sz="2000" b="1" i="1" dirty="0" smtClean="0"/>
              <a:t>III </a:t>
            </a:r>
            <a:r>
              <a:rPr lang="en-US" sz="2000" b="1" i="1" dirty="0"/>
              <a:t>to this Resolution. </a:t>
            </a:r>
            <a:endParaRPr lang="en-US" sz="2000" dirty="0"/>
          </a:p>
        </p:txBody>
      </p:sp>
      <p:sp>
        <p:nvSpPr>
          <p:cNvPr id="3" name="Footer Placeholder 2"/>
          <p:cNvSpPr>
            <a:spLocks noGrp="1"/>
          </p:cNvSpPr>
          <p:nvPr>
            <p:ph type="ftr" sz="quarter" idx="11"/>
          </p:nvPr>
        </p:nvSpPr>
        <p:spPr>
          <a:xfrm>
            <a:off x="0" y="68580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940088"/>
          </a:xfrm>
          <a:prstGeom prst="rect">
            <a:avLst/>
          </a:prstGeom>
        </p:spPr>
        <p:txBody>
          <a:bodyPr wrap="square">
            <a:spAutoFit/>
          </a:bodyPr>
          <a:lstStyle/>
          <a:p>
            <a:pPr>
              <a:buFont typeface="Wingdings" pitchFamily="2" charset="2"/>
              <a:buChar char="v"/>
            </a:pP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EXPANSION/ DIVERSIFICATION PROJECT</a:t>
            </a:r>
            <a:endParaRPr lang="en-US" sz="2000" b="1" dirty="0"/>
          </a:p>
          <a:p>
            <a:endParaRPr lang="en-US" sz="2000" b="1" dirty="0" smtClean="0"/>
          </a:p>
          <a:p>
            <a:endParaRPr lang="en-US" sz="2000" b="1" dirty="0"/>
          </a:p>
          <a:p>
            <a:r>
              <a:rPr lang="en-US" sz="2000" b="1" dirty="0" smtClean="0"/>
              <a:t> </a:t>
            </a:r>
            <a:endParaRPr lang="en-US" sz="2000" b="1" dirty="0"/>
          </a:p>
          <a:p>
            <a:r>
              <a:rPr lang="en-US" sz="2000" dirty="0"/>
              <a:t>An </a:t>
            </a:r>
            <a:r>
              <a:rPr lang="en-US" sz="2000" dirty="0" smtClean="0"/>
              <a:t> investment  shall  be  regarded  as  Expansion  Project  or  a  Diversification  Project</a:t>
            </a:r>
            <a:r>
              <a:rPr lang="en-US" sz="2000" dirty="0"/>
              <a:t>, </a:t>
            </a:r>
            <a:r>
              <a:rPr lang="en-US" sz="2000" dirty="0" smtClean="0"/>
              <a:t> as </a:t>
            </a:r>
            <a:r>
              <a:rPr lang="en-US" sz="2000" dirty="0"/>
              <a:t>the </a:t>
            </a:r>
            <a:r>
              <a:rPr lang="en-US" sz="2000" dirty="0" smtClean="0"/>
              <a:t> case </a:t>
            </a:r>
            <a:r>
              <a:rPr lang="en-US" sz="2000" dirty="0"/>
              <a:t>may be, if an Existing / </a:t>
            </a:r>
            <a:r>
              <a:rPr lang="en-US" sz="2000" dirty="0" smtClean="0"/>
              <a:t>New  </a:t>
            </a:r>
            <a:r>
              <a:rPr lang="en-US" sz="2000" dirty="0"/>
              <a:t>Unit in any of </a:t>
            </a:r>
            <a:r>
              <a:rPr lang="en-US" sz="2000" dirty="0" smtClean="0"/>
              <a:t> the </a:t>
            </a:r>
            <a:r>
              <a:rPr lang="en-US" sz="2000" dirty="0"/>
              <a:t>areas covered under </a:t>
            </a:r>
            <a:r>
              <a:rPr lang="en-US" sz="2000" dirty="0" smtClean="0"/>
              <a:t> </a:t>
            </a:r>
          </a:p>
          <a:p>
            <a:endParaRPr lang="en-US" sz="2000" dirty="0" smtClean="0"/>
          </a:p>
          <a:p>
            <a:r>
              <a:rPr lang="en-US" sz="2000" dirty="0" smtClean="0"/>
              <a:t>1)   Group </a:t>
            </a:r>
            <a:r>
              <a:rPr lang="en-US" sz="2000" dirty="0"/>
              <a:t>“B”, </a:t>
            </a:r>
            <a:endParaRPr lang="en-US" sz="2000" dirty="0" smtClean="0"/>
          </a:p>
          <a:p>
            <a:r>
              <a:rPr lang="en-US" sz="2000" dirty="0" smtClean="0"/>
              <a:t>2)  Group </a:t>
            </a:r>
            <a:r>
              <a:rPr lang="en-US" sz="2000" dirty="0"/>
              <a:t>“C”, </a:t>
            </a:r>
            <a:endParaRPr lang="en-US" sz="2000" dirty="0" smtClean="0"/>
          </a:p>
          <a:p>
            <a:r>
              <a:rPr lang="en-US" sz="2000" dirty="0" smtClean="0"/>
              <a:t>3)  Group </a:t>
            </a:r>
            <a:r>
              <a:rPr lang="en-US" sz="2000" dirty="0"/>
              <a:t>“D”, </a:t>
            </a:r>
            <a:endParaRPr lang="en-US" sz="2000" dirty="0" smtClean="0"/>
          </a:p>
          <a:p>
            <a:r>
              <a:rPr lang="en-US" sz="2000" dirty="0" smtClean="0"/>
              <a:t>4)  Group </a:t>
            </a:r>
            <a:r>
              <a:rPr lang="en-US" sz="2000" dirty="0"/>
              <a:t>D+, </a:t>
            </a:r>
            <a:r>
              <a:rPr lang="en-US" sz="2000" dirty="0" smtClean="0"/>
              <a:t> </a:t>
            </a:r>
          </a:p>
          <a:p>
            <a:r>
              <a:rPr lang="en-US" sz="2000" dirty="0" smtClean="0"/>
              <a:t>5)  Naxalism  </a:t>
            </a:r>
            <a:r>
              <a:rPr lang="en-US" sz="2000" dirty="0"/>
              <a:t>Affected </a:t>
            </a:r>
            <a:r>
              <a:rPr lang="en-US" sz="2000" dirty="0" smtClean="0"/>
              <a:t> Areas </a:t>
            </a:r>
          </a:p>
          <a:p>
            <a:pPr marL="342900" indent="-342900">
              <a:buAutoNum type="arabicParenR" startAt="6"/>
            </a:pPr>
            <a:r>
              <a:rPr lang="en-US" sz="2000" dirty="0" smtClean="0"/>
              <a:t>No-Industry- </a:t>
            </a:r>
            <a:r>
              <a:rPr lang="en-US" sz="2000" dirty="0"/>
              <a:t>Districts</a:t>
            </a:r>
            <a:r>
              <a:rPr lang="en-US" sz="2000" dirty="0" smtClean="0"/>
              <a:t>,</a:t>
            </a:r>
          </a:p>
          <a:p>
            <a:pPr marL="342900" indent="-342900"/>
            <a:endParaRPr lang="en-US" sz="2000" dirty="0" smtClean="0"/>
          </a:p>
          <a:p>
            <a:r>
              <a:rPr lang="en-US" sz="2000" dirty="0" smtClean="0"/>
              <a:t> Made,  on </a:t>
            </a:r>
            <a:r>
              <a:rPr lang="en-US" sz="2000" dirty="0"/>
              <a:t>or after the date </a:t>
            </a:r>
            <a:r>
              <a:rPr lang="en-US" sz="2000" dirty="0" smtClean="0"/>
              <a:t> 1st </a:t>
            </a:r>
            <a:r>
              <a:rPr lang="en-US" sz="2000" dirty="0"/>
              <a:t>April, 2013, an additional fixed capital investment in additional production / </a:t>
            </a:r>
            <a:r>
              <a:rPr lang="en-US" sz="2000" dirty="0" smtClean="0"/>
              <a:t> manufacturing </a:t>
            </a:r>
            <a:r>
              <a:rPr lang="en-US" sz="2000" dirty="0"/>
              <a:t>facilities for manufacture of the same product / products as of the Existing /New Unit or for manufacture of different products, as the case maybe provided it satisfies the following conditions, namely </a:t>
            </a:r>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555641"/>
          </a:xfrm>
          <a:prstGeom prst="rect">
            <a:avLst/>
          </a:prstGeom>
        </p:spPr>
        <p:txBody>
          <a:bodyPr wrap="square">
            <a:spAutoFit/>
          </a:bodyPr>
          <a:lstStyle/>
          <a:p>
            <a:pPr marL="342900" indent="-342900">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EXPANSION/ DIVERSIFICATION PROJECT</a:t>
            </a:r>
            <a:endParaRPr lang="en-US" sz="2000" dirty="0" smtClean="0">
              <a:gradFill>
                <a:gsLst>
                  <a:gs pos="0">
                    <a:srgbClr val="000000"/>
                  </a:gs>
                  <a:gs pos="39999">
                    <a:srgbClr val="0A128C"/>
                  </a:gs>
                  <a:gs pos="70000">
                    <a:srgbClr val="181CC7"/>
                  </a:gs>
                  <a:gs pos="88000">
                    <a:srgbClr val="7005D4"/>
                  </a:gs>
                  <a:gs pos="100000">
                    <a:srgbClr val="8C3D91"/>
                  </a:gs>
                </a:gsLst>
                <a:lin ang="5400000" scaled="0"/>
              </a:gradFill>
            </a:endParaRPr>
          </a:p>
          <a:p>
            <a:pPr marL="342900" indent="-342900">
              <a:buAutoNum type="alphaLcParenBoth"/>
            </a:pPr>
            <a:endParaRPr lang="en-US" sz="2000" dirty="0" smtClean="0"/>
          </a:p>
          <a:p>
            <a:pPr marL="342900" indent="-342900"/>
            <a:endParaRPr lang="en-US" sz="2000" dirty="0" smtClean="0"/>
          </a:p>
          <a:p>
            <a:pPr marL="342900" indent="-342900">
              <a:buFont typeface="Wingdings" pitchFamily="2" charset="2"/>
              <a:buChar char="Ø"/>
            </a:pPr>
            <a:r>
              <a:rPr lang="en-US" sz="2000" dirty="0" smtClean="0"/>
              <a:t>The </a:t>
            </a:r>
            <a:r>
              <a:rPr lang="en-US" sz="2000" dirty="0"/>
              <a:t>said additional Fixed Capital Investment for expansion / diversification of the Existing/ New Unit should exceed </a:t>
            </a:r>
            <a:r>
              <a:rPr lang="en-US" sz="2000" dirty="0">
                <a:solidFill>
                  <a:srgbClr val="FF0000"/>
                </a:solidFill>
              </a:rPr>
              <a:t>25 per cent of the Gross Fixed</a:t>
            </a:r>
            <a:r>
              <a:rPr lang="en-US" sz="2000" dirty="0"/>
              <a:t> Capital Investment of the Existing / New Unit immediately prior to setting up of the additional production /manufacturing facilities, as on the last day of the previous financial year, subject to a minimum additional fixed capital investment of </a:t>
            </a:r>
            <a:r>
              <a:rPr lang="en-US" sz="2000" dirty="0">
                <a:solidFill>
                  <a:srgbClr val="FF0000"/>
                </a:solidFill>
              </a:rPr>
              <a:t>Rs. 5 </a:t>
            </a:r>
            <a:r>
              <a:rPr lang="en-US" sz="2000" dirty="0" err="1">
                <a:solidFill>
                  <a:srgbClr val="FF0000"/>
                </a:solidFill>
              </a:rPr>
              <a:t>crores</a:t>
            </a:r>
            <a:r>
              <a:rPr lang="en-US" sz="2000" dirty="0"/>
              <a:t> in case of non-MSMEs and </a:t>
            </a:r>
            <a:r>
              <a:rPr lang="en-US" sz="2000" dirty="0">
                <a:solidFill>
                  <a:srgbClr val="FF0000"/>
                </a:solidFill>
              </a:rPr>
              <a:t>Rs. 25 Lacks, in case of MSMEs.</a:t>
            </a:r>
            <a:r>
              <a:rPr lang="en-US" sz="2000" dirty="0"/>
              <a:t> </a:t>
            </a:r>
            <a:endParaRPr lang="en-US" sz="2000" dirty="0" smtClean="0"/>
          </a:p>
          <a:p>
            <a:pPr marL="342900" indent="-342900"/>
            <a:endParaRPr lang="en-US" sz="2000" dirty="0" smtClean="0"/>
          </a:p>
          <a:p>
            <a:pPr marL="342900" indent="-342900">
              <a:buFont typeface="Wingdings" pitchFamily="2" charset="2"/>
              <a:buChar char="Ø"/>
            </a:pPr>
            <a:r>
              <a:rPr lang="en-US" sz="2000" dirty="0" smtClean="0"/>
              <a:t>In the case of Expansion or Expansion-cum-Diversification but not mere Diversification “per se”, the said additional Fixed Capital Investment should result in increase of existing installed capacity by at least  </a:t>
            </a:r>
            <a:r>
              <a:rPr lang="en-US" sz="2000" dirty="0" smtClean="0">
                <a:solidFill>
                  <a:srgbClr val="FF0000"/>
                </a:solidFill>
              </a:rPr>
              <a:t>25 percent</a:t>
            </a:r>
            <a:r>
              <a:rPr lang="en-US" sz="2000" dirty="0" smtClean="0"/>
              <a:t>; and </a:t>
            </a:r>
          </a:p>
          <a:p>
            <a:pPr marL="342900" indent="-342900"/>
            <a:endParaRPr lang="en-US" sz="2000" dirty="0" smtClean="0"/>
          </a:p>
          <a:p>
            <a:pPr marL="342900" indent="-342900">
              <a:buFont typeface="Wingdings" pitchFamily="2" charset="2"/>
              <a:buChar char="Ø"/>
            </a:pPr>
            <a:r>
              <a:rPr lang="en-US" sz="2000" dirty="0" smtClean="0"/>
              <a:t> Such Expansion / Diversification should increase the employment in the non-supervisory category at least to the extent of  </a:t>
            </a:r>
            <a:r>
              <a:rPr lang="en-US" sz="2000" dirty="0" smtClean="0">
                <a:solidFill>
                  <a:srgbClr val="FF0000"/>
                </a:solidFill>
              </a:rPr>
              <a:t>10 percent</a:t>
            </a:r>
            <a:r>
              <a:rPr lang="en-US" sz="2000" dirty="0" smtClean="0"/>
              <a:t> of the pre expansion/diversification level of such employment and </a:t>
            </a:r>
            <a:r>
              <a:rPr lang="en-US" sz="2000" dirty="0" smtClean="0">
                <a:solidFill>
                  <a:srgbClr val="FF0000"/>
                </a:solidFill>
              </a:rPr>
              <a:t>80 percent </a:t>
            </a:r>
            <a:r>
              <a:rPr lang="en-US" sz="2000" dirty="0" smtClean="0"/>
              <a:t>of such additional employment should be from amongst local persons. </a:t>
            </a:r>
          </a:p>
          <a:p>
            <a:pPr marL="342900" indent="-342900"/>
            <a:endParaRPr lang="en-US" sz="2000" dirty="0" smtClean="0"/>
          </a:p>
          <a:p>
            <a:pPr marL="342900" indent="-342900"/>
            <a:endParaRPr lang="en-US" sz="2000" dirty="0"/>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24535"/>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ELIGIBILITY CERTIFICATE</a:t>
            </a:r>
            <a:r>
              <a:rPr lang="en-US" sz="2000" b="1" u="sng" dirty="0" smtClean="0"/>
              <a:t> </a:t>
            </a:r>
          </a:p>
          <a:p>
            <a:endParaRPr lang="en-US" sz="2000" b="1" dirty="0"/>
          </a:p>
          <a:p>
            <a:endParaRPr lang="en-US" sz="2000" b="1" dirty="0" smtClean="0"/>
          </a:p>
          <a:p>
            <a:endParaRPr lang="en-US" sz="2000" b="1" dirty="0"/>
          </a:p>
          <a:p>
            <a:r>
              <a:rPr lang="en-US" sz="2000" dirty="0" smtClean="0"/>
              <a:t>Eligibility  </a:t>
            </a:r>
            <a:r>
              <a:rPr lang="en-US" sz="2000" dirty="0"/>
              <a:t>Certificate shall mean the </a:t>
            </a:r>
            <a:r>
              <a:rPr lang="en-US" sz="2000" dirty="0" smtClean="0"/>
              <a:t> certificate  </a:t>
            </a:r>
            <a:r>
              <a:rPr lang="en-US" sz="2000" dirty="0"/>
              <a:t>issued by the Implementing Agency to the Eligible Unit under the Package Scheme of </a:t>
            </a:r>
            <a:r>
              <a:rPr lang="en-US" sz="2000" dirty="0" smtClean="0"/>
              <a:t> Incentives  which </a:t>
            </a:r>
            <a:r>
              <a:rPr lang="en-US" sz="2000" dirty="0"/>
              <a:t>indicates </a:t>
            </a:r>
            <a:r>
              <a:rPr lang="en-US" sz="2000" dirty="0" smtClean="0"/>
              <a:t>:-</a:t>
            </a:r>
          </a:p>
          <a:p>
            <a:endParaRPr lang="en-US" sz="2000" dirty="0" smtClean="0"/>
          </a:p>
          <a:p>
            <a:r>
              <a:rPr lang="en-US" sz="2000" dirty="0" smtClean="0"/>
              <a:t>1)the </a:t>
            </a:r>
            <a:r>
              <a:rPr lang="en-US" sz="2000" dirty="0"/>
              <a:t>accepted Fixed Capital Investment, </a:t>
            </a:r>
            <a:endParaRPr lang="en-US" sz="2000" dirty="0" smtClean="0"/>
          </a:p>
          <a:p>
            <a:r>
              <a:rPr lang="en-US" sz="2000" dirty="0" smtClean="0"/>
              <a:t>2)Actual </a:t>
            </a:r>
            <a:r>
              <a:rPr lang="en-US" sz="2000" dirty="0"/>
              <a:t>Fixed Capital Investment made</a:t>
            </a:r>
            <a:r>
              <a:rPr lang="en-US" sz="2000" dirty="0" smtClean="0"/>
              <a:t>,</a:t>
            </a:r>
          </a:p>
          <a:p>
            <a:r>
              <a:rPr lang="en-US" sz="2000" dirty="0" smtClean="0"/>
              <a:t>3)Finished Products</a:t>
            </a:r>
          </a:p>
          <a:p>
            <a:r>
              <a:rPr lang="en-US" sz="2000" dirty="0" smtClean="0"/>
              <a:t>4)Other </a:t>
            </a:r>
            <a:r>
              <a:rPr lang="en-US" sz="2000" dirty="0"/>
              <a:t>details </a:t>
            </a:r>
            <a:endParaRPr lang="en-US" sz="2000" dirty="0" smtClean="0"/>
          </a:p>
          <a:p>
            <a:r>
              <a:rPr lang="en-US" sz="2000" dirty="0" smtClean="0"/>
              <a:t>5) </a:t>
            </a:r>
            <a:r>
              <a:rPr lang="en-US" sz="2000" dirty="0"/>
              <a:t>Quantum of Incentives, </a:t>
            </a:r>
            <a:endParaRPr lang="en-US" sz="2000" dirty="0" smtClean="0"/>
          </a:p>
          <a:p>
            <a:r>
              <a:rPr lang="en-US" sz="2000" dirty="0" smtClean="0"/>
              <a:t>6)Period </a:t>
            </a:r>
            <a:r>
              <a:rPr lang="en-US" sz="2000" dirty="0"/>
              <a:t>of validity for availing of incentives </a:t>
            </a:r>
            <a:endParaRPr lang="en-US" sz="2000" dirty="0" smtClean="0"/>
          </a:p>
          <a:p>
            <a:r>
              <a:rPr lang="en-US" sz="2000" dirty="0" smtClean="0"/>
              <a:t>                                                                       </a:t>
            </a:r>
            <a:r>
              <a:rPr lang="en-US" sz="2000" dirty="0" smtClean="0">
                <a:solidFill>
                  <a:srgbClr val="00B050"/>
                </a:solidFill>
              </a:rPr>
              <a:t>AND</a:t>
            </a:r>
          </a:p>
          <a:p>
            <a:r>
              <a:rPr lang="en-US" sz="2000" dirty="0" smtClean="0"/>
              <a:t> </a:t>
            </a:r>
            <a:r>
              <a:rPr lang="en-US" sz="2000" dirty="0"/>
              <a:t>the terms and conditions to be complied with by the concerned Unit in </a:t>
            </a:r>
            <a:r>
              <a:rPr lang="en-US" sz="2000" dirty="0" smtClean="0"/>
              <a:t>whose  </a:t>
            </a:r>
            <a:r>
              <a:rPr lang="en-US" sz="2000" dirty="0" err="1"/>
              <a:t>favour</a:t>
            </a:r>
            <a:r>
              <a:rPr lang="en-US" sz="2000" dirty="0"/>
              <a:t> </a:t>
            </a:r>
            <a:r>
              <a:rPr lang="en-US" sz="2000" dirty="0" smtClean="0"/>
              <a:t> such </a:t>
            </a:r>
            <a:r>
              <a:rPr lang="en-US" sz="2000" dirty="0"/>
              <a:t>certificate is issued. </a:t>
            </a:r>
          </a:p>
        </p:txBody>
      </p:sp>
      <p:sp>
        <p:nvSpPr>
          <p:cNvPr id="3" name="Footer Placeholder 2"/>
          <p:cNvSpPr>
            <a:spLocks noGrp="1"/>
          </p:cNvSpPr>
          <p:nvPr>
            <p:ph type="ftr" sz="quarter" idx="11"/>
          </p:nvPr>
        </p:nvSpPr>
        <p:spPr>
          <a:xfrm>
            <a:off x="0" y="6858000"/>
            <a:ext cx="9144000" cy="3810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632311"/>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ELIGIBILITY PERIOD</a:t>
            </a:r>
          </a:p>
          <a:p>
            <a:endParaRPr lang="en-US" sz="2000" b="1"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dirty="0"/>
          </a:p>
          <a:p>
            <a:endParaRPr lang="en-US" sz="2000" b="1" dirty="0"/>
          </a:p>
          <a:p>
            <a:r>
              <a:rPr lang="en-US" sz="2000" dirty="0"/>
              <a:t>For the purpose of incentives of </a:t>
            </a:r>
            <a:r>
              <a:rPr lang="en-US" sz="2000" dirty="0" smtClean="0"/>
              <a:t>:-</a:t>
            </a:r>
          </a:p>
          <a:p>
            <a:endParaRPr lang="en-US" sz="2000" dirty="0" smtClean="0"/>
          </a:p>
          <a:p>
            <a:r>
              <a:rPr lang="en-US" sz="2000" dirty="0" smtClean="0"/>
              <a:t>1)Industrial </a:t>
            </a:r>
            <a:r>
              <a:rPr lang="en-US" sz="2000" dirty="0"/>
              <a:t>Promotion Subsidy</a:t>
            </a:r>
            <a:r>
              <a:rPr lang="en-US" sz="2000" dirty="0" smtClean="0"/>
              <a:t>,</a:t>
            </a:r>
          </a:p>
          <a:p>
            <a:r>
              <a:rPr lang="en-US" sz="2000" dirty="0" smtClean="0"/>
              <a:t>2) </a:t>
            </a:r>
            <a:r>
              <a:rPr lang="en-US" sz="2000" dirty="0"/>
              <a:t>Interest Subsidy</a:t>
            </a:r>
            <a:r>
              <a:rPr lang="en-US" sz="2000" dirty="0" smtClean="0"/>
              <a:t>,</a:t>
            </a:r>
          </a:p>
          <a:p>
            <a:r>
              <a:rPr lang="en-US" sz="2000" dirty="0" smtClean="0"/>
              <a:t>3) </a:t>
            </a:r>
            <a:r>
              <a:rPr lang="en-US" sz="2000" dirty="0"/>
              <a:t>Electricity Duty Exemption</a:t>
            </a:r>
            <a:r>
              <a:rPr lang="en-US" sz="2000" dirty="0" smtClean="0"/>
              <a:t>,</a:t>
            </a:r>
          </a:p>
          <a:p>
            <a:r>
              <a:rPr lang="en-US" sz="2000" dirty="0" smtClean="0"/>
              <a:t>4) </a:t>
            </a:r>
            <a:r>
              <a:rPr lang="en-US" sz="2000" dirty="0"/>
              <a:t>Power Tariff Subsidy etc</a:t>
            </a:r>
            <a:r>
              <a:rPr lang="en-US" sz="2000" dirty="0" smtClean="0"/>
              <a:t>.,</a:t>
            </a:r>
          </a:p>
          <a:p>
            <a:endParaRPr lang="en-US" sz="2000" dirty="0" smtClean="0"/>
          </a:p>
          <a:p>
            <a:r>
              <a:rPr lang="en-US" sz="2000" dirty="0" smtClean="0"/>
              <a:t>    </a:t>
            </a:r>
            <a:r>
              <a:rPr lang="en-US" sz="2000" dirty="0"/>
              <a:t>A</a:t>
            </a:r>
            <a:r>
              <a:rPr lang="en-US" sz="2000" dirty="0" smtClean="0"/>
              <a:t>pplicable </a:t>
            </a:r>
            <a:r>
              <a:rPr lang="en-US" sz="2000" dirty="0"/>
              <a:t>to an Eligible Unit </a:t>
            </a:r>
            <a:r>
              <a:rPr lang="en-US" sz="2000" dirty="0" smtClean="0"/>
              <a:t> </a:t>
            </a:r>
            <a:r>
              <a:rPr lang="en-US" sz="2000" dirty="0"/>
              <a:t>subject to the fulfilment of the conditions of </a:t>
            </a:r>
            <a:r>
              <a:rPr lang="en-US" sz="2000" dirty="0" smtClean="0"/>
              <a:t>the</a:t>
            </a:r>
          </a:p>
          <a:p>
            <a:r>
              <a:rPr lang="en-US" sz="2000" dirty="0" smtClean="0"/>
              <a:t>    </a:t>
            </a:r>
            <a:r>
              <a:rPr lang="en-US" sz="2000" dirty="0"/>
              <a:t>PSI-2013</a:t>
            </a:r>
            <a:r>
              <a:rPr lang="en-US" sz="2000" dirty="0" smtClean="0"/>
              <a:t>, </a:t>
            </a:r>
            <a:r>
              <a:rPr lang="en-US" sz="2000" dirty="0"/>
              <a:t>the period of eligibility shall be computed from the Effective date </a:t>
            </a:r>
            <a:r>
              <a:rPr lang="en-US" sz="2000" dirty="0" smtClean="0"/>
              <a:t>of</a:t>
            </a:r>
          </a:p>
          <a:p>
            <a:r>
              <a:rPr lang="en-US" sz="2000" dirty="0" smtClean="0"/>
              <a:t>    </a:t>
            </a:r>
            <a:r>
              <a:rPr lang="en-US" sz="2000" dirty="0"/>
              <a:t>Eligibility and </a:t>
            </a:r>
            <a:r>
              <a:rPr lang="en-US" sz="2000" dirty="0" smtClean="0"/>
              <a:t>depend </a:t>
            </a:r>
            <a:r>
              <a:rPr lang="en-US" sz="2000" dirty="0"/>
              <a:t>on the nature and location of the Eligible Unit. </a:t>
            </a:r>
            <a:endParaRPr lang="en-US" sz="2000" dirty="0" smtClean="0"/>
          </a:p>
          <a:p>
            <a:endParaRPr lang="en-US" sz="2000" dirty="0" smtClean="0"/>
          </a:p>
          <a:p>
            <a:r>
              <a:rPr lang="en-US" sz="2000" dirty="0"/>
              <a:t> </a:t>
            </a:r>
            <a:r>
              <a:rPr lang="en-US" sz="2000" dirty="0" smtClean="0"/>
              <a:t>    In </a:t>
            </a:r>
            <a:r>
              <a:rPr lang="en-US" sz="2000" dirty="0"/>
              <a:t>respect of Mega Projects/ Ultra Mega Projects, the eligibility period shall </a:t>
            </a:r>
            <a:r>
              <a:rPr lang="en-US" sz="2000" dirty="0" smtClean="0"/>
              <a:t>be</a:t>
            </a:r>
          </a:p>
          <a:p>
            <a:r>
              <a:rPr lang="en-US" sz="2000" dirty="0" smtClean="0"/>
              <a:t>     </a:t>
            </a:r>
            <a:r>
              <a:rPr lang="en-US" sz="2000" dirty="0"/>
              <a:t>as, </a:t>
            </a:r>
            <a:r>
              <a:rPr lang="en-US" sz="2000" dirty="0" smtClean="0"/>
              <a:t>approved </a:t>
            </a:r>
            <a:r>
              <a:rPr lang="en-US" sz="2000" dirty="0"/>
              <a:t>by the “Cabinet Sub Committee” or the “High Power Committee</a:t>
            </a:r>
            <a:r>
              <a:rPr lang="en-US" sz="2000" dirty="0" smtClean="0"/>
              <a:t>”,</a:t>
            </a:r>
          </a:p>
          <a:p>
            <a:r>
              <a:rPr lang="en-US" sz="2000" dirty="0" smtClean="0"/>
              <a:t>     subject </a:t>
            </a:r>
            <a:r>
              <a:rPr lang="en-US" sz="2000" dirty="0"/>
              <a:t>to </a:t>
            </a:r>
            <a:r>
              <a:rPr lang="en-US" sz="2000" dirty="0" err="1" smtClean="0"/>
              <a:t>fulfilment</a:t>
            </a:r>
            <a:r>
              <a:rPr lang="en-US" sz="2000" dirty="0" smtClean="0"/>
              <a:t> </a:t>
            </a:r>
            <a:r>
              <a:rPr lang="en-US" sz="2000" dirty="0"/>
              <a:t>of the conditions of the PSI- 2013. </a:t>
            </a:r>
          </a:p>
        </p:txBody>
      </p:sp>
      <p:sp>
        <p:nvSpPr>
          <p:cNvPr id="3" name="Footer Placeholder 2"/>
          <p:cNvSpPr>
            <a:spLocks noGrp="1"/>
          </p:cNvSpPr>
          <p:nvPr>
            <p:ph type="ftr" sz="quarter" idx="11"/>
          </p:nvPr>
        </p:nvSpPr>
        <p:spPr>
          <a:xfrm>
            <a:off x="0" y="68580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001095"/>
          </a:xfrm>
          <a:prstGeom prst="rect">
            <a:avLst/>
          </a:prstGeom>
        </p:spPr>
        <p:txBody>
          <a:bodyPr wrap="square">
            <a:spAutoFit/>
          </a:bodyPr>
          <a:lstStyle/>
          <a:p>
            <a:pPr>
              <a:buFont typeface="Wingdings" pitchFamily="2" charset="2"/>
              <a:buChar char="v"/>
            </a:pPr>
            <a:r>
              <a:rPr lang="en-US" sz="2400"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OPERATIVE PERIOD</a:t>
            </a:r>
            <a:endParaRPr lang="en-US" b="1"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b="1" dirty="0" smtClean="0"/>
          </a:p>
          <a:p>
            <a:endParaRPr lang="en-US" b="1" dirty="0"/>
          </a:p>
          <a:p>
            <a:endParaRPr lang="en-US" b="1" dirty="0" smtClean="0"/>
          </a:p>
          <a:p>
            <a:endParaRPr lang="en-US" b="1" dirty="0"/>
          </a:p>
          <a:p>
            <a:endParaRPr lang="en-US" b="1" dirty="0"/>
          </a:p>
          <a:p>
            <a:r>
              <a:rPr lang="en-US" dirty="0"/>
              <a:t>“</a:t>
            </a:r>
            <a:r>
              <a:rPr lang="en-US" sz="2800" dirty="0"/>
              <a:t>Operative Period” shall mean an include the minimum period of Operation of Unit as laid down under the Government Resolution, Industries, Energy and Labour Department, No. PSI-2108/CR 35 /IND-8, dated the 21st May, 2008 . </a:t>
            </a:r>
          </a:p>
        </p:txBody>
      </p:sp>
      <p:sp>
        <p:nvSpPr>
          <p:cNvPr id="3" name="Footer Placeholder 2"/>
          <p:cNvSpPr>
            <a:spLocks noGrp="1"/>
          </p:cNvSpPr>
          <p:nvPr>
            <p:ph type="ftr" sz="quarter" idx="11"/>
          </p:nvPr>
        </p:nvSpPr>
        <p:spPr>
          <a:xfrm>
            <a:off x="0" y="6492875"/>
            <a:ext cx="9144000" cy="5937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940088"/>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EFFECTIVE STEPS</a:t>
            </a:r>
            <a:endParaRPr lang="en-US" sz="2000" b="1" dirty="0" smtClean="0"/>
          </a:p>
          <a:p>
            <a:endParaRPr lang="en-US" sz="2000" b="1" dirty="0"/>
          </a:p>
          <a:p>
            <a:endParaRPr lang="en-US" sz="2000" b="1" dirty="0" smtClean="0"/>
          </a:p>
          <a:p>
            <a:endParaRPr lang="en-US" sz="2000" b="1" dirty="0"/>
          </a:p>
          <a:p>
            <a:pPr>
              <a:buFont typeface="Wingdings" pitchFamily="2" charset="2"/>
              <a:buChar char="Ø"/>
            </a:pPr>
            <a:r>
              <a:rPr lang="en-US" sz="2000" dirty="0" smtClean="0"/>
              <a:t>   </a:t>
            </a:r>
            <a:r>
              <a:rPr lang="en-US" sz="2000" u="sng" dirty="0"/>
              <a:t>“Effective Steps” shall mean and include</a:t>
            </a:r>
            <a:r>
              <a:rPr lang="en-US" sz="2000" dirty="0"/>
              <a:t> </a:t>
            </a:r>
            <a:r>
              <a:rPr lang="en-US" sz="2000" dirty="0" smtClean="0"/>
              <a:t>– </a:t>
            </a:r>
          </a:p>
          <a:p>
            <a:endParaRPr lang="en-US" sz="2000" dirty="0" smtClean="0"/>
          </a:p>
          <a:p>
            <a:pPr marL="400050" indent="-400050">
              <a:buFont typeface="Wingdings" pitchFamily="2" charset="2"/>
              <a:buChar char="§"/>
            </a:pPr>
            <a:r>
              <a:rPr lang="en-US" sz="2000" dirty="0" smtClean="0"/>
              <a:t>Effective possession of land / shed / gala by an Eligible Unit. If the rental period/ lease period is less than the sum of Eligibility Period and Operative Period, then there should be a provision of automatic extension of the agreement for further minimum period which should be equivalent to the sum of Eligibility Period and Operative Period of the eligible unit. </a:t>
            </a:r>
          </a:p>
          <a:p>
            <a:pPr marL="400050" indent="-400050"/>
            <a:endParaRPr lang="en-US" sz="2000" dirty="0" smtClean="0"/>
          </a:p>
          <a:p>
            <a:pPr marL="400050" indent="-400050">
              <a:buFont typeface="Wingdings" pitchFamily="2" charset="2"/>
              <a:buChar char="Ø"/>
            </a:pPr>
            <a:r>
              <a:rPr lang="en-US" sz="2000" b="1" i="1" dirty="0" smtClean="0"/>
              <a:t>Explanation: Effective possession of land, in case of rental / lease of land / premises, means </a:t>
            </a:r>
            <a:r>
              <a:rPr lang="en-US" sz="2000" b="1" i="1" dirty="0" smtClean="0">
                <a:solidFill>
                  <a:srgbClr val="FF0000"/>
                </a:solidFill>
              </a:rPr>
              <a:t>physical possession of land with registered deed </a:t>
            </a:r>
            <a:r>
              <a:rPr lang="en-US" sz="2000" b="1" i="1" dirty="0" smtClean="0"/>
              <a:t>with clear title documents and / or </a:t>
            </a:r>
            <a:r>
              <a:rPr lang="en-US" sz="2000" b="1" i="1" dirty="0" smtClean="0">
                <a:solidFill>
                  <a:srgbClr val="FF0000"/>
                </a:solidFill>
              </a:rPr>
              <a:t>registered lease deed.</a:t>
            </a:r>
            <a:r>
              <a:rPr lang="en-US" sz="2000" b="1" i="1" dirty="0" smtClean="0"/>
              <a:t> However for land in </a:t>
            </a:r>
            <a:r>
              <a:rPr lang="en-US" sz="2000" b="1" i="1" dirty="0" smtClean="0">
                <a:solidFill>
                  <a:srgbClr val="FF0000"/>
                </a:solidFill>
              </a:rPr>
              <a:t>MIDC area , effective possession of land means physical possession with registered Agreement to lease</a:t>
            </a:r>
            <a:r>
              <a:rPr lang="en-US" sz="2000" b="1" i="1" dirty="0" smtClean="0"/>
              <a:t>. </a:t>
            </a:r>
          </a:p>
          <a:p>
            <a:pPr marL="400050" indent="-400050"/>
            <a:endParaRPr lang="en-US" sz="2000" dirty="0" smtClean="0"/>
          </a:p>
          <a:p>
            <a:pPr marL="400050" indent="-400050"/>
            <a:endParaRPr lang="en-US" sz="2000" dirty="0"/>
          </a:p>
        </p:txBody>
      </p:sp>
      <p:sp>
        <p:nvSpPr>
          <p:cNvPr id="3" name="Footer Placeholder 2"/>
          <p:cNvSpPr>
            <a:spLocks noGrp="1"/>
          </p:cNvSpPr>
          <p:nvPr>
            <p:ph type="ftr" sz="quarter" idx="11"/>
          </p:nvPr>
        </p:nvSpPr>
        <p:spPr>
          <a:xfrm>
            <a:off x="0" y="6492875"/>
            <a:ext cx="9144000" cy="5175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8697"/>
            <a:ext cx="9144000" cy="5078313"/>
          </a:xfrm>
          <a:prstGeom prst="rect">
            <a:avLst/>
          </a:prstGeom>
        </p:spPr>
        <p:txBody>
          <a:bodyPr wrap="square">
            <a:spAutoFit/>
          </a:bodyPr>
          <a:lstStyle/>
          <a:p>
            <a:pPr>
              <a:buFont typeface="Wingdings" pitchFamily="2" charset="2"/>
              <a:buChar char="v"/>
            </a:pPr>
            <a:r>
              <a:rPr lang="en-US"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EFFECTIVE STEPS</a:t>
            </a:r>
            <a:endParaRPr lang="en-US" sz="2400" b="1" u="sng"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400" b="1" u="sng" dirty="0" smtClean="0"/>
          </a:p>
          <a:p>
            <a:endParaRPr lang="en-US" sz="2400" u="sng" dirty="0"/>
          </a:p>
          <a:p>
            <a:pPr>
              <a:buFont typeface="Wingdings" pitchFamily="2" charset="2"/>
              <a:buChar char="§"/>
            </a:pPr>
            <a:r>
              <a:rPr lang="en-US" u="sng" dirty="0" smtClean="0"/>
              <a:t> </a:t>
            </a:r>
            <a:r>
              <a:rPr lang="en-US" dirty="0" smtClean="0"/>
              <a:t>  </a:t>
            </a:r>
            <a:r>
              <a:rPr lang="en-US" dirty="0"/>
              <a:t>Registration, in case of Firm / Company / Trust / Society / Co-operative Society. </a:t>
            </a:r>
            <a:endParaRPr lang="en-US" dirty="0" smtClean="0"/>
          </a:p>
          <a:p>
            <a:r>
              <a:rPr lang="en-US" dirty="0" smtClean="0"/>
              <a:t>    However</a:t>
            </a:r>
            <a:r>
              <a:rPr lang="en-US" dirty="0"/>
              <a:t>, in case of Partnership Firm, the evidence of execution of a Partnership Deed </a:t>
            </a:r>
            <a:endParaRPr lang="en-US" dirty="0" smtClean="0"/>
          </a:p>
          <a:p>
            <a:r>
              <a:rPr lang="en-US" dirty="0" smtClean="0"/>
              <a:t>    and </a:t>
            </a:r>
            <a:r>
              <a:rPr lang="en-US" dirty="0"/>
              <a:t>filing of a requisite application with payment of necessary registration fees with </a:t>
            </a:r>
            <a:r>
              <a:rPr lang="en-US" dirty="0" smtClean="0"/>
              <a:t>the</a:t>
            </a:r>
          </a:p>
          <a:p>
            <a:r>
              <a:rPr lang="en-US" dirty="0" smtClean="0"/>
              <a:t>    </a:t>
            </a:r>
            <a:r>
              <a:rPr lang="en-US" dirty="0"/>
              <a:t>Registrar of Firms and acknowledgement by the office shall be necessary. </a:t>
            </a:r>
            <a:endParaRPr lang="en-US" dirty="0" smtClean="0"/>
          </a:p>
          <a:p>
            <a:endParaRPr lang="en-US" dirty="0" smtClean="0"/>
          </a:p>
          <a:p>
            <a:pPr>
              <a:buFont typeface="Wingdings" pitchFamily="2" charset="2"/>
              <a:buChar char="§"/>
            </a:pPr>
            <a:r>
              <a:rPr lang="en-US" dirty="0" smtClean="0"/>
              <a:t>  Enterprises Memorandum / Letter of Intent / Registration for IT/BT Units from the </a:t>
            </a:r>
          </a:p>
          <a:p>
            <a:r>
              <a:rPr lang="en-US" dirty="0" smtClean="0"/>
              <a:t>   Directorate of Industries or MIDC / Letter of Intent from the Government of India and / </a:t>
            </a:r>
          </a:p>
          <a:p>
            <a:r>
              <a:rPr lang="en-US" dirty="0" smtClean="0"/>
              <a:t>   or permission from the State Government for setting up / shifting of the Unit, if such </a:t>
            </a:r>
          </a:p>
          <a:p>
            <a:r>
              <a:rPr lang="en-US" dirty="0" smtClean="0"/>
              <a:t>   permission is required to be obtained. </a:t>
            </a:r>
          </a:p>
          <a:p>
            <a:endParaRPr lang="en-US" dirty="0" smtClean="0"/>
          </a:p>
          <a:p>
            <a:endParaRPr lang="en-US" dirty="0" smtClean="0"/>
          </a:p>
          <a:p>
            <a:endParaRPr lang="en-US" dirty="0" smtClean="0"/>
          </a:p>
          <a:p>
            <a:endParaRPr lang="en-US" dirty="0" smtClean="0"/>
          </a:p>
          <a:p>
            <a:endParaRPr lang="en-US" dirty="0"/>
          </a:p>
        </p:txBody>
      </p:sp>
      <p:sp>
        <p:nvSpPr>
          <p:cNvPr id="3" name="Footer Placeholder 2"/>
          <p:cNvSpPr>
            <a:spLocks noGrp="1"/>
          </p:cNvSpPr>
          <p:nvPr>
            <p:ph type="ftr" sz="quarter" idx="11"/>
          </p:nvPr>
        </p:nvSpPr>
        <p:spPr>
          <a:xfrm>
            <a:off x="0" y="6492875"/>
            <a:ext cx="9144000" cy="593725"/>
          </a:xfrm>
          <a:solidFill>
            <a:schemeClr val="accent1">
              <a:lumMod val="60000"/>
              <a:lumOff val="40000"/>
            </a:schemeClr>
          </a:solidFill>
          <a:ln>
            <a:solidFill>
              <a:schemeClr val="accent1"/>
            </a:solidFill>
          </a:ln>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858000"/>
            <a:ext cx="9144000" cy="38100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474345"/>
            <a:ext cx="9144000" cy="4401205"/>
          </a:xfrm>
          <a:prstGeom prst="rect">
            <a:avLst/>
          </a:prstGeom>
        </p:spPr>
        <p:txBody>
          <a:bodyPr wrap="square">
            <a:spAutoFit/>
          </a:bodyPr>
          <a:lstStyle/>
          <a:p>
            <a:pPr>
              <a:buFont typeface="Wingdings" pitchFamily="2" charset="2"/>
              <a:buChar char="§"/>
            </a:pPr>
            <a:endParaRPr lang="en-US" sz="2000" dirty="0" smtClean="0"/>
          </a:p>
          <a:p>
            <a:pPr>
              <a:buFont typeface="Wingdings" pitchFamily="2" charset="2"/>
              <a:buChar char="§"/>
            </a:pPr>
            <a:endParaRPr lang="en-US" sz="2000" dirty="0" smtClean="0"/>
          </a:p>
          <a:p>
            <a:pPr>
              <a:buFont typeface="Wingdings" pitchFamily="2" charset="2"/>
              <a:buChar char="§"/>
            </a:pPr>
            <a:endParaRPr lang="en-US" sz="2000" dirty="0" smtClean="0"/>
          </a:p>
          <a:p>
            <a:pPr>
              <a:buFont typeface="Wingdings" pitchFamily="2" charset="2"/>
              <a:buChar char="§"/>
            </a:pPr>
            <a:r>
              <a:rPr lang="en-US" sz="2000" dirty="0" smtClean="0"/>
              <a:t>  A copy of the Industrial Entrepreneur’s Memorandum (IEM) along with a copy</a:t>
            </a:r>
          </a:p>
          <a:p>
            <a:r>
              <a:rPr lang="en-US" sz="2000" dirty="0" smtClean="0"/>
              <a:t>    of its acknowledgement in the case of an LSI Unit/Mega Unit/Ultra Mega Unit, </a:t>
            </a:r>
          </a:p>
          <a:p>
            <a:r>
              <a:rPr lang="en-US" sz="2000" dirty="0" smtClean="0"/>
              <a:t>    not covered </a:t>
            </a:r>
          </a:p>
          <a:p>
            <a:r>
              <a:rPr lang="en-US" sz="2000" dirty="0" smtClean="0"/>
              <a:t>    under the licensing provisions of the Industries (Development &amp; Regulation) </a:t>
            </a:r>
          </a:p>
          <a:p>
            <a:r>
              <a:rPr lang="en-US" sz="2000" dirty="0" smtClean="0"/>
              <a:t>    Act, 1951 or letter of intent, which is covered under license provision of the said </a:t>
            </a:r>
          </a:p>
          <a:p>
            <a:r>
              <a:rPr lang="en-US" sz="2000" dirty="0" smtClean="0"/>
              <a:t>    Act. </a:t>
            </a:r>
          </a:p>
          <a:p>
            <a:endParaRPr lang="en-US" sz="2000" dirty="0" smtClean="0"/>
          </a:p>
          <a:p>
            <a:pPr>
              <a:buFont typeface="Wingdings" pitchFamily="2" charset="2"/>
              <a:buChar char="Ø"/>
            </a:pPr>
            <a:r>
              <a:rPr lang="en-US" sz="2000" b="1" i="1" dirty="0" smtClean="0"/>
              <a:t>  Explanation- Based on the documentary evidence produced by the </a:t>
            </a:r>
          </a:p>
          <a:p>
            <a:r>
              <a:rPr lang="en-US" sz="2000" b="1" i="1" dirty="0" smtClean="0"/>
              <a:t>     Eligible Unit, the Implementing Agency shall determine the date on </a:t>
            </a:r>
          </a:p>
          <a:p>
            <a:r>
              <a:rPr lang="en-US" sz="2000" b="1" i="1" dirty="0" smtClean="0"/>
              <a:t>     which the Effective Steps  are completed, subject to such directions as the</a:t>
            </a:r>
          </a:p>
          <a:p>
            <a:r>
              <a:rPr lang="en-US" sz="2000" b="1" i="1" dirty="0" smtClean="0"/>
              <a:t>    Government may issue from time to time.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247864"/>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FIXED ASSETS</a:t>
            </a:r>
            <a:r>
              <a:rPr lang="en-US" sz="2000" b="1" dirty="0" smtClean="0"/>
              <a:t> </a:t>
            </a:r>
          </a:p>
          <a:p>
            <a:endParaRPr lang="en-US" sz="2000" b="1" u="sng" dirty="0"/>
          </a:p>
          <a:p>
            <a:endParaRPr lang="en-US" sz="2000" b="1" u="sng" dirty="0" smtClean="0"/>
          </a:p>
          <a:p>
            <a:endParaRPr lang="en-US" sz="2000" b="1" u="sng" dirty="0"/>
          </a:p>
          <a:p>
            <a:pPr>
              <a:buFont typeface="Wingdings" pitchFamily="2" charset="2"/>
              <a:buChar char="Ø"/>
            </a:pPr>
            <a:r>
              <a:rPr lang="en-US" sz="2000" b="1" dirty="0"/>
              <a:t> </a:t>
            </a:r>
            <a:r>
              <a:rPr lang="en-US" sz="2000" b="1" dirty="0" smtClean="0"/>
              <a:t>   </a:t>
            </a:r>
            <a:r>
              <a:rPr lang="en-US" sz="2000" dirty="0" smtClean="0"/>
              <a:t>The </a:t>
            </a:r>
            <a:r>
              <a:rPr lang="en-US" sz="2000" dirty="0"/>
              <a:t>term Fixed Assets shall mean and include : </a:t>
            </a:r>
            <a:endParaRPr lang="en-US" sz="2000" dirty="0" smtClean="0"/>
          </a:p>
          <a:p>
            <a:endParaRPr lang="en-US" sz="2000" dirty="0"/>
          </a:p>
          <a:p>
            <a:pPr marL="400050" indent="-400050">
              <a:buFont typeface="Wingdings" pitchFamily="2" charset="2"/>
              <a:buChar char="§"/>
            </a:pPr>
            <a:r>
              <a:rPr lang="en-US" sz="2000" dirty="0" smtClean="0"/>
              <a:t>Land </a:t>
            </a:r>
            <a:r>
              <a:rPr lang="en-US" sz="2000" dirty="0"/>
              <a:t>/ area in effective possession for a minimum further period equivalent to sum of Eligibility Period and Operative Period, prescribed under the scheme and as required for the project. </a:t>
            </a:r>
            <a:endParaRPr lang="en-US" sz="2000" dirty="0" smtClean="0"/>
          </a:p>
          <a:p>
            <a:pPr marL="400050" indent="-400050"/>
            <a:endParaRPr lang="en-US" sz="2000" dirty="0"/>
          </a:p>
          <a:p>
            <a:pPr>
              <a:buFont typeface="Wingdings" pitchFamily="2" charset="2"/>
              <a:buChar char="§"/>
            </a:pPr>
            <a:r>
              <a:rPr lang="en-US" sz="2000" dirty="0" smtClean="0"/>
              <a:t>     Building</a:t>
            </a:r>
            <a:r>
              <a:rPr lang="en-US" sz="2000" dirty="0"/>
              <a:t>, i.e. any built-up area used for the Eligible Unit including </a:t>
            </a:r>
            <a:endParaRPr lang="en-US" sz="2000" dirty="0" smtClean="0"/>
          </a:p>
          <a:p>
            <a:r>
              <a:rPr lang="en-US" sz="2000" dirty="0" smtClean="0">
                <a:solidFill>
                  <a:srgbClr val="FF0000"/>
                </a:solidFill>
              </a:rPr>
              <a:t>       administrative building</a:t>
            </a:r>
            <a:r>
              <a:rPr lang="en-US" sz="2000" dirty="0">
                <a:solidFill>
                  <a:srgbClr val="FF0000"/>
                </a:solidFill>
              </a:rPr>
              <a:t>, residential quarters, industrial housing and </a:t>
            </a:r>
            <a:endParaRPr lang="en-US" sz="2000" dirty="0" smtClean="0">
              <a:solidFill>
                <a:srgbClr val="FF0000"/>
              </a:solidFill>
            </a:endParaRPr>
          </a:p>
          <a:p>
            <a:r>
              <a:rPr lang="en-US" sz="2000" dirty="0" smtClean="0">
                <a:solidFill>
                  <a:srgbClr val="FF0000"/>
                </a:solidFill>
              </a:rPr>
              <a:t>       accommodation </a:t>
            </a:r>
            <a:r>
              <a:rPr lang="en-US" sz="2000" dirty="0">
                <a:solidFill>
                  <a:srgbClr val="FF0000"/>
                </a:solidFill>
              </a:rPr>
              <a:t>for all such </a:t>
            </a:r>
            <a:r>
              <a:rPr lang="en-US" sz="2000" dirty="0" smtClean="0">
                <a:solidFill>
                  <a:srgbClr val="FF0000"/>
                </a:solidFill>
              </a:rPr>
              <a:t> facilities </a:t>
            </a:r>
            <a:r>
              <a:rPr lang="en-US" sz="2000" dirty="0">
                <a:solidFill>
                  <a:srgbClr val="FF0000"/>
                </a:solidFill>
              </a:rPr>
              <a:t>as are required for the manufacturing </a:t>
            </a:r>
            <a:r>
              <a:rPr lang="en-US" sz="2000" dirty="0" smtClean="0">
                <a:solidFill>
                  <a:srgbClr val="FF0000"/>
                </a:solidFill>
              </a:rPr>
              <a:t> </a:t>
            </a:r>
          </a:p>
          <a:p>
            <a:r>
              <a:rPr lang="en-US" sz="2000" dirty="0" smtClean="0">
                <a:solidFill>
                  <a:srgbClr val="FF0000"/>
                </a:solidFill>
              </a:rPr>
              <a:t>       processes</a:t>
            </a:r>
            <a:r>
              <a:rPr lang="en-US" sz="2000" dirty="0">
                <a:solidFill>
                  <a:srgbClr val="FF0000"/>
                </a:solidFill>
              </a:rPr>
              <a:t>.</a:t>
            </a:r>
            <a:r>
              <a:rPr lang="en-US" sz="2000" dirty="0"/>
              <a:t> </a:t>
            </a:r>
            <a:endParaRPr lang="en-US" sz="2000" dirty="0" smtClean="0"/>
          </a:p>
          <a:p>
            <a:endParaRPr lang="en-US" sz="2000" dirty="0" smtClean="0"/>
          </a:p>
          <a:p>
            <a:pPr>
              <a:buFont typeface="Wingdings" pitchFamily="2" charset="2"/>
              <a:buChar char="Ø"/>
            </a:pPr>
            <a:r>
              <a:rPr lang="en-US" sz="2000" dirty="0" smtClean="0"/>
              <a:t>    Plant and Machinery, i.e. Tools and equipment including handling and </a:t>
            </a:r>
          </a:p>
          <a:p>
            <a:r>
              <a:rPr lang="en-US" sz="2000" dirty="0" smtClean="0"/>
              <a:t>       haulage equipment or tools as are necessarily required and exclusively used </a:t>
            </a:r>
          </a:p>
          <a:p>
            <a:r>
              <a:rPr lang="en-US" sz="2000" dirty="0" smtClean="0"/>
              <a:t>       for sustaining the working of the Eligible Unit. </a:t>
            </a:r>
          </a:p>
          <a:p>
            <a:endParaRPr lang="en-US" sz="2000" dirty="0" smtClean="0"/>
          </a:p>
          <a:p>
            <a:endParaRPr lang="en-US" sz="2000" dirty="0"/>
          </a:p>
        </p:txBody>
      </p:sp>
      <p:sp>
        <p:nvSpPr>
          <p:cNvPr id="3" name="Footer Placeholder 2"/>
          <p:cNvSpPr>
            <a:spLocks noGrp="1"/>
          </p:cNvSpPr>
          <p:nvPr>
            <p:ph type="ftr" sz="quarter" idx="11"/>
          </p:nvPr>
        </p:nvSpPr>
        <p:spPr>
          <a:xfrm>
            <a:off x="0" y="6858000"/>
            <a:ext cx="9144000" cy="3048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pic>
        <p:nvPicPr>
          <p:cNvPr id="3" name="Picture 2" descr="vibrant.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553200"/>
            <a:ext cx="9144000" cy="5333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4" name="Rectangle 3"/>
          <p:cNvSpPr/>
          <p:nvPr/>
        </p:nvSpPr>
        <p:spPr>
          <a:xfrm>
            <a:off x="0" y="0"/>
            <a:ext cx="9144000" cy="5016758"/>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FIXED ASSETS</a:t>
            </a:r>
            <a:r>
              <a:rPr lang="en-US" sz="2000" b="1" dirty="0" smtClean="0"/>
              <a:t> </a:t>
            </a:r>
          </a:p>
          <a:p>
            <a:endParaRPr lang="en-US" sz="2000" dirty="0" smtClean="0"/>
          </a:p>
          <a:p>
            <a:endParaRPr lang="en-US" sz="2000" dirty="0" smtClean="0"/>
          </a:p>
          <a:p>
            <a:pPr>
              <a:buFont typeface="Wingdings" pitchFamily="2" charset="2"/>
              <a:buChar char="§"/>
            </a:pPr>
            <a:r>
              <a:rPr lang="en-US" sz="2000" dirty="0" smtClean="0"/>
              <a:t>      The cost of development of the</a:t>
            </a:r>
            <a:r>
              <a:rPr lang="en-US" sz="2000" dirty="0" smtClean="0">
                <a:solidFill>
                  <a:srgbClr val="FF0000"/>
                </a:solidFill>
              </a:rPr>
              <a:t> location of the Eligible Unit</a:t>
            </a:r>
            <a:r>
              <a:rPr lang="en-US" sz="2000" dirty="0" smtClean="0"/>
              <a:t>, such as fencing, </a:t>
            </a:r>
          </a:p>
          <a:p>
            <a:r>
              <a:rPr lang="en-US" sz="2000" dirty="0" smtClean="0"/>
              <a:t>        construction of roads and other infrastructure facilities which the Eligible </a:t>
            </a:r>
          </a:p>
          <a:p>
            <a:r>
              <a:rPr lang="en-US" sz="2000" dirty="0" smtClean="0"/>
              <a:t>       Unit has to  incur under the project. </a:t>
            </a:r>
          </a:p>
          <a:p>
            <a:endParaRPr lang="en-US" sz="2000" dirty="0" smtClean="0"/>
          </a:p>
          <a:p>
            <a:pPr>
              <a:buFont typeface="Wingdings" pitchFamily="2" charset="2"/>
              <a:buChar char="§"/>
            </a:pPr>
            <a:r>
              <a:rPr lang="en-US" sz="2000" dirty="0" smtClean="0"/>
              <a:t>      Installation charges and pre-operative expenses capitalized. </a:t>
            </a:r>
          </a:p>
          <a:p>
            <a:endParaRPr lang="en-US" sz="2000" dirty="0" smtClean="0"/>
          </a:p>
          <a:p>
            <a:endParaRPr lang="en-US" sz="2000" dirty="0" smtClean="0"/>
          </a:p>
          <a:p>
            <a:pPr>
              <a:buFont typeface="Wingdings" pitchFamily="2" charset="2"/>
              <a:buChar char="§"/>
            </a:pPr>
            <a:r>
              <a:rPr lang="en-US" sz="2000" dirty="0" smtClean="0"/>
              <a:t>      Technical know-how including cost of drawings and know-how fees. </a:t>
            </a:r>
          </a:p>
          <a:p>
            <a:endParaRPr lang="en-US" sz="2000" dirty="0" smtClean="0"/>
          </a:p>
          <a:p>
            <a:pPr>
              <a:buFont typeface="Wingdings" pitchFamily="2" charset="2"/>
              <a:buChar char="§"/>
            </a:pPr>
            <a:r>
              <a:rPr lang="en-US" sz="2000" dirty="0" smtClean="0"/>
              <a:t>      The amount paid to the Electricity Distribution Company for supply of power</a:t>
            </a:r>
          </a:p>
          <a:p>
            <a:r>
              <a:rPr lang="en-US" sz="2000" dirty="0" smtClean="0"/>
              <a:t>        to the Eligible Unit, or to the Maharashtra Industrial Development   </a:t>
            </a:r>
          </a:p>
          <a:p>
            <a:r>
              <a:rPr lang="en-US" sz="2000" dirty="0" smtClean="0"/>
              <a:t>        Corporation (MIDC) for development of infrastructure for the Eligible Unit,</a:t>
            </a:r>
          </a:p>
          <a:p>
            <a:r>
              <a:rPr lang="en-US" sz="2000" dirty="0" smtClean="0"/>
              <a:t>        or to any other Government Agency  for similar purpose. </a:t>
            </a:r>
            <a:endParaRPr 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24535"/>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FIXED ASSETS</a:t>
            </a:r>
            <a:r>
              <a:rPr lang="en-US" sz="2000" b="1" dirty="0" smtClean="0"/>
              <a:t> </a:t>
            </a:r>
          </a:p>
          <a:p>
            <a:endParaRPr lang="pt-BR" sz="2000" dirty="0" smtClean="0"/>
          </a:p>
          <a:p>
            <a:endParaRPr lang="pt-BR" sz="2000" dirty="0" smtClean="0"/>
          </a:p>
          <a:p>
            <a:pPr>
              <a:buFont typeface="Wingdings" pitchFamily="2" charset="2"/>
              <a:buChar char="Ø"/>
            </a:pPr>
            <a:r>
              <a:rPr lang="pt-BR" sz="2000" dirty="0" smtClean="0"/>
              <a:t>   </a:t>
            </a:r>
            <a:r>
              <a:rPr lang="pt-BR" sz="2000" b="1" dirty="0"/>
              <a:t>For Mega Project/Ultra Mega Project </a:t>
            </a:r>
            <a:r>
              <a:rPr lang="pt-BR" sz="2000" dirty="0"/>
              <a:t>– </a:t>
            </a:r>
            <a:endParaRPr lang="pt-BR" sz="2000" dirty="0" smtClean="0"/>
          </a:p>
          <a:p>
            <a:endParaRPr lang="pt-BR" sz="2000" dirty="0"/>
          </a:p>
          <a:p>
            <a:pPr>
              <a:buFont typeface="Wingdings" pitchFamily="2" charset="2"/>
              <a:buChar char="§"/>
            </a:pPr>
            <a:r>
              <a:rPr lang="en-US" sz="2000" dirty="0" smtClean="0"/>
              <a:t>     The </a:t>
            </a:r>
            <a:r>
              <a:rPr lang="en-US" sz="2000" dirty="0"/>
              <a:t>Tooling acquired by the Mega Project / Ultra Mega Project may be </a:t>
            </a:r>
            <a:r>
              <a:rPr lang="en-US" sz="2000" dirty="0" smtClean="0"/>
              <a:t>located</a:t>
            </a:r>
          </a:p>
          <a:p>
            <a:r>
              <a:rPr lang="en-US" sz="2000" dirty="0" smtClean="0"/>
              <a:t>       </a:t>
            </a:r>
            <a:r>
              <a:rPr lang="en-US" sz="2000" dirty="0"/>
              <a:t>at the </a:t>
            </a:r>
            <a:r>
              <a:rPr lang="en-US" sz="2000" dirty="0" smtClean="0"/>
              <a:t>premises </a:t>
            </a:r>
            <a:r>
              <a:rPr lang="en-US" sz="2000" dirty="0"/>
              <a:t>of various ancillary units of the Mega Project within the State</a:t>
            </a:r>
            <a:r>
              <a:rPr lang="en-US" sz="2000" dirty="0" smtClean="0"/>
              <a:t>, </a:t>
            </a:r>
          </a:p>
          <a:p>
            <a:r>
              <a:rPr lang="en-US" sz="2000" dirty="0" smtClean="0"/>
              <a:t>       limited </a:t>
            </a:r>
            <a:r>
              <a:rPr lang="en-US" sz="2000" dirty="0"/>
              <a:t>to </a:t>
            </a:r>
            <a:r>
              <a:rPr lang="en-US" sz="2000" dirty="0" smtClean="0"/>
              <a:t>maximum </a:t>
            </a:r>
            <a:r>
              <a:rPr lang="en-US" sz="2000" dirty="0"/>
              <a:t>40% of the total plant and machinery of the Mega </a:t>
            </a:r>
            <a:endParaRPr lang="en-US" sz="2000" dirty="0" smtClean="0"/>
          </a:p>
          <a:p>
            <a:r>
              <a:rPr lang="en-US" sz="2000" dirty="0" smtClean="0"/>
              <a:t>       Projects</a:t>
            </a:r>
            <a:r>
              <a:rPr lang="en-US" sz="2000" dirty="0"/>
              <a:t>/ Ultra Mega </a:t>
            </a:r>
            <a:r>
              <a:rPr lang="en-US" sz="2000" dirty="0" smtClean="0"/>
              <a:t>Project .</a:t>
            </a:r>
          </a:p>
          <a:p>
            <a:r>
              <a:rPr lang="en-US" sz="2000" dirty="0" smtClean="0"/>
              <a:t> </a:t>
            </a:r>
            <a:endParaRPr lang="en-US" sz="2000" dirty="0"/>
          </a:p>
          <a:p>
            <a:pPr>
              <a:buFont typeface="Wingdings" pitchFamily="2" charset="2"/>
              <a:buChar char="§"/>
            </a:pPr>
            <a:r>
              <a:rPr lang="en-US" sz="2000" dirty="0" smtClean="0"/>
              <a:t>     </a:t>
            </a:r>
            <a:r>
              <a:rPr lang="en-US" sz="2000" dirty="0"/>
              <a:t>If Mega Project / Ultra Mega Project wants to support certain captive </a:t>
            </a:r>
            <a:r>
              <a:rPr lang="en-US" sz="2000" dirty="0" smtClean="0"/>
              <a:t>process</a:t>
            </a:r>
          </a:p>
          <a:p>
            <a:r>
              <a:rPr lang="en-US" sz="2000" dirty="0" smtClean="0"/>
              <a:t>       </a:t>
            </a:r>
            <a:r>
              <a:rPr lang="en-US" sz="2000" dirty="0"/>
              <a:t>vendors </a:t>
            </a:r>
            <a:r>
              <a:rPr lang="en-US" sz="2000" dirty="0" smtClean="0"/>
              <a:t>who </a:t>
            </a:r>
            <a:r>
              <a:rPr lang="en-US" sz="2000" dirty="0"/>
              <a:t>may put up investment purely and entirely for the purpose of </a:t>
            </a:r>
            <a:r>
              <a:rPr lang="en-US" sz="2000" dirty="0" smtClean="0"/>
              <a:t>   </a:t>
            </a:r>
          </a:p>
          <a:p>
            <a:r>
              <a:rPr lang="en-US" sz="2000" dirty="0" smtClean="0"/>
              <a:t>       carrying </a:t>
            </a:r>
            <a:r>
              <a:rPr lang="en-US" sz="2000" dirty="0"/>
              <a:t>out certain </a:t>
            </a:r>
            <a:r>
              <a:rPr lang="en-US" sz="2000" dirty="0" smtClean="0"/>
              <a:t>processes </a:t>
            </a:r>
            <a:r>
              <a:rPr lang="en-US" sz="2000" dirty="0"/>
              <a:t>in the overall manufacturing process of the </a:t>
            </a:r>
            <a:endParaRPr lang="en-US" sz="2000" dirty="0" smtClean="0"/>
          </a:p>
          <a:p>
            <a:r>
              <a:rPr lang="en-US" sz="2000" dirty="0" smtClean="0"/>
              <a:t>       Mega </a:t>
            </a:r>
            <a:r>
              <a:rPr lang="en-US" sz="2000" dirty="0"/>
              <a:t>Project/ Ultra Mega </a:t>
            </a:r>
            <a:r>
              <a:rPr lang="en-US" sz="2000" dirty="0" smtClean="0"/>
              <a:t>Project</a:t>
            </a:r>
            <a:r>
              <a:rPr lang="en-US" sz="2000" dirty="0"/>
              <a:t>, the investment made by such captive </a:t>
            </a:r>
            <a:endParaRPr lang="en-US" sz="2000" dirty="0" smtClean="0"/>
          </a:p>
          <a:p>
            <a:r>
              <a:rPr lang="en-US" sz="2000" dirty="0" smtClean="0"/>
              <a:t>       process </a:t>
            </a:r>
            <a:r>
              <a:rPr lang="en-US" sz="2000" dirty="0"/>
              <a:t>vendors would also qualify for </a:t>
            </a:r>
            <a:r>
              <a:rPr lang="en-US" sz="2000" dirty="0" smtClean="0"/>
              <a:t>being </a:t>
            </a:r>
            <a:r>
              <a:rPr lang="en-US" sz="2000" dirty="0"/>
              <a:t>counted towards the fixed </a:t>
            </a:r>
            <a:r>
              <a:rPr lang="en-US" sz="2000" dirty="0" smtClean="0"/>
              <a:t>capital</a:t>
            </a:r>
          </a:p>
          <a:p>
            <a:r>
              <a:rPr lang="en-US" sz="2000" dirty="0" smtClean="0"/>
              <a:t>       </a:t>
            </a:r>
            <a:r>
              <a:rPr lang="en-US" sz="2000" dirty="0"/>
              <a:t>investment of the Mega Project / Ultra Mega </a:t>
            </a:r>
            <a:r>
              <a:rPr lang="en-US" sz="2000" dirty="0" smtClean="0"/>
              <a:t>Project </a:t>
            </a:r>
            <a:r>
              <a:rPr lang="en-US" sz="2000" dirty="0"/>
              <a:t>subject to the following </a:t>
            </a:r>
            <a:endParaRPr lang="en-US" sz="2000" dirty="0" smtClean="0"/>
          </a:p>
          <a:p>
            <a:r>
              <a:rPr lang="en-US" sz="2000" dirty="0" smtClean="0"/>
              <a:t>       conditions</a:t>
            </a:r>
            <a:r>
              <a:rPr lang="en-US" sz="2000" dirty="0"/>
              <a:t>– </a:t>
            </a:r>
          </a:p>
        </p:txBody>
      </p:sp>
      <p:sp>
        <p:nvSpPr>
          <p:cNvPr id="3" name="Footer Placeholder 2"/>
          <p:cNvSpPr>
            <a:spLocks noGrp="1"/>
          </p:cNvSpPr>
          <p:nvPr>
            <p:ph type="ftr" sz="quarter" idx="11"/>
          </p:nvPr>
        </p:nvSpPr>
        <p:spPr>
          <a:xfrm>
            <a:off x="0" y="6858000"/>
            <a:ext cx="9144000" cy="3810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6247864"/>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FIXED ASSETS</a:t>
            </a:r>
            <a:endParaRPr lang="en-US" sz="2000" u="sng"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u="sng" dirty="0" smtClean="0"/>
          </a:p>
          <a:p>
            <a:endParaRPr lang="en-US" sz="2000" dirty="0" smtClean="0"/>
          </a:p>
          <a:p>
            <a:r>
              <a:rPr lang="en-US" sz="2000" dirty="0" smtClean="0"/>
              <a:t>    </a:t>
            </a:r>
            <a:r>
              <a:rPr lang="en-US" sz="2000" dirty="0"/>
              <a:t>Such Mega Project/ Ultra Mega Project shall furnish a list of such captive </a:t>
            </a:r>
            <a:endParaRPr lang="en-US" sz="2000" dirty="0" smtClean="0"/>
          </a:p>
          <a:p>
            <a:r>
              <a:rPr lang="en-US" sz="2000" dirty="0" smtClean="0"/>
              <a:t>    process vendors which </a:t>
            </a:r>
            <a:r>
              <a:rPr lang="en-US" sz="2000" dirty="0"/>
              <a:t>it wants to support. </a:t>
            </a:r>
            <a:endParaRPr lang="en-US" sz="2000" dirty="0" smtClean="0"/>
          </a:p>
          <a:p>
            <a:endParaRPr lang="en-US" sz="2000" dirty="0"/>
          </a:p>
          <a:p>
            <a:pPr>
              <a:buFont typeface="Wingdings" pitchFamily="2" charset="2"/>
              <a:buChar char="§"/>
            </a:pPr>
            <a:r>
              <a:rPr lang="en-US" sz="2000" dirty="0" smtClean="0"/>
              <a:t>   Such </a:t>
            </a:r>
            <a:r>
              <a:rPr lang="en-US" sz="2000" dirty="0"/>
              <a:t>captive process vendors are located in the same industrial area or higher </a:t>
            </a:r>
            <a:endParaRPr lang="en-US" sz="2000" dirty="0" smtClean="0"/>
          </a:p>
          <a:p>
            <a:r>
              <a:rPr lang="en-US" sz="2000" dirty="0" smtClean="0"/>
              <a:t>     classified </a:t>
            </a:r>
            <a:r>
              <a:rPr lang="en-US" sz="2000" dirty="0" err="1" smtClean="0"/>
              <a:t>Taluka</a:t>
            </a:r>
            <a:r>
              <a:rPr lang="en-US" sz="2000" dirty="0" smtClean="0"/>
              <a:t> </a:t>
            </a:r>
            <a:r>
              <a:rPr lang="en-US" sz="2000" dirty="0"/>
              <a:t>where the Mega Project / Ultra Mega Project Unit is </a:t>
            </a:r>
            <a:r>
              <a:rPr lang="en-US" sz="2000" dirty="0" smtClean="0"/>
              <a:t>situated</a:t>
            </a:r>
          </a:p>
          <a:p>
            <a:r>
              <a:rPr lang="en-US" sz="2000" dirty="0" smtClean="0"/>
              <a:t>    </a:t>
            </a:r>
            <a:r>
              <a:rPr lang="en-US" sz="2000" dirty="0"/>
              <a:t>(e.g. if the Mega </a:t>
            </a:r>
            <a:r>
              <a:rPr lang="en-US" sz="2000" dirty="0" smtClean="0"/>
              <a:t>Project </a:t>
            </a:r>
            <a:r>
              <a:rPr lang="en-US" sz="2000" dirty="0"/>
              <a:t>is located in B area, then the captive process vendors </a:t>
            </a:r>
            <a:endParaRPr lang="en-US" sz="2000" dirty="0" smtClean="0"/>
          </a:p>
          <a:p>
            <a:r>
              <a:rPr lang="en-US" sz="2000" dirty="0" smtClean="0"/>
              <a:t>     should </a:t>
            </a:r>
            <a:r>
              <a:rPr lang="en-US" sz="2000" dirty="0"/>
              <a:t>be from the same </a:t>
            </a:r>
            <a:r>
              <a:rPr lang="en-US" sz="2000" dirty="0" smtClean="0"/>
              <a:t>classified </a:t>
            </a:r>
            <a:r>
              <a:rPr lang="en-US" sz="2000" dirty="0"/>
              <a:t>area or from C, D, D+ area or No Industry </a:t>
            </a:r>
            <a:endParaRPr lang="en-US" sz="2000" dirty="0" smtClean="0"/>
          </a:p>
          <a:p>
            <a:r>
              <a:rPr lang="en-US" sz="2000" dirty="0" smtClean="0"/>
              <a:t>     Districts</a:t>
            </a:r>
            <a:r>
              <a:rPr lang="en-US" sz="2000" dirty="0"/>
              <a:t>) </a:t>
            </a:r>
            <a:endParaRPr lang="en-US" sz="2000" dirty="0" smtClean="0"/>
          </a:p>
          <a:p>
            <a:endParaRPr lang="en-US" sz="2000" dirty="0"/>
          </a:p>
          <a:p>
            <a:pPr>
              <a:buFont typeface="Wingdings" pitchFamily="2" charset="2"/>
              <a:buChar char="§"/>
            </a:pPr>
            <a:r>
              <a:rPr lang="en-US" sz="2000" dirty="0" smtClean="0"/>
              <a:t>   Such </a:t>
            </a:r>
            <a:r>
              <a:rPr lang="en-US" sz="2000" dirty="0"/>
              <a:t>captive process vendors should be engaged in a part of the </a:t>
            </a:r>
            <a:r>
              <a:rPr lang="en-US" sz="2000" dirty="0" smtClean="0"/>
              <a:t>manufacturing</a:t>
            </a:r>
          </a:p>
          <a:p>
            <a:r>
              <a:rPr lang="en-US" sz="2000" dirty="0" smtClean="0"/>
              <a:t>     </a:t>
            </a:r>
            <a:r>
              <a:rPr lang="en-US" sz="2000" dirty="0"/>
              <a:t>process </a:t>
            </a:r>
            <a:r>
              <a:rPr lang="en-US" sz="2000" dirty="0" smtClean="0"/>
              <a:t> (</a:t>
            </a:r>
            <a:r>
              <a:rPr lang="en-US" sz="2000" dirty="0"/>
              <a:t>and not components or independent products) of only one Mega </a:t>
            </a:r>
            <a:endParaRPr lang="en-US" sz="2000" dirty="0" smtClean="0"/>
          </a:p>
          <a:p>
            <a:r>
              <a:rPr lang="en-US" sz="2000" dirty="0" smtClean="0"/>
              <a:t>    Project</a:t>
            </a:r>
            <a:r>
              <a:rPr lang="en-US" sz="2000" dirty="0"/>
              <a:t>/ Ultra Mega </a:t>
            </a:r>
            <a:r>
              <a:rPr lang="en-US" sz="2000" dirty="0" smtClean="0"/>
              <a:t>Project</a:t>
            </a:r>
            <a:r>
              <a:rPr lang="en-US" sz="2000" dirty="0"/>
              <a:t>. </a:t>
            </a:r>
            <a:r>
              <a:rPr lang="en-US" sz="2000" dirty="0" smtClean="0"/>
              <a:t>)</a:t>
            </a:r>
          </a:p>
          <a:p>
            <a:endParaRPr lang="en-US" sz="2000" dirty="0" smtClean="0"/>
          </a:p>
          <a:p>
            <a:pPr>
              <a:buFont typeface="Wingdings" pitchFamily="2" charset="2"/>
              <a:buChar char="§"/>
            </a:pPr>
            <a:r>
              <a:rPr lang="en-US" sz="2000" dirty="0" smtClean="0"/>
              <a:t>    Such captive process vendors shall not be entitled to any benefits under </a:t>
            </a:r>
          </a:p>
          <a:p>
            <a:r>
              <a:rPr lang="en-US" sz="2000" dirty="0" smtClean="0"/>
              <a:t>     Package Scheme of Incentives even though it may be putting up investment in</a:t>
            </a:r>
          </a:p>
          <a:p>
            <a:r>
              <a:rPr lang="en-US" sz="2000" dirty="0" smtClean="0"/>
              <a:t>     its own name.. </a:t>
            </a:r>
          </a:p>
          <a:p>
            <a:endParaRPr lang="en-US" sz="2000" dirty="0"/>
          </a:p>
        </p:txBody>
      </p:sp>
      <p:sp>
        <p:nvSpPr>
          <p:cNvPr id="3" name="Footer Placeholder 2"/>
          <p:cNvSpPr>
            <a:spLocks noGrp="1"/>
          </p:cNvSpPr>
          <p:nvPr>
            <p:ph type="ftr" sz="quarter" idx="11"/>
          </p:nvPr>
        </p:nvSpPr>
        <p:spPr>
          <a:xfrm>
            <a:off x="0" y="6553200"/>
            <a:ext cx="9144000" cy="6857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247864"/>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GROSS FIXED CAPITAL INVESTMENT</a:t>
            </a:r>
            <a:r>
              <a:rPr lang="en-US" sz="2000" b="1" dirty="0" smtClean="0"/>
              <a:t> </a:t>
            </a:r>
          </a:p>
          <a:p>
            <a:endParaRPr lang="en-US" sz="2000" b="1" dirty="0" smtClean="0"/>
          </a:p>
          <a:p>
            <a:endParaRPr lang="en-US" sz="2000" b="1" dirty="0" smtClean="0"/>
          </a:p>
          <a:p>
            <a:endParaRPr lang="en-US" sz="2000" b="1" dirty="0" smtClean="0"/>
          </a:p>
          <a:p>
            <a:endParaRPr lang="en-US" sz="2000" b="1" dirty="0"/>
          </a:p>
          <a:p>
            <a:r>
              <a:rPr lang="en-US" sz="2000" dirty="0"/>
              <a:t>Gross Fixed Capital Investment shall, in the case of New Fixed Assets, mean and include the value of new Fixed Assets acquired at site and duly paid for. </a:t>
            </a:r>
          </a:p>
          <a:p>
            <a:r>
              <a:rPr lang="en-US" sz="2000" dirty="0"/>
              <a:t>Provided that </a:t>
            </a:r>
            <a:r>
              <a:rPr lang="en-US" sz="2000" dirty="0" smtClean="0"/>
              <a:t>– </a:t>
            </a:r>
          </a:p>
          <a:p>
            <a:endParaRPr lang="en-US" sz="2000" dirty="0" smtClean="0"/>
          </a:p>
          <a:p>
            <a:endParaRPr lang="en-US" sz="2000" dirty="0" smtClean="0"/>
          </a:p>
          <a:p>
            <a:pPr marL="342900" indent="-342900">
              <a:buFont typeface="Wingdings" pitchFamily="2" charset="2"/>
              <a:buChar char="§"/>
            </a:pPr>
            <a:r>
              <a:rPr lang="en-US" sz="2000" dirty="0" smtClean="0"/>
              <a:t>Only </a:t>
            </a:r>
            <a:r>
              <a:rPr lang="en-US" sz="2000" dirty="0"/>
              <a:t>new Fixed Assets as per the Project Scheme accepted by the Implementing Agency, based on the project appraisal done by the lender who has given term loan for the Project or by the Scheduled Commercial Bank / SICOM in case of projects financed by Non- Banking Finance Company/Credit Society/self-financed project, which are acquired by an Eligible Unit / Enterprises within the relevant period shall be considered. </a:t>
            </a:r>
            <a:r>
              <a:rPr lang="en-US" sz="2000" dirty="0">
                <a:solidFill>
                  <a:srgbClr val="FF0000"/>
                </a:solidFill>
              </a:rPr>
              <a:t>(The Land cost prior to submission of valid application shall be considered for Fix Capital Investment). </a:t>
            </a:r>
            <a:endParaRPr lang="en-US" sz="2000" dirty="0" smtClean="0">
              <a:solidFill>
                <a:srgbClr val="FF0000"/>
              </a:solidFill>
            </a:endParaRPr>
          </a:p>
          <a:p>
            <a:pPr marL="342900" indent="-342900"/>
            <a:endParaRPr lang="en-US" sz="2000" dirty="0"/>
          </a:p>
          <a:p>
            <a:endParaRPr lang="en-US" sz="2000" dirty="0"/>
          </a:p>
        </p:txBody>
      </p:sp>
      <p:sp>
        <p:nvSpPr>
          <p:cNvPr id="3" name="Footer Placeholder 2"/>
          <p:cNvSpPr>
            <a:spLocks noGrp="1"/>
          </p:cNvSpPr>
          <p:nvPr>
            <p:ph type="ftr" sz="quarter" idx="11"/>
          </p:nvPr>
        </p:nvSpPr>
        <p:spPr>
          <a:xfrm>
            <a:off x="0" y="6324599"/>
            <a:ext cx="9144000" cy="533401"/>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324600"/>
            <a:ext cx="9144000" cy="53340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1447800"/>
            <a:ext cx="9144000" cy="4093428"/>
          </a:xfrm>
          <a:prstGeom prst="rect">
            <a:avLst/>
          </a:prstGeom>
        </p:spPr>
        <p:txBody>
          <a:bodyPr wrap="square">
            <a:spAutoFit/>
          </a:bodyPr>
          <a:lstStyle/>
          <a:p>
            <a:pPr>
              <a:buFont typeface="Wingdings" pitchFamily="2" charset="2"/>
              <a:buChar char="§"/>
            </a:pPr>
            <a:r>
              <a:rPr lang="en-US" sz="2000" dirty="0" smtClean="0"/>
              <a:t>   The value for which imported second hand fixed assets (Used imported </a:t>
            </a:r>
          </a:p>
          <a:p>
            <a:r>
              <a:rPr lang="en-US" sz="2000" dirty="0" smtClean="0"/>
              <a:t>     machinery) are acquired or the value thereof as certified by an approved </a:t>
            </a:r>
            <a:r>
              <a:rPr lang="en-US" sz="2000" dirty="0" err="1" smtClean="0"/>
              <a:t>valuer</a:t>
            </a:r>
            <a:r>
              <a:rPr lang="en-US" sz="2000" dirty="0" smtClean="0"/>
              <a:t>,</a:t>
            </a:r>
          </a:p>
          <a:p>
            <a:r>
              <a:rPr lang="en-US" sz="2000" dirty="0" smtClean="0"/>
              <a:t>     whichever is less, subject to the condition that the assets shall have residual </a:t>
            </a:r>
          </a:p>
          <a:p>
            <a:r>
              <a:rPr lang="en-US" sz="2000" dirty="0" smtClean="0"/>
              <a:t>     performing life of a minimum 10 years as certified by an approved </a:t>
            </a:r>
            <a:r>
              <a:rPr lang="en-US" sz="2000" dirty="0" err="1" smtClean="0"/>
              <a:t>valuer</a:t>
            </a:r>
            <a:r>
              <a:rPr lang="en-US" sz="2000" dirty="0" smtClean="0"/>
              <a:t>, shall </a:t>
            </a:r>
          </a:p>
          <a:p>
            <a:r>
              <a:rPr lang="en-US" sz="2000" dirty="0" smtClean="0"/>
              <a:t>     also be considered towards Gross Fixed Capital Investment. </a:t>
            </a:r>
          </a:p>
          <a:p>
            <a:endParaRPr lang="en-US" sz="2000" dirty="0" smtClean="0"/>
          </a:p>
          <a:p>
            <a:endParaRPr lang="en-US" sz="2000" dirty="0" smtClean="0"/>
          </a:p>
          <a:p>
            <a:endParaRPr lang="en-US" sz="2000" dirty="0" smtClean="0"/>
          </a:p>
          <a:p>
            <a:pPr>
              <a:buFont typeface="Wingdings" pitchFamily="2" charset="2"/>
              <a:buChar char="§"/>
            </a:pPr>
            <a:r>
              <a:rPr lang="en-US" sz="2000" dirty="0" smtClean="0"/>
              <a:t>   The investment in intangible assets including pre- operative expenses, interest </a:t>
            </a:r>
          </a:p>
          <a:p>
            <a:r>
              <a:rPr lang="en-US" sz="2000" dirty="0" smtClean="0"/>
              <a:t>     capitalized, technical know-how, deposits paid for utility services etc. shall be</a:t>
            </a:r>
          </a:p>
          <a:p>
            <a:r>
              <a:rPr lang="en-US" sz="2000" dirty="0" smtClean="0"/>
              <a:t>     considered only to the extent of 10% of the total project cost for the purpose of </a:t>
            </a:r>
          </a:p>
          <a:p>
            <a:r>
              <a:rPr lang="en-US" sz="2000" dirty="0" smtClean="0"/>
              <a:t>     incentives. </a:t>
            </a:r>
          </a:p>
          <a:p>
            <a:r>
              <a:rPr lang="en-US" sz="2000" dirty="0" smtClean="0"/>
              <a:t> </a:t>
            </a:r>
            <a:endParaRPr lang="en-US" sz="2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92875"/>
            <a:ext cx="9144000" cy="5937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0"/>
            <a:ext cx="9144000" cy="5078313"/>
          </a:xfrm>
          <a:prstGeom prst="rect">
            <a:avLst/>
          </a:prstGeom>
        </p:spPr>
        <p:txBody>
          <a:bodyPr wrap="square">
            <a:spAutoFit/>
          </a:bodyPr>
          <a:lstStyle/>
          <a:p>
            <a:pPr>
              <a:buFont typeface="Wingdings" pitchFamily="2" charset="2"/>
              <a:buChar char="v"/>
            </a:pP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GROSS FIXED CAPITAL INVESTMENT</a:t>
            </a:r>
            <a:r>
              <a:rPr lang="en-US" sz="2400" b="1" dirty="0" smtClean="0"/>
              <a:t> </a:t>
            </a:r>
          </a:p>
          <a:p>
            <a:endParaRPr lang="en-US" sz="2000" dirty="0" smtClean="0"/>
          </a:p>
          <a:p>
            <a:endParaRPr lang="en-US" sz="2000" dirty="0" smtClean="0"/>
          </a:p>
          <a:p>
            <a:endParaRPr lang="en-US" sz="2000" dirty="0" smtClean="0"/>
          </a:p>
          <a:p>
            <a:pPr>
              <a:buFont typeface="Wingdings" pitchFamily="2" charset="2"/>
              <a:buChar char="§"/>
            </a:pPr>
            <a:r>
              <a:rPr lang="en-US" sz="2000" dirty="0" smtClean="0"/>
              <a:t>    Fixed Assets acquired by an Eligible Unit and forming part of the Gross Fixed </a:t>
            </a:r>
          </a:p>
          <a:p>
            <a:r>
              <a:rPr lang="en-US" sz="2000" dirty="0" smtClean="0"/>
              <a:t>      Capital  Investment cannot be disposed of / sold / shifted / written off except </a:t>
            </a:r>
          </a:p>
          <a:p>
            <a:r>
              <a:rPr lang="en-US" sz="2000" dirty="0" smtClean="0"/>
              <a:t>     with the prior written permission of the Implementing Agency. The </a:t>
            </a:r>
          </a:p>
          <a:p>
            <a:r>
              <a:rPr lang="en-US" sz="2000" dirty="0" smtClean="0"/>
              <a:t>     Implementing Agency may ordinarily grant such permission if it is satisfied </a:t>
            </a:r>
          </a:p>
          <a:p>
            <a:r>
              <a:rPr lang="en-US" sz="2000" dirty="0" smtClean="0"/>
              <a:t>     that the overall production capacity and existing employment strength of the </a:t>
            </a:r>
          </a:p>
          <a:p>
            <a:r>
              <a:rPr lang="en-US" sz="2000" dirty="0" smtClean="0"/>
              <a:t>    Eligible Unit will not thereby suffer and that the Eligible Unit has definite Plans </a:t>
            </a:r>
          </a:p>
          <a:p>
            <a:r>
              <a:rPr lang="en-US" sz="2000" dirty="0" smtClean="0"/>
              <a:t>    /proposals for replacement of the Fixed Assets being disposed of / sold / written</a:t>
            </a:r>
          </a:p>
          <a:p>
            <a:r>
              <a:rPr lang="en-US" sz="2000" dirty="0" smtClean="0"/>
              <a:t>    off either by similar Fixed Assets or by Fixed Assets with better output / higher </a:t>
            </a:r>
          </a:p>
          <a:p>
            <a:r>
              <a:rPr lang="en-US" sz="2000" dirty="0" smtClean="0"/>
              <a:t>    production capacity with or without change in the finished product/s. However,</a:t>
            </a:r>
          </a:p>
          <a:p>
            <a:r>
              <a:rPr lang="en-US" sz="2000" dirty="0" smtClean="0"/>
              <a:t>    shifting of assets will be permitted only if the contemplated shifting is to a place </a:t>
            </a:r>
          </a:p>
          <a:p>
            <a:r>
              <a:rPr lang="en-US" sz="2000" dirty="0" smtClean="0"/>
              <a:t>    in an equivalent or lesser-developed area of the State (e.g. from Group 'C' to 'C' </a:t>
            </a:r>
          </a:p>
          <a:p>
            <a:r>
              <a:rPr lang="en-US" sz="2000" dirty="0" smtClean="0"/>
              <a:t>    or 'D' area, but not from Group 'C' to 'B' area .)</a:t>
            </a:r>
            <a:endParaRPr lang="en-US"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p:spPr>
        <p:txBody>
          <a:bodyPr wrap="square">
            <a:spAutoFit/>
          </a:bodyPr>
          <a:lstStyle/>
          <a:p>
            <a:pPr>
              <a:buFont typeface="Wingdings" pitchFamily="2" charset="2"/>
              <a:buChar char="v"/>
            </a:pPr>
            <a:r>
              <a:rPr lang="en-US"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    GROSS FIXED CAPITAL INVESTMENT</a:t>
            </a:r>
            <a:r>
              <a:rPr lang="en-US" sz="2400" b="1" dirty="0" smtClean="0"/>
              <a:t> </a:t>
            </a:r>
          </a:p>
          <a:p>
            <a:endParaRPr lang="en-US" sz="2400" dirty="0" smtClean="0"/>
          </a:p>
          <a:p>
            <a:endParaRPr lang="en-US" dirty="0" smtClean="0"/>
          </a:p>
          <a:p>
            <a:pPr>
              <a:buFont typeface="Wingdings" pitchFamily="2" charset="2"/>
              <a:buChar char="§"/>
            </a:pPr>
            <a:r>
              <a:rPr lang="en-US" dirty="0" smtClean="0"/>
              <a:t>    The </a:t>
            </a:r>
            <a:r>
              <a:rPr lang="en-US" dirty="0"/>
              <a:t>Gross Fixed Capital Investment </a:t>
            </a:r>
            <a:r>
              <a:rPr lang="en-US" dirty="0" smtClean="0"/>
              <a:t>at:-</a:t>
            </a:r>
          </a:p>
          <a:p>
            <a:r>
              <a:rPr lang="en-US" dirty="0"/>
              <a:t> </a:t>
            </a:r>
            <a:r>
              <a:rPr lang="en-US" dirty="0" smtClean="0"/>
              <a:t>     The </a:t>
            </a:r>
            <a:r>
              <a:rPr lang="en-US" dirty="0"/>
              <a:t>end </a:t>
            </a:r>
            <a:r>
              <a:rPr lang="en-US" dirty="0" smtClean="0"/>
              <a:t>of </a:t>
            </a:r>
            <a:r>
              <a:rPr lang="en-US" dirty="0"/>
              <a:t>each year will be computed as Gross Fixed Capital Investment at the </a:t>
            </a:r>
            <a:endParaRPr lang="en-US" dirty="0" smtClean="0"/>
          </a:p>
          <a:p>
            <a:r>
              <a:rPr lang="en-US" dirty="0"/>
              <a:t> </a:t>
            </a:r>
            <a:r>
              <a:rPr lang="en-US" dirty="0" smtClean="0"/>
              <a:t>     beginning </a:t>
            </a:r>
            <a:r>
              <a:rPr lang="en-US" dirty="0"/>
              <a:t>of the year, plus additions as per the approved Project Scheme made, if any, </a:t>
            </a:r>
            <a:endParaRPr lang="en-US" dirty="0" smtClean="0"/>
          </a:p>
          <a:p>
            <a:r>
              <a:rPr lang="en-US" dirty="0"/>
              <a:t> </a:t>
            </a:r>
            <a:r>
              <a:rPr lang="en-US" dirty="0" smtClean="0"/>
              <a:t>     to </a:t>
            </a:r>
            <a:r>
              <a:rPr lang="en-US" dirty="0"/>
              <a:t>the Gross Fixed Capital Investment during the year, less the original value of any </a:t>
            </a:r>
            <a:endParaRPr lang="en-US" dirty="0" smtClean="0"/>
          </a:p>
          <a:p>
            <a:r>
              <a:rPr lang="en-US" dirty="0"/>
              <a:t> </a:t>
            </a:r>
            <a:r>
              <a:rPr lang="en-US" dirty="0" smtClean="0"/>
              <a:t>     Fixed </a:t>
            </a:r>
            <a:r>
              <a:rPr lang="en-US" dirty="0"/>
              <a:t>Assets of the Eligible Unit shifted disposed of / sold / written off, if any, during </a:t>
            </a:r>
            <a:endParaRPr lang="en-US" dirty="0" smtClean="0"/>
          </a:p>
          <a:p>
            <a:r>
              <a:rPr lang="en-US" dirty="0"/>
              <a:t> </a:t>
            </a:r>
            <a:r>
              <a:rPr lang="en-US" dirty="0" smtClean="0"/>
              <a:t>     the </a:t>
            </a:r>
            <a:r>
              <a:rPr lang="en-US" dirty="0"/>
              <a:t>year. </a:t>
            </a:r>
            <a:endParaRPr lang="en-US" dirty="0" smtClean="0"/>
          </a:p>
          <a:p>
            <a:endParaRPr lang="en-US" dirty="0" smtClean="0"/>
          </a:p>
          <a:p>
            <a:endParaRPr lang="en-US" dirty="0"/>
          </a:p>
          <a:p>
            <a:pPr>
              <a:buFont typeface="Wingdings" pitchFamily="2" charset="2"/>
              <a:buChar char="§"/>
            </a:pPr>
            <a:r>
              <a:rPr lang="en-US" dirty="0" smtClean="0"/>
              <a:t>    If </a:t>
            </a:r>
            <a:r>
              <a:rPr lang="en-US" dirty="0"/>
              <a:t>the admissible Gross Fixed Capital Investment as endorsed in the EC is reduced as a </a:t>
            </a:r>
            <a:endParaRPr lang="en-US" dirty="0" smtClean="0"/>
          </a:p>
          <a:p>
            <a:r>
              <a:rPr lang="en-US" dirty="0"/>
              <a:t> </a:t>
            </a:r>
            <a:r>
              <a:rPr lang="en-US" dirty="0" smtClean="0"/>
              <a:t>     result </a:t>
            </a:r>
            <a:r>
              <a:rPr lang="en-US" dirty="0"/>
              <a:t>of any shift / disposal / sale / write off / replacement of the Fixed Assets, the </a:t>
            </a:r>
            <a:endParaRPr lang="en-US" dirty="0" smtClean="0"/>
          </a:p>
          <a:p>
            <a:r>
              <a:rPr lang="en-US" dirty="0"/>
              <a:t> </a:t>
            </a:r>
            <a:r>
              <a:rPr lang="en-US" dirty="0" smtClean="0"/>
              <a:t>     ceiling </a:t>
            </a:r>
            <a:r>
              <a:rPr lang="en-US" dirty="0"/>
              <a:t>as endorsed in the EC shall be reduced proportionately and if the incentives </a:t>
            </a:r>
            <a:endParaRPr lang="en-US" dirty="0" smtClean="0"/>
          </a:p>
          <a:p>
            <a:r>
              <a:rPr lang="en-US" dirty="0"/>
              <a:t> </a:t>
            </a:r>
            <a:r>
              <a:rPr lang="en-US" dirty="0" smtClean="0"/>
              <a:t>     availed </a:t>
            </a:r>
            <a:r>
              <a:rPr lang="en-US" dirty="0"/>
              <a:t>by the Eligible Unit exceed the ceiling revised as a result of shifting / disposal / </a:t>
            </a:r>
            <a:endParaRPr lang="en-US" dirty="0" smtClean="0"/>
          </a:p>
          <a:p>
            <a:r>
              <a:rPr lang="en-US" dirty="0"/>
              <a:t> </a:t>
            </a:r>
            <a:r>
              <a:rPr lang="en-US" dirty="0" smtClean="0"/>
              <a:t>     sale </a:t>
            </a:r>
            <a:r>
              <a:rPr lang="en-US" dirty="0"/>
              <a:t>/ write off / replacement, the benefits availed in excess of such revised ceiling shall </a:t>
            </a:r>
            <a:endParaRPr lang="en-US" dirty="0" smtClean="0"/>
          </a:p>
          <a:p>
            <a:r>
              <a:rPr lang="en-US" dirty="0"/>
              <a:t> </a:t>
            </a:r>
            <a:r>
              <a:rPr lang="en-US" dirty="0" smtClean="0"/>
              <a:t>     stand </a:t>
            </a:r>
            <a:r>
              <a:rPr lang="en-US" dirty="0"/>
              <a:t>recoverable/refundable forthwith with interest at the rate of 12% from the date </a:t>
            </a:r>
            <a:r>
              <a:rPr lang="en-US" dirty="0" smtClean="0"/>
              <a:t>of</a:t>
            </a:r>
          </a:p>
          <a:p>
            <a:r>
              <a:rPr lang="en-US" dirty="0"/>
              <a:t> </a:t>
            </a:r>
            <a:r>
              <a:rPr lang="en-US" dirty="0" smtClean="0"/>
              <a:t>     </a:t>
            </a:r>
            <a:r>
              <a:rPr lang="en-US" dirty="0"/>
              <a:t>such excess </a:t>
            </a:r>
            <a:r>
              <a:rPr lang="en-US" dirty="0" err="1"/>
              <a:t>availment</a:t>
            </a:r>
            <a:r>
              <a:rPr lang="en-US" dirty="0"/>
              <a:t> till the date of actual payment. </a:t>
            </a:r>
            <a:endParaRPr lang="en-US" dirty="0" smtClean="0"/>
          </a:p>
          <a:p>
            <a:endParaRPr lang="en-US" dirty="0" smtClean="0"/>
          </a:p>
          <a:p>
            <a:endParaRPr lang="en-US" dirty="0"/>
          </a:p>
          <a:p>
            <a:pPr>
              <a:buFont typeface="Wingdings" pitchFamily="2" charset="2"/>
              <a:buChar char="§"/>
            </a:pPr>
            <a:r>
              <a:rPr lang="en-US" dirty="0" smtClean="0"/>
              <a:t>     Any </a:t>
            </a:r>
            <a:r>
              <a:rPr lang="en-US" dirty="0"/>
              <a:t>increase in the Gross Fixed Capital Investment as a result of replacement of any of </a:t>
            </a:r>
            <a:endParaRPr lang="en-US" dirty="0" smtClean="0"/>
          </a:p>
          <a:p>
            <a:r>
              <a:rPr lang="en-US" dirty="0"/>
              <a:t> </a:t>
            </a:r>
            <a:r>
              <a:rPr lang="en-US" dirty="0" smtClean="0"/>
              <a:t>     the </a:t>
            </a:r>
            <a:r>
              <a:rPr lang="en-US" dirty="0"/>
              <a:t>Fixed Assets earlier considered under the EC shall not have any additional </a:t>
            </a:r>
            <a:endParaRPr lang="en-US" dirty="0" smtClean="0"/>
          </a:p>
          <a:p>
            <a:r>
              <a:rPr lang="en-US" dirty="0"/>
              <a:t> </a:t>
            </a:r>
            <a:r>
              <a:rPr lang="en-US" dirty="0" smtClean="0"/>
              <a:t>     incentives</a:t>
            </a:r>
            <a:r>
              <a:rPr lang="en-US" dirty="0"/>
              <a:t>. </a:t>
            </a:r>
          </a:p>
        </p:txBody>
      </p:sp>
      <p:sp>
        <p:nvSpPr>
          <p:cNvPr id="3" name="Footer Placeholder 2"/>
          <p:cNvSpPr>
            <a:spLocks noGrp="1"/>
          </p:cNvSpPr>
          <p:nvPr>
            <p:ph type="ftr" sz="quarter" idx="11"/>
          </p:nvPr>
        </p:nvSpPr>
        <p:spPr>
          <a:xfrm>
            <a:off x="0" y="6675437"/>
            <a:ext cx="9144000" cy="563563"/>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632311"/>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ELIGIBLE  INVESTMENT</a:t>
            </a:r>
            <a:endPar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dirty="0"/>
          </a:p>
          <a:p>
            <a:endParaRPr lang="en-US" sz="2000" b="1" dirty="0" smtClean="0"/>
          </a:p>
          <a:p>
            <a:endParaRPr lang="en-US" sz="2000" b="1" dirty="0"/>
          </a:p>
          <a:p>
            <a:endParaRPr lang="en-US" sz="2000" b="1" dirty="0"/>
          </a:p>
          <a:p>
            <a:r>
              <a:rPr lang="en-US" sz="2000" dirty="0"/>
              <a:t>Eligible Investment shall mean and include the investment in the fixed assets </a:t>
            </a:r>
            <a:r>
              <a:rPr lang="en-US" sz="2000" dirty="0" smtClean="0"/>
              <a:t> acquired at </a:t>
            </a:r>
            <a:r>
              <a:rPr lang="en-US" sz="2000" dirty="0"/>
              <a:t>site and paid for within the permissible investment period , limited to the item wise maximum limit ( i.e. Land, Land development, Building, Plant and Machinery etc.) as per the approved Project Scheme by the concerned term lending agency or </a:t>
            </a:r>
            <a:r>
              <a:rPr lang="en-US" sz="2000" dirty="0">
                <a:solidFill>
                  <a:srgbClr val="FF0000"/>
                </a:solidFill>
              </a:rPr>
              <a:t>as appraised by the approved agency in case of self financed</a:t>
            </a:r>
            <a:r>
              <a:rPr lang="en-US" sz="2000" dirty="0"/>
              <a:t> projects and accepted by the Implementing Agency. </a:t>
            </a:r>
            <a:endParaRPr lang="en-US" sz="2000" dirty="0" smtClean="0"/>
          </a:p>
          <a:p>
            <a:endParaRPr lang="en-US" sz="2000" dirty="0"/>
          </a:p>
          <a:p>
            <a:endParaRPr lang="en-US" sz="2000" dirty="0"/>
          </a:p>
          <a:p>
            <a:r>
              <a:rPr lang="en-US" sz="2000" b="1" i="1" dirty="0"/>
              <a:t>Explanation :- The amount shown under the head of contingency against each item shall not be allowed in excess of 10% of the cost shown therein and shall be considered only if the same has been provided in appraisal/assessment done by the concerned term lending agency/Financial Institution and accepted by the Implementing Agency. </a:t>
            </a:r>
            <a:endParaRPr lang="en-US" sz="2000" dirty="0"/>
          </a:p>
        </p:txBody>
      </p:sp>
      <p:sp>
        <p:nvSpPr>
          <p:cNvPr id="3" name="Footer Placeholder 2"/>
          <p:cNvSpPr>
            <a:spLocks noGrp="1"/>
          </p:cNvSpPr>
          <p:nvPr>
            <p:ph type="ftr" sz="quarter" idx="11"/>
          </p:nvPr>
        </p:nvSpPr>
        <p:spPr>
          <a:xfrm>
            <a:off x="0" y="6858000"/>
            <a:ext cx="9144000" cy="3048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785652"/>
          </a:xfrm>
          <a:prstGeom prst="rect">
            <a:avLst/>
          </a:prstGeom>
        </p:spPr>
        <p:txBody>
          <a:bodyPr wrap="square">
            <a:spAutoFit/>
          </a:bodyPr>
          <a:lstStyle/>
          <a:p>
            <a:pPr>
              <a:buFont typeface="Wingdings" pitchFamily="2" charset="2"/>
              <a:buChar char="v"/>
            </a:pPr>
            <a:r>
              <a:rPr lang="en-US" sz="2400"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 DIRECT  EMPLOYMENT</a:t>
            </a:r>
            <a:endParaRPr lang="en-US" b="1"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b="1" dirty="0" smtClean="0"/>
          </a:p>
          <a:p>
            <a:endParaRPr lang="en-US" b="1" dirty="0" smtClean="0"/>
          </a:p>
          <a:p>
            <a:endParaRPr lang="en-US" b="1" dirty="0" smtClean="0"/>
          </a:p>
          <a:p>
            <a:endParaRPr lang="en-US" b="1" dirty="0"/>
          </a:p>
          <a:p>
            <a:r>
              <a:rPr lang="en-US" sz="2400" dirty="0"/>
              <a:t>Direct Employment shall mean employees on the pay roll of the company covered under Employee’s Provident Funds and Miscellaneous Provisions Act, 1952 and Employee’s Provident Funds Scheme, 1952 and for which Employees’ Provident Fund ( EPF) contribution is paid by the Eligible Unit and shall not include employees on the pay roll of contractors. </a:t>
            </a:r>
          </a:p>
        </p:txBody>
      </p:sp>
      <p:sp>
        <p:nvSpPr>
          <p:cNvPr id="3" name="Footer Placeholder 2"/>
          <p:cNvSpPr>
            <a:spLocks noGrp="1"/>
          </p:cNvSpPr>
          <p:nvPr>
            <p:ph type="ftr" sz="quarter" idx="11"/>
          </p:nvPr>
        </p:nvSpPr>
        <p:spPr>
          <a:xfrm>
            <a:off x="0" y="66294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016758"/>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FINISHED PRODUCT</a:t>
            </a:r>
          </a:p>
          <a:p>
            <a:endParaRPr lang="en-US" sz="2000" b="1" dirty="0"/>
          </a:p>
          <a:p>
            <a:endParaRPr lang="en-US" sz="2000" b="1" dirty="0"/>
          </a:p>
          <a:p>
            <a:r>
              <a:rPr lang="en-US" sz="2000" dirty="0"/>
              <a:t>Finished product shall mean and include the item/s of manufacture by the Eligible Unit as considered under the project scheme approved by the concerned term lending agency and / or by the Implementing Agency, together with by-product /scrap which may get generated as incidental to and during the main production activity</a:t>
            </a:r>
            <a:r>
              <a:rPr lang="en-US" sz="2000" i="1" dirty="0"/>
              <a:t>. </a:t>
            </a:r>
            <a:endParaRPr lang="en-US" sz="2000" i="1" dirty="0" smtClean="0"/>
          </a:p>
          <a:p>
            <a:endParaRPr lang="en-US" sz="2000" i="1" dirty="0"/>
          </a:p>
          <a:p>
            <a:endParaRPr lang="en-US" sz="2000" i="1" dirty="0"/>
          </a:p>
          <a:p>
            <a:r>
              <a:rPr lang="en-US" sz="2000" b="1" dirty="0"/>
              <a:t>Explanation: The units will be allowed inclusion of items freely during the eligibility period. However the incentives for included items will be available prospectively and addition to the Fixed Capital Investment made for purpose of additional items shall not be entitled for additional </a:t>
            </a:r>
            <a:r>
              <a:rPr lang="en-US" sz="2000" b="1" dirty="0" smtClean="0"/>
              <a:t>incentives.</a:t>
            </a:r>
          </a:p>
          <a:p>
            <a:r>
              <a:rPr lang="en-US" sz="2000" b="1" dirty="0" smtClean="0"/>
              <a:t> </a:t>
            </a:r>
            <a:endParaRPr lang="en-US" sz="2000" dirty="0"/>
          </a:p>
        </p:txBody>
      </p:sp>
      <p:sp>
        <p:nvSpPr>
          <p:cNvPr id="3" name="Footer Placeholder 2"/>
          <p:cNvSpPr>
            <a:spLocks noGrp="1"/>
          </p:cNvSpPr>
          <p:nvPr>
            <p:ph type="ftr" sz="quarter" idx="11"/>
          </p:nvPr>
        </p:nvSpPr>
        <p:spPr>
          <a:xfrm>
            <a:off x="0" y="6553200"/>
            <a:ext cx="9144000" cy="6096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pic>
        <p:nvPicPr>
          <p:cNvPr id="4" name="Picture 3" descr="mp.jpg"/>
          <p:cNvPicPr>
            <a:picLocks noChangeAspect="1"/>
          </p:cNvPicPr>
          <p:nvPr/>
        </p:nvPicPr>
        <p:blipFill>
          <a:blip r:embed="rId2" cstate="print"/>
          <a:stretch>
            <a:fillRect/>
          </a:stretch>
        </p:blipFill>
        <p:spPr>
          <a:xfrm>
            <a:off x="0" y="1"/>
            <a:ext cx="9144000" cy="685800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24535"/>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SICK UNIT</a:t>
            </a:r>
            <a:r>
              <a:rPr lang="en-US" sz="2000" b="1" u="sng" dirty="0" smtClean="0"/>
              <a:t> </a:t>
            </a:r>
          </a:p>
          <a:p>
            <a:endParaRPr lang="en-US" sz="2000" b="1" dirty="0"/>
          </a:p>
          <a:p>
            <a:endParaRPr lang="en-US" sz="2000" b="1" dirty="0"/>
          </a:p>
          <a:p>
            <a:endParaRPr lang="en-US" sz="2000" b="1" dirty="0" smtClean="0"/>
          </a:p>
          <a:p>
            <a:endParaRPr lang="en-US" sz="2000" b="1" dirty="0"/>
          </a:p>
          <a:p>
            <a:r>
              <a:rPr lang="en-US" sz="2000" dirty="0" smtClean="0"/>
              <a:t>     A </a:t>
            </a:r>
            <a:r>
              <a:rPr lang="en-US" sz="2000" dirty="0"/>
              <a:t>'Sick Unit' shall mean and </a:t>
            </a:r>
            <a:r>
              <a:rPr lang="en-US" sz="2000" dirty="0" smtClean="0"/>
              <a:t>include:-</a:t>
            </a:r>
          </a:p>
          <a:p>
            <a:endParaRPr lang="en-US" sz="2000" dirty="0" smtClean="0"/>
          </a:p>
          <a:p>
            <a:pPr>
              <a:buFont typeface="Wingdings" pitchFamily="2" charset="2"/>
              <a:buChar char="§"/>
            </a:pPr>
            <a:r>
              <a:rPr lang="en-US" sz="2000" dirty="0" smtClean="0"/>
              <a:t>   Micro </a:t>
            </a:r>
            <a:r>
              <a:rPr lang="en-US" sz="2000" dirty="0"/>
              <a:t>&amp; Small Manufacturing Enterprise so considered and certified by </a:t>
            </a:r>
            <a:r>
              <a:rPr lang="en-US" sz="2000" dirty="0" smtClean="0"/>
              <a:t>the</a:t>
            </a:r>
          </a:p>
          <a:p>
            <a:r>
              <a:rPr lang="en-US" sz="2000" dirty="0" smtClean="0"/>
              <a:t>     Directorate of </a:t>
            </a:r>
            <a:r>
              <a:rPr lang="en-US" sz="2000" dirty="0"/>
              <a:t>Industries, </a:t>
            </a:r>
            <a:endParaRPr lang="en-US" sz="2000" dirty="0" smtClean="0"/>
          </a:p>
          <a:p>
            <a:endParaRPr lang="en-US" sz="2000" dirty="0" smtClean="0"/>
          </a:p>
          <a:p>
            <a:pPr>
              <a:buFont typeface="Wingdings" pitchFamily="2" charset="2"/>
              <a:buChar char="§"/>
            </a:pPr>
            <a:r>
              <a:rPr lang="en-US" sz="2000" dirty="0" smtClean="0"/>
              <a:t>   </a:t>
            </a:r>
            <a:r>
              <a:rPr lang="en-US" sz="2000" dirty="0"/>
              <a:t>Medium Manufacturing Enterprise / LSI Unit so considered by the Board </a:t>
            </a:r>
            <a:r>
              <a:rPr lang="en-US" sz="2000" dirty="0" smtClean="0"/>
              <a:t>for</a:t>
            </a:r>
          </a:p>
          <a:p>
            <a:r>
              <a:rPr lang="en-US" sz="2000" dirty="0" smtClean="0"/>
              <a:t>     </a:t>
            </a:r>
            <a:r>
              <a:rPr lang="en-US" sz="2000" dirty="0"/>
              <a:t>Industrial </a:t>
            </a:r>
            <a:r>
              <a:rPr lang="en-US" sz="2000" dirty="0" smtClean="0"/>
              <a:t>and </a:t>
            </a:r>
            <a:r>
              <a:rPr lang="en-US" sz="2000" dirty="0"/>
              <a:t>Financial Reconstruction (BIFR) </a:t>
            </a:r>
            <a:endParaRPr lang="en-US" sz="2000" dirty="0" smtClean="0"/>
          </a:p>
          <a:p>
            <a:endParaRPr lang="en-US" sz="2000" dirty="0" smtClean="0"/>
          </a:p>
          <a:p>
            <a:r>
              <a:rPr lang="en-US" sz="2000" dirty="0" smtClean="0"/>
              <a:t>                                                                    OR </a:t>
            </a:r>
          </a:p>
          <a:p>
            <a:endParaRPr lang="en-US" sz="2000" dirty="0" smtClean="0"/>
          </a:p>
          <a:p>
            <a:pPr>
              <a:buFont typeface="Wingdings" pitchFamily="2" charset="2"/>
              <a:buChar char="§"/>
            </a:pPr>
            <a:r>
              <a:rPr lang="en-US" sz="2000" dirty="0" smtClean="0"/>
              <a:t>    Co-operative </a:t>
            </a:r>
            <a:r>
              <a:rPr lang="en-US" sz="2000" dirty="0"/>
              <a:t>Unit / Enterprise so certified by the Commissioner of </a:t>
            </a:r>
            <a:r>
              <a:rPr lang="en-US" sz="2000" dirty="0" smtClean="0"/>
              <a:t>Co-</a:t>
            </a:r>
          </a:p>
          <a:p>
            <a:r>
              <a:rPr lang="en-US" sz="2000" dirty="0" smtClean="0"/>
              <a:t>      operation</a:t>
            </a:r>
            <a:r>
              <a:rPr lang="en-US" sz="2000" dirty="0"/>
              <a:t>, </a:t>
            </a:r>
            <a:r>
              <a:rPr lang="en-US" sz="2000" dirty="0" smtClean="0"/>
              <a:t>State of </a:t>
            </a:r>
            <a:r>
              <a:rPr lang="en-US" sz="2000" dirty="0"/>
              <a:t>Maharashtra. </a:t>
            </a:r>
          </a:p>
        </p:txBody>
      </p:sp>
      <p:sp>
        <p:nvSpPr>
          <p:cNvPr id="3" name="Footer Placeholder 2"/>
          <p:cNvSpPr>
            <a:spLocks noGrp="1"/>
          </p:cNvSpPr>
          <p:nvPr>
            <p:ph type="ftr" sz="quarter" idx="11"/>
          </p:nvPr>
        </p:nvSpPr>
        <p:spPr>
          <a:xfrm>
            <a:off x="0" y="6629400"/>
            <a:ext cx="9144000" cy="533400"/>
          </a:xfrm>
          <a:solidFill>
            <a:schemeClr val="accent1">
              <a:lumMod val="60000"/>
              <a:lumOff val="40000"/>
            </a:schemeClr>
          </a:solidFill>
        </p:spPr>
        <p:txBody>
          <a:bodyPr/>
          <a:lstStyle/>
          <a:p>
            <a:pPr lvl="2"/>
            <a:r>
              <a:rPr lang="en-US" b="1" dirty="0" smtClean="0"/>
              <a:t> </a:t>
            </a:r>
            <a:r>
              <a:rPr lang="en-US" b="1" dirty="0" smtClean="0">
                <a:hlinkClick r:id="rId3"/>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047536"/>
          </a:xfrm>
          <a:prstGeom prst="rect">
            <a:avLst/>
          </a:prstGeom>
        </p:spPr>
        <p:txBody>
          <a:bodyPr wrap="square">
            <a:spAutoFit/>
          </a:bodyPr>
          <a:lstStyle/>
          <a:p>
            <a:pPr algn="ctr">
              <a:buFont typeface="Wingdings" pitchFamily="2" charset="2"/>
              <a:buChar char="v"/>
            </a:pP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IMPLEMENTING  AGENCIES  FOR  IMPLEMENTATION  OF</a:t>
            </a:r>
          </a:p>
          <a:p>
            <a:pPr algn="ct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    </a:t>
            </a:r>
            <a:r>
              <a:rPr lang="en-US" sz="2000" b="1" u="sng" dirty="0">
                <a:gradFill>
                  <a:gsLst>
                    <a:gs pos="0">
                      <a:srgbClr val="000000"/>
                    </a:gs>
                    <a:gs pos="39999">
                      <a:srgbClr val="0A128C"/>
                    </a:gs>
                    <a:gs pos="70000">
                      <a:srgbClr val="181CC7"/>
                    </a:gs>
                    <a:gs pos="88000">
                      <a:srgbClr val="7005D4"/>
                    </a:gs>
                    <a:gs pos="100000">
                      <a:srgbClr val="8C3D91"/>
                    </a:gs>
                  </a:gsLst>
                  <a:lin ang="5400000" scaled="0"/>
                </a:gradFill>
              </a:rPr>
              <a:t>PSI-2013 </a:t>
            </a:r>
            <a:endPar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dirty="0"/>
          </a:p>
          <a:p>
            <a:endParaRPr lang="en-US" sz="2000" b="1" dirty="0" smtClean="0"/>
          </a:p>
          <a:p>
            <a:endParaRPr lang="en-US" sz="2000" b="1" dirty="0"/>
          </a:p>
          <a:p>
            <a:r>
              <a:rPr lang="en-US" sz="2000" dirty="0" smtClean="0"/>
              <a:t>The Implementing Agencies for the purpose of the PSI - 2013 shall be as follows:</a:t>
            </a:r>
          </a:p>
          <a:p>
            <a:endParaRPr lang="en-US" sz="2000" dirty="0"/>
          </a:p>
          <a:p>
            <a:endParaRPr lang="en-US" sz="2000" dirty="0" smtClean="0"/>
          </a:p>
          <a:p>
            <a:r>
              <a:rPr lang="en-US" sz="2000" b="1" i="1" dirty="0" smtClean="0"/>
              <a:t>Explanation: Where an Eligible Unit is already holding an EC, it will be covered for benefits under the PSI- 2013 according to its status as Micro, Small and Medium Manufacturing Enterprise or Large Scale Industry (LSI), consequent upon the new /expansion / diversification project undertaken by it and shall accordingly file its application with the concerned Implementing Agency. </a:t>
            </a:r>
          </a:p>
          <a:p>
            <a:endParaRPr lang="en-US" sz="2000" dirty="0" smtClean="0"/>
          </a:p>
          <a:p>
            <a:r>
              <a:rPr lang="en-US" sz="2000" dirty="0" smtClean="0"/>
              <a:t> </a:t>
            </a:r>
            <a:endParaRPr lang="en-US" sz="2000" dirty="0"/>
          </a:p>
        </p:txBody>
      </p:sp>
      <p:sp>
        <p:nvSpPr>
          <p:cNvPr id="3" name="Footer Placeholder 2"/>
          <p:cNvSpPr>
            <a:spLocks noGrp="1"/>
          </p:cNvSpPr>
          <p:nvPr>
            <p:ph type="ftr" sz="quarter" idx="11"/>
          </p:nvPr>
        </p:nvSpPr>
        <p:spPr>
          <a:xfrm>
            <a:off x="0" y="6492875"/>
            <a:ext cx="9144000" cy="5937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dirty="0"/>
          </a:p>
        </p:txBody>
      </p:sp>
      <p:graphicFrame>
        <p:nvGraphicFramePr>
          <p:cNvPr id="4" name="Table 3"/>
          <p:cNvGraphicFramePr>
            <a:graphicFrameLocks noGrp="1"/>
          </p:cNvGraphicFramePr>
          <p:nvPr/>
        </p:nvGraphicFramePr>
        <p:xfrm>
          <a:off x="-2285999" y="-76201"/>
          <a:ext cx="12801599" cy="640081"/>
        </p:xfrm>
        <a:graphic>
          <a:graphicData uri="http://schemas.openxmlformats.org/drawingml/2006/table">
            <a:tbl>
              <a:tblPr firstRow="1" bandRow="1">
                <a:tableStyleId>{5C22544A-7EE6-4342-B048-85BDC9FD1C3A}</a:tableStyleId>
              </a:tblPr>
              <a:tblGrid>
                <a:gridCol w="685799"/>
                <a:gridCol w="4876800"/>
                <a:gridCol w="2438400"/>
                <a:gridCol w="4800600"/>
              </a:tblGrid>
              <a:tr h="640081">
                <a:tc>
                  <a:txBody>
                    <a:bodyPr/>
                    <a:lstStyle/>
                    <a:p>
                      <a:r>
                        <a:rPr lang="en-US" sz="1600" dirty="0" smtClean="0"/>
                        <a:t>Sr.</a:t>
                      </a:r>
                    </a:p>
                    <a:p>
                      <a:r>
                        <a:rPr lang="en-US" sz="1600" dirty="0" smtClean="0"/>
                        <a:t>No</a:t>
                      </a:r>
                      <a:endParaRPr lang="en-US" sz="1600" dirty="0"/>
                    </a:p>
                  </a:txBody>
                  <a:tcPr/>
                </a:tc>
                <a:tc>
                  <a:txBody>
                    <a:bodyPr/>
                    <a:lstStyle/>
                    <a:p>
                      <a:r>
                        <a:rPr lang="en-US" sz="1600" dirty="0" smtClean="0"/>
                        <a:t>Category of Industrial Units </a:t>
                      </a:r>
                      <a:endParaRPr lang="en-US" sz="1600" dirty="0"/>
                    </a:p>
                  </a:txBody>
                  <a:tcPr/>
                </a:tc>
                <a:tc>
                  <a:txBody>
                    <a:bodyPr/>
                    <a:lstStyle/>
                    <a:p>
                      <a:r>
                        <a:rPr lang="en-US" sz="1600" dirty="0" smtClean="0"/>
                        <a:t>      Area</a:t>
                      </a:r>
                      <a:endParaRPr lang="en-US" sz="1600" dirty="0"/>
                    </a:p>
                  </a:txBody>
                  <a:tcPr/>
                </a:tc>
                <a:tc>
                  <a:txBody>
                    <a:bodyPr/>
                    <a:lstStyle/>
                    <a:p>
                      <a:r>
                        <a:rPr lang="en-US" sz="1600" dirty="0" smtClean="0"/>
                        <a:t>Implementing Agency </a:t>
                      </a:r>
                      <a:endParaRPr lang="en-US" sz="1600" dirty="0"/>
                    </a:p>
                  </a:txBody>
                  <a:tcPr/>
                </a:tc>
              </a:tr>
            </a:tbl>
          </a:graphicData>
        </a:graphic>
      </p:graphicFrame>
      <p:graphicFrame>
        <p:nvGraphicFramePr>
          <p:cNvPr id="5" name="Table 4"/>
          <p:cNvGraphicFramePr>
            <a:graphicFrameLocks noGrp="1"/>
          </p:cNvGraphicFramePr>
          <p:nvPr/>
        </p:nvGraphicFramePr>
        <p:xfrm>
          <a:off x="-2285999" y="380999"/>
          <a:ext cx="12801600" cy="6553200"/>
        </p:xfrm>
        <a:graphic>
          <a:graphicData uri="http://schemas.openxmlformats.org/drawingml/2006/table">
            <a:tbl>
              <a:tblPr firstRow="1" bandRow="1">
                <a:tableStyleId>{5C22544A-7EE6-4342-B048-85BDC9FD1C3A}</a:tableStyleId>
              </a:tblPr>
              <a:tblGrid>
                <a:gridCol w="699541"/>
                <a:gridCol w="4863058"/>
                <a:gridCol w="2412169"/>
                <a:gridCol w="4826832"/>
              </a:tblGrid>
              <a:tr h="1317953">
                <a:tc rowSpan="2">
                  <a:txBody>
                    <a:bodyPr/>
                    <a:lstStyle/>
                    <a:p>
                      <a:r>
                        <a:rPr lang="en-US" sz="1600" dirty="0" smtClean="0"/>
                        <a:t>     </a:t>
                      </a:r>
                    </a:p>
                    <a:p>
                      <a:r>
                        <a:rPr lang="en-US" sz="1600" dirty="0" smtClean="0"/>
                        <a:t>     1</a:t>
                      </a:r>
                    </a:p>
                  </a:txBody>
                  <a:tcPr>
                    <a:lnB w="12700" cap="flat" cmpd="sng" algn="ctr">
                      <a:solidFill>
                        <a:schemeClr val="tx1"/>
                      </a:solidFill>
                      <a:prstDash val="solid"/>
                      <a:round/>
                      <a:headEnd type="none" w="med" len="med"/>
                      <a:tailEnd type="none" w="med" len="med"/>
                    </a:lnB>
                    <a:solidFill>
                      <a:schemeClr val="accent2"/>
                    </a:solidFill>
                  </a:tcPr>
                </a:tc>
                <a:tc rowSpan="2">
                  <a:txBody>
                    <a:bodyPr/>
                    <a:lstStyle/>
                    <a:p>
                      <a:r>
                        <a:rPr lang="en-US" sz="1600" dirty="0" smtClean="0"/>
                        <a:t>a)  Micro  &amp;  Small  Manufacturing </a:t>
                      </a:r>
                    </a:p>
                    <a:p>
                      <a:r>
                        <a:rPr lang="en-US" sz="1600" dirty="0" smtClean="0"/>
                        <a:t>Enterprises  </a:t>
                      </a:r>
                    </a:p>
                    <a:p>
                      <a:r>
                        <a:rPr lang="en-US" sz="1600" dirty="0" smtClean="0"/>
                        <a:t>b) Cold Storages and </a:t>
                      </a:r>
                    </a:p>
                    <a:p>
                      <a:r>
                        <a:rPr lang="en-US" sz="1600" dirty="0" smtClean="0"/>
                        <a:t>processing units mentioned in </a:t>
                      </a:r>
                    </a:p>
                    <a:p>
                      <a:r>
                        <a:rPr lang="en-US" sz="1600" dirty="0" smtClean="0"/>
                        <a:t>Para No. 1.2 (v) &amp; (vi) wherein </a:t>
                      </a:r>
                    </a:p>
                    <a:p>
                      <a:r>
                        <a:rPr lang="en-US" sz="1600" dirty="0" smtClean="0"/>
                        <a:t>investment in equipments is at </a:t>
                      </a:r>
                    </a:p>
                    <a:p>
                      <a:r>
                        <a:rPr lang="en-US" sz="1600" dirty="0" smtClean="0"/>
                        <a:t>par with Micro and Small </a:t>
                      </a:r>
                    </a:p>
                    <a:p>
                      <a:r>
                        <a:rPr lang="en-US" sz="1600" dirty="0" smtClean="0"/>
                        <a:t>Manufacturing Enterprises,</a:t>
                      </a:r>
                      <a:endParaRPr lang="en-US" sz="16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2"/>
                    </a:solidFill>
                  </a:tcPr>
                </a:tc>
                <a:tc>
                  <a:txBody>
                    <a:bodyPr/>
                    <a:lstStyle/>
                    <a:p>
                      <a:r>
                        <a:rPr lang="en-US" sz="1600" dirty="0" smtClean="0"/>
                        <a:t>Mumbai  and </a:t>
                      </a:r>
                    </a:p>
                    <a:p>
                      <a:r>
                        <a:rPr lang="en-US" sz="1600" dirty="0" smtClean="0"/>
                        <a:t>Mumbai  sub-urban </a:t>
                      </a:r>
                    </a:p>
                    <a:p>
                      <a:r>
                        <a:rPr lang="en-US" sz="1600" dirty="0" smtClean="0"/>
                        <a:t>Districts </a:t>
                      </a:r>
                      <a:endParaRPr lang="en-US" sz="16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2"/>
                    </a:solidFill>
                  </a:tcPr>
                </a:tc>
                <a:tc>
                  <a:txBody>
                    <a:bodyPr/>
                    <a:lstStyle/>
                    <a:p>
                      <a:r>
                        <a:rPr lang="en-US" sz="1600" dirty="0" smtClean="0"/>
                        <a:t>The  Joint  Director  of </a:t>
                      </a:r>
                    </a:p>
                    <a:p>
                      <a:r>
                        <a:rPr lang="en-US" sz="1600" dirty="0" smtClean="0"/>
                        <a:t>Industries  (Mumbai </a:t>
                      </a:r>
                    </a:p>
                    <a:p>
                      <a:r>
                        <a:rPr lang="en-US" sz="1600" dirty="0" smtClean="0"/>
                        <a:t>Metropolitan  Region) </a:t>
                      </a:r>
                    </a:p>
                    <a:p>
                      <a:r>
                        <a:rPr lang="en-US" sz="1600" dirty="0" smtClean="0"/>
                        <a:t>[JDI (MMR)] </a:t>
                      </a:r>
                      <a:endParaRPr lang="en-US" sz="1600" dirty="0"/>
                    </a:p>
                  </a:txBody>
                  <a:tcPr>
                    <a:lnB w="12700" cap="flat" cmpd="sng" algn="ctr">
                      <a:solidFill>
                        <a:schemeClr val="tx1"/>
                      </a:solidFill>
                      <a:prstDash val="solid"/>
                      <a:round/>
                      <a:headEnd type="none" w="med" len="med"/>
                      <a:tailEnd type="none" w="med" len="med"/>
                    </a:lnB>
                    <a:solidFill>
                      <a:schemeClr val="accent2"/>
                    </a:solidFill>
                  </a:tcPr>
                </a:tc>
              </a:tr>
              <a:tr h="700461">
                <a:tc vMerge="1">
                  <a:txBody>
                    <a:bodyPr/>
                    <a:lstStyle/>
                    <a:p>
                      <a:endParaRPr lang="en-US"/>
                    </a:p>
                  </a:txBody>
                  <a:tcPr/>
                </a:tc>
                <a:tc vMerge="1">
                  <a:txBody>
                    <a:bodyPr/>
                    <a:lstStyle/>
                    <a:p>
                      <a:endParaRPr lang="en-US"/>
                    </a:p>
                  </a:txBody>
                  <a:tcPr/>
                </a:tc>
                <a:tc>
                  <a:txBody>
                    <a:bodyPr/>
                    <a:lstStyle/>
                    <a:p>
                      <a:r>
                        <a:rPr lang="en-US" sz="1600" dirty="0" smtClean="0"/>
                        <a:t>All other Districts </a:t>
                      </a:r>
                      <a:endParaRPr lang="en-US"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sz="1600" dirty="0" smtClean="0"/>
                        <a:t>District             Industries </a:t>
                      </a:r>
                    </a:p>
                    <a:p>
                      <a:r>
                        <a:rPr lang="en-US" sz="1600" dirty="0" smtClean="0"/>
                        <a:t>Centre (DICs) </a:t>
                      </a:r>
                      <a:endParaRPr lang="en-US"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1054396">
                <a:tc rowSpan="3">
                  <a:txBody>
                    <a:bodyPr/>
                    <a:lstStyle/>
                    <a:p>
                      <a:r>
                        <a:rPr lang="en-US" sz="1600" dirty="0" smtClean="0"/>
                        <a:t>     2</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rowSpan="3">
                  <a:txBody>
                    <a:bodyPr/>
                    <a:lstStyle/>
                    <a:p>
                      <a:r>
                        <a:rPr lang="en-US" sz="1600" dirty="0" smtClean="0"/>
                        <a:t>a)  Medium    Manufacturing</a:t>
                      </a:r>
                    </a:p>
                    <a:p>
                      <a:r>
                        <a:rPr lang="en-US" sz="1600" dirty="0" smtClean="0"/>
                        <a:t>Enterprises </a:t>
                      </a:r>
                    </a:p>
                    <a:p>
                      <a:r>
                        <a:rPr lang="en-US" sz="1600" dirty="0" smtClean="0"/>
                        <a:t>b) Cold Storages and </a:t>
                      </a:r>
                    </a:p>
                    <a:p>
                      <a:r>
                        <a:rPr lang="en-US" sz="1600" dirty="0" smtClean="0"/>
                        <a:t>processing units mentioned in </a:t>
                      </a:r>
                    </a:p>
                    <a:p>
                      <a:r>
                        <a:rPr lang="en-US" sz="1600" dirty="0" smtClean="0"/>
                        <a:t>Para No. 1.2 (v) &amp; (vi) wherein </a:t>
                      </a:r>
                    </a:p>
                    <a:p>
                      <a:r>
                        <a:rPr lang="en-US" sz="1600" dirty="0" smtClean="0"/>
                        <a:t>investment in equipments is at </a:t>
                      </a:r>
                    </a:p>
                    <a:p>
                      <a:r>
                        <a:rPr lang="en-US" sz="1600" dirty="0" smtClean="0"/>
                        <a:t>par with the Medium </a:t>
                      </a:r>
                    </a:p>
                    <a:p>
                      <a:r>
                        <a:rPr lang="en-US" sz="1600" dirty="0" smtClean="0"/>
                        <a:t>Manufacturing Enterprises as </a:t>
                      </a:r>
                    </a:p>
                    <a:p>
                      <a:r>
                        <a:rPr lang="en-US" sz="1600" dirty="0" smtClean="0"/>
                        <a:t>defined in the MSMED Act, </a:t>
                      </a:r>
                    </a:p>
                    <a:p>
                      <a:r>
                        <a:rPr lang="en-US" sz="1600" dirty="0" smtClean="0"/>
                        <a:t>2006. </a:t>
                      </a:r>
                      <a:endParaRPr lang="en-US" sz="16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sz="1600" dirty="0" smtClean="0"/>
                        <a:t>Mumbai  and </a:t>
                      </a:r>
                    </a:p>
                    <a:p>
                      <a:r>
                        <a:rPr lang="en-US" sz="1600" dirty="0" smtClean="0"/>
                        <a:t>Mumbai  Sub-urban </a:t>
                      </a:r>
                    </a:p>
                    <a:p>
                      <a:r>
                        <a:rPr lang="en-US" sz="1600" dirty="0" smtClean="0"/>
                        <a:t>Districts </a:t>
                      </a:r>
                      <a:endParaRPr lang="en-US"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sz="1600" dirty="0" smtClean="0"/>
                        <a:t>The  Joint  Director  of </a:t>
                      </a:r>
                    </a:p>
                    <a:p>
                      <a:r>
                        <a:rPr lang="en-US" sz="1600" dirty="0" smtClean="0"/>
                        <a:t>Industries  (Mumbai </a:t>
                      </a:r>
                    </a:p>
                    <a:p>
                      <a:r>
                        <a:rPr lang="en-US" sz="1600" dirty="0" smtClean="0"/>
                        <a:t>Metropolitan  Region) </a:t>
                      </a:r>
                    </a:p>
                    <a:p>
                      <a:r>
                        <a:rPr lang="en-US" sz="1600" dirty="0" smtClean="0"/>
                        <a:t>[JDI (MMR)]</a:t>
                      </a:r>
                      <a:endParaRPr lang="en-US"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813391">
                <a:tc vMerge="1">
                  <a:txBody>
                    <a:bodyPr/>
                    <a:lstStyle/>
                    <a:p>
                      <a:endParaRPr lang="en-US"/>
                    </a:p>
                  </a:txBody>
                  <a:tcPr/>
                </a:tc>
                <a:tc vMerge="1">
                  <a:txBody>
                    <a:bodyPr/>
                    <a:lstStyle/>
                    <a:p>
                      <a:endParaRPr lang="en-US"/>
                    </a:p>
                  </a:txBody>
                  <a:tcPr/>
                </a:tc>
                <a:tc>
                  <a:txBody>
                    <a:bodyPr/>
                    <a:lstStyle/>
                    <a:p>
                      <a:r>
                        <a:rPr lang="en-US" sz="1600" dirty="0" smtClean="0"/>
                        <a:t>Regions </a:t>
                      </a:r>
                      <a:endParaRPr lang="en-US"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r>
                        <a:rPr lang="en-US" sz="1600" dirty="0" smtClean="0"/>
                        <a:t>The  Regional </a:t>
                      </a:r>
                      <a:r>
                        <a:rPr lang="en-US" sz="1600" baseline="0" dirty="0" smtClean="0"/>
                        <a:t> </a:t>
                      </a:r>
                      <a:r>
                        <a:rPr lang="en-US" sz="1600" dirty="0" smtClean="0"/>
                        <a:t>Joint</a:t>
                      </a:r>
                    </a:p>
                    <a:p>
                      <a:r>
                        <a:rPr lang="en-US" sz="1600" dirty="0" smtClean="0"/>
                        <a:t>Directors  of  respective</a:t>
                      </a:r>
                    </a:p>
                    <a:p>
                      <a:r>
                        <a:rPr lang="en-US" sz="1600" dirty="0" smtClean="0"/>
                        <a:t>Regions </a:t>
                      </a:r>
                      <a:endParaRPr lang="en-US"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1054396">
                <a:tc vMerge="1">
                  <a:txBody>
                    <a:bodyPr/>
                    <a:lstStyle/>
                    <a:p>
                      <a:endParaRPr lang="en-US"/>
                    </a:p>
                  </a:txBody>
                  <a:tcPr/>
                </a:tc>
                <a:tc vMerge="1">
                  <a:txBody>
                    <a:bodyPr/>
                    <a:lstStyle/>
                    <a:p>
                      <a:endParaRPr lang="en-US"/>
                    </a:p>
                  </a:txBody>
                  <a:tcPr/>
                </a:tc>
                <a:tc>
                  <a:txBody>
                    <a:bodyPr/>
                    <a:lstStyle/>
                    <a:p>
                      <a:r>
                        <a:rPr lang="en-US" sz="1600" dirty="0" err="1" smtClean="0"/>
                        <a:t>Nanded</a:t>
                      </a:r>
                      <a:r>
                        <a:rPr lang="en-US" sz="1600" dirty="0" smtClean="0"/>
                        <a:t>  Sub- </a:t>
                      </a:r>
                    </a:p>
                    <a:p>
                      <a:r>
                        <a:rPr lang="en-US" sz="1600" dirty="0" smtClean="0"/>
                        <a:t>Region </a:t>
                      </a:r>
                      <a:endParaRPr lang="en-US"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Superintending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Industries  Officer,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Nanded</a:t>
                      </a:r>
                      <a:r>
                        <a:rPr lang="en-US" sz="1600" dirty="0" smtClean="0"/>
                        <a:t> Sub –Region </a:t>
                      </a:r>
                    </a:p>
                    <a:p>
                      <a:endParaRPr lang="en-US"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r h="1536405">
                <a:tc>
                  <a:txBody>
                    <a:bodyPr/>
                    <a:lstStyle/>
                    <a:p>
                      <a:r>
                        <a:rPr lang="en-US" sz="1600" dirty="0" smtClean="0"/>
                        <a:t>3</a:t>
                      </a:r>
                    </a:p>
                  </a:txBody>
                  <a:tcPr>
                    <a:lnT w="12700" cap="flat" cmpd="sng" algn="ctr">
                      <a:solidFill>
                        <a:schemeClr val="tx1"/>
                      </a:solidFill>
                      <a:prstDash val="solid"/>
                      <a:round/>
                      <a:headEnd type="none" w="med" len="med"/>
                      <a:tailEnd type="none" w="med" len="med"/>
                    </a:lnT>
                    <a:solidFill>
                      <a:schemeClr val="accent2"/>
                    </a:solidFill>
                  </a:tcPr>
                </a:tc>
                <a:tc>
                  <a:txBody>
                    <a:bodyPr/>
                    <a:lstStyle/>
                    <a:p>
                      <a:pPr marL="342900" indent="-342900">
                        <a:buAutoNum type="alphaLcParenR"/>
                      </a:pPr>
                      <a:r>
                        <a:rPr lang="en-US" sz="1600" baseline="0" dirty="0" smtClean="0"/>
                        <a:t>Large Scale Industries (LSI)/Mega Products/Ultra Mega Products</a:t>
                      </a:r>
                    </a:p>
                    <a:p>
                      <a:pPr marL="342900" indent="-342900">
                        <a:buAutoNum type="alphaLcParenR"/>
                      </a:pPr>
                      <a:r>
                        <a:rPr lang="en-US" sz="1600" baseline="0" dirty="0" smtClean="0"/>
                        <a:t>Cold Storage and processing units mentioned in Para No.1.2(v)&amp;(vi)where in  the investment in equipment is more than the medium manufacturing enterprises.</a:t>
                      </a:r>
                      <a:endParaRPr lang="en-US" sz="1600"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2"/>
                    </a:solidFill>
                  </a:tcPr>
                </a:tc>
                <a:tc>
                  <a:txBody>
                    <a:bodyPr/>
                    <a:lstStyle/>
                    <a:p>
                      <a:r>
                        <a:rPr lang="en-US" sz="1600" dirty="0" smtClean="0"/>
                        <a:t>Entire State</a:t>
                      </a:r>
                      <a:endParaRPr lang="en-US"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2"/>
                    </a:solidFill>
                  </a:tcPr>
                </a:tc>
                <a:tc>
                  <a:txBody>
                    <a:bodyPr/>
                    <a:lstStyle/>
                    <a:p>
                      <a:r>
                        <a:rPr lang="en-US" sz="1600" dirty="0" smtClean="0"/>
                        <a:t>Director</a:t>
                      </a:r>
                      <a:r>
                        <a:rPr lang="en-US" sz="1600" baseline="0" dirty="0" smtClean="0"/>
                        <a:t>ate of Industries, Government</a:t>
                      </a:r>
                    </a:p>
                    <a:p>
                      <a:r>
                        <a:rPr lang="en-US" sz="1600" baseline="0" dirty="0" smtClean="0"/>
                        <a:t>Of Maharashtra</a:t>
                      </a:r>
                      <a:endParaRPr lang="en-US" sz="1600" dirty="0"/>
                    </a:p>
                  </a:txBody>
                  <a:tcPr>
                    <a:lnT w="12700" cap="flat" cmpd="sng" algn="ctr">
                      <a:solidFill>
                        <a:schemeClr val="tx1"/>
                      </a:solidFill>
                      <a:prstDash val="solid"/>
                      <a:round/>
                      <a:headEnd type="none" w="med" len="med"/>
                      <a:tailEnd type="none" w="med" len="med"/>
                    </a:lnT>
                    <a:solidFill>
                      <a:schemeClr val="accent2"/>
                    </a:solidFill>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00801"/>
            <a:ext cx="9144000" cy="4572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0"/>
            <a:ext cx="9144000" cy="3477875"/>
          </a:xfrm>
          <a:prstGeom prst="rect">
            <a:avLst/>
          </a:prstGeom>
        </p:spPr>
        <p:txBody>
          <a:bodyPr wrap="square">
            <a:spAutoFit/>
          </a:bodyPr>
          <a:lstStyle/>
          <a:p>
            <a:pPr>
              <a:buFont typeface="Wingdings" pitchFamily="2" charset="2"/>
              <a:buChar char="v"/>
            </a:pPr>
            <a:r>
              <a:rPr lang="en-US" sz="2000" b="1" i="1" dirty="0" smtClean="0"/>
              <a:t>                                             </a:t>
            </a:r>
            <a:r>
              <a:rPr lang="en-US" sz="2000" b="1" i="1" dirty="0" smtClean="0">
                <a:gradFill>
                  <a:gsLst>
                    <a:gs pos="0">
                      <a:srgbClr val="000000"/>
                    </a:gs>
                    <a:gs pos="39999">
                      <a:srgbClr val="0A128C"/>
                    </a:gs>
                    <a:gs pos="70000">
                      <a:srgbClr val="181CC7"/>
                    </a:gs>
                    <a:gs pos="88000">
                      <a:srgbClr val="7005D4"/>
                    </a:gs>
                    <a:gs pos="100000">
                      <a:srgbClr val="8C3D91"/>
                    </a:gs>
                  </a:gsLst>
                  <a:lin ang="5400000" scaled="0"/>
                </a:gradFill>
              </a:rPr>
              <a:t> EXPLANATION</a:t>
            </a:r>
            <a:r>
              <a:rPr lang="en-US" sz="2000" b="1" i="1" u="sng" dirty="0" smtClean="0"/>
              <a:t> </a:t>
            </a:r>
          </a:p>
          <a:p>
            <a:endParaRPr lang="en-US" sz="2000" b="1" i="1" u="sng" dirty="0" smtClean="0"/>
          </a:p>
          <a:p>
            <a:endParaRPr lang="en-US" sz="2000" b="1" i="1" dirty="0" smtClean="0"/>
          </a:p>
          <a:p>
            <a:endParaRPr lang="en-US" sz="2000" b="1" i="1" dirty="0" smtClean="0"/>
          </a:p>
          <a:p>
            <a:endParaRPr lang="en-US" sz="2000" b="1" i="1" dirty="0" smtClean="0"/>
          </a:p>
          <a:p>
            <a:r>
              <a:rPr lang="en-US" sz="2000" b="1" i="1" dirty="0" smtClean="0"/>
              <a:t>Where an Eligible Unit is already holding an EC, it will be covered for benefits under the PSI- 2013 according to its status as Micro, Small and Medium Manufacturing Enterprise or Large Scale Industry (LSI), consequent upon the new /expansion / diversification project undertaken by it and shall accordingly file its application with the concerned Implementing Agency. </a:t>
            </a:r>
            <a:endParaRPr lang="en-US" sz="2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705600"/>
            <a:ext cx="9144000" cy="6858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4" name="Down Arrow 3"/>
          <p:cNvSpPr/>
          <p:nvPr/>
        </p:nvSpPr>
        <p:spPr>
          <a:xfrm>
            <a:off x="990600" y="0"/>
            <a:ext cx="6629400" cy="2438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u="sng" dirty="0" smtClean="0">
                <a:blipFill>
                  <a:blip r:embed="rId3"/>
                  <a:tile tx="-196850" ty="0" sx="100000" sy="100000" flip="none" algn="tl"/>
                </a:blipFill>
              </a:rPr>
              <a:t>FINANCIAL INCENTIVES FOR MSMEs/LSIs UNDER PSI-2013</a:t>
            </a:r>
            <a:r>
              <a:rPr lang="en-US" sz="2800" b="1" dirty="0" smtClean="0">
                <a:blipFill>
                  <a:blip r:embed="rId3"/>
                  <a:tile tx="-196850" ty="0" sx="100000" sy="100000" flip="none" algn="tl"/>
                </a:blipFill>
              </a:rPr>
              <a:t> </a:t>
            </a:r>
          </a:p>
        </p:txBody>
      </p:sp>
      <p:pic>
        <p:nvPicPr>
          <p:cNvPr id="6" name="Picture 5" descr="banks-in-india[1].jpg"/>
          <p:cNvPicPr>
            <a:picLocks noChangeAspect="1"/>
          </p:cNvPicPr>
          <p:nvPr/>
        </p:nvPicPr>
        <p:blipFill>
          <a:blip r:embed="rId4" cstate="print"/>
          <a:stretch>
            <a:fillRect/>
          </a:stretch>
        </p:blipFill>
        <p:spPr>
          <a:xfrm>
            <a:off x="0" y="2514600"/>
            <a:ext cx="4495800" cy="3886200"/>
          </a:xfrm>
          <a:prstGeom prst="rect">
            <a:avLst/>
          </a:prstGeom>
        </p:spPr>
      </p:pic>
      <p:pic>
        <p:nvPicPr>
          <p:cNvPr id="7" name="Picture 6" descr="indian-currency[1].jpg"/>
          <p:cNvPicPr>
            <a:picLocks noChangeAspect="1"/>
          </p:cNvPicPr>
          <p:nvPr/>
        </p:nvPicPr>
        <p:blipFill>
          <a:blip r:embed="rId5" cstate="print"/>
          <a:stretch>
            <a:fillRect/>
          </a:stretch>
        </p:blipFill>
        <p:spPr>
          <a:xfrm>
            <a:off x="4495800" y="2514600"/>
            <a:ext cx="4648200" cy="3886200"/>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63417"/>
          </a:xfrm>
          <a:prstGeom prst="rect">
            <a:avLst/>
          </a:prstGeom>
        </p:spPr>
        <p:txBody>
          <a:bodyPr wrap="square">
            <a:spAutoFit/>
          </a:bodyPr>
          <a:lstStyle/>
          <a:p>
            <a:pPr>
              <a:buFont typeface="Wingdings" pitchFamily="2" charset="2"/>
              <a:buChar char="v"/>
            </a:pP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 </a:t>
            </a:r>
            <a:r>
              <a:rPr lang="en-US" sz="2000" b="1" u="sng" dirty="0">
                <a:gradFill>
                  <a:gsLst>
                    <a:gs pos="0">
                      <a:srgbClr val="000000"/>
                    </a:gs>
                    <a:gs pos="39999">
                      <a:srgbClr val="0A128C"/>
                    </a:gs>
                    <a:gs pos="70000">
                      <a:srgbClr val="181CC7"/>
                    </a:gs>
                    <a:gs pos="88000">
                      <a:srgbClr val="7005D4"/>
                    </a:gs>
                    <a:gs pos="100000">
                      <a:srgbClr val="8C3D91"/>
                    </a:gs>
                  </a:gsLst>
                  <a:lin ang="5400000" scaled="0"/>
                </a:gradFill>
              </a:rPr>
              <a:t>FINANCIAL INCENTIVES FOR MSMEs/LSIs UNDER PSI-2013</a:t>
            </a:r>
            <a:r>
              <a:rPr lang="en-US" sz="2000" b="1" dirty="0"/>
              <a:t> </a:t>
            </a:r>
            <a:endParaRPr lang="en-US" sz="2000" b="1" dirty="0" smtClean="0"/>
          </a:p>
          <a:p>
            <a:endParaRPr lang="en-US" sz="2000" b="1" dirty="0"/>
          </a:p>
          <a:p>
            <a:endParaRPr lang="en-US" sz="2000" b="1" dirty="0" smtClean="0"/>
          </a:p>
          <a:p>
            <a:endParaRPr lang="en-US" sz="2000" b="1" dirty="0"/>
          </a:p>
          <a:p>
            <a:endParaRPr lang="en-US" sz="2000" b="1" dirty="0"/>
          </a:p>
          <a:p>
            <a:pPr>
              <a:buFont typeface="Wingdings" pitchFamily="2" charset="2"/>
              <a:buChar char="§"/>
            </a:pPr>
            <a:r>
              <a:rPr lang="en-US" sz="2000" dirty="0" smtClean="0"/>
              <a:t>     New </a:t>
            </a:r>
            <a:r>
              <a:rPr lang="en-US" sz="2000" dirty="0"/>
              <a:t>MSME/LSI Units will eligible for </a:t>
            </a:r>
            <a:r>
              <a:rPr lang="en-US" sz="2000" dirty="0" smtClean="0"/>
              <a:t> </a:t>
            </a:r>
            <a:r>
              <a:rPr lang="en-US" sz="2000" dirty="0" smtClean="0">
                <a:solidFill>
                  <a:schemeClr val="accent2">
                    <a:lumMod val="75000"/>
                  </a:schemeClr>
                </a:solidFill>
              </a:rPr>
              <a:t>BASKET OF INCENTIVES  </a:t>
            </a:r>
            <a:r>
              <a:rPr lang="en-US" sz="2000" dirty="0" smtClean="0"/>
              <a:t>which includes:-</a:t>
            </a:r>
          </a:p>
          <a:p>
            <a:pPr marL="342900" indent="-342900">
              <a:buAutoNum type="arabicParenR"/>
            </a:pPr>
            <a:r>
              <a:rPr lang="en-US" sz="2000" dirty="0" smtClean="0"/>
              <a:t> Industrial promotion subsidy </a:t>
            </a:r>
            <a:r>
              <a:rPr lang="en-US" sz="2000" dirty="0" smtClean="0">
                <a:solidFill>
                  <a:schemeClr val="accent2">
                    <a:lumMod val="75000"/>
                  </a:schemeClr>
                </a:solidFill>
              </a:rPr>
              <a:t> </a:t>
            </a:r>
          </a:p>
          <a:p>
            <a:pPr marL="342900" indent="-342900">
              <a:buAutoNum type="arabicParenR"/>
            </a:pPr>
            <a:r>
              <a:rPr lang="en-US" sz="2000" dirty="0" smtClean="0">
                <a:solidFill>
                  <a:schemeClr val="accent2">
                    <a:lumMod val="75000"/>
                  </a:schemeClr>
                </a:solidFill>
              </a:rPr>
              <a:t> Interest subsidy</a:t>
            </a:r>
          </a:p>
          <a:p>
            <a:pPr marL="342900" indent="-342900">
              <a:buAutoNum type="arabicParenR"/>
            </a:pPr>
            <a:r>
              <a:rPr lang="en-US" sz="2000" dirty="0" smtClean="0">
                <a:solidFill>
                  <a:schemeClr val="accent2">
                    <a:lumMod val="75000"/>
                  </a:schemeClr>
                </a:solidFill>
              </a:rPr>
              <a:t> Power tariff subsidy.</a:t>
            </a:r>
          </a:p>
          <a:p>
            <a:endParaRPr lang="en-US" sz="2000" dirty="0" smtClean="0"/>
          </a:p>
          <a:p>
            <a:pPr>
              <a:buFont typeface="Wingdings" pitchFamily="2" charset="2"/>
              <a:buChar char="§"/>
            </a:pPr>
            <a:r>
              <a:rPr lang="en-US" sz="2000" dirty="0" smtClean="0"/>
              <a:t>     The </a:t>
            </a:r>
            <a:r>
              <a:rPr lang="en-US" sz="2000" dirty="0"/>
              <a:t>total quantum of </a:t>
            </a:r>
            <a:r>
              <a:rPr lang="en-US" sz="2000" dirty="0" smtClean="0"/>
              <a:t>incentives  </a:t>
            </a:r>
            <a:r>
              <a:rPr lang="en-US" sz="2000" dirty="0"/>
              <a:t>will be linked to the Fixed Capital Investment. </a:t>
            </a:r>
            <a:endParaRPr lang="en-US" sz="2000" dirty="0" smtClean="0"/>
          </a:p>
          <a:p>
            <a:endParaRPr lang="en-US" sz="2000" dirty="0" smtClean="0"/>
          </a:p>
          <a:p>
            <a:pPr>
              <a:buFont typeface="Wingdings" pitchFamily="2" charset="2"/>
              <a:buChar char="§"/>
            </a:pPr>
            <a:r>
              <a:rPr lang="en-US" sz="2000" dirty="0" smtClean="0"/>
              <a:t>   The </a:t>
            </a:r>
            <a:r>
              <a:rPr lang="en-US" sz="2000" dirty="0"/>
              <a:t>total quantum of </a:t>
            </a:r>
            <a:r>
              <a:rPr lang="en-US" sz="2000" dirty="0" smtClean="0"/>
              <a:t>incentives excluding </a:t>
            </a:r>
            <a:r>
              <a:rPr lang="en-US" sz="2000" dirty="0"/>
              <a:t>the incentives </a:t>
            </a:r>
            <a:r>
              <a:rPr lang="en-US" sz="2000" dirty="0" smtClean="0"/>
              <a:t>of :-</a:t>
            </a:r>
          </a:p>
          <a:p>
            <a:pPr>
              <a:buFont typeface="Arial" pitchFamily="34" charset="0"/>
              <a:buChar char="•"/>
            </a:pPr>
            <a:r>
              <a:rPr lang="en-US" sz="2000" dirty="0" smtClean="0"/>
              <a:t>    exemption of electricity duty and </a:t>
            </a:r>
          </a:p>
          <a:p>
            <a:pPr>
              <a:buFont typeface="Arial" pitchFamily="34" charset="0"/>
              <a:buChar char="•"/>
            </a:pPr>
            <a:r>
              <a:rPr lang="en-US" sz="2000" dirty="0" smtClean="0"/>
              <a:t>    Waiver of stamp duty</a:t>
            </a:r>
          </a:p>
          <a:p>
            <a:endParaRPr lang="en-US" sz="2000" dirty="0" smtClean="0"/>
          </a:p>
          <a:p>
            <a:r>
              <a:rPr lang="en-US" sz="2000" dirty="0" smtClean="0">
                <a:solidFill>
                  <a:srgbClr val="00B050"/>
                </a:solidFill>
              </a:rPr>
              <a:t>                                                                 and</a:t>
            </a:r>
          </a:p>
          <a:p>
            <a:endParaRPr lang="en-US" sz="2000" dirty="0" smtClean="0"/>
          </a:p>
          <a:p>
            <a:endParaRPr lang="en-US" sz="2000" dirty="0" smtClean="0"/>
          </a:p>
          <a:p>
            <a:r>
              <a:rPr lang="en-US" sz="2000" dirty="0" smtClean="0"/>
              <a:t> the Eligibility Period will be as under : - </a:t>
            </a:r>
            <a:endParaRPr lang="en-US" sz="2000" dirty="0"/>
          </a:p>
        </p:txBody>
      </p:sp>
      <p:sp>
        <p:nvSpPr>
          <p:cNvPr id="3" name="Footer Placeholder 2"/>
          <p:cNvSpPr>
            <a:spLocks noGrp="1"/>
          </p:cNvSpPr>
          <p:nvPr>
            <p:ph type="ftr" sz="quarter" idx="11"/>
          </p:nvPr>
        </p:nvSpPr>
        <p:spPr>
          <a:xfrm>
            <a:off x="0" y="6492875"/>
            <a:ext cx="9144000" cy="5937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0" y="0"/>
          <a:ext cx="9144000" cy="868680"/>
        </p:xfrm>
        <a:graphic>
          <a:graphicData uri="http://schemas.openxmlformats.org/drawingml/2006/table">
            <a:tbl>
              <a:tblPr firstRow="1" bandRow="1">
                <a:tableStyleId>{5C22544A-7EE6-4342-B048-85BDC9FD1C3A}</a:tableStyleId>
              </a:tblPr>
              <a:tblGrid>
                <a:gridCol w="1828800"/>
                <a:gridCol w="3657600"/>
                <a:gridCol w="3657600"/>
              </a:tblGrid>
              <a:tr h="76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err="1" smtClean="0">
                          <a:solidFill>
                            <a:schemeClr val="lt1"/>
                          </a:solidFill>
                          <a:latin typeface="+mn-lt"/>
                          <a:ea typeface="+mn-ea"/>
                          <a:cs typeface="+mn-cs"/>
                        </a:rPr>
                        <a:t>Talulka</a:t>
                      </a:r>
                      <a:r>
                        <a:rPr kumimoji="0" lang="en-US" sz="1700" b="1" kern="1200" baseline="0" dirty="0" smtClean="0">
                          <a:solidFill>
                            <a:schemeClr val="lt1"/>
                          </a:solidFill>
                          <a:latin typeface="+mn-lt"/>
                          <a:ea typeface="+mn-ea"/>
                          <a:cs typeface="+mn-cs"/>
                        </a:rPr>
                        <a:t>/Area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Ceiling as % of Fixed Capital Investment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No. of Years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1" y="914400"/>
          <a:ext cx="9144001" cy="1752600"/>
        </p:xfrm>
        <a:graphic>
          <a:graphicData uri="http://schemas.openxmlformats.org/drawingml/2006/table">
            <a:tbl>
              <a:tblPr firstRow="1" bandRow="1">
                <a:tableStyleId>{5C22544A-7EE6-4342-B048-85BDC9FD1C3A}</a:tableStyleId>
              </a:tblPr>
              <a:tblGrid>
                <a:gridCol w="3657600"/>
                <a:gridCol w="1828800"/>
                <a:gridCol w="1828800"/>
                <a:gridCol w="1828801"/>
              </a:tblGrid>
              <a:tr h="17526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                                  Micro, Small &amp; </a:t>
                      </a:r>
                    </a:p>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                         Medium </a:t>
                      </a:r>
                    </a:p>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                             Enterprises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LSI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Micro, Small &amp; Medium Enterprises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LSI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0" y="2316481"/>
          <a:ext cx="9144000" cy="5044440"/>
        </p:xfrm>
        <a:graphic>
          <a:graphicData uri="http://schemas.openxmlformats.org/drawingml/2006/table">
            <a:tbl>
              <a:tblPr firstRow="1" bandRow="1">
                <a:tableStyleId>{5C22544A-7EE6-4342-B048-85BDC9FD1C3A}</a:tableStyleId>
              </a:tblPr>
              <a:tblGrid>
                <a:gridCol w="1828800"/>
                <a:gridCol w="1828800"/>
                <a:gridCol w="1828800"/>
                <a:gridCol w="1828800"/>
                <a:gridCol w="1828800"/>
              </a:tblGrid>
              <a:tr h="594097">
                <a:tc>
                  <a:txBody>
                    <a:bodyPr/>
                    <a:lstStyle/>
                    <a:p>
                      <a:pPr algn="ctr"/>
                      <a:r>
                        <a:rPr lang="en-US" sz="1700" dirty="0" smtClean="0"/>
                        <a:t>A</a:t>
                      </a: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lt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097">
                <a:tc>
                  <a:txBody>
                    <a:bodyPr/>
                    <a:lstStyle/>
                    <a:p>
                      <a:pPr algn="ctr"/>
                      <a:r>
                        <a:rPr lang="en-US" sz="1700" dirty="0" smtClean="0"/>
                        <a:t>B</a:t>
                      </a: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20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097">
                <a:tc>
                  <a:txBody>
                    <a:bodyPr/>
                    <a:lstStyle/>
                    <a:p>
                      <a:pPr algn="ctr"/>
                      <a:r>
                        <a:rPr lang="en-US" sz="1700" dirty="0" smtClean="0"/>
                        <a:t>C</a:t>
                      </a: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40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30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097">
                <a:tc>
                  <a:txBody>
                    <a:bodyPr/>
                    <a:lstStyle/>
                    <a:p>
                      <a:pPr algn="ctr"/>
                      <a:r>
                        <a:rPr lang="en-US" sz="1700" dirty="0" smtClean="0"/>
                        <a:t>D</a:t>
                      </a: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700" b="1" kern="1200" baseline="0" dirty="0" smtClean="0">
                          <a:solidFill>
                            <a:schemeClr val="dk1"/>
                          </a:solidFill>
                          <a:latin typeface="+mn-lt"/>
                          <a:ea typeface="+mn-ea"/>
                          <a:cs typeface="+mn-cs"/>
                        </a:rPr>
                        <a:t>70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40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10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4097">
                <a:tc>
                  <a:txBody>
                    <a:bodyPr/>
                    <a:lstStyle/>
                    <a:p>
                      <a:pPr algn="ctr"/>
                      <a:r>
                        <a:rPr lang="en-US" sz="1700" dirty="0" smtClean="0"/>
                        <a:t>D+</a:t>
                      </a: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80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50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10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87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No Industry District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90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10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en-US" sz="1700" b="1" kern="1200" baseline="0" dirty="0" smtClean="0">
                          <a:solidFill>
                            <a:schemeClr val="dk1"/>
                          </a:solidFill>
                          <a:latin typeface="+mn-lt"/>
                          <a:ea typeface="+mn-ea"/>
                          <a:cs typeface="+mn-cs"/>
                        </a:rPr>
                        <a:t>7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033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Naxalism Affected Area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100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80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10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700" b="1" kern="1200" baseline="0" dirty="0" smtClean="0">
                          <a:solidFill>
                            <a:schemeClr val="dk1"/>
                          </a:solidFill>
                          <a:latin typeface="+mn-lt"/>
                          <a:ea typeface="+mn-ea"/>
                          <a:cs typeface="+mn-cs"/>
                        </a:rPr>
                        <a:t>7 	</a:t>
                      </a:r>
                    </a:p>
                    <a:p>
                      <a:pPr algn="ctr"/>
                      <a:endParaRPr lang="en-US" sz="17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093428"/>
          </a:xfrm>
          <a:prstGeom prst="rect">
            <a:avLst/>
          </a:prstGeom>
        </p:spPr>
        <p:txBody>
          <a:bodyPr wrap="square">
            <a:spAutoFit/>
          </a:bodyPr>
          <a:lstStyle/>
          <a:p>
            <a:pPr>
              <a:buFont typeface="Wingdings" pitchFamily="2" charset="2"/>
              <a:buChar char="Ø"/>
            </a:pPr>
            <a:r>
              <a:rPr lang="en-US" sz="2000" dirty="0" smtClean="0"/>
              <a:t>                                                       </a:t>
            </a:r>
            <a:r>
              <a:rPr lang="en-US" sz="2000" dirty="0" smtClean="0">
                <a:gradFill>
                  <a:gsLst>
                    <a:gs pos="0">
                      <a:srgbClr val="000000"/>
                    </a:gs>
                    <a:gs pos="39999">
                      <a:srgbClr val="0A128C"/>
                    </a:gs>
                    <a:gs pos="70000">
                      <a:srgbClr val="181CC7"/>
                    </a:gs>
                    <a:gs pos="88000">
                      <a:srgbClr val="7005D4"/>
                    </a:gs>
                    <a:gs pos="100000">
                      <a:srgbClr val="8C3D91"/>
                    </a:gs>
                  </a:gsLst>
                  <a:lin ang="5400000" scaled="0"/>
                </a:gradFill>
              </a:rPr>
              <a:t>PROVIDED THAT</a:t>
            </a:r>
            <a:endParaRPr lang="en-US" sz="2000" u="sng"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u="sng" dirty="0" smtClean="0"/>
          </a:p>
          <a:p>
            <a:endParaRPr lang="en-US" sz="2000" dirty="0"/>
          </a:p>
          <a:p>
            <a:endParaRPr lang="en-US" sz="2000" dirty="0" smtClean="0"/>
          </a:p>
          <a:p>
            <a:pPr marL="342900" indent="-342900">
              <a:buFont typeface="Wingdings" pitchFamily="2" charset="2"/>
              <a:buChar char="§"/>
            </a:pPr>
            <a:r>
              <a:rPr lang="en-US" sz="2000" dirty="0" smtClean="0"/>
              <a:t>The </a:t>
            </a:r>
            <a:r>
              <a:rPr lang="en-US" sz="2000" dirty="0"/>
              <a:t>incentives at Para No. 4.9 will also be available to MSME and Large Scale Units in Group A and B areas as well. </a:t>
            </a:r>
            <a:endParaRPr lang="en-US" sz="2000" dirty="0" smtClean="0"/>
          </a:p>
          <a:p>
            <a:pPr marL="342900" indent="-342900">
              <a:buAutoNum type="alphaLcParenR"/>
            </a:pPr>
            <a:endParaRPr lang="en-US" sz="2000" dirty="0"/>
          </a:p>
          <a:p>
            <a:pPr marL="342900" indent="-342900"/>
            <a:endParaRPr lang="en-US" sz="2000" dirty="0"/>
          </a:p>
          <a:p>
            <a:pPr>
              <a:buFont typeface="Wingdings" pitchFamily="2" charset="2"/>
              <a:buChar char="§"/>
            </a:pPr>
            <a:r>
              <a:rPr lang="en-US" sz="2000" dirty="0" smtClean="0"/>
              <a:t>     The </a:t>
            </a:r>
            <a:r>
              <a:rPr lang="en-US" sz="2000" dirty="0"/>
              <a:t>total quantum of incentives for the </a:t>
            </a:r>
            <a:r>
              <a:rPr lang="en-US" sz="2000" dirty="0" smtClean="0">
                <a:solidFill>
                  <a:srgbClr val="92D050"/>
                </a:solidFill>
              </a:rPr>
              <a:t>FOOD/AGRO </a:t>
            </a:r>
          </a:p>
          <a:p>
            <a:r>
              <a:rPr lang="en-US" sz="2000" dirty="0" smtClean="0">
                <a:solidFill>
                  <a:srgbClr val="FF0000"/>
                </a:solidFill>
              </a:rPr>
              <a:t>       </a:t>
            </a:r>
            <a:r>
              <a:rPr lang="en-US" sz="2000" dirty="0" smtClean="0">
                <a:solidFill>
                  <a:srgbClr val="00B050"/>
                </a:solidFill>
              </a:rPr>
              <a:t>PROSSESING UNITS </a:t>
            </a:r>
            <a:r>
              <a:rPr lang="en-US" sz="2000" dirty="0"/>
              <a:t>covered </a:t>
            </a:r>
            <a:r>
              <a:rPr lang="en-US" sz="2000" dirty="0" smtClean="0"/>
              <a:t>under PSI   2013 will be </a:t>
            </a:r>
            <a:r>
              <a:rPr lang="en-US" sz="2000" dirty="0" smtClean="0">
                <a:solidFill>
                  <a:srgbClr val="FF7C80"/>
                </a:solidFill>
              </a:rPr>
              <a:t>10 % </a:t>
            </a:r>
          </a:p>
          <a:p>
            <a:r>
              <a:rPr lang="en-US" sz="2000" dirty="0" smtClean="0">
                <a:solidFill>
                  <a:srgbClr val="7030A0"/>
                </a:solidFill>
              </a:rPr>
              <a:t>       OVER AND ABOVE </a:t>
            </a:r>
            <a:r>
              <a:rPr lang="en-US" sz="2000" dirty="0" smtClean="0"/>
              <a:t>the limits </a:t>
            </a:r>
            <a:r>
              <a:rPr lang="en-US" sz="2000" dirty="0"/>
              <a:t>mentioned above and such </a:t>
            </a:r>
            <a:r>
              <a:rPr lang="en-US" sz="2000" dirty="0" smtClean="0"/>
              <a:t>units</a:t>
            </a:r>
          </a:p>
          <a:p>
            <a:r>
              <a:rPr lang="en-US" sz="2000" dirty="0" smtClean="0"/>
              <a:t>       will </a:t>
            </a:r>
            <a:r>
              <a:rPr lang="en-US" sz="2000" dirty="0"/>
              <a:t>get </a:t>
            </a:r>
            <a:r>
              <a:rPr lang="en-US" sz="2000" dirty="0" smtClean="0">
                <a:solidFill>
                  <a:srgbClr val="FF00FF"/>
                </a:solidFill>
              </a:rPr>
              <a:t>ONE MORE YEAR</a:t>
            </a:r>
            <a:r>
              <a:rPr lang="en-US" sz="2000" dirty="0" smtClean="0"/>
              <a:t> of eligibility </a:t>
            </a:r>
            <a:r>
              <a:rPr lang="en-US" sz="2000" dirty="0"/>
              <a:t>to avail of </a:t>
            </a:r>
            <a:r>
              <a:rPr lang="en-US" sz="2000" dirty="0" smtClean="0"/>
              <a:t>the    </a:t>
            </a:r>
          </a:p>
          <a:p>
            <a:r>
              <a:rPr lang="en-US" sz="2000" dirty="0" smtClean="0"/>
              <a:t>       incentives</a:t>
            </a:r>
            <a:r>
              <a:rPr lang="en-US" sz="2000" dirty="0"/>
              <a:t>. </a:t>
            </a:r>
          </a:p>
        </p:txBody>
      </p:sp>
      <p:sp>
        <p:nvSpPr>
          <p:cNvPr id="3" name="Footer Placeholder 2"/>
          <p:cNvSpPr>
            <a:spLocks noGrp="1"/>
          </p:cNvSpPr>
          <p:nvPr>
            <p:ph type="ftr" sz="quarter" idx="11"/>
          </p:nvPr>
        </p:nvSpPr>
        <p:spPr>
          <a:xfrm>
            <a:off x="0" y="68580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016758"/>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EXPANSION/ DIVERSIFICATION UNITS</a:t>
            </a:r>
            <a:r>
              <a:rPr lang="en-US" sz="2000" b="1" u="sng" dirty="0" smtClean="0"/>
              <a:t> </a:t>
            </a:r>
          </a:p>
          <a:p>
            <a:endParaRPr lang="en-US" sz="2000" b="1" i="1" u="sng" dirty="0" smtClean="0"/>
          </a:p>
          <a:p>
            <a:endParaRPr lang="en-US" sz="2000" b="1" u="sng" dirty="0" smtClean="0"/>
          </a:p>
          <a:p>
            <a:endParaRPr lang="en-US" sz="2000" b="1" u="sng" dirty="0"/>
          </a:p>
          <a:p>
            <a:endParaRPr lang="en-US" sz="2000" b="1" u="sng" dirty="0" smtClean="0"/>
          </a:p>
          <a:p>
            <a:endParaRPr lang="en-US" sz="2000" b="1" dirty="0"/>
          </a:p>
          <a:p>
            <a:pPr>
              <a:buFont typeface="Wingdings" pitchFamily="2" charset="2"/>
              <a:buChar char="§"/>
            </a:pPr>
            <a:r>
              <a:rPr lang="en-US" sz="2000" b="1" dirty="0" smtClean="0"/>
              <a:t>    Existing/New </a:t>
            </a:r>
            <a:r>
              <a:rPr lang="en-US" sz="2000" b="1" dirty="0"/>
              <a:t>Micro, Small and Medium Manufacturing Enterprises, LSI </a:t>
            </a:r>
            <a:endParaRPr lang="en-US" sz="2000" b="1" dirty="0" smtClean="0"/>
          </a:p>
          <a:p>
            <a:r>
              <a:rPr lang="en-US" sz="2000" b="1" dirty="0" smtClean="0"/>
              <a:t>     (</a:t>
            </a:r>
            <a:r>
              <a:rPr lang="en-US" sz="2000" b="1" dirty="0"/>
              <a:t>including Manufacturing IT/BT) Units, qualifying as </a:t>
            </a:r>
            <a:endParaRPr lang="en-US" sz="2000" b="1" dirty="0" smtClean="0"/>
          </a:p>
          <a:p>
            <a:r>
              <a:rPr lang="en-US" sz="2000" b="1" dirty="0" smtClean="0"/>
              <a:t>     Expansion/Diversification Units</a:t>
            </a:r>
            <a:r>
              <a:rPr lang="en-US" sz="2000" b="1" dirty="0"/>
              <a:t>, </a:t>
            </a:r>
            <a:r>
              <a:rPr lang="en-US" sz="2000" b="1" dirty="0">
                <a:solidFill>
                  <a:srgbClr val="FF00FF"/>
                </a:solidFill>
              </a:rPr>
              <a:t>will also be eligible to get the </a:t>
            </a:r>
            <a:endParaRPr lang="en-US" sz="2000" b="1" dirty="0" smtClean="0">
              <a:solidFill>
                <a:srgbClr val="FF00FF"/>
              </a:solidFill>
            </a:endParaRPr>
          </a:p>
          <a:p>
            <a:r>
              <a:rPr lang="en-US" sz="2000" b="1" dirty="0" smtClean="0">
                <a:solidFill>
                  <a:srgbClr val="FF00FF"/>
                </a:solidFill>
              </a:rPr>
              <a:t>     Incentives </a:t>
            </a:r>
            <a:r>
              <a:rPr lang="en-US" sz="2000" b="1" dirty="0">
                <a:solidFill>
                  <a:srgbClr val="FF00FF"/>
                </a:solidFill>
              </a:rPr>
              <a:t>for Expansion /Diversification, </a:t>
            </a:r>
            <a:r>
              <a:rPr lang="en-US" sz="2000" b="1" dirty="0" smtClean="0">
                <a:solidFill>
                  <a:srgbClr val="FF00FF"/>
                </a:solidFill>
              </a:rPr>
              <a:t>equivalent </a:t>
            </a:r>
            <a:r>
              <a:rPr lang="en-US" sz="2000" b="1" dirty="0">
                <a:solidFill>
                  <a:srgbClr val="FF00FF"/>
                </a:solidFill>
              </a:rPr>
              <a:t>to 75% of the </a:t>
            </a:r>
            <a:endParaRPr lang="en-US" sz="2000" b="1" dirty="0" smtClean="0">
              <a:solidFill>
                <a:srgbClr val="FF00FF"/>
              </a:solidFill>
            </a:endParaRPr>
          </a:p>
          <a:p>
            <a:r>
              <a:rPr lang="en-US" sz="2000" b="1" dirty="0" smtClean="0">
                <a:solidFill>
                  <a:srgbClr val="FF00FF"/>
                </a:solidFill>
              </a:rPr>
              <a:t>     incentives </a:t>
            </a:r>
            <a:r>
              <a:rPr lang="en-US" sz="2000" b="1" dirty="0">
                <a:solidFill>
                  <a:srgbClr val="FF00FF"/>
                </a:solidFill>
              </a:rPr>
              <a:t>admissible for New Units. </a:t>
            </a:r>
            <a:endParaRPr lang="en-US" sz="2000" b="1" dirty="0" smtClean="0">
              <a:solidFill>
                <a:srgbClr val="FF00FF"/>
              </a:solidFill>
            </a:endParaRPr>
          </a:p>
          <a:p>
            <a:endParaRPr lang="en-US" sz="2000" b="1" dirty="0" smtClean="0">
              <a:solidFill>
                <a:srgbClr val="FF00FF"/>
              </a:solidFill>
            </a:endParaRPr>
          </a:p>
          <a:p>
            <a:endParaRPr lang="en-US" sz="2000" b="1" dirty="0" smtClean="0">
              <a:solidFill>
                <a:srgbClr val="FF00FF"/>
              </a:solidFill>
            </a:endParaRPr>
          </a:p>
          <a:p>
            <a:endParaRPr lang="en-US" sz="2000" b="1" dirty="0" smtClean="0"/>
          </a:p>
          <a:p>
            <a:pPr>
              <a:buFont typeface="Wingdings" pitchFamily="2" charset="2"/>
              <a:buChar char="§"/>
            </a:pPr>
            <a:r>
              <a:rPr lang="en-US" sz="2000" b="1" dirty="0" smtClean="0"/>
              <a:t>    The </a:t>
            </a:r>
            <a:r>
              <a:rPr lang="en-US" sz="2000" b="1" dirty="0"/>
              <a:t>eligibility period for availing of the incentives will however be </a:t>
            </a:r>
            <a:endParaRPr lang="en-US" sz="2000" b="1" dirty="0" smtClean="0"/>
          </a:p>
          <a:p>
            <a:r>
              <a:rPr lang="en-US" sz="2000" b="1" dirty="0" smtClean="0">
                <a:solidFill>
                  <a:srgbClr val="FF0000"/>
                </a:solidFill>
              </a:rPr>
              <a:t>       reduced </a:t>
            </a:r>
            <a:r>
              <a:rPr lang="en-US" sz="2000" b="1" dirty="0">
                <a:solidFill>
                  <a:srgbClr val="FF0000"/>
                </a:solidFill>
              </a:rPr>
              <a:t>by one year </a:t>
            </a:r>
            <a:r>
              <a:rPr lang="en-US" sz="2000" b="1" dirty="0"/>
              <a:t>in case of Expansion/Diversification Units. </a:t>
            </a:r>
            <a:endParaRPr lang="en-US" sz="2000" dirty="0"/>
          </a:p>
        </p:txBody>
      </p:sp>
      <p:sp>
        <p:nvSpPr>
          <p:cNvPr id="3" name="Footer Placeholder 2"/>
          <p:cNvSpPr>
            <a:spLocks noGrp="1"/>
          </p:cNvSpPr>
          <p:nvPr>
            <p:ph type="ftr" sz="quarter" idx="11"/>
          </p:nvPr>
        </p:nvSpPr>
        <p:spPr>
          <a:xfrm>
            <a:off x="0" y="6858000"/>
            <a:ext cx="9144000" cy="3810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63417"/>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EXPANSION/ DIVERSIFICATION UNITS</a:t>
            </a:r>
            <a:r>
              <a:rPr lang="en-US" sz="2000" b="1" u="sng" dirty="0" smtClean="0"/>
              <a:t> </a:t>
            </a:r>
          </a:p>
          <a:p>
            <a:endParaRPr lang="en-US" sz="2000" b="1" i="1" u="sng" dirty="0" smtClean="0"/>
          </a:p>
          <a:p>
            <a:endParaRPr lang="en-US" sz="2000" b="1" i="1" u="sng" dirty="0" smtClean="0"/>
          </a:p>
          <a:p>
            <a:endParaRPr lang="en-US" sz="2000" b="1" i="1" dirty="0" smtClean="0"/>
          </a:p>
          <a:p>
            <a:r>
              <a:rPr lang="en-US" sz="2000" b="1" i="1" u="sng" dirty="0" smtClean="0"/>
              <a:t>Example</a:t>
            </a:r>
            <a:r>
              <a:rPr lang="en-US" sz="2000" b="1" i="1" dirty="0"/>
              <a:t>: </a:t>
            </a:r>
            <a:endParaRPr lang="en-US" sz="2000" b="1" i="1" dirty="0" smtClean="0"/>
          </a:p>
          <a:p>
            <a:endParaRPr lang="en-US" sz="2000" b="1" i="1" dirty="0" smtClean="0"/>
          </a:p>
          <a:p>
            <a:r>
              <a:rPr lang="en-US" sz="2000" b="1" i="1" dirty="0" smtClean="0"/>
              <a:t>For </a:t>
            </a:r>
            <a:r>
              <a:rPr lang="en-US" sz="2000" b="1" i="1" dirty="0"/>
              <a:t>example, if an Eligible New Micro, Small and Medium Manufacturing Enterprise located in D area has obtained EC and its date of commencement of commercial production is 09/10/2013, </a:t>
            </a:r>
            <a:r>
              <a:rPr lang="en-US" sz="2000" b="1" i="1" dirty="0">
                <a:solidFill>
                  <a:srgbClr val="00B050"/>
                </a:solidFill>
              </a:rPr>
              <a:t>the Eligible unit will be entitled to Industrial Promotion Subsidy, Interest Subsidy, Power Tariff Subsidy, etc all taken together up to a maximum of 70% of its eligible investment for 10 years from 01/11/2013.</a:t>
            </a:r>
            <a:r>
              <a:rPr lang="en-US" sz="2000" b="1" i="1" dirty="0"/>
              <a:t> </a:t>
            </a:r>
            <a:endParaRPr lang="en-US" sz="2000" b="1" i="1" dirty="0" smtClean="0"/>
          </a:p>
          <a:p>
            <a:endParaRPr lang="en-US" sz="2000" b="1" i="1" dirty="0" smtClean="0"/>
          </a:p>
          <a:p>
            <a:r>
              <a:rPr lang="en-US" sz="2000" b="1" i="1" dirty="0" smtClean="0"/>
              <a:t>In </a:t>
            </a:r>
            <a:r>
              <a:rPr lang="en-US" sz="2000" b="1" i="1" dirty="0"/>
              <a:t>addition, the Unit will also be eligible for exemption from payment of Stamp Duty during the Investment period and Electricity Duty exemption for a period of 10 years . </a:t>
            </a:r>
            <a:endParaRPr lang="en-US" sz="2000" b="1" i="1" dirty="0" smtClean="0"/>
          </a:p>
          <a:p>
            <a:endParaRPr lang="en-US" sz="2000" b="1" i="1" dirty="0"/>
          </a:p>
          <a:p>
            <a:r>
              <a:rPr lang="en-US" sz="2000" i="1" dirty="0"/>
              <a:t>If the Unit in above example is an Expansion / Diversification Unit, then the maximum quantum of incentives in the </a:t>
            </a:r>
            <a:r>
              <a:rPr lang="en-US" sz="2000" i="1" dirty="0">
                <a:solidFill>
                  <a:srgbClr val="00B050"/>
                </a:solidFill>
              </a:rPr>
              <a:t>above example will be 52.5% of its eligible investment and the Eligibility period will be 9 years</a:t>
            </a:r>
            <a:r>
              <a:rPr lang="en-US" sz="2000" i="1" dirty="0"/>
              <a:t> (Except Electricity Duty exemption). </a:t>
            </a:r>
          </a:p>
          <a:p>
            <a:endParaRPr lang="en-US" sz="2000" dirty="0"/>
          </a:p>
        </p:txBody>
      </p:sp>
      <p:sp>
        <p:nvSpPr>
          <p:cNvPr id="3" name="Footer Placeholder 2"/>
          <p:cNvSpPr>
            <a:spLocks noGrp="1"/>
          </p:cNvSpPr>
          <p:nvPr>
            <p:ph type="ftr" sz="quarter" idx="11"/>
          </p:nvPr>
        </p:nvSpPr>
        <p:spPr>
          <a:xfrm>
            <a:off x="0" y="68580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pic>
        <p:nvPicPr>
          <p:cNvPr id="1027" name="Picture 3" descr="C:\Users\KBPO\Desktop\G SIR G\PPT\PSI 2013 Anu\550x285xrrps-550x285.jpg.pagespeed.ic.Go6bju37f-.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8" name="Picture 4" descr="C:\Users\KBPO\Desktop\G SIR G\PPT\PSI 2013 Anu\rajasthan summit.jpg"/>
          <p:cNvPicPr>
            <a:picLocks noChangeAspect="1" noChangeArrowheads="1"/>
          </p:cNvPicPr>
          <p:nvPr/>
        </p:nvPicPr>
        <p:blipFill>
          <a:blip r:embed="rId3" cstate="print"/>
          <a:srcRect/>
          <a:stretch>
            <a:fillRect/>
          </a:stretch>
        </p:blipFill>
        <p:spPr bwMode="auto">
          <a:xfrm>
            <a:off x="0" y="1"/>
            <a:ext cx="6629400" cy="3429000"/>
          </a:xfrm>
          <a:prstGeom prst="rect">
            <a:avLst/>
          </a:prstGeom>
          <a:noFill/>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356350"/>
            <a:ext cx="9144000" cy="50165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4" name="Down Arrow 3"/>
          <p:cNvSpPr/>
          <p:nvPr/>
        </p:nvSpPr>
        <p:spPr>
          <a:xfrm>
            <a:off x="1524000" y="0"/>
            <a:ext cx="5867400" cy="27432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p>
          <a:p>
            <a:pPr algn="ctr"/>
            <a:endParaRPr lang="en-US" b="1" dirty="0" smtClean="0"/>
          </a:p>
          <a:p>
            <a:pPr algn="ctr"/>
            <a:r>
              <a:rPr lang="en-US" sz="2800" b="1" dirty="0" smtClean="0"/>
              <a:t>INDUSTRIAL PROMOTION  SUBSIDY (IPS)FOR MSMEs – </a:t>
            </a:r>
          </a:p>
        </p:txBody>
      </p:sp>
      <p:pic>
        <p:nvPicPr>
          <p:cNvPr id="5" name="Picture 4" descr="percentage[1].jpg"/>
          <p:cNvPicPr>
            <a:picLocks noChangeAspect="1"/>
          </p:cNvPicPr>
          <p:nvPr/>
        </p:nvPicPr>
        <p:blipFill>
          <a:blip r:embed="rId3" cstate="print"/>
          <a:stretch>
            <a:fillRect/>
          </a:stretch>
        </p:blipFill>
        <p:spPr>
          <a:xfrm>
            <a:off x="1" y="2819400"/>
            <a:ext cx="4876799" cy="3581400"/>
          </a:xfrm>
          <a:prstGeom prst="rect">
            <a:avLst/>
          </a:prstGeom>
        </p:spPr>
      </p:pic>
      <p:pic>
        <p:nvPicPr>
          <p:cNvPr id="6" name="Picture 5" descr="16251740[1].jpg"/>
          <p:cNvPicPr>
            <a:picLocks noChangeAspect="1"/>
          </p:cNvPicPr>
          <p:nvPr/>
        </p:nvPicPr>
        <p:blipFill>
          <a:blip r:embed="rId4" cstate="print"/>
          <a:stretch>
            <a:fillRect/>
          </a:stretch>
        </p:blipFill>
        <p:spPr>
          <a:xfrm>
            <a:off x="4876800" y="2743200"/>
            <a:ext cx="4267200" cy="3581400"/>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046988"/>
          </a:xfrm>
          <a:prstGeom prst="rect">
            <a:avLst/>
          </a:prstGeom>
        </p:spPr>
        <p:txBody>
          <a:bodyPr wrap="square">
            <a:spAutoFit/>
          </a:bodyPr>
          <a:lstStyle/>
          <a:p>
            <a:pPr>
              <a:buFont typeface="Wingdings" pitchFamily="2" charset="2"/>
              <a:buChar char="v"/>
            </a:pPr>
            <a:r>
              <a:rPr lang="en-US"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INDUSTRIAL PROMOTION  SUBSIDY (IPS)FOR MSMEs</a:t>
            </a:r>
            <a:endParaRPr lang="en-US" sz="2400" b="1"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b="1" dirty="0" smtClean="0"/>
          </a:p>
          <a:p>
            <a:endParaRPr lang="en-US" b="1" dirty="0"/>
          </a:p>
          <a:p>
            <a:endParaRPr lang="en-US" b="1" dirty="0" smtClean="0"/>
          </a:p>
          <a:p>
            <a:endParaRPr lang="en-US" b="1" dirty="0"/>
          </a:p>
          <a:p>
            <a:pPr>
              <a:buFont typeface="Wingdings" pitchFamily="2" charset="2"/>
              <a:buChar char="§"/>
            </a:pPr>
            <a:r>
              <a:rPr lang="en-US" dirty="0" smtClean="0"/>
              <a:t>     </a:t>
            </a:r>
            <a:r>
              <a:rPr lang="en-US" sz="2400" dirty="0" smtClean="0"/>
              <a:t>The </a:t>
            </a:r>
            <a:r>
              <a:rPr lang="en-US" sz="2400" dirty="0"/>
              <a:t>eligible </a:t>
            </a:r>
            <a:r>
              <a:rPr lang="en-US" sz="2400" dirty="0">
                <a:solidFill>
                  <a:srgbClr val="0070C0"/>
                </a:solidFill>
              </a:rPr>
              <a:t>New/Expansion</a:t>
            </a:r>
            <a:r>
              <a:rPr lang="en-US" sz="2400" dirty="0"/>
              <a:t> </a:t>
            </a:r>
            <a:r>
              <a:rPr lang="en-US" sz="2400" dirty="0" smtClean="0"/>
              <a:t> Micro</a:t>
            </a:r>
            <a:r>
              <a:rPr lang="en-US" sz="2400" dirty="0"/>
              <a:t>, Small </a:t>
            </a:r>
            <a:r>
              <a:rPr lang="en-US" sz="2400" dirty="0" smtClean="0"/>
              <a:t> and </a:t>
            </a:r>
            <a:r>
              <a:rPr lang="en-US" sz="2400" dirty="0"/>
              <a:t>Medium </a:t>
            </a:r>
            <a:endParaRPr lang="en-US" sz="2400" dirty="0" smtClean="0"/>
          </a:p>
          <a:p>
            <a:r>
              <a:rPr lang="en-US" sz="2400" dirty="0" smtClean="0"/>
              <a:t>     Manufacturing Enterprises</a:t>
            </a:r>
            <a:r>
              <a:rPr lang="en-US" sz="2400" dirty="0"/>
              <a:t>, which are set up in different parts </a:t>
            </a:r>
            <a:r>
              <a:rPr lang="en-US" sz="2400" dirty="0" smtClean="0"/>
              <a:t>of</a:t>
            </a:r>
          </a:p>
          <a:p>
            <a:r>
              <a:rPr lang="en-US" sz="2400" dirty="0" smtClean="0"/>
              <a:t>     </a:t>
            </a:r>
            <a:r>
              <a:rPr lang="en-US" sz="2400" dirty="0"/>
              <a:t>the State, will be eligible for </a:t>
            </a:r>
            <a:r>
              <a:rPr lang="en-US" sz="2400" dirty="0" smtClean="0"/>
              <a:t>Industrial Promotion </a:t>
            </a:r>
            <a:r>
              <a:rPr lang="en-US" sz="2400" dirty="0"/>
              <a:t>Subsidy (IPS) </a:t>
            </a:r>
            <a:endParaRPr lang="en-US" sz="2400" dirty="0" smtClean="0"/>
          </a:p>
          <a:p>
            <a:r>
              <a:rPr lang="en-US" sz="2400" dirty="0" smtClean="0"/>
              <a:t>     as </a:t>
            </a:r>
            <a:r>
              <a:rPr lang="en-US" sz="2400" dirty="0"/>
              <a:t>follows. </a:t>
            </a:r>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1752600" y="2"/>
          <a:ext cx="12954000" cy="6857997"/>
        </p:xfrm>
        <a:graphic>
          <a:graphicData uri="http://schemas.openxmlformats.org/drawingml/2006/table">
            <a:tbl>
              <a:tblPr firstRow="1" bandRow="1">
                <a:tableStyleId>{5C22544A-7EE6-4342-B048-85BDC9FD1C3A}</a:tableStyleId>
              </a:tblPr>
              <a:tblGrid>
                <a:gridCol w="1143000"/>
                <a:gridCol w="3962400"/>
                <a:gridCol w="7848600"/>
              </a:tblGrid>
              <a:tr h="8136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Sr. No.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err="1" smtClean="0">
                          <a:solidFill>
                            <a:schemeClr val="lt1"/>
                          </a:solidFill>
                          <a:latin typeface="+mn-lt"/>
                          <a:ea typeface="+mn-ea"/>
                          <a:cs typeface="+mn-cs"/>
                        </a:rPr>
                        <a:t>Taluka</a:t>
                      </a:r>
                      <a:r>
                        <a:rPr kumimoji="0" lang="en-US" sz="1800" b="1" kern="1200" baseline="0" dirty="0" smtClean="0">
                          <a:solidFill>
                            <a:schemeClr val="lt1"/>
                          </a:solidFill>
                          <a:latin typeface="+mn-lt"/>
                          <a:ea typeface="+mn-ea"/>
                          <a:cs typeface="+mn-cs"/>
                        </a:rPr>
                        <a:t>/Area Classification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The quantum of Industrial Promotion Subsidy Every Year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1084">
                <a:tc>
                  <a:txBody>
                    <a:bodyPr/>
                    <a:lstStyle/>
                    <a:p>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1) </a:t>
                      </a:r>
                    </a:p>
                    <a:p>
                      <a:r>
                        <a:rPr kumimoji="0" lang="en-US" sz="1800" kern="1200" baseline="0" dirty="0" smtClean="0">
                          <a:solidFill>
                            <a:schemeClr val="dk1"/>
                          </a:solidFill>
                          <a:latin typeface="+mn-lt"/>
                          <a:ea typeface="+mn-ea"/>
                          <a:cs typeface="+mn-cs"/>
                        </a:rPr>
                        <a:t>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Naxalism Affected Area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VAT on local sales minus Input Tax Credit (ITC) or zero whichever is more + CST payable +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1084">
                <a:tc>
                  <a:txBody>
                    <a:bodyPr/>
                    <a:lstStyle/>
                    <a:p>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2) </a:t>
                      </a:r>
                    </a:p>
                    <a:p>
                      <a:r>
                        <a:rPr kumimoji="0" lang="en-US" sz="1800" kern="1200" baseline="0" dirty="0" smtClean="0">
                          <a:solidFill>
                            <a:schemeClr val="dk1"/>
                          </a:solidFill>
                          <a:latin typeface="+mn-lt"/>
                          <a:ea typeface="+mn-ea"/>
                          <a:cs typeface="+mn-cs"/>
                        </a:rPr>
                        <a:t>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No Industries District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VAT on local sales minus ITC or zero whichever is more + CST payable + 75% of ITC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1084">
                <a:tc>
                  <a:txBody>
                    <a:bodyPr/>
                    <a:lstStyle/>
                    <a:p>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3) </a:t>
                      </a:r>
                    </a:p>
                    <a:p>
                      <a:r>
                        <a:rPr kumimoji="0" lang="en-US" sz="1800" kern="1200" baseline="0" dirty="0" smtClean="0">
                          <a:solidFill>
                            <a:schemeClr val="dk1"/>
                          </a:solidFill>
                          <a:latin typeface="+mn-lt"/>
                          <a:ea typeface="+mn-ea"/>
                          <a:cs typeface="+mn-cs"/>
                        </a:rPr>
                        <a:t>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Entire </a:t>
                      </a:r>
                      <a:r>
                        <a:rPr kumimoji="0" lang="en-US" sz="1800" kern="1200" baseline="0" dirty="0" err="1" smtClean="0">
                          <a:solidFill>
                            <a:schemeClr val="dk1"/>
                          </a:solidFill>
                          <a:latin typeface="+mn-lt"/>
                          <a:ea typeface="+mn-ea"/>
                          <a:cs typeface="+mn-cs"/>
                        </a:rPr>
                        <a:t>Vidarbha</a:t>
                      </a:r>
                      <a:r>
                        <a:rPr kumimoji="0" lang="en-US" sz="1800" kern="1200" baseline="0" dirty="0" smtClean="0">
                          <a:solidFill>
                            <a:schemeClr val="dk1"/>
                          </a:solidFill>
                          <a:latin typeface="+mn-lt"/>
                          <a:ea typeface="+mn-ea"/>
                          <a:cs typeface="+mn-cs"/>
                        </a:rPr>
                        <a:t> and </a:t>
                      </a:r>
                      <a:r>
                        <a:rPr kumimoji="0" lang="en-US" sz="1800" kern="1200" baseline="0" dirty="0" err="1" smtClean="0">
                          <a:solidFill>
                            <a:schemeClr val="dk1"/>
                          </a:solidFill>
                          <a:latin typeface="+mn-lt"/>
                          <a:ea typeface="+mn-ea"/>
                          <a:cs typeface="+mn-cs"/>
                        </a:rPr>
                        <a:t>Marathwada</a:t>
                      </a:r>
                      <a:r>
                        <a:rPr kumimoji="0" lang="en-US" sz="1800" kern="1200" baseline="0" dirty="0" smtClean="0">
                          <a:solidFill>
                            <a:schemeClr val="dk1"/>
                          </a:solidFill>
                          <a:latin typeface="+mn-lt"/>
                          <a:ea typeface="+mn-ea"/>
                          <a:cs typeface="+mn-cs"/>
                        </a:rPr>
                        <a:t> (Other than Sr. No. 1 &amp; 2.)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VAT on local sales minus ITC or zero whichever is more + CST payable + 65% of ITC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11084">
                <a:tc>
                  <a:txBody>
                    <a:bodyPr/>
                    <a:lstStyle/>
                    <a:p>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4) </a:t>
                      </a:r>
                    </a:p>
                    <a:p>
                      <a:r>
                        <a:rPr kumimoji="0" lang="en-US" sz="1800" kern="1200" baseline="0" dirty="0" smtClean="0">
                          <a:solidFill>
                            <a:schemeClr val="dk1"/>
                          </a:solidFill>
                          <a:latin typeface="+mn-lt"/>
                          <a:ea typeface="+mn-ea"/>
                          <a:cs typeface="+mn-cs"/>
                        </a:rPr>
                        <a:t>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kern="1200" baseline="0" dirty="0" smtClean="0">
                          <a:solidFill>
                            <a:schemeClr val="dk1"/>
                          </a:solidFill>
                          <a:latin typeface="+mn-lt"/>
                          <a:ea typeface="+mn-ea"/>
                          <a:cs typeface="+mn-cs"/>
                        </a:rPr>
                        <a:t>Group D+ </a:t>
                      </a:r>
                      <a:r>
                        <a:rPr kumimoji="0" lang="en-US" sz="1800" kern="1200" baseline="0" dirty="0" err="1" smtClean="0">
                          <a:solidFill>
                            <a:schemeClr val="dk1"/>
                          </a:solidFill>
                          <a:latin typeface="+mn-lt"/>
                          <a:ea typeface="+mn-ea"/>
                          <a:cs typeface="+mn-cs"/>
                        </a:rPr>
                        <a:t>Taluka</a:t>
                      </a:r>
                      <a:r>
                        <a:rPr kumimoji="0" lang="en-US" sz="1800" kern="1200" baseline="0" dirty="0" smtClean="0">
                          <a:solidFill>
                            <a:schemeClr val="dk1"/>
                          </a:solidFill>
                          <a:latin typeface="+mn-lt"/>
                          <a:ea typeface="+mn-ea"/>
                          <a:cs typeface="+mn-cs"/>
                        </a:rPr>
                        <a:t> </a:t>
                      </a:r>
                    </a:p>
                    <a:p>
                      <a:r>
                        <a:rPr kumimoji="0" lang="en-US" sz="1800" kern="1200" baseline="0" dirty="0" smtClean="0">
                          <a:solidFill>
                            <a:schemeClr val="dk1"/>
                          </a:solidFill>
                          <a:latin typeface="+mn-lt"/>
                          <a:ea typeface="+mn-ea"/>
                          <a:cs typeface="+mn-cs"/>
                        </a:rPr>
                        <a:t>(Other than Sr.No.1 and 3)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VAT on local sales minus ITC or zero whichever is more + CST payable + 50% of ITC 	</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762000" y="1"/>
          <a:ext cx="10972800" cy="7065613"/>
        </p:xfrm>
        <a:graphic>
          <a:graphicData uri="http://schemas.openxmlformats.org/drawingml/2006/table">
            <a:tbl>
              <a:tblPr firstRow="1" bandRow="1">
                <a:tableStyleId>{5C22544A-7EE6-4342-B048-85BDC9FD1C3A}</a:tableStyleId>
              </a:tblPr>
              <a:tblGrid>
                <a:gridCol w="990600"/>
                <a:gridCol w="3048000"/>
                <a:gridCol w="6934200"/>
              </a:tblGrid>
              <a:tr h="1486441">
                <a:tc>
                  <a:txBody>
                    <a:bodyPr/>
                    <a:lstStyle/>
                    <a:p>
                      <a:r>
                        <a:rPr kumimoji="0" lang="en-US" sz="2400" b="1" kern="1200" baseline="0" dirty="0" smtClean="0">
                          <a:solidFill>
                            <a:schemeClr val="lt1"/>
                          </a:solidFill>
                          <a:latin typeface="+mn-lt"/>
                          <a:ea typeface="+mn-ea"/>
                          <a:cs typeface="+mn-cs"/>
                        </a:rPr>
                        <a:t>Sr. No. </a:t>
                      </a:r>
                      <a:endParaRPr lang="en-US" sz="2400" dirty="0"/>
                    </a:p>
                  </a:txBody>
                  <a:tcPr/>
                </a:tc>
                <a:tc>
                  <a:txBody>
                    <a:bodyPr/>
                    <a:lstStyle/>
                    <a:p>
                      <a:r>
                        <a:rPr kumimoji="0" lang="en-US" sz="2400" b="1" kern="1200" baseline="0" dirty="0" err="1" smtClean="0">
                          <a:solidFill>
                            <a:schemeClr val="lt1"/>
                          </a:solidFill>
                          <a:latin typeface="+mn-lt"/>
                          <a:ea typeface="+mn-ea"/>
                          <a:cs typeface="+mn-cs"/>
                        </a:rPr>
                        <a:t>Taluka</a:t>
                      </a:r>
                      <a:r>
                        <a:rPr kumimoji="0" lang="en-US" sz="2400" b="1" kern="1200" baseline="0" dirty="0" smtClean="0">
                          <a:solidFill>
                            <a:schemeClr val="lt1"/>
                          </a:solidFill>
                          <a:latin typeface="+mn-lt"/>
                          <a:ea typeface="+mn-ea"/>
                          <a:cs typeface="+mn-cs"/>
                        </a:rPr>
                        <a:t>/Area Classification </a:t>
                      </a:r>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smtClean="0">
                          <a:solidFill>
                            <a:schemeClr val="lt1"/>
                          </a:solidFill>
                          <a:latin typeface="+mn-lt"/>
                          <a:ea typeface="+mn-ea"/>
                          <a:cs typeface="+mn-cs"/>
                        </a:rPr>
                        <a:t>The quantum of Industrial Promotion Subsidy Every Year 	</a:t>
                      </a:r>
                    </a:p>
                    <a:p>
                      <a:endParaRPr lang="en-US" sz="2400" dirty="0"/>
                    </a:p>
                  </a:txBody>
                  <a:tcPr/>
                </a:tc>
              </a:tr>
              <a:tr h="1829466">
                <a:tc>
                  <a:txBody>
                    <a:bodyPr/>
                    <a:lstStyle/>
                    <a:p>
                      <a:r>
                        <a:rPr lang="en-US" sz="2400" dirty="0" smtClean="0"/>
                        <a:t>5</a:t>
                      </a:r>
                      <a:endParaRPr lang="en-US" sz="2400" dirty="0"/>
                    </a:p>
                  </a:txBody>
                  <a:tcPr/>
                </a:tc>
                <a:tc>
                  <a:txBody>
                    <a:bodyPr/>
                    <a:lstStyle/>
                    <a:p>
                      <a:r>
                        <a:rPr kumimoji="0" lang="en-US" sz="2400" kern="1200" baseline="0" dirty="0" smtClean="0">
                          <a:solidFill>
                            <a:schemeClr val="dk1"/>
                          </a:solidFill>
                          <a:latin typeface="+mn-lt"/>
                          <a:ea typeface="+mn-ea"/>
                          <a:cs typeface="+mn-cs"/>
                        </a:rPr>
                        <a:t>Group D </a:t>
                      </a:r>
                      <a:r>
                        <a:rPr kumimoji="0" lang="en-US" sz="2400" kern="1200" baseline="0" dirty="0" err="1" smtClean="0">
                          <a:solidFill>
                            <a:schemeClr val="dk1"/>
                          </a:solidFill>
                          <a:latin typeface="+mn-lt"/>
                          <a:ea typeface="+mn-ea"/>
                          <a:cs typeface="+mn-cs"/>
                        </a:rPr>
                        <a:t>Taluka</a:t>
                      </a:r>
                      <a:r>
                        <a:rPr kumimoji="0" lang="en-US" sz="2400" kern="1200" baseline="0" dirty="0" smtClean="0">
                          <a:solidFill>
                            <a:schemeClr val="dk1"/>
                          </a:solidFill>
                          <a:latin typeface="+mn-lt"/>
                          <a:ea typeface="+mn-ea"/>
                          <a:cs typeface="+mn-cs"/>
                        </a:rPr>
                        <a:t> </a:t>
                      </a:r>
                    </a:p>
                    <a:p>
                      <a:r>
                        <a:rPr kumimoji="0" lang="en-US" sz="2400" kern="1200" baseline="0" dirty="0" smtClean="0">
                          <a:solidFill>
                            <a:schemeClr val="dk1"/>
                          </a:solidFill>
                          <a:latin typeface="+mn-lt"/>
                          <a:ea typeface="+mn-ea"/>
                          <a:cs typeface="+mn-cs"/>
                        </a:rPr>
                        <a:t>(Other than Sr.No.1and 3)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VAT on local sales minus ITC or zero whichever is more + CST payable + 40% of ITC 	</a:t>
                      </a:r>
                    </a:p>
                    <a:p>
                      <a:endParaRPr lang="en-US" sz="2400" dirty="0" smtClean="0"/>
                    </a:p>
                    <a:p>
                      <a:endParaRPr lang="en-US" sz="2400" dirty="0"/>
                    </a:p>
                  </a:txBody>
                  <a:tcPr/>
                </a:tc>
              </a:tr>
              <a:tr h="1829466">
                <a:tc>
                  <a:txBody>
                    <a:bodyPr/>
                    <a:lstStyle/>
                    <a:p>
                      <a:r>
                        <a:rPr lang="en-US" sz="2400" dirty="0" smtClean="0"/>
                        <a:t>6</a:t>
                      </a:r>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Group C </a:t>
                      </a:r>
                      <a:r>
                        <a:rPr kumimoji="0" lang="en-US" sz="2400" kern="1200" baseline="0" dirty="0" err="1" smtClean="0">
                          <a:solidFill>
                            <a:schemeClr val="dk1"/>
                          </a:solidFill>
                          <a:latin typeface="+mn-lt"/>
                          <a:ea typeface="+mn-ea"/>
                          <a:cs typeface="+mn-cs"/>
                        </a:rPr>
                        <a:t>Taluka</a:t>
                      </a:r>
                      <a:r>
                        <a:rPr kumimoji="0" lang="en-US" sz="2400" kern="1200" baseline="0" dirty="0" smtClean="0">
                          <a:solidFill>
                            <a:schemeClr val="dk1"/>
                          </a:solidFill>
                          <a:latin typeface="+mn-lt"/>
                          <a:ea typeface="+mn-ea"/>
                          <a:cs typeface="+mn-cs"/>
                        </a:rPr>
                        <a:t>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VAT on local sales minus ITC or zero whichever is more + CST payable + 30% of ITC 	</a:t>
                      </a:r>
                    </a:p>
                    <a:p>
                      <a:endParaRPr lang="en-US" sz="2400" dirty="0" smtClean="0"/>
                    </a:p>
                    <a:p>
                      <a:endParaRPr lang="en-US" sz="2400" dirty="0"/>
                    </a:p>
                  </a:txBody>
                  <a:tcPr/>
                </a:tc>
              </a:tr>
              <a:tr h="1829466">
                <a:tc>
                  <a:txBody>
                    <a:bodyPr/>
                    <a:lstStyle/>
                    <a:p>
                      <a:r>
                        <a:rPr lang="en-US" sz="2400" dirty="0" smtClean="0"/>
                        <a:t>7</a:t>
                      </a:r>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Group B </a:t>
                      </a:r>
                      <a:r>
                        <a:rPr kumimoji="0" lang="en-US" sz="2400" kern="1200" baseline="0" dirty="0" err="1" smtClean="0">
                          <a:solidFill>
                            <a:schemeClr val="dk1"/>
                          </a:solidFill>
                          <a:latin typeface="+mn-lt"/>
                          <a:ea typeface="+mn-ea"/>
                          <a:cs typeface="+mn-cs"/>
                        </a:rPr>
                        <a:t>Taluka</a:t>
                      </a:r>
                      <a:r>
                        <a:rPr kumimoji="0" lang="en-US" sz="2400" kern="1200" baseline="0" dirty="0" smtClean="0">
                          <a:solidFill>
                            <a:schemeClr val="dk1"/>
                          </a:solidFill>
                          <a:latin typeface="+mn-lt"/>
                          <a:ea typeface="+mn-ea"/>
                          <a:cs typeface="+mn-cs"/>
                        </a:rPr>
                        <a:t>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VAT on local sales minus ITC or zero whichever is more + CST payable + 20% of ITC 	</a:t>
                      </a:r>
                    </a:p>
                    <a:p>
                      <a:endParaRPr lang="en-US" sz="2400" dirty="0" smtClean="0"/>
                    </a:p>
                    <a:p>
                      <a:endParaRPr lang="en-US" sz="2400" dirty="0"/>
                    </a:p>
                  </a:txBody>
                  <a:tcP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77000"/>
            <a:ext cx="9144000" cy="6096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pic>
        <p:nvPicPr>
          <p:cNvPr id="4" name="Picture 3" descr="industries[1].jpg"/>
          <p:cNvPicPr>
            <a:picLocks noChangeAspect="1"/>
          </p:cNvPicPr>
          <p:nvPr/>
        </p:nvPicPr>
        <p:blipFill>
          <a:blip r:embed="rId3" cstate="print"/>
          <a:stretch>
            <a:fillRect/>
          </a:stretch>
        </p:blipFill>
        <p:spPr>
          <a:xfrm>
            <a:off x="0" y="3048000"/>
            <a:ext cx="4343400" cy="3276599"/>
          </a:xfrm>
          <a:prstGeom prst="rect">
            <a:avLst/>
          </a:prstGeom>
        </p:spPr>
      </p:pic>
      <p:pic>
        <p:nvPicPr>
          <p:cNvPr id="5" name="Picture 4" descr="13[1].gif"/>
          <p:cNvPicPr>
            <a:picLocks noChangeAspect="1"/>
          </p:cNvPicPr>
          <p:nvPr/>
        </p:nvPicPr>
        <p:blipFill>
          <a:blip r:embed="rId4" cstate="print"/>
          <a:stretch>
            <a:fillRect/>
          </a:stretch>
        </p:blipFill>
        <p:spPr>
          <a:xfrm>
            <a:off x="4419600" y="3048000"/>
            <a:ext cx="4724400" cy="3352801"/>
          </a:xfrm>
          <a:prstGeom prst="rect">
            <a:avLst/>
          </a:prstGeom>
        </p:spPr>
      </p:pic>
      <p:sp>
        <p:nvSpPr>
          <p:cNvPr id="6" name="Down Arrow 5"/>
          <p:cNvSpPr/>
          <p:nvPr/>
        </p:nvSpPr>
        <p:spPr>
          <a:xfrm>
            <a:off x="1295400" y="228600"/>
            <a:ext cx="6172200" cy="2819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blipFill>
                  <a:blip r:embed="rId5"/>
                  <a:tile tx="-196850" ty="0" sx="100000" sy="100000" flip="none" algn="tl"/>
                </a:blipFill>
              </a:rPr>
              <a:t>INDUSTRIAL PROMOTION SUBSIDY FOR LARGE SCALE INDUSTRIES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600986"/>
          </a:xfrm>
          <a:prstGeom prst="rect">
            <a:avLst/>
          </a:prstGeom>
        </p:spPr>
        <p:txBody>
          <a:bodyPr wrap="square">
            <a:spAutoFit/>
          </a:bodyPr>
          <a:lstStyle/>
          <a:p>
            <a:pPr algn="ctr">
              <a:buFont typeface="Wingdings" pitchFamily="2" charset="2"/>
              <a:buChar char="v"/>
            </a:pPr>
            <a:r>
              <a:rPr lang="en-US" sz="2400" b="1" u="sng" dirty="0" smtClean="0">
                <a:gradFill>
                  <a:gsLst>
                    <a:gs pos="0">
                      <a:srgbClr val="000000"/>
                    </a:gs>
                    <a:gs pos="39999">
                      <a:srgbClr val="0A128C"/>
                    </a:gs>
                    <a:gs pos="70000">
                      <a:srgbClr val="181CC7"/>
                    </a:gs>
                    <a:gs pos="88000">
                      <a:srgbClr val="7005D4"/>
                    </a:gs>
                    <a:gs pos="100000">
                      <a:srgbClr val="8C3D91"/>
                    </a:gs>
                  </a:gsLst>
                  <a:lin ang="5400000" scaled="0"/>
                </a:gradFill>
              </a:rPr>
              <a:t>INDUSTRIAL PROMOTION SUBSIDY FOR LARGE  SCALE INDUSTRIES</a:t>
            </a:r>
            <a:r>
              <a:rPr lang="en-US" b="1" dirty="0" smtClean="0"/>
              <a:t> </a:t>
            </a:r>
          </a:p>
          <a:p>
            <a:endParaRPr lang="en-US" b="1" dirty="0"/>
          </a:p>
          <a:p>
            <a:endParaRPr lang="en-US" b="1" dirty="0" smtClean="0"/>
          </a:p>
          <a:p>
            <a:endParaRPr lang="en-US" b="1" dirty="0"/>
          </a:p>
          <a:p>
            <a:endParaRPr lang="en-US" b="1" dirty="0" smtClean="0"/>
          </a:p>
          <a:p>
            <a:endParaRPr lang="en-US" b="1" dirty="0"/>
          </a:p>
          <a:p>
            <a:endParaRPr lang="en-US" b="1" dirty="0"/>
          </a:p>
          <a:p>
            <a:r>
              <a:rPr lang="en-US" sz="2400" dirty="0"/>
              <a:t>The eligible </a:t>
            </a:r>
            <a:r>
              <a:rPr lang="en-US" sz="2400" dirty="0">
                <a:solidFill>
                  <a:schemeClr val="accent1"/>
                </a:solidFill>
              </a:rPr>
              <a:t>New/Expansion Large Scale Manufacturing </a:t>
            </a:r>
            <a:r>
              <a:rPr lang="en-US" sz="2400" dirty="0"/>
              <a:t>Units, which are set up in different parts of the State, will be eligible for Industrial Promotion Subsidy (IPS) as follows - </a:t>
            </a:r>
          </a:p>
        </p:txBody>
      </p:sp>
      <p:sp>
        <p:nvSpPr>
          <p:cNvPr id="3" name="Footer Placeholder 2"/>
          <p:cNvSpPr>
            <a:spLocks noGrp="1"/>
          </p:cNvSpPr>
          <p:nvPr>
            <p:ph type="ftr" sz="quarter" idx="11"/>
          </p:nvPr>
        </p:nvSpPr>
        <p:spPr>
          <a:xfrm>
            <a:off x="0" y="65532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838200" y="685800"/>
          <a:ext cx="11049000" cy="6431280"/>
        </p:xfrm>
        <a:graphic>
          <a:graphicData uri="http://schemas.openxmlformats.org/drawingml/2006/table">
            <a:tbl>
              <a:tblPr firstRow="1" bandRow="1">
                <a:tableStyleId>{5C22544A-7EE6-4342-B048-85BDC9FD1C3A}</a:tableStyleId>
              </a:tblPr>
              <a:tblGrid>
                <a:gridCol w="914400"/>
                <a:gridCol w="4419600"/>
                <a:gridCol w="5715000"/>
              </a:tblGrid>
              <a:tr h="16078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smtClean="0">
                          <a:solidFill>
                            <a:schemeClr val="lt1"/>
                          </a:solidFill>
                          <a:latin typeface="+mn-lt"/>
                          <a:ea typeface="+mn-ea"/>
                          <a:cs typeface="+mn-cs"/>
                        </a:rPr>
                        <a:t>Sr. No.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err="1" smtClean="0">
                          <a:solidFill>
                            <a:schemeClr val="lt1"/>
                          </a:solidFill>
                          <a:latin typeface="+mn-lt"/>
                          <a:ea typeface="+mn-ea"/>
                          <a:cs typeface="+mn-cs"/>
                        </a:rPr>
                        <a:t>Taluka</a:t>
                      </a:r>
                      <a:r>
                        <a:rPr kumimoji="0" lang="en-US" sz="2400" b="1" kern="1200" baseline="0" dirty="0" smtClean="0">
                          <a:solidFill>
                            <a:schemeClr val="lt1"/>
                          </a:solidFill>
                          <a:latin typeface="+mn-lt"/>
                          <a:ea typeface="+mn-ea"/>
                          <a:cs typeface="+mn-cs"/>
                        </a:rPr>
                        <a:t>/Area Classification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smtClean="0">
                          <a:solidFill>
                            <a:schemeClr val="lt1"/>
                          </a:solidFill>
                          <a:latin typeface="+mn-lt"/>
                          <a:ea typeface="+mn-ea"/>
                          <a:cs typeface="+mn-cs"/>
                        </a:rPr>
                        <a:t>The Industrial Promotion Subsidy Every Year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07820">
                <a:tc>
                  <a:txBody>
                    <a:bodyPr/>
                    <a:lstStyle/>
                    <a:p>
                      <a:endParaRPr kumimoji="0" lang="en-US" sz="2400" kern="1200" baseline="0" dirty="0" smtClean="0">
                        <a:solidFill>
                          <a:schemeClr val="dk1"/>
                        </a:solidFill>
                        <a:latin typeface="+mn-lt"/>
                        <a:ea typeface="+mn-ea"/>
                        <a:cs typeface="+mn-cs"/>
                      </a:endParaRPr>
                    </a:p>
                    <a:p>
                      <a:r>
                        <a:rPr kumimoji="0" lang="en-US" sz="2400" kern="1200" baseline="0" dirty="0" smtClean="0">
                          <a:solidFill>
                            <a:schemeClr val="dk1"/>
                          </a:solidFill>
                          <a:latin typeface="+mn-lt"/>
                          <a:ea typeface="+mn-ea"/>
                          <a:cs typeface="+mn-cs"/>
                        </a:rPr>
                        <a:t>1) </a:t>
                      </a:r>
                    </a:p>
                    <a:p>
                      <a:r>
                        <a:rPr kumimoji="0" lang="en-US" sz="2400" kern="1200" baseline="0" dirty="0" smtClean="0">
                          <a:solidFill>
                            <a:schemeClr val="dk1"/>
                          </a:solidFill>
                          <a:latin typeface="+mn-lt"/>
                          <a:ea typeface="+mn-ea"/>
                          <a:cs typeface="+mn-cs"/>
                        </a:rPr>
                        <a:t>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Naxalism affected area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100% VAT on local sales minus Input Tax Credit (ITC) or zero whichever is more + CST payable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07820">
                <a:tc>
                  <a:txBody>
                    <a:bodyPr/>
                    <a:lstStyle/>
                    <a:p>
                      <a:endParaRPr kumimoji="0" lang="en-US" sz="2400" kern="1200" baseline="0" dirty="0" smtClean="0">
                        <a:solidFill>
                          <a:schemeClr val="dk1"/>
                        </a:solidFill>
                        <a:latin typeface="+mn-lt"/>
                        <a:ea typeface="+mn-ea"/>
                        <a:cs typeface="+mn-cs"/>
                      </a:endParaRPr>
                    </a:p>
                    <a:p>
                      <a:r>
                        <a:rPr kumimoji="0" lang="en-US" sz="2400" kern="1200" baseline="0" dirty="0" smtClean="0">
                          <a:solidFill>
                            <a:schemeClr val="dk1"/>
                          </a:solidFill>
                          <a:latin typeface="+mn-lt"/>
                          <a:ea typeface="+mn-ea"/>
                          <a:cs typeface="+mn-cs"/>
                        </a:rPr>
                        <a:t>2) </a:t>
                      </a:r>
                    </a:p>
                    <a:p>
                      <a:r>
                        <a:rPr kumimoji="0" lang="en-US" sz="2400" kern="1200" baseline="0" dirty="0" smtClean="0">
                          <a:solidFill>
                            <a:schemeClr val="dk1"/>
                          </a:solidFill>
                          <a:latin typeface="+mn-lt"/>
                          <a:ea typeface="+mn-ea"/>
                          <a:cs typeface="+mn-cs"/>
                        </a:rPr>
                        <a:t>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No Industries Districts, </a:t>
                      </a:r>
                      <a:r>
                        <a:rPr kumimoji="0" lang="en-US" sz="2400" kern="1200" baseline="0" dirty="0" err="1" smtClean="0">
                          <a:solidFill>
                            <a:schemeClr val="dk1"/>
                          </a:solidFill>
                          <a:latin typeface="+mn-lt"/>
                          <a:ea typeface="+mn-ea"/>
                          <a:cs typeface="+mn-cs"/>
                        </a:rPr>
                        <a:t>Vidarbha</a:t>
                      </a:r>
                      <a:r>
                        <a:rPr kumimoji="0" lang="en-US" sz="2400" kern="1200" baseline="0" dirty="0" smtClean="0">
                          <a:solidFill>
                            <a:schemeClr val="dk1"/>
                          </a:solidFill>
                          <a:latin typeface="+mn-lt"/>
                          <a:ea typeface="+mn-ea"/>
                          <a:cs typeface="+mn-cs"/>
                        </a:rPr>
                        <a:t> and </a:t>
                      </a:r>
                      <a:r>
                        <a:rPr kumimoji="0" lang="en-US" sz="2400" kern="1200" baseline="0" dirty="0" err="1" smtClean="0">
                          <a:solidFill>
                            <a:schemeClr val="dk1"/>
                          </a:solidFill>
                          <a:latin typeface="+mn-lt"/>
                          <a:ea typeface="+mn-ea"/>
                          <a:cs typeface="+mn-cs"/>
                        </a:rPr>
                        <a:t>Marathwada</a:t>
                      </a:r>
                      <a:r>
                        <a:rPr kumimoji="0" lang="en-US" sz="2400" kern="1200" baseline="0" dirty="0" smtClean="0">
                          <a:solidFill>
                            <a:schemeClr val="dk1"/>
                          </a:solidFill>
                          <a:latin typeface="+mn-lt"/>
                          <a:ea typeface="+mn-ea"/>
                          <a:cs typeface="+mn-cs"/>
                        </a:rPr>
                        <a:t>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90% VAT on local sales minus ITC or zero whichever is more + CST payable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07820">
                <a:tc>
                  <a:txBody>
                    <a:bodyPr/>
                    <a:lstStyle/>
                    <a:p>
                      <a:endParaRPr kumimoji="0" lang="en-US" sz="2400" kern="1200" baseline="0" dirty="0" smtClean="0">
                        <a:solidFill>
                          <a:schemeClr val="dk1"/>
                        </a:solidFill>
                        <a:latin typeface="+mn-lt"/>
                        <a:ea typeface="+mn-ea"/>
                        <a:cs typeface="+mn-cs"/>
                      </a:endParaRPr>
                    </a:p>
                    <a:p>
                      <a:r>
                        <a:rPr kumimoji="0" lang="en-US" sz="2400" kern="1200" baseline="0" dirty="0" smtClean="0">
                          <a:solidFill>
                            <a:schemeClr val="dk1"/>
                          </a:solidFill>
                          <a:latin typeface="+mn-lt"/>
                          <a:ea typeface="+mn-ea"/>
                          <a:cs typeface="+mn-cs"/>
                        </a:rPr>
                        <a:t>3) </a:t>
                      </a:r>
                    </a:p>
                    <a:p>
                      <a:r>
                        <a:rPr kumimoji="0" lang="en-US" sz="2400" kern="1200" baseline="0" dirty="0" smtClean="0">
                          <a:solidFill>
                            <a:schemeClr val="dk1"/>
                          </a:solidFill>
                          <a:latin typeface="+mn-lt"/>
                          <a:ea typeface="+mn-ea"/>
                          <a:cs typeface="+mn-cs"/>
                        </a:rPr>
                        <a:t>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Group D+ </a:t>
                      </a:r>
                      <a:r>
                        <a:rPr kumimoji="0" lang="en-US" sz="2400" kern="1200" baseline="0" dirty="0" err="1" smtClean="0">
                          <a:solidFill>
                            <a:schemeClr val="dk1"/>
                          </a:solidFill>
                          <a:latin typeface="+mn-lt"/>
                          <a:ea typeface="+mn-ea"/>
                          <a:cs typeface="+mn-cs"/>
                        </a:rPr>
                        <a:t>Taluka</a:t>
                      </a:r>
                      <a:r>
                        <a:rPr kumimoji="0" lang="en-US" sz="2400" kern="1200" baseline="0" dirty="0" smtClean="0">
                          <a:solidFill>
                            <a:schemeClr val="dk1"/>
                          </a:solidFill>
                          <a:latin typeface="+mn-lt"/>
                          <a:ea typeface="+mn-ea"/>
                          <a:cs typeface="+mn-cs"/>
                        </a:rPr>
                        <a:t> (Other than Sr. No. 1 and 2)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80% VAT on local sales minus ITC or zero whichever is more + CST payable 	</a:t>
                      </a:r>
                    </a:p>
                    <a:p>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extBox 3"/>
          <p:cNvSpPr txBox="1"/>
          <p:nvPr/>
        </p:nvSpPr>
        <p:spPr>
          <a:xfrm>
            <a:off x="0" y="0"/>
            <a:ext cx="9144000" cy="677108"/>
          </a:xfrm>
          <a:prstGeom prst="rect">
            <a:avLst/>
          </a:prstGeom>
          <a:noFill/>
        </p:spPr>
        <p:txBody>
          <a:bodyPr wrap="square" rtlCol="0">
            <a:spAutoFit/>
          </a:bodyPr>
          <a:lstStyle/>
          <a:p>
            <a:r>
              <a:rPr lang="en-US" b="1" u="sng" dirty="0" smtClean="0"/>
              <a:t>                     </a:t>
            </a:r>
            <a:r>
              <a:rPr lang="en-US" sz="2000" b="1" u="sng" dirty="0" smtClean="0"/>
              <a:t>Industrial Promotion Subsidy for Large Scale Industries</a:t>
            </a:r>
            <a:r>
              <a:rPr lang="en-US" sz="2000" b="1" dirty="0" smtClean="0"/>
              <a:t> – </a:t>
            </a: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graphicFrame>
        <p:nvGraphicFramePr>
          <p:cNvPr id="3" name="Table 2"/>
          <p:cNvGraphicFramePr>
            <a:graphicFrameLocks noGrp="1"/>
          </p:cNvGraphicFramePr>
          <p:nvPr/>
        </p:nvGraphicFramePr>
        <p:xfrm>
          <a:off x="-1295400" y="602827"/>
          <a:ext cx="11430000" cy="6248399"/>
        </p:xfrm>
        <a:graphic>
          <a:graphicData uri="http://schemas.openxmlformats.org/drawingml/2006/table">
            <a:tbl>
              <a:tblPr firstRow="1" bandRow="1">
                <a:tableStyleId>{5C22544A-7EE6-4342-B048-85BDC9FD1C3A}</a:tableStyleId>
              </a:tblPr>
              <a:tblGrid>
                <a:gridCol w="1238250"/>
                <a:gridCol w="3905250"/>
                <a:gridCol w="6286500"/>
              </a:tblGrid>
              <a:tr h="18050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smtClean="0">
                          <a:solidFill>
                            <a:schemeClr val="lt1"/>
                          </a:solidFill>
                          <a:latin typeface="+mn-lt"/>
                          <a:ea typeface="+mn-ea"/>
                          <a:cs typeface="+mn-cs"/>
                        </a:rPr>
                        <a:t>Sr. No.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err="1" smtClean="0">
                          <a:solidFill>
                            <a:schemeClr val="lt1"/>
                          </a:solidFill>
                          <a:latin typeface="+mn-lt"/>
                          <a:ea typeface="+mn-ea"/>
                          <a:cs typeface="+mn-cs"/>
                        </a:rPr>
                        <a:t>Taluka</a:t>
                      </a:r>
                      <a:r>
                        <a:rPr kumimoji="0" lang="en-US" sz="2400" b="1" kern="1200" baseline="0" dirty="0" smtClean="0">
                          <a:solidFill>
                            <a:schemeClr val="lt1"/>
                          </a:solidFill>
                          <a:latin typeface="+mn-lt"/>
                          <a:ea typeface="+mn-ea"/>
                          <a:cs typeface="+mn-cs"/>
                        </a:rPr>
                        <a:t>/Area Classification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b="1" kern="1200" baseline="0" dirty="0" smtClean="0">
                          <a:solidFill>
                            <a:schemeClr val="lt1"/>
                          </a:solidFill>
                          <a:latin typeface="+mn-lt"/>
                          <a:ea typeface="+mn-ea"/>
                          <a:cs typeface="+mn-cs"/>
                        </a:rPr>
                        <a:t>The Industrial Promotion Subsidy Every Year 	</a:t>
                      </a:r>
                    </a:p>
                    <a:p>
                      <a:endParaRPr lang="en-US" sz="2400" dirty="0" smtClean="0"/>
                    </a:p>
                    <a:p>
                      <a:endParaRPr lang="en-US" sz="2400" dirty="0"/>
                    </a:p>
                  </a:txBody>
                  <a:tcPr/>
                </a:tc>
              </a:tr>
              <a:tr h="2221653">
                <a:tc>
                  <a:txBody>
                    <a:bodyPr/>
                    <a:lstStyle/>
                    <a:p>
                      <a:endParaRPr kumimoji="0" lang="en-US" sz="2400" kern="1200" baseline="0" dirty="0" smtClean="0">
                        <a:solidFill>
                          <a:schemeClr val="dk1"/>
                        </a:solidFill>
                        <a:latin typeface="+mn-lt"/>
                        <a:ea typeface="+mn-ea"/>
                        <a:cs typeface="+mn-cs"/>
                      </a:endParaRPr>
                    </a:p>
                    <a:p>
                      <a:r>
                        <a:rPr kumimoji="0" lang="en-US" sz="2400" kern="1200" baseline="0" dirty="0" smtClean="0">
                          <a:solidFill>
                            <a:schemeClr val="dk1"/>
                          </a:solidFill>
                          <a:latin typeface="+mn-lt"/>
                          <a:ea typeface="+mn-ea"/>
                          <a:cs typeface="+mn-cs"/>
                        </a:rPr>
                        <a:t>4) </a:t>
                      </a:r>
                    </a:p>
                    <a:p>
                      <a:r>
                        <a:rPr kumimoji="0" lang="en-US" sz="2400" kern="1200" baseline="0" dirty="0" smtClean="0">
                          <a:solidFill>
                            <a:schemeClr val="dk1"/>
                          </a:solidFill>
                          <a:latin typeface="+mn-lt"/>
                          <a:ea typeface="+mn-ea"/>
                          <a:cs typeface="+mn-cs"/>
                        </a:rPr>
                        <a:t>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Group D </a:t>
                      </a:r>
                      <a:r>
                        <a:rPr kumimoji="0" lang="en-US" sz="2400" kern="1200" baseline="0" dirty="0" err="1" smtClean="0">
                          <a:solidFill>
                            <a:schemeClr val="dk1"/>
                          </a:solidFill>
                          <a:latin typeface="+mn-lt"/>
                          <a:ea typeface="+mn-ea"/>
                          <a:cs typeface="+mn-cs"/>
                        </a:rPr>
                        <a:t>Taluka</a:t>
                      </a:r>
                      <a:r>
                        <a:rPr kumimoji="0" lang="en-US" sz="2400" kern="1200" baseline="0" dirty="0" smtClean="0">
                          <a:solidFill>
                            <a:schemeClr val="dk1"/>
                          </a:solidFill>
                          <a:latin typeface="+mn-lt"/>
                          <a:ea typeface="+mn-ea"/>
                          <a:cs typeface="+mn-cs"/>
                        </a:rPr>
                        <a:t> (Other than Sr. No. 1 &amp; 2)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70% VAT on local sales minus ITC or zero whichever is more + CST payable 	</a:t>
                      </a:r>
                    </a:p>
                    <a:p>
                      <a:endParaRPr lang="en-US" sz="2400" dirty="0" smtClean="0"/>
                    </a:p>
                    <a:p>
                      <a:endParaRPr lang="en-US" sz="2400" dirty="0"/>
                    </a:p>
                  </a:txBody>
                  <a:tcPr/>
                </a:tc>
              </a:tr>
              <a:tr h="2221653">
                <a:tc>
                  <a:txBody>
                    <a:bodyPr/>
                    <a:lstStyle/>
                    <a:p>
                      <a:endParaRPr kumimoji="0" lang="en-US" sz="2400" kern="1200" baseline="0" dirty="0" smtClean="0">
                        <a:solidFill>
                          <a:schemeClr val="dk1"/>
                        </a:solidFill>
                        <a:latin typeface="+mn-lt"/>
                        <a:ea typeface="+mn-ea"/>
                        <a:cs typeface="+mn-cs"/>
                      </a:endParaRPr>
                    </a:p>
                    <a:p>
                      <a:r>
                        <a:rPr kumimoji="0" lang="en-US" sz="2400" kern="1200" baseline="0" dirty="0" smtClean="0">
                          <a:solidFill>
                            <a:schemeClr val="dk1"/>
                          </a:solidFill>
                          <a:latin typeface="+mn-lt"/>
                          <a:ea typeface="+mn-ea"/>
                          <a:cs typeface="+mn-cs"/>
                        </a:rPr>
                        <a:t>5) </a:t>
                      </a:r>
                    </a:p>
                    <a:p>
                      <a:r>
                        <a:rPr kumimoji="0" lang="en-US" sz="2400" kern="1200" baseline="0" dirty="0" smtClean="0">
                          <a:solidFill>
                            <a:schemeClr val="dk1"/>
                          </a:solidFill>
                          <a:latin typeface="+mn-lt"/>
                          <a:ea typeface="+mn-ea"/>
                          <a:cs typeface="+mn-cs"/>
                        </a:rPr>
                        <a:t>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Group C </a:t>
                      </a:r>
                      <a:r>
                        <a:rPr kumimoji="0" lang="en-US" sz="2400" kern="1200" baseline="0" dirty="0" err="1" smtClean="0">
                          <a:solidFill>
                            <a:schemeClr val="dk1"/>
                          </a:solidFill>
                          <a:latin typeface="+mn-lt"/>
                          <a:ea typeface="+mn-ea"/>
                          <a:cs typeface="+mn-cs"/>
                        </a:rPr>
                        <a:t>Taluka</a:t>
                      </a:r>
                      <a:r>
                        <a:rPr kumimoji="0" lang="en-US" sz="2400" kern="1200" baseline="0" dirty="0" smtClean="0">
                          <a:solidFill>
                            <a:schemeClr val="dk1"/>
                          </a:solidFill>
                          <a:latin typeface="+mn-lt"/>
                          <a:ea typeface="+mn-ea"/>
                          <a:cs typeface="+mn-cs"/>
                        </a:rPr>
                        <a:t> 	</a:t>
                      </a:r>
                    </a:p>
                    <a:p>
                      <a:endParaRPr lang="en-US" sz="2400" dirty="0" smtClean="0"/>
                    </a:p>
                    <a:p>
                      <a:endParaRPr lang="en-US"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baseline="0" dirty="0" smtClean="0">
                          <a:solidFill>
                            <a:schemeClr val="dk1"/>
                          </a:solidFill>
                          <a:latin typeface="+mn-lt"/>
                          <a:ea typeface="+mn-ea"/>
                          <a:cs typeface="+mn-cs"/>
                        </a:rPr>
                        <a:t>60% VAT on local sales minus ITC or zero whichever is more + CST payable 	</a:t>
                      </a:r>
                    </a:p>
                    <a:p>
                      <a:endParaRPr lang="en-US" sz="2400" dirty="0" smtClean="0"/>
                    </a:p>
                    <a:p>
                      <a:endParaRPr lang="en-US" sz="2400" dirty="0"/>
                    </a:p>
                  </a:txBody>
                  <a:tcPr/>
                </a:tc>
              </a:tr>
            </a:tbl>
          </a:graphicData>
        </a:graphic>
      </p:graphicFrame>
      <p:sp>
        <p:nvSpPr>
          <p:cNvPr id="4" name="TextBox 3"/>
          <p:cNvSpPr txBox="1"/>
          <p:nvPr/>
        </p:nvSpPr>
        <p:spPr>
          <a:xfrm>
            <a:off x="0" y="0"/>
            <a:ext cx="8437566" cy="677108"/>
          </a:xfrm>
          <a:prstGeom prst="rect">
            <a:avLst/>
          </a:prstGeom>
          <a:noFill/>
        </p:spPr>
        <p:txBody>
          <a:bodyPr wrap="none" rtlCol="0">
            <a:spAutoFit/>
          </a:bodyPr>
          <a:lstStyle/>
          <a:p>
            <a:r>
              <a:rPr lang="en-US" b="1" u="sng" dirty="0" smtClean="0"/>
              <a:t>                        </a:t>
            </a:r>
            <a:r>
              <a:rPr lang="en-US" sz="2000" b="1" u="sng" dirty="0" smtClean="0"/>
              <a:t>Industrial Promotion Subsidy for Large Scale Industries</a:t>
            </a:r>
            <a:r>
              <a:rPr lang="en-US" sz="2000" b="1" dirty="0" smtClean="0"/>
              <a:t> –</a:t>
            </a:r>
            <a:r>
              <a:rPr lang="en-US" b="1" dirty="0" smtClean="0"/>
              <a:t> </a:t>
            </a:r>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632311"/>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INTEREST SUBSIDY:-</a:t>
            </a:r>
            <a:r>
              <a:rPr lang="en-US" sz="2000" b="1" u="sng" dirty="0" smtClean="0"/>
              <a:t> </a:t>
            </a:r>
          </a:p>
          <a:p>
            <a:endParaRPr lang="en-US" sz="2000" b="1" u="sng" dirty="0"/>
          </a:p>
          <a:p>
            <a:endParaRPr lang="en-US" sz="2000" b="1" dirty="0" smtClean="0"/>
          </a:p>
          <a:p>
            <a:endParaRPr lang="en-US" sz="2000" dirty="0" smtClean="0"/>
          </a:p>
          <a:p>
            <a:pPr>
              <a:buFont typeface="Wingdings" pitchFamily="2" charset="2"/>
              <a:buChar char="§"/>
            </a:pPr>
            <a:r>
              <a:rPr lang="en-US" sz="2000" dirty="0" smtClean="0"/>
              <a:t>   All </a:t>
            </a:r>
            <a:r>
              <a:rPr lang="en-US" sz="2000" dirty="0"/>
              <a:t>eligible </a:t>
            </a:r>
            <a:r>
              <a:rPr lang="en-US" sz="2000" dirty="0" smtClean="0">
                <a:solidFill>
                  <a:schemeClr val="accent1"/>
                </a:solidFill>
              </a:rPr>
              <a:t>NEW</a:t>
            </a:r>
            <a:r>
              <a:rPr lang="en-US" sz="2000" dirty="0" smtClean="0"/>
              <a:t> </a:t>
            </a:r>
            <a:r>
              <a:rPr lang="en-US" sz="2000" dirty="0">
                <a:solidFill>
                  <a:schemeClr val="accent4">
                    <a:lumMod val="60000"/>
                    <a:lumOff val="40000"/>
                  </a:schemeClr>
                </a:solidFill>
              </a:rPr>
              <a:t>Micro</a:t>
            </a:r>
            <a:r>
              <a:rPr lang="en-US" sz="2000" dirty="0">
                <a:solidFill>
                  <a:schemeClr val="accent4">
                    <a:lumMod val="75000"/>
                  </a:schemeClr>
                </a:solidFill>
              </a:rPr>
              <a:t>, Small </a:t>
            </a:r>
            <a:r>
              <a:rPr lang="en-US" sz="2000" dirty="0"/>
              <a:t>and </a:t>
            </a:r>
            <a:r>
              <a:rPr lang="en-US" sz="2000" dirty="0">
                <a:solidFill>
                  <a:srgbClr val="FF7C80"/>
                </a:solidFill>
              </a:rPr>
              <a:t>Medium</a:t>
            </a:r>
            <a:r>
              <a:rPr lang="en-US" sz="2000" dirty="0"/>
              <a:t> Manufacturing Enterprises in </a:t>
            </a:r>
            <a:r>
              <a:rPr lang="en-US" sz="2000" dirty="0" smtClean="0"/>
              <a:t>areas</a:t>
            </a:r>
          </a:p>
          <a:p>
            <a:r>
              <a:rPr lang="en-US" sz="2000" dirty="0" smtClean="0"/>
              <a:t>     other  than </a:t>
            </a:r>
            <a:r>
              <a:rPr lang="en-US" sz="2000" dirty="0" err="1">
                <a:solidFill>
                  <a:schemeClr val="accent1">
                    <a:lumMod val="60000"/>
                    <a:lumOff val="40000"/>
                  </a:schemeClr>
                </a:solidFill>
              </a:rPr>
              <a:t>Group“A</a:t>
            </a:r>
            <a:r>
              <a:rPr lang="en-US" sz="2000" dirty="0">
                <a:solidFill>
                  <a:schemeClr val="accent1">
                    <a:lumMod val="60000"/>
                    <a:lumOff val="40000"/>
                  </a:schemeClr>
                </a:solidFill>
              </a:rPr>
              <a:t>”</a:t>
            </a:r>
            <a:r>
              <a:rPr lang="en-US" sz="2000" dirty="0"/>
              <a:t> will be eligible for interest subsidy. </a:t>
            </a:r>
            <a:r>
              <a:rPr lang="en-US" sz="2000" dirty="0" smtClean="0"/>
              <a:t>(B/C/D/D+ )</a:t>
            </a:r>
          </a:p>
          <a:p>
            <a:endParaRPr lang="en-US" sz="2000" dirty="0" smtClean="0"/>
          </a:p>
          <a:p>
            <a:pPr>
              <a:buFont typeface="Wingdings" pitchFamily="2" charset="2"/>
              <a:buChar char="§"/>
            </a:pPr>
            <a:r>
              <a:rPr lang="en-US" sz="2000" dirty="0" smtClean="0"/>
              <a:t>   The </a:t>
            </a:r>
            <a:r>
              <a:rPr lang="en-US" sz="2000" dirty="0"/>
              <a:t>Interest Subsidy will be payable </a:t>
            </a:r>
            <a:r>
              <a:rPr lang="en-US" sz="2000" dirty="0">
                <a:solidFill>
                  <a:srgbClr val="0070C0"/>
                </a:solidFill>
              </a:rPr>
              <a:t>only on the interest actually paid to the </a:t>
            </a:r>
            <a:endParaRPr lang="en-US" sz="2000" dirty="0" smtClean="0">
              <a:solidFill>
                <a:srgbClr val="0070C0"/>
              </a:solidFill>
            </a:endParaRPr>
          </a:p>
          <a:p>
            <a:r>
              <a:rPr lang="en-US" sz="2000" dirty="0" smtClean="0">
                <a:solidFill>
                  <a:srgbClr val="0070C0"/>
                </a:solidFill>
              </a:rPr>
              <a:t>     Banks and </a:t>
            </a:r>
            <a:r>
              <a:rPr lang="en-US" sz="2000" dirty="0">
                <a:solidFill>
                  <a:srgbClr val="0070C0"/>
                </a:solidFill>
              </a:rPr>
              <a:t>Public Financial Institutions on the amount of </a:t>
            </a:r>
            <a:r>
              <a:rPr lang="en-US" sz="2000" dirty="0">
                <a:solidFill>
                  <a:srgbClr val="FF7C80"/>
                </a:solidFill>
              </a:rPr>
              <a:t>term loans </a:t>
            </a:r>
            <a:r>
              <a:rPr lang="en-US" sz="2000" dirty="0"/>
              <a:t>taken </a:t>
            </a:r>
            <a:r>
              <a:rPr lang="en-US" sz="2000" dirty="0" smtClean="0"/>
              <a:t>for</a:t>
            </a:r>
          </a:p>
          <a:p>
            <a:r>
              <a:rPr lang="en-US" sz="2000" dirty="0" smtClean="0"/>
              <a:t>     </a:t>
            </a:r>
            <a:r>
              <a:rPr lang="en-US" sz="2000" dirty="0"/>
              <a:t>acquisition of </a:t>
            </a:r>
            <a:r>
              <a:rPr lang="en-US" sz="2000" dirty="0" smtClean="0"/>
              <a:t>Fixed </a:t>
            </a:r>
            <a:r>
              <a:rPr lang="en-US" sz="2000" dirty="0"/>
              <a:t>Assets. </a:t>
            </a:r>
            <a:endParaRPr lang="en-US" sz="2000" dirty="0" smtClean="0"/>
          </a:p>
          <a:p>
            <a:endParaRPr lang="en-US" sz="2000" dirty="0" smtClean="0"/>
          </a:p>
          <a:p>
            <a:pPr>
              <a:buFont typeface="Wingdings" pitchFamily="2" charset="2"/>
              <a:buChar char="§"/>
            </a:pPr>
            <a:r>
              <a:rPr lang="en-US" sz="2000" dirty="0" smtClean="0"/>
              <a:t>   The </a:t>
            </a:r>
            <a:r>
              <a:rPr lang="en-US" sz="2000" dirty="0"/>
              <a:t>amount of interest subsidy will </a:t>
            </a:r>
            <a:r>
              <a:rPr lang="en-US" sz="2000" dirty="0">
                <a:solidFill>
                  <a:schemeClr val="accent1"/>
                </a:solidFill>
              </a:rPr>
              <a:t>be calculated @ effective rate of interest, </a:t>
            </a:r>
            <a:endParaRPr lang="en-US" sz="2000" dirty="0" smtClean="0">
              <a:solidFill>
                <a:schemeClr val="accent1"/>
              </a:solidFill>
            </a:endParaRPr>
          </a:p>
          <a:p>
            <a:r>
              <a:rPr lang="en-US" sz="2000" dirty="0" smtClean="0">
                <a:solidFill>
                  <a:schemeClr val="accent1"/>
                </a:solidFill>
              </a:rPr>
              <a:t>     after deducting </a:t>
            </a:r>
            <a:r>
              <a:rPr lang="en-US" sz="2000" dirty="0">
                <a:solidFill>
                  <a:schemeClr val="accent1"/>
                </a:solidFill>
              </a:rPr>
              <a:t>the </a:t>
            </a:r>
            <a:r>
              <a:rPr lang="en-US" sz="2000" dirty="0">
                <a:solidFill>
                  <a:srgbClr val="FF0000"/>
                </a:solidFill>
              </a:rPr>
              <a:t>interest subsidy receivable</a:t>
            </a:r>
            <a:r>
              <a:rPr lang="en-US" sz="2000" dirty="0">
                <a:solidFill>
                  <a:schemeClr val="accent1"/>
                </a:solidFill>
              </a:rPr>
              <a:t> from any institution or under </a:t>
            </a:r>
            <a:endParaRPr lang="en-US" sz="2000" dirty="0" smtClean="0">
              <a:solidFill>
                <a:schemeClr val="accent1"/>
              </a:solidFill>
            </a:endParaRPr>
          </a:p>
          <a:p>
            <a:r>
              <a:rPr lang="en-US" sz="2000" dirty="0" smtClean="0">
                <a:solidFill>
                  <a:schemeClr val="accent1"/>
                </a:solidFill>
              </a:rPr>
              <a:t>     any</a:t>
            </a:r>
            <a:r>
              <a:rPr lang="en-US" sz="2000" dirty="0" smtClean="0">
                <a:solidFill>
                  <a:srgbClr val="FF0000"/>
                </a:solidFill>
              </a:rPr>
              <a:t> </a:t>
            </a:r>
            <a:r>
              <a:rPr lang="en-US" sz="2000" dirty="0">
                <a:solidFill>
                  <a:srgbClr val="FF0000"/>
                </a:solidFill>
              </a:rPr>
              <a:t>Govt. of </a:t>
            </a:r>
            <a:r>
              <a:rPr lang="en-US" sz="2000" dirty="0" smtClean="0">
                <a:solidFill>
                  <a:srgbClr val="FF0000"/>
                </a:solidFill>
              </a:rPr>
              <a:t>India </a:t>
            </a:r>
            <a:r>
              <a:rPr lang="en-US" sz="2000" dirty="0">
                <a:solidFill>
                  <a:srgbClr val="FF0000"/>
                </a:solidFill>
              </a:rPr>
              <a:t>Scheme</a:t>
            </a:r>
            <a:r>
              <a:rPr lang="en-US" sz="2000" dirty="0">
                <a:solidFill>
                  <a:schemeClr val="accent1"/>
                </a:solidFill>
              </a:rPr>
              <a:t> and the penal/compound interest </a:t>
            </a:r>
            <a:r>
              <a:rPr lang="en-US" sz="2000" dirty="0">
                <a:solidFill>
                  <a:srgbClr val="FF0000"/>
                </a:solidFill>
              </a:rPr>
              <a:t>or 5 % per annum</a:t>
            </a:r>
            <a:r>
              <a:rPr lang="en-US" sz="2000" dirty="0" smtClean="0">
                <a:solidFill>
                  <a:srgbClr val="FF0000"/>
                </a:solidFill>
              </a:rPr>
              <a:t>,</a:t>
            </a:r>
          </a:p>
          <a:p>
            <a:r>
              <a:rPr lang="en-US" sz="2000" dirty="0" smtClean="0">
                <a:solidFill>
                  <a:srgbClr val="FF0000"/>
                </a:solidFill>
              </a:rPr>
              <a:t>     </a:t>
            </a:r>
            <a:r>
              <a:rPr lang="en-US" sz="2000" dirty="0">
                <a:solidFill>
                  <a:srgbClr val="FF0000"/>
                </a:solidFill>
              </a:rPr>
              <a:t>whichever is less</a:t>
            </a:r>
            <a:r>
              <a:rPr lang="en-US" sz="2000" dirty="0">
                <a:solidFill>
                  <a:schemeClr val="accent1"/>
                </a:solidFill>
              </a:rPr>
              <a:t>. </a:t>
            </a:r>
            <a:endParaRPr lang="en-US" sz="2000" dirty="0" smtClean="0">
              <a:solidFill>
                <a:schemeClr val="accent1"/>
              </a:solidFill>
            </a:endParaRPr>
          </a:p>
          <a:p>
            <a:endParaRPr lang="en-US" sz="2000" dirty="0" smtClean="0">
              <a:solidFill>
                <a:schemeClr val="accent1"/>
              </a:solidFill>
            </a:endParaRPr>
          </a:p>
          <a:p>
            <a:pPr>
              <a:buFont typeface="Wingdings" pitchFamily="2" charset="2"/>
              <a:buChar char="§"/>
            </a:pPr>
            <a:r>
              <a:rPr lang="en-US" sz="2000" dirty="0" smtClean="0"/>
              <a:t>   The </a:t>
            </a:r>
            <a:r>
              <a:rPr lang="en-US" sz="2000" dirty="0"/>
              <a:t>quantum of interest subsidy payable </a:t>
            </a:r>
            <a:r>
              <a:rPr lang="en-US" sz="2000" dirty="0">
                <a:solidFill>
                  <a:schemeClr val="accent1">
                    <a:lumMod val="60000"/>
                    <a:lumOff val="40000"/>
                  </a:schemeClr>
                </a:solidFill>
              </a:rPr>
              <a:t>every </a:t>
            </a:r>
            <a:r>
              <a:rPr lang="en-US" sz="2000" dirty="0" smtClean="0">
                <a:solidFill>
                  <a:schemeClr val="accent1">
                    <a:lumMod val="60000"/>
                    <a:lumOff val="40000"/>
                  </a:schemeClr>
                </a:solidFill>
              </a:rPr>
              <a:t> year </a:t>
            </a:r>
            <a:r>
              <a:rPr lang="en-US" sz="2000" dirty="0"/>
              <a:t>will </a:t>
            </a:r>
            <a:r>
              <a:rPr lang="en-US" sz="2000" dirty="0">
                <a:solidFill>
                  <a:schemeClr val="accent4">
                    <a:lumMod val="75000"/>
                  </a:schemeClr>
                </a:solidFill>
              </a:rPr>
              <a:t>not exceed the bills </a:t>
            </a:r>
            <a:endParaRPr lang="en-US" sz="2000" dirty="0" smtClean="0">
              <a:solidFill>
                <a:schemeClr val="accent4">
                  <a:lumMod val="75000"/>
                </a:schemeClr>
              </a:solidFill>
            </a:endParaRPr>
          </a:p>
          <a:p>
            <a:r>
              <a:rPr lang="en-US" sz="2000" dirty="0" smtClean="0">
                <a:solidFill>
                  <a:schemeClr val="accent4">
                    <a:lumMod val="75000"/>
                  </a:schemeClr>
                </a:solidFill>
              </a:rPr>
              <a:t>     paid for  electricity </a:t>
            </a:r>
            <a:r>
              <a:rPr lang="en-US" sz="2000" dirty="0">
                <a:solidFill>
                  <a:schemeClr val="accent4">
                    <a:lumMod val="75000"/>
                  </a:schemeClr>
                </a:solidFill>
              </a:rPr>
              <a:t>consumed during the relevant </a:t>
            </a:r>
            <a:r>
              <a:rPr lang="en-US" sz="2000" dirty="0" smtClean="0">
                <a:solidFill>
                  <a:schemeClr val="accent4">
                    <a:lumMod val="75000"/>
                  </a:schemeClr>
                </a:solidFill>
              </a:rPr>
              <a:t> year</a:t>
            </a:r>
            <a:r>
              <a:rPr lang="en-US" sz="2000" dirty="0">
                <a:solidFill>
                  <a:schemeClr val="accent4">
                    <a:lumMod val="75000"/>
                  </a:schemeClr>
                </a:solidFill>
              </a:rPr>
              <a:t>.</a:t>
            </a:r>
            <a:r>
              <a:rPr lang="en-US" sz="2000" dirty="0"/>
              <a:t> </a:t>
            </a:r>
          </a:p>
        </p:txBody>
      </p:sp>
      <p:sp>
        <p:nvSpPr>
          <p:cNvPr id="3" name="Footer Placeholder 2"/>
          <p:cNvSpPr>
            <a:spLocks noGrp="1"/>
          </p:cNvSpPr>
          <p:nvPr>
            <p:ph type="ftr" sz="quarter" idx="11"/>
          </p:nvPr>
        </p:nvSpPr>
        <p:spPr>
          <a:xfrm>
            <a:off x="0" y="6477000"/>
            <a:ext cx="9144000" cy="838200"/>
          </a:xfrm>
          <a:solidFill>
            <a:schemeClr val="accent1">
              <a:lumMod val="60000"/>
              <a:lumOff val="40000"/>
            </a:schemeClr>
          </a:solidFill>
        </p:spPr>
        <p:txBody>
          <a:bodyPr>
            <a:scene3d>
              <a:camera prst="orthographicFront"/>
              <a:lightRig rig="sunset" dir="t"/>
            </a:scene3d>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293757"/>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EXEMPTION FROM ELECTRICITY DUTY</a:t>
            </a:r>
            <a:endParaRPr lang="en-US" sz="2000" b="1" dirty="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dirty="0"/>
          </a:p>
          <a:p>
            <a:r>
              <a:rPr lang="en-US" sz="2000" b="1" dirty="0" smtClean="0"/>
              <a:t> </a:t>
            </a:r>
            <a:endParaRPr lang="en-US" sz="2000" b="1" dirty="0"/>
          </a:p>
          <a:p>
            <a:r>
              <a:rPr lang="en-US" sz="2000" dirty="0" smtClean="0"/>
              <a:t>A)    All </a:t>
            </a:r>
            <a:r>
              <a:rPr lang="en-US" sz="2000" dirty="0"/>
              <a:t>Eligible </a:t>
            </a:r>
            <a:r>
              <a:rPr lang="en-US" sz="2000" dirty="0">
                <a:solidFill>
                  <a:srgbClr val="FF0000"/>
                </a:solidFill>
              </a:rPr>
              <a:t>New Units</a:t>
            </a:r>
            <a:r>
              <a:rPr lang="en-US" sz="2000" dirty="0"/>
              <a:t> in Group C, D, and D+ areas and No-Industry District(s) and </a:t>
            </a:r>
            <a:r>
              <a:rPr lang="en-US" sz="2000" dirty="0" err="1" smtClean="0"/>
              <a:t>Naxalism</a:t>
            </a:r>
            <a:r>
              <a:rPr lang="en-US" sz="2000" dirty="0" smtClean="0"/>
              <a:t> </a:t>
            </a:r>
            <a:r>
              <a:rPr lang="en-US" sz="2000" dirty="0"/>
              <a:t>affected Area will be </a:t>
            </a:r>
            <a:r>
              <a:rPr lang="en-US" sz="2000" dirty="0">
                <a:solidFill>
                  <a:schemeClr val="accent1"/>
                </a:solidFill>
              </a:rPr>
              <a:t>exempted from payment of Electricity Duty during </a:t>
            </a:r>
            <a:r>
              <a:rPr lang="en-US" sz="2000" dirty="0" smtClean="0">
                <a:solidFill>
                  <a:schemeClr val="accent1"/>
                </a:solidFill>
              </a:rPr>
              <a:t>eligibility </a:t>
            </a:r>
            <a:r>
              <a:rPr lang="en-US" sz="2000" dirty="0">
                <a:solidFill>
                  <a:schemeClr val="accent1"/>
                </a:solidFill>
              </a:rPr>
              <a:t>period not exceeding 15 years</a:t>
            </a:r>
            <a:r>
              <a:rPr lang="en-US" sz="2000" dirty="0"/>
              <a:t>. </a:t>
            </a:r>
            <a:endParaRPr lang="en-US" sz="2000" dirty="0" smtClean="0"/>
          </a:p>
          <a:p>
            <a:endParaRPr lang="en-US" sz="2000" dirty="0" smtClean="0"/>
          </a:p>
          <a:p>
            <a:r>
              <a:rPr lang="en-US" sz="2000" dirty="0" smtClean="0"/>
              <a:t> B)  In </a:t>
            </a:r>
            <a:r>
              <a:rPr lang="en-US" sz="2000" dirty="0"/>
              <a:t>Group A and B </a:t>
            </a:r>
            <a:r>
              <a:rPr lang="en-US" sz="2000" dirty="0" smtClean="0"/>
              <a:t>areas:-</a:t>
            </a:r>
          </a:p>
          <a:p>
            <a:pPr>
              <a:buFont typeface="Wingdings" pitchFamily="2" charset="2"/>
              <a:buChar char="§"/>
            </a:pPr>
            <a:r>
              <a:rPr lang="en-US" sz="2000" dirty="0" smtClean="0"/>
              <a:t> </a:t>
            </a:r>
            <a:r>
              <a:rPr lang="en-US" sz="2000" dirty="0"/>
              <a:t>100% Export Oriented </a:t>
            </a:r>
            <a:r>
              <a:rPr lang="en-US" sz="2000" dirty="0" smtClean="0"/>
              <a:t>Units (EOUs), </a:t>
            </a:r>
          </a:p>
          <a:p>
            <a:pPr>
              <a:buFont typeface="Wingdings" pitchFamily="2" charset="2"/>
              <a:buChar char="§"/>
            </a:pPr>
            <a:r>
              <a:rPr lang="en-US" sz="2000" dirty="0" smtClean="0"/>
              <a:t> Information Technology Manufacturing Units and</a:t>
            </a:r>
          </a:p>
          <a:p>
            <a:pPr>
              <a:buFont typeface="Wingdings" pitchFamily="2" charset="2"/>
              <a:buChar char="§"/>
            </a:pPr>
            <a:r>
              <a:rPr lang="en-US" sz="2000" dirty="0" smtClean="0"/>
              <a:t> Bio-Technology Manufacturing units </a:t>
            </a:r>
          </a:p>
          <a:p>
            <a:r>
              <a:rPr lang="en-US" sz="2000" dirty="0" smtClean="0"/>
              <a:t>   will also </a:t>
            </a:r>
            <a:r>
              <a:rPr lang="en-US" sz="2000" dirty="0" smtClean="0">
                <a:solidFill>
                  <a:schemeClr val="accent1"/>
                </a:solidFill>
              </a:rPr>
              <a:t>be exempted from payment of Electricity Duty for a period of 7 Years. </a:t>
            </a:r>
          </a:p>
          <a:p>
            <a:endParaRPr lang="en-US" sz="2000" dirty="0" smtClean="0">
              <a:solidFill>
                <a:schemeClr val="accent1"/>
              </a:solidFill>
            </a:endParaRPr>
          </a:p>
          <a:p>
            <a:pPr>
              <a:buFont typeface="Wingdings" pitchFamily="2" charset="2"/>
              <a:buChar char="§"/>
            </a:pPr>
            <a:r>
              <a:rPr lang="en-US" sz="2000" dirty="0" smtClean="0">
                <a:solidFill>
                  <a:schemeClr val="accent1"/>
                </a:solidFill>
              </a:rPr>
              <a:t>    </a:t>
            </a:r>
            <a:r>
              <a:rPr lang="en-US" sz="2000" dirty="0" smtClean="0"/>
              <a:t>Necessary Notification under the provisions of the Electricity Duty Act 1958  will be issued separately by the Energy Department. </a:t>
            </a:r>
          </a:p>
          <a:p>
            <a:endParaRPr lang="en-US" sz="2000" dirty="0"/>
          </a:p>
        </p:txBody>
      </p:sp>
      <p:sp>
        <p:nvSpPr>
          <p:cNvPr id="3" name="Footer Placeholder 2"/>
          <p:cNvSpPr>
            <a:spLocks noGrp="1"/>
          </p:cNvSpPr>
          <p:nvPr>
            <p:ph type="ftr" sz="quarter" idx="11"/>
          </p:nvPr>
        </p:nvSpPr>
        <p:spPr>
          <a:xfrm>
            <a:off x="0" y="6492875"/>
            <a:ext cx="9144000" cy="5937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pic>
        <p:nvPicPr>
          <p:cNvPr id="2050" name="Picture 2" descr="C:\Users\KBPO\Desktop\G SIR G\PPT\PSI 2013 Anu\punjab-deputy-chief-minister-sukhbir-singh-badal-35722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2051" name="Picture 3" descr="C:\Users\KBPO\Desktop\G SIR G\PPT\PSI 2013 Anu\logo.png"/>
          <p:cNvPicPr>
            <a:picLocks noChangeAspect="1" noChangeArrowheads="1"/>
          </p:cNvPicPr>
          <p:nvPr/>
        </p:nvPicPr>
        <p:blipFill>
          <a:blip r:embed="rId3" cstate="print"/>
          <a:srcRect/>
          <a:stretch>
            <a:fillRect/>
          </a:stretch>
        </p:blipFill>
        <p:spPr bwMode="auto">
          <a:xfrm rot="239498">
            <a:off x="5461332" y="762000"/>
            <a:ext cx="3541027" cy="1905000"/>
          </a:xfrm>
          <a:prstGeom prst="rect">
            <a:avLst/>
          </a:prstGeom>
          <a:noFill/>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63417"/>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WAIVER OF STAMP  DUTY</a:t>
            </a: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 </a:t>
            </a:r>
          </a:p>
          <a:p>
            <a:endParaRPr lang="en-US" sz="2000" b="1" dirty="0"/>
          </a:p>
          <a:p>
            <a:endParaRPr lang="en-US" sz="2000" b="1" dirty="0" smtClean="0"/>
          </a:p>
          <a:p>
            <a:endParaRPr lang="en-US" sz="2000" b="1" dirty="0"/>
          </a:p>
          <a:p>
            <a:r>
              <a:rPr lang="en-US" sz="2000" dirty="0" smtClean="0">
                <a:solidFill>
                  <a:schemeClr val="accent1"/>
                </a:solidFill>
              </a:rPr>
              <a:t>A)New </a:t>
            </a:r>
            <a:r>
              <a:rPr lang="en-US" sz="2000" dirty="0">
                <a:solidFill>
                  <a:schemeClr val="accent1"/>
                </a:solidFill>
              </a:rPr>
              <a:t>Units </a:t>
            </a:r>
            <a:r>
              <a:rPr lang="en-US" sz="2000" dirty="0"/>
              <a:t>as well as Units undertaking </a:t>
            </a:r>
            <a:r>
              <a:rPr lang="en-US" sz="2000" dirty="0">
                <a:solidFill>
                  <a:schemeClr val="accent1"/>
                </a:solidFill>
              </a:rPr>
              <a:t>Expansion/ Diversification </a:t>
            </a:r>
            <a:r>
              <a:rPr lang="en-US" sz="2000" dirty="0"/>
              <a:t>(including Mega and Ultra Mega Projects) will be exempted from payment of Stamp duty during the Investment period in Group </a:t>
            </a:r>
            <a:r>
              <a:rPr lang="en-US" sz="2000" dirty="0">
                <a:solidFill>
                  <a:schemeClr val="accent1">
                    <a:lumMod val="60000"/>
                    <a:lumOff val="40000"/>
                  </a:schemeClr>
                </a:solidFill>
              </a:rPr>
              <a:t>“C, D, D+ </a:t>
            </a:r>
            <a:r>
              <a:rPr lang="en-US" sz="2000" dirty="0" err="1">
                <a:solidFill>
                  <a:schemeClr val="accent1">
                    <a:lumMod val="60000"/>
                    <a:lumOff val="40000"/>
                  </a:schemeClr>
                </a:solidFill>
              </a:rPr>
              <a:t>Talukas</a:t>
            </a:r>
            <a:r>
              <a:rPr lang="en-US" sz="2000" dirty="0">
                <a:solidFill>
                  <a:schemeClr val="accent1">
                    <a:lumMod val="60000"/>
                    <a:lumOff val="40000"/>
                  </a:schemeClr>
                </a:solidFill>
              </a:rPr>
              <a:t>, No Industry Districts and Naxalism affected areas</a:t>
            </a:r>
            <a:r>
              <a:rPr lang="en-US" sz="2000" dirty="0"/>
              <a:t>. </a:t>
            </a:r>
            <a:endParaRPr lang="en-US" sz="2000" dirty="0" smtClean="0"/>
          </a:p>
          <a:p>
            <a:endParaRPr lang="en-US" sz="2000" dirty="0" smtClean="0"/>
          </a:p>
          <a:p>
            <a:r>
              <a:rPr lang="en-US" sz="2000" dirty="0" smtClean="0"/>
              <a:t>B) </a:t>
            </a:r>
            <a:r>
              <a:rPr lang="en-US" sz="2000" dirty="0"/>
              <a:t>I</a:t>
            </a:r>
            <a:r>
              <a:rPr lang="en-US" sz="2000" dirty="0" smtClean="0"/>
              <a:t>n </a:t>
            </a:r>
            <a:r>
              <a:rPr lang="en-US" sz="2000" dirty="0"/>
              <a:t>Group A and B areas, stamp duty exemption would be available as given below</a:t>
            </a:r>
            <a:r>
              <a:rPr lang="en-US" sz="2000" dirty="0" smtClean="0"/>
              <a:t>:</a:t>
            </a:r>
          </a:p>
          <a:p>
            <a:r>
              <a:rPr lang="en-US" sz="2000" dirty="0" smtClean="0"/>
              <a:t> </a:t>
            </a:r>
            <a:endParaRPr lang="en-US" sz="2000" dirty="0"/>
          </a:p>
          <a:p>
            <a:pPr>
              <a:buFont typeface="Arial" pitchFamily="34" charset="0"/>
              <a:buChar char="•"/>
            </a:pPr>
            <a:r>
              <a:rPr lang="en-US" sz="2000" dirty="0" smtClean="0"/>
              <a:t>  BT </a:t>
            </a:r>
            <a:r>
              <a:rPr lang="en-US" sz="2000" dirty="0"/>
              <a:t>Manufacturing and IT Manufacturing Units in Public Parks : 100% </a:t>
            </a:r>
            <a:endParaRPr lang="en-US" sz="2000" dirty="0" smtClean="0"/>
          </a:p>
          <a:p>
            <a:endParaRPr lang="en-US" sz="2000" dirty="0"/>
          </a:p>
          <a:p>
            <a:pPr>
              <a:buFont typeface="Arial" pitchFamily="34" charset="0"/>
              <a:buChar char="•"/>
            </a:pPr>
            <a:r>
              <a:rPr lang="en-US" sz="2000" dirty="0" smtClean="0"/>
              <a:t>  BT </a:t>
            </a:r>
            <a:r>
              <a:rPr lang="en-US" sz="2000" dirty="0"/>
              <a:t>Manufacturing and IT Manufacturing Units in Private Parks : 75% </a:t>
            </a:r>
            <a:endParaRPr lang="en-US" sz="2000" dirty="0" smtClean="0"/>
          </a:p>
          <a:p>
            <a:endParaRPr lang="en-US" sz="2000" dirty="0"/>
          </a:p>
          <a:p>
            <a:pPr>
              <a:buFont typeface="Arial" pitchFamily="34" charset="0"/>
              <a:buChar char="•"/>
            </a:pPr>
            <a:r>
              <a:rPr lang="en-US" sz="2000" dirty="0" smtClean="0"/>
              <a:t>  Mega </a:t>
            </a:r>
            <a:r>
              <a:rPr lang="en-US" sz="2000" dirty="0"/>
              <a:t>Projects - 50% for first conveyance deed only </a:t>
            </a:r>
          </a:p>
          <a:p>
            <a:r>
              <a:rPr lang="en-US" sz="2000" b="1" i="1" dirty="0"/>
              <a:t>Explanation: Eligible New/Expansion Units of PSI-2007 will also be eligible for Stamp Duty Exemption during their investment period. </a:t>
            </a:r>
            <a:endParaRPr lang="en-US" sz="2000" b="1" i="1" dirty="0" smtClean="0"/>
          </a:p>
          <a:p>
            <a:endParaRPr lang="en-US" sz="2000" b="1" i="1" dirty="0"/>
          </a:p>
          <a:p>
            <a:r>
              <a:rPr lang="en-US" sz="2000" dirty="0"/>
              <a:t>Necessary </a:t>
            </a:r>
            <a:r>
              <a:rPr lang="en-US" sz="2000" dirty="0">
                <a:solidFill>
                  <a:schemeClr val="accent1"/>
                </a:solidFill>
              </a:rPr>
              <a:t>Notification under the provisions of the Bombay Stamp Act 1958 will be issued separately by the Revenue &amp; Forest Department.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77001"/>
            <a:ext cx="9144000" cy="276999"/>
          </a:xfrm>
          <a:solidFill>
            <a:srgbClr val="00B0F0"/>
          </a:solidFill>
        </p:spPr>
        <p:txBody>
          <a:bodyPr wrap="square">
            <a:spAutoFit/>
          </a:bodyPr>
          <a:lstStyle/>
          <a:p>
            <a:pPr lvl="2"/>
            <a:r>
              <a:rPr lang="en-US" b="1" dirty="0" smtClean="0"/>
              <a:t> </a:t>
            </a:r>
            <a:r>
              <a:rPr lang="en-US" b="1" dirty="0" smtClean="0">
                <a:hlinkClick r:id="rId2"/>
              </a:rPr>
              <a:t>WWW.INDUSTRIALSUBSIDY.COM</a:t>
            </a:r>
            <a:r>
              <a:rPr lang="en-US" b="1" dirty="0" smtClean="0"/>
              <a:t>                                   BY CA G.B.MODI</a:t>
            </a:r>
            <a:endParaRPr lang="en-US" dirty="0"/>
          </a:p>
        </p:txBody>
      </p:sp>
      <p:sp>
        <p:nvSpPr>
          <p:cNvPr id="3" name="Rectangle 2"/>
          <p:cNvSpPr/>
          <p:nvPr/>
        </p:nvSpPr>
        <p:spPr>
          <a:xfrm>
            <a:off x="0" y="0"/>
            <a:ext cx="9144000" cy="523220"/>
          </a:xfrm>
          <a:prstGeom prst="rect">
            <a:avLst/>
          </a:prstGeom>
        </p:spPr>
        <p:txBody>
          <a:bodyPr wrap="square">
            <a:spAutoFit/>
          </a:bodyPr>
          <a:lstStyle/>
          <a:p>
            <a:pPr>
              <a:buFont typeface="Wingdings" pitchFamily="2" charset="2"/>
              <a:buChar char="v"/>
            </a:pPr>
            <a:r>
              <a:rPr lang="en-US" b="1" dirty="0" smtClean="0">
                <a:gradFill>
                  <a:gsLst>
                    <a:gs pos="0">
                      <a:srgbClr val="000000"/>
                    </a:gs>
                    <a:gs pos="39999">
                      <a:srgbClr val="0A128C"/>
                    </a:gs>
                    <a:gs pos="70000">
                      <a:srgbClr val="181CC7"/>
                    </a:gs>
                    <a:gs pos="88000">
                      <a:srgbClr val="7005D4"/>
                    </a:gs>
                    <a:gs pos="100000">
                      <a:srgbClr val="8C3D91"/>
                    </a:gs>
                  </a:gsLst>
                  <a:lin ang="5400000" scaled="0"/>
                </a:gradFill>
              </a:rPr>
              <a:t>                                          </a:t>
            </a:r>
            <a:r>
              <a:rPr lang="en-US" sz="2800" b="1" dirty="0" smtClean="0">
                <a:gradFill>
                  <a:gsLst>
                    <a:gs pos="0">
                      <a:srgbClr val="000000"/>
                    </a:gs>
                    <a:gs pos="39999">
                      <a:srgbClr val="0A128C"/>
                    </a:gs>
                    <a:gs pos="70000">
                      <a:srgbClr val="181CC7"/>
                    </a:gs>
                    <a:gs pos="88000">
                      <a:srgbClr val="7005D4"/>
                    </a:gs>
                    <a:gs pos="100000">
                      <a:srgbClr val="8C3D91"/>
                    </a:gs>
                  </a:gsLst>
                  <a:lin ang="5400000" scaled="0"/>
                </a:gradFill>
              </a:rPr>
              <a:t>POWER TARIFF SUBSIDY</a:t>
            </a:r>
            <a:r>
              <a:rPr lang="en-US" sz="2800" b="1" u="sng" dirty="0" smtClean="0">
                <a:gradFill>
                  <a:gsLst>
                    <a:gs pos="0">
                      <a:srgbClr val="000000"/>
                    </a:gs>
                    <a:gs pos="39999">
                      <a:srgbClr val="0A128C"/>
                    </a:gs>
                    <a:gs pos="70000">
                      <a:srgbClr val="181CC7"/>
                    </a:gs>
                    <a:gs pos="88000">
                      <a:srgbClr val="7005D4"/>
                    </a:gs>
                    <a:gs pos="100000">
                      <a:srgbClr val="8C3D91"/>
                    </a:gs>
                  </a:gsLst>
                  <a:lin ang="5400000" scaled="0"/>
                </a:gradFill>
              </a:rPr>
              <a:t>                </a:t>
            </a:r>
            <a:endParaRPr lang="en-US" sz="2800" dirty="0"/>
          </a:p>
        </p:txBody>
      </p:sp>
      <p:pic>
        <p:nvPicPr>
          <p:cNvPr id="4" name="Picture 3" descr="Maharashtra_Divisions_Eng.svg[1].png"/>
          <p:cNvPicPr>
            <a:picLocks noChangeAspect="1"/>
          </p:cNvPicPr>
          <p:nvPr/>
        </p:nvPicPr>
        <p:blipFill>
          <a:blip r:embed="rId3" cstate="print"/>
          <a:stretch>
            <a:fillRect/>
          </a:stretch>
        </p:blipFill>
        <p:spPr>
          <a:xfrm>
            <a:off x="0" y="838200"/>
            <a:ext cx="9144000" cy="5562600"/>
          </a:xfrm>
          <a:prstGeom prst="rect">
            <a:avLst/>
          </a:prstGeom>
          <a:solidFill>
            <a:schemeClr val="accent3">
              <a:lumMod val="60000"/>
              <a:lumOff val="40000"/>
            </a:schemeClr>
          </a:solidFill>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5940088"/>
          </a:xfrm>
          <a:prstGeom prst="rect">
            <a:avLst/>
          </a:prstGeom>
        </p:spPr>
        <p:txBody>
          <a:bodyPr wrap="square">
            <a:spAutoFit/>
          </a:bodyPr>
          <a:lstStyle/>
          <a:p>
            <a:pP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POWER TARIFF SUBSIDY</a:t>
            </a: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 </a:t>
            </a:r>
          </a:p>
          <a:p>
            <a:endParaRPr lang="en-US" sz="2000" b="1" dirty="0"/>
          </a:p>
          <a:p>
            <a:endParaRPr lang="en-US" sz="2000" b="1" dirty="0" smtClean="0"/>
          </a:p>
          <a:p>
            <a:endParaRPr lang="en-US" sz="2000" b="1" dirty="0"/>
          </a:p>
          <a:p>
            <a:pPr>
              <a:buFont typeface="Wingdings" pitchFamily="2" charset="2"/>
              <a:buChar char="§"/>
            </a:pPr>
            <a:r>
              <a:rPr lang="en-US" sz="2000" dirty="0" smtClean="0"/>
              <a:t>   Eligible </a:t>
            </a:r>
            <a:r>
              <a:rPr lang="en-US" sz="2000" dirty="0" smtClean="0">
                <a:solidFill>
                  <a:schemeClr val="accent1">
                    <a:lumMod val="60000"/>
                    <a:lumOff val="40000"/>
                  </a:schemeClr>
                </a:solidFill>
              </a:rPr>
              <a:t>New </a:t>
            </a:r>
            <a:r>
              <a:rPr lang="en-US" sz="2000" dirty="0" smtClean="0">
                <a:solidFill>
                  <a:srgbClr val="FF0000"/>
                </a:solidFill>
              </a:rPr>
              <a:t>Micro</a:t>
            </a:r>
            <a:r>
              <a:rPr lang="en-US" sz="2000" dirty="0"/>
              <a:t>, </a:t>
            </a:r>
            <a:r>
              <a:rPr lang="en-US" sz="2000" dirty="0">
                <a:solidFill>
                  <a:srgbClr val="92D050"/>
                </a:solidFill>
              </a:rPr>
              <a:t>Small</a:t>
            </a:r>
            <a:r>
              <a:rPr lang="en-US" sz="2000" dirty="0"/>
              <a:t> and</a:t>
            </a:r>
            <a:r>
              <a:rPr lang="en-US" sz="2000" dirty="0">
                <a:solidFill>
                  <a:schemeClr val="accent3">
                    <a:lumMod val="60000"/>
                    <a:lumOff val="40000"/>
                  </a:schemeClr>
                </a:solidFill>
              </a:rPr>
              <a:t> Medium </a:t>
            </a:r>
            <a:r>
              <a:rPr lang="en-US" sz="2000" dirty="0"/>
              <a:t>Enterprises (MSME) will be eligible for power </a:t>
            </a:r>
            <a:r>
              <a:rPr lang="en-US" sz="2000" dirty="0" smtClean="0"/>
              <a:t> tariff  subsidy.</a:t>
            </a:r>
          </a:p>
          <a:p>
            <a:endParaRPr lang="en-US" sz="2000" dirty="0" smtClean="0"/>
          </a:p>
          <a:p>
            <a:pPr>
              <a:buFont typeface="Wingdings" pitchFamily="2" charset="2"/>
              <a:buChar char="§"/>
            </a:pPr>
            <a:r>
              <a:rPr lang="en-US" sz="2000" dirty="0" smtClean="0"/>
              <a:t>   The </a:t>
            </a:r>
            <a:r>
              <a:rPr lang="en-US" sz="2000" dirty="0"/>
              <a:t>subsidy will be to the tune of </a:t>
            </a:r>
            <a:r>
              <a:rPr lang="en-US" sz="2000" dirty="0">
                <a:solidFill>
                  <a:srgbClr val="FF0000"/>
                </a:solidFill>
              </a:rPr>
              <a:t>Rs 1/- per unit for the Units </a:t>
            </a:r>
            <a:r>
              <a:rPr lang="en-US" sz="2000" dirty="0"/>
              <a:t>located in </a:t>
            </a:r>
            <a:endParaRPr lang="en-US" sz="2000" dirty="0" smtClean="0"/>
          </a:p>
          <a:p>
            <a:pPr>
              <a:buFont typeface="Wingdings" pitchFamily="2" charset="2"/>
              <a:buChar char="§"/>
            </a:pPr>
            <a:r>
              <a:rPr lang="en-US" sz="2000" dirty="0" smtClean="0"/>
              <a:t>   </a:t>
            </a:r>
            <a:r>
              <a:rPr lang="en-US" sz="2000" dirty="0" err="1" smtClean="0">
                <a:solidFill>
                  <a:schemeClr val="accent1"/>
                </a:solidFill>
              </a:rPr>
              <a:t>Vidarbha</a:t>
            </a:r>
            <a:r>
              <a:rPr lang="en-US" sz="2000" dirty="0" smtClean="0">
                <a:solidFill>
                  <a:schemeClr val="accent1"/>
                </a:solidFill>
              </a:rPr>
              <a:t>,</a:t>
            </a:r>
          </a:p>
          <a:p>
            <a:pPr>
              <a:buFont typeface="Wingdings" pitchFamily="2" charset="2"/>
              <a:buChar char="§"/>
            </a:pPr>
            <a:r>
              <a:rPr lang="en-US" sz="2000" dirty="0" smtClean="0">
                <a:solidFill>
                  <a:schemeClr val="accent1"/>
                </a:solidFill>
              </a:rPr>
              <a:t>   </a:t>
            </a:r>
            <a:r>
              <a:rPr lang="en-US" sz="2000" dirty="0" err="1" smtClean="0">
                <a:solidFill>
                  <a:schemeClr val="accent1"/>
                </a:solidFill>
              </a:rPr>
              <a:t>Marathwada</a:t>
            </a:r>
            <a:r>
              <a:rPr lang="en-US" sz="2000" dirty="0">
                <a:solidFill>
                  <a:schemeClr val="accent1"/>
                </a:solidFill>
              </a:rPr>
              <a:t>, </a:t>
            </a:r>
            <a:endParaRPr lang="en-US" sz="2000" dirty="0" smtClean="0">
              <a:solidFill>
                <a:schemeClr val="accent1"/>
              </a:solidFill>
            </a:endParaRPr>
          </a:p>
          <a:p>
            <a:pPr>
              <a:buFont typeface="Wingdings" pitchFamily="2" charset="2"/>
              <a:buChar char="§"/>
            </a:pPr>
            <a:r>
              <a:rPr lang="en-US" sz="2000" dirty="0" smtClean="0">
                <a:solidFill>
                  <a:schemeClr val="accent1"/>
                </a:solidFill>
              </a:rPr>
              <a:t>   North </a:t>
            </a:r>
            <a:r>
              <a:rPr lang="en-US" sz="2000" dirty="0">
                <a:solidFill>
                  <a:schemeClr val="accent1"/>
                </a:solidFill>
              </a:rPr>
              <a:t>Maharashtra and the Districts of </a:t>
            </a:r>
            <a:endParaRPr lang="en-US" sz="2000" dirty="0" smtClean="0">
              <a:solidFill>
                <a:schemeClr val="accent1"/>
              </a:solidFill>
            </a:endParaRPr>
          </a:p>
          <a:p>
            <a:pPr>
              <a:buFont typeface="Wingdings" pitchFamily="2" charset="2"/>
              <a:buChar char="§"/>
            </a:pPr>
            <a:r>
              <a:rPr lang="en-US" sz="2000" dirty="0" smtClean="0">
                <a:solidFill>
                  <a:schemeClr val="accent4">
                    <a:lumMod val="75000"/>
                  </a:schemeClr>
                </a:solidFill>
              </a:rPr>
              <a:t>    </a:t>
            </a:r>
            <a:r>
              <a:rPr lang="en-US" sz="2000" dirty="0" err="1" smtClean="0">
                <a:solidFill>
                  <a:schemeClr val="accent4">
                    <a:lumMod val="75000"/>
                  </a:schemeClr>
                </a:solidFill>
              </a:rPr>
              <a:t>Raigad</a:t>
            </a:r>
            <a:r>
              <a:rPr lang="en-US" sz="2000" dirty="0">
                <a:solidFill>
                  <a:schemeClr val="accent4">
                    <a:lumMod val="75000"/>
                  </a:schemeClr>
                </a:solidFill>
              </a:rPr>
              <a:t>, </a:t>
            </a:r>
            <a:r>
              <a:rPr lang="en-US" sz="2000" dirty="0" err="1" smtClean="0">
                <a:solidFill>
                  <a:schemeClr val="accent4">
                    <a:lumMod val="75000"/>
                  </a:schemeClr>
                </a:solidFill>
              </a:rPr>
              <a:t>Ratnagiri</a:t>
            </a:r>
            <a:r>
              <a:rPr lang="en-US" sz="2000" dirty="0" smtClean="0">
                <a:solidFill>
                  <a:schemeClr val="accent4">
                    <a:lumMod val="75000"/>
                  </a:schemeClr>
                </a:solidFill>
              </a:rPr>
              <a:t> ,</a:t>
            </a:r>
            <a:r>
              <a:rPr lang="en-US" sz="2000" dirty="0" err="1" smtClean="0">
                <a:solidFill>
                  <a:schemeClr val="accent4">
                    <a:lumMod val="75000"/>
                  </a:schemeClr>
                </a:solidFill>
              </a:rPr>
              <a:t>Sindhudurg</a:t>
            </a:r>
            <a:r>
              <a:rPr lang="en-US" sz="2000" dirty="0" smtClean="0">
                <a:solidFill>
                  <a:schemeClr val="accent4">
                    <a:lumMod val="75000"/>
                  </a:schemeClr>
                </a:solidFill>
              </a:rPr>
              <a:t> </a:t>
            </a:r>
            <a:r>
              <a:rPr lang="en-US" sz="2000" dirty="0">
                <a:solidFill>
                  <a:schemeClr val="accent4">
                    <a:lumMod val="75000"/>
                  </a:schemeClr>
                </a:solidFill>
              </a:rPr>
              <a:t>in </a:t>
            </a:r>
            <a:r>
              <a:rPr lang="en-US" sz="2000" dirty="0" err="1">
                <a:solidFill>
                  <a:schemeClr val="accent4">
                    <a:lumMod val="75000"/>
                  </a:schemeClr>
                </a:solidFill>
              </a:rPr>
              <a:t>Kokan</a:t>
            </a:r>
            <a:r>
              <a:rPr lang="en-US" sz="2000" dirty="0">
                <a:solidFill>
                  <a:schemeClr val="accent4">
                    <a:lumMod val="75000"/>
                  </a:schemeClr>
                </a:solidFill>
              </a:rPr>
              <a:t> Region </a:t>
            </a:r>
            <a:endParaRPr lang="en-US" sz="2000" dirty="0" smtClean="0">
              <a:solidFill>
                <a:schemeClr val="accent4">
                  <a:lumMod val="75000"/>
                </a:schemeClr>
              </a:solidFill>
            </a:endParaRPr>
          </a:p>
          <a:p>
            <a:r>
              <a:rPr lang="en-US" sz="2000" dirty="0" smtClean="0">
                <a:solidFill>
                  <a:schemeClr val="accent4">
                    <a:lumMod val="75000"/>
                  </a:schemeClr>
                </a:solidFill>
              </a:rPr>
              <a:t>                                                                   </a:t>
            </a:r>
            <a:r>
              <a:rPr lang="en-US" sz="2000" dirty="0" smtClean="0"/>
              <a:t>and </a:t>
            </a:r>
          </a:p>
          <a:p>
            <a:r>
              <a:rPr lang="en-US" sz="2000" dirty="0" smtClean="0">
                <a:solidFill>
                  <a:schemeClr val="accent1">
                    <a:lumMod val="75000"/>
                  </a:schemeClr>
                </a:solidFill>
              </a:rPr>
              <a:t>Rs </a:t>
            </a:r>
            <a:r>
              <a:rPr lang="en-US" sz="2000" dirty="0">
                <a:solidFill>
                  <a:schemeClr val="accent1">
                    <a:lumMod val="75000"/>
                  </a:schemeClr>
                </a:solidFill>
              </a:rPr>
              <a:t>0.50 per unit for the Units in other areas of the State for a</a:t>
            </a:r>
            <a:r>
              <a:rPr lang="en-US" sz="2000" dirty="0">
                <a:solidFill>
                  <a:schemeClr val="accent5">
                    <a:lumMod val="75000"/>
                  </a:schemeClr>
                </a:solidFill>
              </a:rPr>
              <a:t> period of 3 years</a:t>
            </a:r>
            <a:r>
              <a:rPr lang="en-US" sz="2000" dirty="0">
                <a:solidFill>
                  <a:schemeClr val="accent1">
                    <a:lumMod val="75000"/>
                  </a:schemeClr>
                </a:solidFill>
              </a:rPr>
              <a:t> </a:t>
            </a:r>
            <a:r>
              <a:rPr lang="en-US" sz="2000" dirty="0">
                <a:solidFill>
                  <a:schemeClr val="bg2">
                    <a:lumMod val="50000"/>
                  </a:schemeClr>
                </a:solidFill>
              </a:rPr>
              <a:t>from the date of commencement of commercial production,</a:t>
            </a:r>
            <a:r>
              <a:rPr lang="en-US" sz="2000" dirty="0"/>
              <a:t> for the energy </a:t>
            </a:r>
            <a:r>
              <a:rPr lang="en-US" sz="2000" dirty="0">
                <a:solidFill>
                  <a:schemeClr val="accent3">
                    <a:lumMod val="60000"/>
                    <a:lumOff val="40000"/>
                  </a:schemeClr>
                </a:solidFill>
              </a:rPr>
              <a:t>consumed and paid.</a:t>
            </a:r>
            <a:r>
              <a:rPr lang="en-US" sz="2000" dirty="0"/>
              <a:t> </a:t>
            </a:r>
            <a:endParaRPr lang="en-US" sz="2000" dirty="0" smtClean="0"/>
          </a:p>
          <a:p>
            <a:endParaRPr lang="en-US" sz="2000" dirty="0" smtClean="0"/>
          </a:p>
          <a:p>
            <a:endParaRPr lang="en-US" sz="2000" dirty="0" smtClean="0"/>
          </a:p>
          <a:p>
            <a:pPr>
              <a:buFont typeface="Wingdings" pitchFamily="2" charset="2"/>
              <a:buChar char="§"/>
            </a:pPr>
            <a:r>
              <a:rPr lang="en-US" sz="2000" dirty="0" smtClean="0"/>
              <a:t>    The </a:t>
            </a:r>
            <a:r>
              <a:rPr lang="en-US" sz="2000" dirty="0"/>
              <a:t>Units in </a:t>
            </a:r>
            <a:r>
              <a:rPr lang="en-US" sz="2000" dirty="0">
                <a:solidFill>
                  <a:srgbClr val="00B050"/>
                </a:solidFill>
              </a:rPr>
              <a:t>Group “A”</a:t>
            </a:r>
            <a:r>
              <a:rPr lang="en-US" sz="2000" dirty="0"/>
              <a:t> areas will however </a:t>
            </a:r>
            <a:r>
              <a:rPr lang="en-US" sz="2000" dirty="0">
                <a:solidFill>
                  <a:srgbClr val="00B050"/>
                </a:solidFill>
              </a:rPr>
              <a:t>not</a:t>
            </a:r>
            <a:r>
              <a:rPr lang="en-US" sz="2000" dirty="0"/>
              <a:t> be eligible for this incentive. </a:t>
            </a:r>
          </a:p>
        </p:txBody>
      </p:sp>
      <p:sp>
        <p:nvSpPr>
          <p:cNvPr id="3" name="Footer Placeholder 2"/>
          <p:cNvSpPr>
            <a:spLocks noGrp="1"/>
          </p:cNvSpPr>
          <p:nvPr>
            <p:ph type="ftr" sz="quarter" idx="11"/>
          </p:nvPr>
        </p:nvSpPr>
        <p:spPr>
          <a:xfrm>
            <a:off x="0" y="6324600"/>
            <a:ext cx="9144000" cy="5334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a:p>
            <a:pPr lvl="2"/>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8094524"/>
          </a:xfrm>
          <a:prstGeom prst="rect">
            <a:avLst/>
          </a:prstGeom>
        </p:spPr>
        <p:txBody>
          <a:bodyPr wrap="square">
            <a:spAutoFit/>
          </a:bodyPr>
          <a:lstStyle/>
          <a:p>
            <a:pPr algn="ctr">
              <a:buFont typeface="Wingdings" pitchFamily="2" charset="2"/>
              <a:buChar char="v"/>
            </a:pP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INCENTIVES FOR STRENGTHENING MSMEs AND LSIs</a:t>
            </a: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 </a:t>
            </a:r>
          </a:p>
          <a:p>
            <a:endParaRPr lang="en-US" sz="2000" b="1" dirty="0"/>
          </a:p>
          <a:p>
            <a:endParaRPr lang="en-US" sz="2000" b="1" dirty="0"/>
          </a:p>
          <a:p>
            <a:r>
              <a:rPr lang="en-US" sz="2000" dirty="0"/>
              <a:t>The followings incentives shall be admissible to the MSMEs and LSIs so as to promote </a:t>
            </a:r>
            <a:r>
              <a:rPr lang="en-US" sz="2000" dirty="0">
                <a:solidFill>
                  <a:srgbClr val="00B050"/>
                </a:solidFill>
              </a:rPr>
              <a:t>Quality Competitiveness</a:t>
            </a:r>
            <a:r>
              <a:rPr lang="en-US" sz="2000" dirty="0"/>
              <a:t>, </a:t>
            </a:r>
            <a:r>
              <a:rPr lang="en-US" sz="2000" dirty="0">
                <a:solidFill>
                  <a:schemeClr val="accent1">
                    <a:lumMod val="60000"/>
                    <a:lumOff val="40000"/>
                  </a:schemeClr>
                </a:solidFill>
              </a:rPr>
              <a:t>Research &amp; Development</a:t>
            </a:r>
            <a:r>
              <a:rPr lang="en-US" sz="2000" dirty="0"/>
              <a:t>, </a:t>
            </a:r>
            <a:r>
              <a:rPr lang="en-US" sz="2000" dirty="0">
                <a:solidFill>
                  <a:schemeClr val="accent4">
                    <a:lumMod val="75000"/>
                  </a:schemeClr>
                </a:solidFill>
              </a:rPr>
              <a:t>Technology </a:t>
            </a:r>
            <a:r>
              <a:rPr lang="en-US" sz="2000" dirty="0" err="1">
                <a:solidFill>
                  <a:schemeClr val="accent4">
                    <a:lumMod val="75000"/>
                  </a:schemeClr>
                </a:solidFill>
              </a:rPr>
              <a:t>Upgradation</a:t>
            </a:r>
            <a:r>
              <a:rPr lang="en-US" sz="2000" dirty="0"/>
              <a:t>, </a:t>
            </a:r>
            <a:r>
              <a:rPr lang="en-US" sz="2000" dirty="0" smtClean="0">
                <a:solidFill>
                  <a:schemeClr val="bg1">
                    <a:lumMod val="65000"/>
                  </a:schemeClr>
                </a:solidFill>
              </a:rPr>
              <a:t>Water &amp; Energy Conservation, </a:t>
            </a:r>
            <a:r>
              <a:rPr lang="en-US" sz="2000" dirty="0" smtClean="0">
                <a:solidFill>
                  <a:schemeClr val="tx2">
                    <a:lumMod val="60000"/>
                    <a:lumOff val="40000"/>
                  </a:schemeClr>
                </a:solidFill>
              </a:rPr>
              <a:t>Cleaner </a:t>
            </a:r>
            <a:r>
              <a:rPr lang="en-US" sz="2000" dirty="0">
                <a:solidFill>
                  <a:schemeClr val="tx2">
                    <a:lumMod val="60000"/>
                    <a:lumOff val="40000"/>
                  </a:schemeClr>
                </a:solidFill>
              </a:rPr>
              <a:t>Production</a:t>
            </a:r>
            <a:r>
              <a:rPr lang="en-US" sz="2000" dirty="0"/>
              <a:t> </a:t>
            </a:r>
            <a:r>
              <a:rPr lang="en-US" sz="2000" dirty="0">
                <a:solidFill>
                  <a:schemeClr val="tx2">
                    <a:lumMod val="60000"/>
                    <a:lumOff val="40000"/>
                  </a:schemeClr>
                </a:solidFill>
              </a:rPr>
              <a:t>Measures </a:t>
            </a:r>
            <a:r>
              <a:rPr lang="en-US" sz="2000" dirty="0"/>
              <a:t>and </a:t>
            </a:r>
            <a:r>
              <a:rPr lang="en-US" sz="2000" dirty="0">
                <a:solidFill>
                  <a:schemeClr val="accent3">
                    <a:lumMod val="60000"/>
                    <a:lumOff val="40000"/>
                  </a:schemeClr>
                </a:solidFill>
              </a:rPr>
              <a:t>Credit Rating </a:t>
            </a:r>
            <a:r>
              <a:rPr lang="en-US" sz="2000" dirty="0" smtClean="0"/>
              <a:t>– </a:t>
            </a:r>
            <a:endParaRPr lang="en-US" sz="2000" dirty="0"/>
          </a:p>
          <a:p>
            <a:pPr marL="342900" indent="-342900">
              <a:buFont typeface="Wingdings" pitchFamily="2" charset="2"/>
              <a:buChar char="Ø"/>
            </a:pPr>
            <a:r>
              <a:rPr lang="en-US" sz="2000" dirty="0" smtClean="0">
                <a:solidFill>
                  <a:schemeClr val="bg2">
                    <a:lumMod val="75000"/>
                  </a:schemeClr>
                </a:solidFill>
              </a:rPr>
              <a:t>New </a:t>
            </a:r>
            <a:r>
              <a:rPr lang="en-US" sz="2000" dirty="0">
                <a:solidFill>
                  <a:schemeClr val="bg2">
                    <a:lumMod val="75000"/>
                  </a:schemeClr>
                </a:solidFill>
              </a:rPr>
              <a:t>MSMEs </a:t>
            </a:r>
            <a:r>
              <a:rPr lang="en-US" sz="2000" dirty="0"/>
              <a:t>and </a:t>
            </a:r>
            <a:r>
              <a:rPr lang="en-US" sz="2000" dirty="0">
                <a:solidFill>
                  <a:schemeClr val="bg2">
                    <a:lumMod val="50000"/>
                  </a:schemeClr>
                </a:solidFill>
              </a:rPr>
              <a:t>Expansion</a:t>
            </a:r>
            <a:r>
              <a:rPr lang="en-US" sz="2000" dirty="0"/>
              <a:t> thereof in all categories of areas will be eligible for following incentives </a:t>
            </a:r>
            <a:r>
              <a:rPr lang="en-US" sz="2000" dirty="0" smtClean="0"/>
              <a:t>– </a:t>
            </a:r>
          </a:p>
          <a:p>
            <a:endParaRPr lang="en-US" sz="2000" dirty="0" smtClean="0"/>
          </a:p>
          <a:p>
            <a:pPr marL="400050" indent="-400050">
              <a:buFont typeface="Wingdings" pitchFamily="2" charset="2"/>
              <a:buChar char="§"/>
            </a:pPr>
            <a:r>
              <a:rPr lang="en-US" sz="2000" dirty="0" smtClean="0">
                <a:solidFill>
                  <a:schemeClr val="bg2">
                    <a:lumMod val="50000"/>
                  </a:schemeClr>
                </a:solidFill>
              </a:rPr>
              <a:t>5%</a:t>
            </a:r>
            <a:r>
              <a:rPr lang="en-US" sz="2000" dirty="0" smtClean="0"/>
              <a:t> subsidy on capital equipment for Technology Up –gradation, subject to a maximum of </a:t>
            </a:r>
            <a:r>
              <a:rPr lang="en-US" sz="2000" dirty="0" smtClean="0">
                <a:solidFill>
                  <a:schemeClr val="bg2">
                    <a:lumMod val="50000"/>
                  </a:schemeClr>
                </a:solidFill>
              </a:rPr>
              <a:t>Rs.25 </a:t>
            </a:r>
            <a:r>
              <a:rPr lang="en-US" sz="2000" dirty="0" err="1" smtClean="0">
                <a:solidFill>
                  <a:schemeClr val="bg2">
                    <a:lumMod val="50000"/>
                  </a:schemeClr>
                </a:solidFill>
              </a:rPr>
              <a:t>lacs</a:t>
            </a:r>
            <a:r>
              <a:rPr lang="en-US" sz="2000" dirty="0" smtClean="0">
                <a:solidFill>
                  <a:schemeClr val="bg2">
                    <a:lumMod val="50000"/>
                  </a:schemeClr>
                </a:solidFill>
              </a:rPr>
              <a:t> </a:t>
            </a:r>
          </a:p>
          <a:p>
            <a:pPr marL="400050" indent="-400050"/>
            <a:endParaRPr lang="en-US" sz="2000" dirty="0" smtClean="0"/>
          </a:p>
          <a:p>
            <a:pPr>
              <a:buFont typeface="Wingdings" pitchFamily="2" charset="2"/>
              <a:buChar char="§"/>
            </a:pPr>
            <a:r>
              <a:rPr lang="en-US" sz="2000" dirty="0" smtClean="0">
                <a:solidFill>
                  <a:schemeClr val="bg2">
                    <a:lumMod val="50000"/>
                  </a:schemeClr>
                </a:solidFill>
              </a:rPr>
              <a:t>     75 % </a:t>
            </a:r>
            <a:r>
              <a:rPr lang="en-US" sz="2000" dirty="0" smtClean="0"/>
              <a:t>subsidy on the expenses incurred on quality certification limited to </a:t>
            </a:r>
            <a:r>
              <a:rPr lang="en-US" sz="2000" dirty="0" smtClean="0">
                <a:solidFill>
                  <a:schemeClr val="bg2">
                    <a:lumMod val="50000"/>
                  </a:schemeClr>
                </a:solidFill>
              </a:rPr>
              <a:t>Rs. 1 </a:t>
            </a:r>
          </a:p>
          <a:p>
            <a:r>
              <a:rPr lang="en-US" sz="2000" dirty="0" smtClean="0">
                <a:solidFill>
                  <a:schemeClr val="bg2">
                    <a:lumMod val="50000"/>
                  </a:schemeClr>
                </a:solidFill>
              </a:rPr>
              <a:t>      </a:t>
            </a:r>
            <a:r>
              <a:rPr lang="en-US" sz="2000" dirty="0" err="1" smtClean="0">
                <a:solidFill>
                  <a:schemeClr val="bg2">
                    <a:lumMod val="50000"/>
                  </a:schemeClr>
                </a:solidFill>
              </a:rPr>
              <a:t>Lakh</a:t>
            </a:r>
            <a:r>
              <a:rPr lang="en-US" sz="2000" dirty="0" smtClean="0">
                <a:solidFill>
                  <a:schemeClr val="bg2">
                    <a:lumMod val="50000"/>
                  </a:schemeClr>
                </a:solidFill>
              </a:rPr>
              <a:t> </a:t>
            </a:r>
            <a:r>
              <a:rPr lang="en-US" sz="2000" dirty="0" smtClean="0"/>
              <a:t>. </a:t>
            </a:r>
          </a:p>
          <a:p>
            <a:endParaRPr lang="en-US" sz="2000" dirty="0" smtClean="0"/>
          </a:p>
          <a:p>
            <a:pPr>
              <a:buFont typeface="Wingdings" pitchFamily="2" charset="2"/>
              <a:buChar char="§"/>
            </a:pPr>
            <a:r>
              <a:rPr lang="en-US" sz="2000" dirty="0" smtClean="0">
                <a:solidFill>
                  <a:schemeClr val="bg2">
                    <a:lumMod val="50000"/>
                  </a:schemeClr>
                </a:solidFill>
              </a:rPr>
              <a:t>     25% </a:t>
            </a:r>
            <a:r>
              <a:rPr lang="en-US" sz="2000" dirty="0" smtClean="0"/>
              <a:t>subsidy on capital equipment for cleaner production measures ,limited to</a:t>
            </a:r>
          </a:p>
          <a:p>
            <a:r>
              <a:rPr lang="en-US" sz="2000" dirty="0" smtClean="0"/>
              <a:t>      </a:t>
            </a:r>
            <a:r>
              <a:rPr lang="en-US" sz="2000" dirty="0" smtClean="0">
                <a:solidFill>
                  <a:schemeClr val="bg2">
                    <a:lumMod val="50000"/>
                  </a:schemeClr>
                </a:solidFill>
              </a:rPr>
              <a:t>Rs.5  </a:t>
            </a:r>
            <a:r>
              <a:rPr lang="en-US" sz="2000" dirty="0" err="1" smtClean="0">
                <a:solidFill>
                  <a:schemeClr val="bg2">
                    <a:lumMod val="50000"/>
                  </a:schemeClr>
                </a:solidFill>
              </a:rPr>
              <a:t>Lakhs</a:t>
            </a:r>
            <a:r>
              <a:rPr lang="en-US" sz="2000" dirty="0" smtClean="0">
                <a:solidFill>
                  <a:schemeClr val="bg2">
                    <a:lumMod val="50000"/>
                  </a:schemeClr>
                </a:solidFill>
              </a:rPr>
              <a:t> </a:t>
            </a:r>
          </a:p>
          <a:p>
            <a:endParaRPr lang="en-US" sz="2000" dirty="0" smtClean="0"/>
          </a:p>
          <a:p>
            <a:pPr>
              <a:buFont typeface="Wingdings" pitchFamily="2" charset="2"/>
              <a:buChar char="§"/>
            </a:pPr>
            <a:r>
              <a:rPr lang="en-US" sz="2000" dirty="0" smtClean="0">
                <a:solidFill>
                  <a:schemeClr val="bg2">
                    <a:lumMod val="50000"/>
                  </a:schemeClr>
                </a:solidFill>
              </a:rPr>
              <a:t>     75 % </a:t>
            </a:r>
            <a:r>
              <a:rPr lang="en-US" sz="2000" dirty="0" smtClean="0"/>
              <a:t>subsidy on the expenses incurred on patent registration limited to </a:t>
            </a:r>
            <a:r>
              <a:rPr lang="en-US" sz="2000" dirty="0" smtClean="0">
                <a:solidFill>
                  <a:schemeClr val="bg2">
                    <a:lumMod val="50000"/>
                  </a:schemeClr>
                </a:solidFill>
              </a:rPr>
              <a:t>Rs. 10 </a:t>
            </a:r>
            <a:r>
              <a:rPr lang="en-US" sz="2000" dirty="0" err="1" smtClean="0">
                <a:solidFill>
                  <a:schemeClr val="bg2">
                    <a:lumMod val="50000"/>
                  </a:schemeClr>
                </a:solidFill>
              </a:rPr>
              <a:t>Lakh</a:t>
            </a:r>
            <a:r>
              <a:rPr lang="en-US" sz="2000" dirty="0" smtClean="0">
                <a:solidFill>
                  <a:schemeClr val="bg2">
                    <a:lumMod val="50000"/>
                  </a:schemeClr>
                </a:solidFill>
              </a:rPr>
              <a:t> </a:t>
            </a:r>
            <a:r>
              <a:rPr lang="en-US" sz="2000" dirty="0" smtClean="0"/>
              <a:t>for the National patents and </a:t>
            </a:r>
            <a:r>
              <a:rPr lang="en-US" sz="2000" dirty="0" smtClean="0">
                <a:solidFill>
                  <a:schemeClr val="bg2">
                    <a:lumMod val="50000"/>
                  </a:schemeClr>
                </a:solidFill>
              </a:rPr>
              <a:t>Rs. 20 </a:t>
            </a:r>
            <a:r>
              <a:rPr lang="en-US" sz="2000" dirty="0" err="1" smtClean="0">
                <a:solidFill>
                  <a:schemeClr val="bg2">
                    <a:lumMod val="50000"/>
                  </a:schemeClr>
                </a:solidFill>
              </a:rPr>
              <a:t>lakh</a:t>
            </a:r>
            <a:r>
              <a:rPr lang="en-US" sz="2000" dirty="0" smtClean="0">
                <a:solidFill>
                  <a:schemeClr val="bg2">
                    <a:lumMod val="50000"/>
                  </a:schemeClr>
                </a:solidFill>
              </a:rPr>
              <a:t> </a:t>
            </a:r>
            <a:r>
              <a:rPr lang="en-US" sz="2000" dirty="0" smtClean="0"/>
              <a:t>for the International patents. </a:t>
            </a:r>
          </a:p>
          <a:p>
            <a:endParaRPr lang="en-US" sz="2000" dirty="0" smtClean="0"/>
          </a:p>
          <a:p>
            <a:endParaRPr lang="en-US" sz="2000" dirty="0" smtClean="0"/>
          </a:p>
          <a:p>
            <a:endParaRPr lang="en-US" sz="2000" dirty="0" smtClean="0"/>
          </a:p>
          <a:p>
            <a:pPr marL="342900" indent="-342900"/>
            <a:endParaRPr lang="en-US" sz="2000" dirty="0"/>
          </a:p>
        </p:txBody>
      </p:sp>
      <p:sp>
        <p:nvSpPr>
          <p:cNvPr id="4" name="Footer Placeholder 2"/>
          <p:cNvSpPr>
            <a:spLocks noGrp="1"/>
          </p:cNvSpPr>
          <p:nvPr>
            <p:ph type="ftr" sz="quarter" idx="11"/>
          </p:nvPr>
        </p:nvSpPr>
        <p:spPr>
          <a:xfrm>
            <a:off x="0" y="6553200"/>
            <a:ext cx="9144000" cy="304800"/>
          </a:xfrm>
          <a:solidFill>
            <a:schemeClr val="accent1">
              <a:lumMod val="60000"/>
              <a:lumOff val="40000"/>
            </a:schemeClr>
          </a:solidFill>
        </p:spPr>
        <p:txBody>
          <a:bodyPr/>
          <a:lstStyle/>
          <a:p>
            <a:pPr lvl="2"/>
            <a:r>
              <a:rPr lang="en-US" b="1" smtClean="0"/>
              <a:t>      </a:t>
            </a:r>
            <a:endParaRPr lang="en-US" dirty="0"/>
          </a:p>
        </p:txBody>
      </p:sp>
      <p:sp>
        <p:nvSpPr>
          <p:cNvPr id="5" name="Footer Placeholder 2"/>
          <p:cNvSpPr txBox="1">
            <a:spLocks/>
          </p:cNvSpPr>
          <p:nvPr/>
        </p:nvSpPr>
        <p:spPr>
          <a:xfrm>
            <a:off x="0" y="6476999"/>
            <a:ext cx="9144000" cy="381001"/>
          </a:xfrm>
          <a:prstGeom prst="rect">
            <a:avLst/>
          </a:prstGeom>
          <a:solidFill>
            <a:schemeClr val="accent1">
              <a:lumMod val="60000"/>
              <a:lumOff val="40000"/>
            </a:schemeClr>
          </a:solidFill>
        </p:spPr>
        <p:txBody>
          <a:bodyPr vert="horz" lIns="0" tIns="0" rIns="0" bIns="0" anchor="b"/>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629401"/>
            <a:ext cx="9144000" cy="380999"/>
          </a:xfrm>
          <a:solidFill>
            <a:schemeClr val="accent1">
              <a:lumMod val="60000"/>
              <a:lumOff val="40000"/>
            </a:schemeClr>
          </a:solidFill>
        </p:spPr>
        <p:txBody>
          <a:bodyPr/>
          <a:lstStyle/>
          <a:p>
            <a:pPr lvl="2"/>
            <a:r>
              <a:rPr lang="en-US" b="1" dirty="0" smtClean="0"/>
              <a:t> </a:t>
            </a:r>
            <a:r>
              <a:rPr lang="en-US" b="1" dirty="0" smtClean="0">
                <a:hlinkClick r:id="rId3"/>
              </a:rPr>
              <a:t>WWW.INDUSTRIALSUBSIDY.COM</a:t>
            </a:r>
            <a:r>
              <a:rPr lang="en-US" b="1" dirty="0" smtClean="0"/>
              <a:t>                                   BY CA G.B.MODI</a:t>
            </a:r>
            <a:endParaRPr lang="en-US" dirty="0" smtClean="0"/>
          </a:p>
        </p:txBody>
      </p:sp>
      <p:sp>
        <p:nvSpPr>
          <p:cNvPr id="3" name="Rectangle 2"/>
          <p:cNvSpPr/>
          <p:nvPr/>
        </p:nvSpPr>
        <p:spPr>
          <a:xfrm>
            <a:off x="0" y="0"/>
            <a:ext cx="9144000" cy="6555641"/>
          </a:xfrm>
          <a:prstGeom prst="rect">
            <a:avLst/>
          </a:prstGeom>
        </p:spPr>
        <p:txBody>
          <a:bodyPr wrap="square">
            <a:spAutoFit/>
          </a:bodyPr>
          <a:lstStyle/>
          <a:p>
            <a:pPr algn="ctr">
              <a:buFont typeface="Wingdings" pitchFamily="2" charset="2"/>
              <a:buChar char="v"/>
            </a:pP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INCENTIVES FOR STRENGTHENING MSMEs AND LSIs</a:t>
            </a: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 </a:t>
            </a:r>
          </a:p>
          <a:p>
            <a:endParaRPr lang="en-US" sz="2000" dirty="0" smtClean="0"/>
          </a:p>
          <a:p>
            <a:endParaRPr lang="en-US" sz="2000" dirty="0" smtClean="0"/>
          </a:p>
          <a:p>
            <a:r>
              <a:rPr lang="en-US" sz="2000" dirty="0" smtClean="0"/>
              <a:t>      Incentives for Credit Rating of MSMEs in all categories of areas –</a:t>
            </a:r>
          </a:p>
          <a:p>
            <a:endParaRPr lang="en-US" sz="2000" dirty="0" smtClean="0"/>
          </a:p>
          <a:p>
            <a:pPr>
              <a:buFont typeface="Wingdings" pitchFamily="2" charset="2"/>
              <a:buChar char="Ø"/>
            </a:pPr>
            <a:r>
              <a:rPr lang="en-US" sz="2000" dirty="0" smtClean="0">
                <a:solidFill>
                  <a:schemeClr val="bg2">
                    <a:lumMod val="50000"/>
                  </a:schemeClr>
                </a:solidFill>
              </a:rPr>
              <a:t>    75% </a:t>
            </a:r>
            <a:r>
              <a:rPr lang="en-US" sz="2000" dirty="0" smtClean="0"/>
              <a:t>of the cost of carrying out Credit Rating by Small Industries </a:t>
            </a:r>
          </a:p>
          <a:p>
            <a:r>
              <a:rPr lang="en-US" sz="2000" dirty="0" smtClean="0"/>
              <a:t>       Development Bank of India/ Government accredited Credit Rating Agency, </a:t>
            </a:r>
          </a:p>
          <a:p>
            <a:r>
              <a:rPr lang="en-US" sz="2000" dirty="0" smtClean="0"/>
              <a:t>       limited to </a:t>
            </a:r>
            <a:r>
              <a:rPr lang="en-US" sz="2000" dirty="0" smtClean="0">
                <a:solidFill>
                  <a:schemeClr val="bg2">
                    <a:lumMod val="50000"/>
                  </a:schemeClr>
                </a:solidFill>
              </a:rPr>
              <a:t>Rs. 40,000. </a:t>
            </a:r>
          </a:p>
          <a:p>
            <a:endParaRPr lang="en-US" sz="2000" dirty="0" smtClean="0"/>
          </a:p>
          <a:p>
            <a:pPr>
              <a:buFont typeface="Wingdings" pitchFamily="2" charset="2"/>
              <a:buChar char="Ø"/>
            </a:pPr>
            <a:r>
              <a:rPr lang="en-US" sz="2000" dirty="0" smtClean="0">
                <a:solidFill>
                  <a:srgbClr val="C00000"/>
                </a:solidFill>
              </a:rPr>
              <a:t>    New MSMEs, LSI and Expansion</a:t>
            </a:r>
            <a:r>
              <a:rPr lang="en-US" sz="2000" dirty="0" smtClean="0"/>
              <a:t> thereof will be eligible for the following </a:t>
            </a:r>
          </a:p>
          <a:p>
            <a:r>
              <a:rPr lang="en-US" sz="2000" dirty="0" smtClean="0"/>
              <a:t>       incentives in all categories of areas – </a:t>
            </a:r>
          </a:p>
          <a:p>
            <a:endParaRPr lang="en-US" sz="2000" dirty="0" smtClean="0"/>
          </a:p>
          <a:p>
            <a:pPr marL="400050" indent="-400050">
              <a:buFont typeface="Wingdings" pitchFamily="2" charset="2"/>
              <a:buChar char="§"/>
            </a:pPr>
            <a:r>
              <a:rPr lang="en-US" sz="2000" dirty="0" smtClean="0">
                <a:solidFill>
                  <a:schemeClr val="bg2">
                    <a:lumMod val="50000"/>
                  </a:schemeClr>
                </a:solidFill>
              </a:rPr>
              <a:t>75%</a:t>
            </a:r>
            <a:r>
              <a:rPr lang="en-US" sz="2000" dirty="0" smtClean="0"/>
              <a:t> of cost of water audit limited to </a:t>
            </a:r>
            <a:r>
              <a:rPr lang="en-US" sz="2000" dirty="0" smtClean="0">
                <a:solidFill>
                  <a:schemeClr val="bg2">
                    <a:lumMod val="50000"/>
                  </a:schemeClr>
                </a:solidFill>
              </a:rPr>
              <a:t>Rs. 1.00 </a:t>
            </a:r>
            <a:r>
              <a:rPr lang="en-US" sz="2000" dirty="0" err="1" smtClean="0">
                <a:solidFill>
                  <a:schemeClr val="bg2">
                    <a:lumMod val="50000"/>
                  </a:schemeClr>
                </a:solidFill>
              </a:rPr>
              <a:t>lakh</a:t>
            </a:r>
            <a:r>
              <a:rPr lang="en-US" sz="2000" dirty="0" smtClean="0">
                <a:solidFill>
                  <a:schemeClr val="bg2">
                    <a:lumMod val="50000"/>
                  </a:schemeClr>
                </a:solidFill>
              </a:rPr>
              <a:t>. </a:t>
            </a:r>
          </a:p>
          <a:p>
            <a:pPr marL="400050" indent="-400050"/>
            <a:endParaRPr lang="en-US" sz="2000" dirty="0" smtClean="0"/>
          </a:p>
          <a:p>
            <a:pPr>
              <a:buFont typeface="Wingdings" pitchFamily="2" charset="2"/>
              <a:buChar char="§"/>
            </a:pPr>
            <a:r>
              <a:rPr lang="en-US" sz="2000" dirty="0" smtClean="0">
                <a:solidFill>
                  <a:schemeClr val="bg2">
                    <a:lumMod val="50000"/>
                  </a:schemeClr>
                </a:solidFill>
              </a:rPr>
              <a:t>     75% </a:t>
            </a:r>
            <a:r>
              <a:rPr lang="en-US" sz="2000" dirty="0" smtClean="0"/>
              <a:t>of cost of energy audit limited to </a:t>
            </a:r>
            <a:r>
              <a:rPr lang="en-US" sz="2000" dirty="0" smtClean="0">
                <a:solidFill>
                  <a:schemeClr val="bg2">
                    <a:lumMod val="50000"/>
                  </a:schemeClr>
                </a:solidFill>
              </a:rPr>
              <a:t>Rs. 2.00 </a:t>
            </a:r>
            <a:r>
              <a:rPr lang="en-US" sz="2000" dirty="0" err="1" smtClean="0">
                <a:solidFill>
                  <a:schemeClr val="bg2">
                    <a:lumMod val="50000"/>
                  </a:schemeClr>
                </a:solidFill>
              </a:rPr>
              <a:t>lakh</a:t>
            </a:r>
            <a:r>
              <a:rPr lang="en-US" sz="2000" dirty="0" smtClean="0"/>
              <a:t>. </a:t>
            </a:r>
          </a:p>
          <a:p>
            <a:endParaRPr lang="en-US" sz="2000" dirty="0" smtClean="0"/>
          </a:p>
          <a:p>
            <a:pPr>
              <a:buFont typeface="Wingdings" pitchFamily="2" charset="2"/>
              <a:buChar char="§"/>
            </a:pPr>
            <a:r>
              <a:rPr lang="en-US" sz="2000" dirty="0" smtClean="0">
                <a:solidFill>
                  <a:schemeClr val="bg2">
                    <a:lumMod val="50000"/>
                  </a:schemeClr>
                </a:solidFill>
              </a:rPr>
              <a:t>     50% </a:t>
            </a:r>
            <a:r>
              <a:rPr lang="en-US" sz="2000" dirty="0" smtClean="0"/>
              <a:t>of the cost of Capital Equipment under the measures to conserve/recycle</a:t>
            </a:r>
          </a:p>
          <a:p>
            <a:r>
              <a:rPr lang="en-US" sz="2000" dirty="0" smtClean="0"/>
              <a:t>       water,  limited to </a:t>
            </a:r>
            <a:r>
              <a:rPr lang="en-US" sz="2000" dirty="0" smtClean="0">
                <a:solidFill>
                  <a:schemeClr val="bg2">
                    <a:lumMod val="50000"/>
                  </a:schemeClr>
                </a:solidFill>
              </a:rPr>
              <a:t>Rs. 5 </a:t>
            </a:r>
            <a:r>
              <a:rPr lang="en-US" sz="2000" dirty="0" err="1" smtClean="0">
                <a:solidFill>
                  <a:schemeClr val="bg2">
                    <a:lumMod val="50000"/>
                  </a:schemeClr>
                </a:solidFill>
              </a:rPr>
              <a:t>lakh</a:t>
            </a:r>
            <a:r>
              <a:rPr lang="en-US" sz="2000" dirty="0" smtClean="0">
                <a:solidFill>
                  <a:schemeClr val="bg2">
                    <a:lumMod val="50000"/>
                  </a:schemeClr>
                </a:solidFill>
              </a:rPr>
              <a:t> </a:t>
            </a:r>
          </a:p>
          <a:p>
            <a:endParaRPr lang="en-US" sz="2000" dirty="0" smtClean="0"/>
          </a:p>
          <a:p>
            <a:pPr>
              <a:buFont typeface="Wingdings" pitchFamily="2" charset="2"/>
              <a:buChar char="§"/>
            </a:pPr>
            <a:r>
              <a:rPr lang="en-US" sz="2000" dirty="0" smtClean="0">
                <a:solidFill>
                  <a:schemeClr val="bg2">
                    <a:lumMod val="50000"/>
                  </a:schemeClr>
                </a:solidFill>
              </a:rPr>
              <a:t>     50% </a:t>
            </a:r>
            <a:r>
              <a:rPr lang="en-US" sz="2000" dirty="0" smtClean="0"/>
              <a:t>of the cost of Capital Equipment for improving energy Efficiency, limited</a:t>
            </a:r>
          </a:p>
          <a:p>
            <a:r>
              <a:rPr lang="en-US" sz="2000" dirty="0" smtClean="0"/>
              <a:t>        to </a:t>
            </a:r>
            <a:r>
              <a:rPr lang="en-US" sz="2000" dirty="0" smtClean="0">
                <a:solidFill>
                  <a:schemeClr val="bg2">
                    <a:lumMod val="50000"/>
                  </a:schemeClr>
                </a:solidFill>
              </a:rPr>
              <a:t>Rs. 5 </a:t>
            </a:r>
            <a:r>
              <a:rPr lang="en-US" sz="2000" dirty="0" err="1" smtClean="0">
                <a:solidFill>
                  <a:schemeClr val="bg2">
                    <a:lumMod val="50000"/>
                  </a:schemeClr>
                </a:solidFill>
              </a:rPr>
              <a:t>lakh</a:t>
            </a:r>
            <a:r>
              <a:rPr lang="en-US" sz="2000" dirty="0" smtClean="0">
                <a:solidFill>
                  <a:schemeClr val="bg2">
                    <a:lumMod val="50000"/>
                  </a:schemeClr>
                </a:solidFill>
              </a:rPr>
              <a:t>. </a:t>
            </a:r>
            <a:endParaRPr lang="en-US" sz="2000"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492875"/>
            <a:ext cx="9144000" cy="5937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pic>
        <p:nvPicPr>
          <p:cNvPr id="5" name="Picture 4" descr="MEGA_COAL_POWER[1].jpg"/>
          <p:cNvPicPr>
            <a:picLocks noChangeAspect="1"/>
          </p:cNvPicPr>
          <p:nvPr/>
        </p:nvPicPr>
        <p:blipFill>
          <a:blip r:embed="rId3" cstate="print"/>
          <a:stretch>
            <a:fillRect/>
          </a:stretch>
        </p:blipFill>
        <p:spPr>
          <a:xfrm>
            <a:off x="4343400" y="2590800"/>
            <a:ext cx="4800600" cy="3962400"/>
          </a:xfrm>
          <a:prstGeom prst="rect">
            <a:avLst/>
          </a:prstGeom>
        </p:spPr>
      </p:pic>
      <p:sp>
        <p:nvSpPr>
          <p:cNvPr id="6" name="Down Arrow 5"/>
          <p:cNvSpPr/>
          <p:nvPr/>
        </p:nvSpPr>
        <p:spPr>
          <a:xfrm>
            <a:off x="1524000" y="0"/>
            <a:ext cx="6248400" cy="2438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pt-BR" sz="2400" b="1" dirty="0" smtClean="0">
                <a:blipFill>
                  <a:blip r:embed="rId4"/>
                  <a:tile tx="0" ty="0" sx="100000" sy="100000" flip="none" algn="tl"/>
                </a:blipFill>
              </a:rPr>
              <a:t>INCENTIVES FOR MEGA PROJECTS/ ULTRA MEGA PROJECTS </a:t>
            </a:r>
            <a:endParaRPr lang="en-US" sz="2400" dirty="0">
              <a:blipFill>
                <a:blip r:embed="rId4"/>
                <a:tile tx="0" ty="0" sx="100000" sy="100000" flip="none" algn="tl"/>
              </a:blipFill>
            </a:endParaRPr>
          </a:p>
        </p:txBody>
      </p:sp>
      <p:pic>
        <p:nvPicPr>
          <p:cNvPr id="7" name="Picture 6" descr="getting%20results[1].jpg"/>
          <p:cNvPicPr>
            <a:picLocks noChangeAspect="1"/>
          </p:cNvPicPr>
          <p:nvPr/>
        </p:nvPicPr>
        <p:blipFill>
          <a:blip r:embed="rId5" cstate="print"/>
          <a:stretch>
            <a:fillRect/>
          </a:stretch>
        </p:blipFill>
        <p:spPr>
          <a:xfrm>
            <a:off x="0" y="2590800"/>
            <a:ext cx="4267200" cy="3886200"/>
          </a:xfrm>
          <a:prstGeom prst="rect">
            <a:avLst/>
          </a:prstGeom>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016758"/>
          </a:xfrm>
          <a:prstGeom prst="rect">
            <a:avLst/>
          </a:prstGeom>
        </p:spPr>
        <p:txBody>
          <a:bodyPr wrap="square">
            <a:spAutoFit/>
          </a:bodyPr>
          <a:lstStyle/>
          <a:p>
            <a:pPr>
              <a:buFont typeface="Wingdings" pitchFamily="2" charset="2"/>
              <a:buChar char="v"/>
            </a:pPr>
            <a:r>
              <a:rPr lang="pt-BR" sz="2000" b="1" dirty="0" smtClean="0">
                <a:gradFill>
                  <a:gsLst>
                    <a:gs pos="0">
                      <a:srgbClr val="000000"/>
                    </a:gs>
                    <a:gs pos="39999">
                      <a:srgbClr val="0A128C"/>
                    </a:gs>
                    <a:gs pos="70000">
                      <a:srgbClr val="181CC7"/>
                    </a:gs>
                    <a:gs pos="88000">
                      <a:srgbClr val="7005D4"/>
                    </a:gs>
                    <a:gs pos="100000">
                      <a:srgbClr val="8C3D91"/>
                    </a:gs>
                  </a:gsLst>
                  <a:lin ang="5400000" scaled="0"/>
                </a:gradFill>
              </a:rPr>
              <a:t>                </a:t>
            </a:r>
            <a:r>
              <a:rPr lang="pt-BR" sz="2000" b="1" u="sng" dirty="0" smtClean="0">
                <a:gradFill>
                  <a:gsLst>
                    <a:gs pos="0">
                      <a:srgbClr val="000000"/>
                    </a:gs>
                    <a:gs pos="39999">
                      <a:srgbClr val="0A128C"/>
                    </a:gs>
                    <a:gs pos="70000">
                      <a:srgbClr val="181CC7"/>
                    </a:gs>
                    <a:gs pos="88000">
                      <a:srgbClr val="7005D4"/>
                    </a:gs>
                    <a:gs pos="100000">
                      <a:srgbClr val="8C3D91"/>
                    </a:gs>
                  </a:gsLst>
                  <a:lin ang="5400000" scaled="0"/>
                </a:gradFill>
              </a:rPr>
              <a:t>INCENTIVES FOR MEGA PROJECTS/ ULTRA MEGA   </a:t>
            </a:r>
          </a:p>
          <a:p>
            <a:r>
              <a:rPr lang="pt-BR" sz="2000" b="1" dirty="0" smtClean="0">
                <a:gradFill>
                  <a:gsLst>
                    <a:gs pos="0">
                      <a:srgbClr val="000000"/>
                    </a:gs>
                    <a:gs pos="39999">
                      <a:srgbClr val="0A128C"/>
                    </a:gs>
                    <a:gs pos="70000">
                      <a:srgbClr val="181CC7"/>
                    </a:gs>
                    <a:gs pos="88000">
                      <a:srgbClr val="7005D4"/>
                    </a:gs>
                    <a:gs pos="100000">
                      <a:srgbClr val="8C3D91"/>
                    </a:gs>
                  </a:gsLst>
                  <a:lin ang="5400000" scaled="0"/>
                </a:gradFill>
              </a:rPr>
              <a:t>                                                 </a:t>
            </a:r>
            <a:r>
              <a:rPr lang="pt-BR" sz="2000" b="1" u="sng" dirty="0" smtClean="0">
                <a:gradFill>
                  <a:gsLst>
                    <a:gs pos="0">
                      <a:srgbClr val="000000"/>
                    </a:gs>
                    <a:gs pos="39999">
                      <a:srgbClr val="0A128C"/>
                    </a:gs>
                    <a:gs pos="70000">
                      <a:srgbClr val="181CC7"/>
                    </a:gs>
                    <a:gs pos="88000">
                      <a:srgbClr val="7005D4"/>
                    </a:gs>
                    <a:gs pos="100000">
                      <a:srgbClr val="8C3D91"/>
                    </a:gs>
                  </a:gsLst>
                  <a:lin ang="5400000" scaled="0"/>
                </a:gradFill>
              </a:rPr>
              <a:t>PROJECTS</a:t>
            </a:r>
            <a:endParaRPr lang="en-US" sz="2000" u="sng"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dirty="0" smtClean="0"/>
          </a:p>
          <a:p>
            <a:endParaRPr lang="en-US" sz="2000" dirty="0" smtClean="0"/>
          </a:p>
          <a:p>
            <a:endParaRPr lang="en-US" sz="2000" dirty="0" smtClean="0"/>
          </a:p>
          <a:p>
            <a:endParaRPr lang="en-US" sz="2000" dirty="0" smtClean="0"/>
          </a:p>
          <a:p>
            <a:pPr>
              <a:buFont typeface="Wingdings" pitchFamily="2" charset="2"/>
              <a:buChar char="§"/>
            </a:pPr>
            <a:r>
              <a:rPr lang="en-US" sz="2000" dirty="0" smtClean="0"/>
              <a:t>    The </a:t>
            </a:r>
            <a:r>
              <a:rPr lang="en-US" sz="2000" dirty="0"/>
              <a:t>quantum of incentives for Mega Projects and Ultra Mega Projects shall </a:t>
            </a:r>
            <a:r>
              <a:rPr lang="en-US" sz="2000" dirty="0" smtClean="0"/>
              <a:t>be</a:t>
            </a:r>
          </a:p>
          <a:p>
            <a:r>
              <a:rPr lang="en-US" sz="2000" dirty="0" smtClean="0"/>
              <a:t>      </a:t>
            </a:r>
            <a:r>
              <a:rPr lang="en-US" sz="2000" dirty="0"/>
              <a:t>decided by the High Power Committee under the chairmanship of the </a:t>
            </a:r>
            <a:r>
              <a:rPr lang="en-US" sz="2000" dirty="0" smtClean="0"/>
              <a:t>Chief</a:t>
            </a:r>
          </a:p>
          <a:p>
            <a:r>
              <a:rPr lang="en-US" sz="2000" dirty="0" smtClean="0"/>
              <a:t>      </a:t>
            </a:r>
            <a:r>
              <a:rPr lang="en-US" sz="2000" dirty="0"/>
              <a:t>Secretary, Government of Maharashtra on a case to case basis</a:t>
            </a:r>
            <a:r>
              <a:rPr lang="en-US" sz="2000" dirty="0" smtClean="0"/>
              <a:t>.</a:t>
            </a:r>
          </a:p>
          <a:p>
            <a:endParaRPr lang="en-US" sz="2000" dirty="0" smtClean="0"/>
          </a:p>
          <a:p>
            <a:endParaRPr lang="en-US" sz="2000" dirty="0" smtClean="0"/>
          </a:p>
          <a:p>
            <a:endParaRPr lang="en-US" sz="2000" dirty="0" smtClean="0"/>
          </a:p>
          <a:p>
            <a:pPr>
              <a:buFont typeface="Wingdings" pitchFamily="2" charset="2"/>
              <a:buChar char="§"/>
            </a:pPr>
            <a:r>
              <a:rPr lang="en-US" sz="2000" dirty="0" smtClean="0"/>
              <a:t>    However </a:t>
            </a:r>
            <a:r>
              <a:rPr lang="en-US" sz="2000" dirty="0"/>
              <a:t>the Cabinet Sub Committee for Industry, under the </a:t>
            </a:r>
            <a:r>
              <a:rPr lang="en-US" sz="2000" dirty="0">
                <a:solidFill>
                  <a:schemeClr val="accent1">
                    <a:lumMod val="75000"/>
                  </a:schemeClr>
                </a:solidFill>
              </a:rPr>
              <a:t>chairmanship of </a:t>
            </a:r>
            <a:endParaRPr lang="en-US" sz="2000" dirty="0" smtClean="0">
              <a:solidFill>
                <a:schemeClr val="accent1">
                  <a:lumMod val="75000"/>
                </a:schemeClr>
              </a:solidFill>
            </a:endParaRPr>
          </a:p>
          <a:p>
            <a:r>
              <a:rPr lang="en-US" sz="2000" dirty="0" smtClean="0">
                <a:solidFill>
                  <a:schemeClr val="accent1">
                    <a:lumMod val="75000"/>
                  </a:schemeClr>
                </a:solidFill>
              </a:rPr>
              <a:t>      the </a:t>
            </a:r>
            <a:r>
              <a:rPr lang="en-US" sz="2000" dirty="0">
                <a:solidFill>
                  <a:schemeClr val="accent1">
                    <a:lumMod val="75000"/>
                  </a:schemeClr>
                </a:solidFill>
              </a:rPr>
              <a:t>Chief Minister of Maharashtra will have the powers to sanction </a:t>
            </a:r>
            <a:r>
              <a:rPr lang="en-US" sz="2000" dirty="0" smtClean="0">
                <a:solidFill>
                  <a:schemeClr val="accent1">
                    <a:lumMod val="75000"/>
                  </a:schemeClr>
                </a:solidFill>
              </a:rPr>
              <a:t>customized</a:t>
            </a:r>
          </a:p>
          <a:p>
            <a:r>
              <a:rPr lang="en-US" sz="2000" dirty="0" smtClean="0">
                <a:solidFill>
                  <a:schemeClr val="accent1">
                    <a:lumMod val="75000"/>
                  </a:schemeClr>
                </a:solidFill>
              </a:rPr>
              <a:t>      </a:t>
            </a:r>
            <a:r>
              <a:rPr lang="en-US" sz="2000" dirty="0">
                <a:solidFill>
                  <a:schemeClr val="accent1">
                    <a:lumMod val="75000"/>
                  </a:schemeClr>
                </a:solidFill>
              </a:rPr>
              <a:t>package of incentives and even offer special / extra incentives for </a:t>
            </a:r>
            <a:r>
              <a:rPr lang="en-US" sz="2000" dirty="0" smtClean="0">
                <a:solidFill>
                  <a:schemeClr val="accent1">
                    <a:lumMod val="75000"/>
                  </a:schemeClr>
                </a:solidFill>
              </a:rPr>
              <a:t>prestigious</a:t>
            </a:r>
          </a:p>
          <a:p>
            <a:r>
              <a:rPr lang="en-US" sz="2000" dirty="0" smtClean="0">
                <a:solidFill>
                  <a:schemeClr val="accent1">
                    <a:lumMod val="75000"/>
                  </a:schemeClr>
                </a:solidFill>
              </a:rPr>
              <a:t>      </a:t>
            </a:r>
            <a:r>
              <a:rPr lang="en-US" sz="2000" dirty="0">
                <a:solidFill>
                  <a:schemeClr val="accent1">
                    <a:lumMod val="75000"/>
                  </a:schemeClr>
                </a:solidFill>
              </a:rPr>
              <a:t>Mega Projects / Ultra Mega Projects, on a case to case basis. </a:t>
            </a:r>
          </a:p>
        </p:txBody>
      </p:sp>
      <p:sp>
        <p:nvSpPr>
          <p:cNvPr id="3" name="Footer Placeholder 2"/>
          <p:cNvSpPr>
            <a:spLocks noGrp="1"/>
          </p:cNvSpPr>
          <p:nvPr>
            <p:ph type="ftr" sz="quarter" idx="11"/>
          </p:nvPr>
        </p:nvSpPr>
        <p:spPr>
          <a:xfrm>
            <a:off x="0" y="6172201"/>
            <a:ext cx="9144000" cy="6857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172199"/>
            <a:ext cx="9144000" cy="685801"/>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
        <p:nvSpPr>
          <p:cNvPr id="5" name="Down Arrow 4"/>
          <p:cNvSpPr/>
          <p:nvPr/>
        </p:nvSpPr>
        <p:spPr>
          <a:xfrm>
            <a:off x="1371600" y="0"/>
            <a:ext cx="5867400" cy="27432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blipFill>
                <a:blip r:embed="rId3"/>
                <a:tile tx="0" ty="0" sx="100000" sy="100000" flip="none" algn="tl"/>
              </a:blipFill>
            </a:endParaRPr>
          </a:p>
          <a:p>
            <a:pPr algn="ctr"/>
            <a:endParaRPr lang="en-US" b="1" dirty="0" smtClean="0">
              <a:blipFill>
                <a:blip r:embed="rId3"/>
                <a:tile tx="0" ty="0" sx="100000" sy="100000" flip="none" algn="tl"/>
              </a:blipFill>
            </a:endParaRPr>
          </a:p>
          <a:p>
            <a:pPr algn="ctr"/>
            <a:endParaRPr lang="en-US" b="1" dirty="0" smtClean="0">
              <a:blipFill>
                <a:blip r:embed="rId3"/>
                <a:tile tx="0" ty="0" sx="100000" sy="100000" flip="none" algn="tl"/>
              </a:blipFill>
            </a:endParaRPr>
          </a:p>
          <a:p>
            <a:pPr algn="ctr"/>
            <a:r>
              <a:rPr lang="en-US" sz="2400" b="1" dirty="0" smtClean="0">
                <a:blipFill>
                  <a:blip r:embed="rId3"/>
                  <a:tile tx="0" ty="0" sx="100000" sy="100000" flip="none" algn="tl"/>
                </a:blipFill>
              </a:rPr>
              <a:t>YEARLY CAP FOR THE INCENTIVES </a:t>
            </a:r>
            <a:endParaRPr lang="en-US" sz="2400" dirty="0">
              <a:blipFill>
                <a:blip r:embed="rId3"/>
                <a:tile tx="0" ty="0" sx="100000" sy="100000" flip="none" algn="tl"/>
              </a:blipFill>
            </a:endParaRPr>
          </a:p>
        </p:txBody>
      </p:sp>
      <p:pic>
        <p:nvPicPr>
          <p:cNvPr id="6" name="Picture 5" descr="capConstraint[1].jpg"/>
          <p:cNvPicPr>
            <a:picLocks noChangeAspect="1"/>
          </p:cNvPicPr>
          <p:nvPr/>
        </p:nvPicPr>
        <p:blipFill>
          <a:blip r:embed="rId4" cstate="print"/>
          <a:stretch>
            <a:fillRect/>
          </a:stretch>
        </p:blipFill>
        <p:spPr>
          <a:xfrm>
            <a:off x="0" y="2819400"/>
            <a:ext cx="4495800" cy="3276600"/>
          </a:xfrm>
          <a:prstGeom prst="rect">
            <a:avLst/>
          </a:prstGeom>
        </p:spPr>
      </p:pic>
      <p:pic>
        <p:nvPicPr>
          <p:cNvPr id="7" name="Picture 6" descr="Image17[1].gif"/>
          <p:cNvPicPr>
            <a:picLocks noChangeAspect="1"/>
          </p:cNvPicPr>
          <p:nvPr/>
        </p:nvPicPr>
        <p:blipFill>
          <a:blip r:embed="rId5" cstate="print"/>
          <a:stretch>
            <a:fillRect/>
          </a:stretch>
        </p:blipFill>
        <p:spPr>
          <a:xfrm>
            <a:off x="4495801" y="2819400"/>
            <a:ext cx="4648200" cy="3276600"/>
          </a:xfrm>
          <a:prstGeom prst="rect">
            <a:avLst/>
          </a:prstGeo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247864"/>
          </a:xfrm>
          <a:prstGeom prst="rect">
            <a:avLst/>
          </a:prstGeom>
        </p:spPr>
        <p:txBody>
          <a:bodyPr wrap="square">
            <a:spAutoFit/>
          </a:bodyPr>
          <a:lstStyle/>
          <a:p>
            <a:pPr>
              <a:buFont typeface="Wingdings" pitchFamily="2" charset="2"/>
              <a:buChar char="v"/>
            </a:pPr>
            <a:r>
              <a:rPr lang="en-US" sz="2000" b="1" dirty="0" smtClean="0"/>
              <a:t>                             </a:t>
            </a:r>
            <a:r>
              <a:rPr lang="en-US" sz="2000" b="1" u="sng" dirty="0" smtClean="0"/>
              <a:t> </a:t>
            </a:r>
            <a:r>
              <a:rPr lang="en-US" sz="2000" b="1" dirty="0" smtClean="0"/>
              <a:t> </a:t>
            </a: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YEARLY CAP FOR THE INCENTIVES</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a:t>
            </a:r>
            <a:endParaRPr lang="en-US" sz="2000" dirty="0"/>
          </a:p>
          <a:p>
            <a:endParaRPr lang="en-US" sz="2000" dirty="0" smtClean="0"/>
          </a:p>
          <a:p>
            <a:endParaRPr lang="en-US" sz="2000" dirty="0"/>
          </a:p>
          <a:p>
            <a:pPr>
              <a:buFont typeface="Arial" pitchFamily="34" charset="0"/>
              <a:buChar char="•"/>
            </a:pPr>
            <a:r>
              <a:rPr lang="en-US" sz="2000" dirty="0" smtClean="0"/>
              <a:t>    The </a:t>
            </a:r>
            <a:r>
              <a:rPr lang="en-US" sz="2000" dirty="0"/>
              <a:t>amount of incentives to be disbursed to the </a:t>
            </a:r>
            <a:r>
              <a:rPr lang="en-US" sz="2000" dirty="0">
                <a:solidFill>
                  <a:srgbClr val="FF0000"/>
                </a:solidFill>
              </a:rPr>
              <a:t>MSMEs and LSI Units </a:t>
            </a:r>
            <a:r>
              <a:rPr lang="en-US" sz="2000" dirty="0" smtClean="0"/>
              <a:t>every</a:t>
            </a:r>
          </a:p>
          <a:p>
            <a:r>
              <a:rPr lang="en-US" sz="2000" dirty="0" smtClean="0"/>
              <a:t>      year </a:t>
            </a:r>
            <a:r>
              <a:rPr lang="en-US" sz="2000" dirty="0"/>
              <a:t>will </a:t>
            </a:r>
            <a:r>
              <a:rPr lang="en-US" sz="2000" dirty="0" smtClean="0"/>
              <a:t>be </a:t>
            </a:r>
            <a:r>
              <a:rPr lang="en-US" sz="2000" dirty="0"/>
              <a:t>limited to the </a:t>
            </a:r>
            <a:r>
              <a:rPr lang="en-US" sz="2000" dirty="0">
                <a:solidFill>
                  <a:schemeClr val="accent1">
                    <a:lumMod val="75000"/>
                  </a:schemeClr>
                </a:solidFill>
              </a:rPr>
              <a:t>total quantum of incentives divided by the </a:t>
            </a:r>
            <a:r>
              <a:rPr lang="en-US" sz="2000" dirty="0" smtClean="0">
                <a:solidFill>
                  <a:schemeClr val="accent1">
                    <a:lumMod val="75000"/>
                  </a:schemeClr>
                </a:solidFill>
              </a:rPr>
              <a:t>number</a:t>
            </a:r>
          </a:p>
          <a:p>
            <a:r>
              <a:rPr lang="en-US" sz="2000" dirty="0" smtClean="0">
                <a:solidFill>
                  <a:schemeClr val="accent1">
                    <a:lumMod val="75000"/>
                  </a:schemeClr>
                </a:solidFill>
              </a:rPr>
              <a:t>     </a:t>
            </a:r>
            <a:r>
              <a:rPr lang="en-US" sz="2000" dirty="0">
                <a:solidFill>
                  <a:schemeClr val="accent1">
                    <a:lumMod val="75000"/>
                  </a:schemeClr>
                </a:solidFill>
              </a:rPr>
              <a:t>of years as </a:t>
            </a:r>
            <a:r>
              <a:rPr lang="en-US" sz="2000" dirty="0"/>
              <a:t>per </a:t>
            </a:r>
            <a:r>
              <a:rPr lang="en-US" sz="2000" dirty="0" smtClean="0"/>
              <a:t>the  applicable </a:t>
            </a:r>
            <a:r>
              <a:rPr lang="en-US" sz="2000" dirty="0"/>
              <a:t>Eligibility period </a:t>
            </a:r>
            <a:r>
              <a:rPr lang="en-US" sz="2000" dirty="0">
                <a:solidFill>
                  <a:schemeClr val="accent1">
                    <a:lumMod val="75000"/>
                  </a:schemeClr>
                </a:solidFill>
              </a:rPr>
              <a:t>with the provision of carrying </a:t>
            </a:r>
            <a:endParaRPr lang="en-US" sz="2000" dirty="0" smtClean="0">
              <a:solidFill>
                <a:schemeClr val="accent1">
                  <a:lumMod val="75000"/>
                </a:schemeClr>
              </a:solidFill>
            </a:endParaRPr>
          </a:p>
          <a:p>
            <a:r>
              <a:rPr lang="en-US" sz="2000" dirty="0" smtClean="0">
                <a:solidFill>
                  <a:schemeClr val="accent1">
                    <a:lumMod val="75000"/>
                  </a:schemeClr>
                </a:solidFill>
              </a:rPr>
              <a:t>     forward </a:t>
            </a:r>
            <a:r>
              <a:rPr lang="en-US" sz="2000" dirty="0">
                <a:solidFill>
                  <a:schemeClr val="accent1">
                    <a:lumMod val="75000"/>
                  </a:schemeClr>
                </a:solidFill>
              </a:rPr>
              <a:t>the differential </a:t>
            </a:r>
            <a:r>
              <a:rPr lang="en-US" sz="2000" dirty="0" smtClean="0"/>
              <a:t>between </a:t>
            </a:r>
            <a:r>
              <a:rPr lang="en-US" sz="2000" dirty="0"/>
              <a:t>the actual sanctioned amount for a given </a:t>
            </a:r>
            <a:r>
              <a:rPr lang="en-US" sz="2000" dirty="0" smtClean="0"/>
              <a:t>year</a:t>
            </a:r>
          </a:p>
          <a:p>
            <a:r>
              <a:rPr lang="en-US" sz="2000" dirty="0" smtClean="0"/>
              <a:t>     </a:t>
            </a:r>
            <a:r>
              <a:rPr lang="en-US" sz="2000" dirty="0"/>
              <a:t>and the yearly disbursement </a:t>
            </a:r>
            <a:r>
              <a:rPr lang="en-US" sz="2000" dirty="0" smtClean="0"/>
              <a:t>limit</a:t>
            </a:r>
            <a:r>
              <a:rPr lang="en-US" sz="2000" dirty="0"/>
              <a:t>. </a:t>
            </a:r>
            <a:endParaRPr lang="en-US" sz="2000" dirty="0" smtClean="0"/>
          </a:p>
          <a:p>
            <a:r>
              <a:rPr lang="en-US" sz="2000" dirty="0"/>
              <a:t> </a:t>
            </a:r>
            <a:endParaRPr lang="en-US" sz="2000" dirty="0" smtClean="0"/>
          </a:p>
          <a:p>
            <a:pPr>
              <a:buFont typeface="Arial" pitchFamily="34" charset="0"/>
              <a:buChar char="•"/>
            </a:pPr>
            <a:r>
              <a:rPr lang="en-US" sz="2000" dirty="0" smtClean="0"/>
              <a:t>    For </a:t>
            </a:r>
            <a:r>
              <a:rPr lang="en-US" sz="2000" dirty="0"/>
              <a:t>Mega Projects/ Ultra Mega Projects, if the E.C. Period is </a:t>
            </a:r>
            <a:r>
              <a:rPr lang="en-US" sz="2000" dirty="0">
                <a:solidFill>
                  <a:schemeClr val="accent1">
                    <a:lumMod val="75000"/>
                  </a:schemeClr>
                </a:solidFill>
              </a:rPr>
              <a:t>more than 10 </a:t>
            </a:r>
            <a:endParaRPr lang="en-US" sz="2000" dirty="0" smtClean="0">
              <a:solidFill>
                <a:schemeClr val="accent1">
                  <a:lumMod val="75000"/>
                </a:schemeClr>
              </a:solidFill>
            </a:endParaRPr>
          </a:p>
          <a:p>
            <a:r>
              <a:rPr lang="en-US" sz="2000" dirty="0" smtClean="0">
                <a:solidFill>
                  <a:schemeClr val="accent1">
                    <a:lumMod val="75000"/>
                  </a:schemeClr>
                </a:solidFill>
              </a:rPr>
              <a:t>      years</a:t>
            </a:r>
            <a:r>
              <a:rPr lang="en-US" sz="2000" dirty="0">
                <a:solidFill>
                  <a:schemeClr val="accent1">
                    <a:lumMod val="75000"/>
                  </a:schemeClr>
                </a:solidFill>
              </a:rPr>
              <a:t>, the </a:t>
            </a:r>
            <a:r>
              <a:rPr lang="en-US" sz="2000" dirty="0" smtClean="0">
                <a:solidFill>
                  <a:schemeClr val="accent1">
                    <a:lumMod val="75000"/>
                  </a:schemeClr>
                </a:solidFill>
              </a:rPr>
              <a:t> yearly </a:t>
            </a:r>
            <a:r>
              <a:rPr lang="en-US" sz="2000" dirty="0">
                <a:solidFill>
                  <a:schemeClr val="accent1">
                    <a:lumMod val="75000"/>
                  </a:schemeClr>
                </a:solidFill>
              </a:rPr>
              <a:t>limit on disbursement amount shall be equal to 1/10 of the </a:t>
            </a:r>
            <a:endParaRPr lang="en-US" sz="2000" dirty="0" smtClean="0">
              <a:solidFill>
                <a:schemeClr val="accent1">
                  <a:lumMod val="75000"/>
                </a:schemeClr>
              </a:solidFill>
            </a:endParaRPr>
          </a:p>
          <a:p>
            <a:r>
              <a:rPr lang="en-US" sz="2000" dirty="0" smtClean="0">
                <a:solidFill>
                  <a:schemeClr val="accent1">
                    <a:lumMod val="75000"/>
                  </a:schemeClr>
                </a:solidFill>
              </a:rPr>
              <a:t>     total </a:t>
            </a:r>
            <a:r>
              <a:rPr lang="en-US" sz="2000" dirty="0">
                <a:solidFill>
                  <a:schemeClr val="accent1">
                    <a:lumMod val="75000"/>
                  </a:schemeClr>
                </a:solidFill>
              </a:rPr>
              <a:t>quantum of </a:t>
            </a:r>
            <a:r>
              <a:rPr lang="en-US" sz="2000" dirty="0" smtClean="0">
                <a:solidFill>
                  <a:schemeClr val="accent1">
                    <a:lumMod val="75000"/>
                  </a:schemeClr>
                </a:solidFill>
              </a:rPr>
              <a:t>incentives</a:t>
            </a:r>
            <a:r>
              <a:rPr lang="en-US" sz="2000" dirty="0" smtClean="0"/>
              <a:t> </a:t>
            </a:r>
          </a:p>
          <a:p>
            <a:r>
              <a:rPr lang="en-US" sz="2000" dirty="0" smtClean="0"/>
              <a:t>                                                               OR</a:t>
            </a:r>
          </a:p>
          <a:p>
            <a:endParaRPr lang="en-US" sz="2000" dirty="0" smtClean="0"/>
          </a:p>
          <a:p>
            <a:r>
              <a:rPr lang="en-US" sz="2000" dirty="0" smtClean="0"/>
              <a:t>      Industrial </a:t>
            </a:r>
            <a:r>
              <a:rPr lang="en-US" sz="2000" dirty="0"/>
              <a:t>Promotion Subsidy sanctioned for that year whichever is less. </a:t>
            </a:r>
            <a:endParaRPr lang="en-US" sz="2000" dirty="0" smtClean="0"/>
          </a:p>
          <a:p>
            <a:r>
              <a:rPr lang="en-US" sz="2000" dirty="0"/>
              <a:t> </a:t>
            </a:r>
            <a:endParaRPr lang="en-US" sz="2000" dirty="0" smtClean="0"/>
          </a:p>
          <a:p>
            <a:pPr>
              <a:buFont typeface="Wingdings" pitchFamily="2" charset="2"/>
              <a:buChar char="§"/>
            </a:pPr>
            <a:r>
              <a:rPr lang="en-US" sz="2000" dirty="0"/>
              <a:t> </a:t>
            </a:r>
            <a:r>
              <a:rPr lang="en-US" sz="2000" dirty="0" smtClean="0"/>
              <a:t>   The </a:t>
            </a:r>
            <a:r>
              <a:rPr lang="en-US" sz="2000" dirty="0"/>
              <a:t>Carry forward principle will be applicable. The balance quantum of </a:t>
            </a:r>
            <a:endParaRPr lang="en-US" sz="2000" dirty="0" smtClean="0"/>
          </a:p>
          <a:p>
            <a:r>
              <a:rPr lang="en-US" sz="2000" dirty="0" smtClean="0"/>
              <a:t>      incentives </a:t>
            </a:r>
            <a:r>
              <a:rPr lang="en-US" sz="2000" dirty="0"/>
              <a:t>will </a:t>
            </a:r>
            <a:r>
              <a:rPr lang="en-US" sz="2000" dirty="0" smtClean="0"/>
              <a:t>be </a:t>
            </a:r>
            <a:r>
              <a:rPr lang="en-US" sz="2000" dirty="0"/>
              <a:t>allowed to be availed of after 10 years with yearly cap as </a:t>
            </a:r>
            <a:endParaRPr lang="en-US" sz="2000" dirty="0" smtClean="0"/>
          </a:p>
          <a:p>
            <a:r>
              <a:rPr lang="en-US" sz="2000" dirty="0" smtClean="0"/>
              <a:t>      above</a:t>
            </a:r>
            <a:r>
              <a:rPr lang="en-US" sz="2000" dirty="0"/>
              <a:t>. Proportionate </a:t>
            </a:r>
            <a:r>
              <a:rPr lang="en-US" sz="2000" dirty="0" smtClean="0"/>
              <a:t> quantum </a:t>
            </a:r>
            <a:r>
              <a:rPr lang="en-US" sz="2000" dirty="0"/>
              <a:t>of incentives will be calculated for a part of </a:t>
            </a:r>
            <a:r>
              <a:rPr lang="en-US" sz="2000" dirty="0" smtClean="0"/>
              <a:t>the</a:t>
            </a:r>
          </a:p>
          <a:p>
            <a:r>
              <a:rPr lang="en-US" sz="2000" dirty="0" smtClean="0"/>
              <a:t>      </a:t>
            </a:r>
            <a:r>
              <a:rPr lang="en-US" sz="2000" dirty="0"/>
              <a:t>year. </a:t>
            </a:r>
          </a:p>
        </p:txBody>
      </p:sp>
      <p:sp>
        <p:nvSpPr>
          <p:cNvPr id="3" name="Footer Placeholder 2"/>
          <p:cNvSpPr>
            <a:spLocks noGrp="1"/>
          </p:cNvSpPr>
          <p:nvPr>
            <p:ph type="ftr" sz="quarter" idx="11"/>
          </p:nvPr>
        </p:nvSpPr>
        <p:spPr>
          <a:xfrm>
            <a:off x="0" y="6492875"/>
            <a:ext cx="9144000" cy="5175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
        <p:nvSpPr>
          <p:cNvPr id="3" name="Rectangle 2"/>
          <p:cNvSpPr/>
          <p:nvPr/>
        </p:nvSpPr>
        <p:spPr>
          <a:xfrm>
            <a:off x="0" y="0"/>
            <a:ext cx="9144000" cy="6555641"/>
          </a:xfrm>
          <a:prstGeom prst="rect">
            <a:avLst/>
          </a:prstGeom>
        </p:spPr>
        <p:txBody>
          <a:bodyPr wrap="square">
            <a:spAutoFit/>
          </a:bodyPr>
          <a:lstStyle/>
          <a:p>
            <a:pPr>
              <a:buFont typeface="Wingdings" pitchFamily="2" charset="2"/>
              <a:buChar char="v"/>
            </a:pPr>
            <a:r>
              <a:rPr lang="en-US" sz="2000" b="1" dirty="0" smtClean="0"/>
              <a:t>                                </a:t>
            </a:r>
            <a:r>
              <a:rPr lang="en-US" sz="2000" b="1" u="sng" dirty="0" smtClean="0">
                <a:gradFill>
                  <a:gsLst>
                    <a:gs pos="0">
                      <a:srgbClr val="000000"/>
                    </a:gs>
                    <a:gs pos="39999">
                      <a:srgbClr val="0A128C"/>
                    </a:gs>
                    <a:gs pos="70000">
                      <a:srgbClr val="181CC7"/>
                    </a:gs>
                    <a:gs pos="88000">
                      <a:srgbClr val="7005D4"/>
                    </a:gs>
                    <a:gs pos="100000">
                      <a:srgbClr val="8C3D91"/>
                    </a:gs>
                  </a:gsLst>
                  <a:lin ang="5400000" scaled="0"/>
                </a:gradFill>
              </a:rPr>
              <a:t>YEARLY CAP FOR THE INCENTIVES</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 </a:t>
            </a:r>
            <a:endParaRPr lang="en-US" sz="2000" dirty="0" smtClean="0">
              <a:gradFill>
                <a:gsLst>
                  <a:gs pos="0">
                    <a:srgbClr val="000000"/>
                  </a:gs>
                  <a:gs pos="39999">
                    <a:srgbClr val="0A128C"/>
                  </a:gs>
                  <a:gs pos="70000">
                    <a:srgbClr val="181CC7"/>
                  </a:gs>
                  <a:gs pos="88000">
                    <a:srgbClr val="7005D4"/>
                  </a:gs>
                  <a:gs pos="100000">
                    <a:srgbClr val="8C3D91"/>
                  </a:gs>
                </a:gsLst>
                <a:lin ang="5400000" scaled="0"/>
              </a:gradFill>
            </a:endParaRPr>
          </a:p>
          <a:p>
            <a:endParaRPr lang="en-US" sz="2000" b="1" i="1" dirty="0" smtClean="0"/>
          </a:p>
          <a:p>
            <a:endParaRPr lang="en-US" sz="2000" b="1" i="1" dirty="0" smtClean="0"/>
          </a:p>
          <a:p>
            <a:endParaRPr lang="en-US" sz="2000" b="1" i="1" dirty="0"/>
          </a:p>
          <a:p>
            <a:r>
              <a:rPr lang="en-US" sz="2000" b="1" i="1" u="sng" dirty="0" smtClean="0"/>
              <a:t>Example 1</a:t>
            </a:r>
            <a:r>
              <a:rPr lang="en-US" sz="2000" b="1" i="1" dirty="0" smtClean="0"/>
              <a:t>: If the unit is eligible for the total quantum of Rs.1000 and the E.C. period is 10 years, then actual incentives disbursed to such unit, shall not exceed Rs.100 (1000/10) in a given year even though the amount of total incentives sanctioned for that year is more than Rs. 100. The difference (yearly sanctioned amount minus yearly disbursement limit) can be carried forward for the Subsequent years of E. C. period, such that the actual disbursement of incentives is not more than Rs.100 in any year. </a:t>
            </a:r>
          </a:p>
          <a:p>
            <a:endParaRPr lang="en-US" sz="2000" b="1" i="1" dirty="0"/>
          </a:p>
          <a:p>
            <a:endParaRPr lang="en-US" sz="2000" b="1" i="1" dirty="0" smtClean="0"/>
          </a:p>
          <a:p>
            <a:r>
              <a:rPr lang="en-US" sz="2000" b="1" i="1" u="sng" dirty="0" smtClean="0"/>
              <a:t>Example 2</a:t>
            </a:r>
            <a:r>
              <a:rPr lang="en-US" sz="2000" b="1" i="1" dirty="0" smtClean="0"/>
              <a:t>: If the unit is eligible for the total quantum of Rs.1000 and the E.C. period is 10 years, then actual incentive disbursed to such unit, shall not exceed Rs.100 (1000/10) or the incentives sanctioned (say Rs.70) for that year whichever is less ( i.e. Rs.70). The difference (i.e.Rs.30) can be carried forward for the further E. C. period. In the next year, if the total incentives sanctioned are Rs. 140, then the unit will be eligible for disbursement of Rs. 100 (i.e. yearly maximum disbursement limit) and Rs. 30 towards the carried forward amount . </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      </a:t>
            </a:r>
            <a:endParaRPr lang="en-US"/>
          </a:p>
        </p:txBody>
      </p:sp>
      <p:pic>
        <p:nvPicPr>
          <p:cNvPr id="3" name="Picture 2" descr="rajsthan.jpg"/>
          <p:cNvPicPr>
            <a:picLocks noChangeAspect="1"/>
          </p:cNvPicPr>
          <p:nvPr/>
        </p:nvPicPr>
        <p:blipFill>
          <a:blip r:embed="rId2" cstate="print"/>
          <a:stretch>
            <a:fillRect/>
          </a:stretch>
        </p:blipFill>
        <p:spPr>
          <a:xfrm>
            <a:off x="0" y="762000"/>
            <a:ext cx="9144000" cy="5638800"/>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0" y="6492875"/>
            <a:ext cx="9144000" cy="5175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
        <p:nvSpPr>
          <p:cNvPr id="6" name="Down Arrow 5"/>
          <p:cNvSpPr/>
          <p:nvPr/>
        </p:nvSpPr>
        <p:spPr>
          <a:xfrm>
            <a:off x="1600200" y="0"/>
            <a:ext cx="5971032" cy="2819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blipFill>
                <a:blip r:embed="rId3"/>
                <a:tile tx="0" ty="0" sx="100000" sy="100000" flip="none" algn="tl"/>
              </a:blipFill>
            </a:endParaRPr>
          </a:p>
          <a:p>
            <a:pPr algn="ctr"/>
            <a:endParaRPr lang="en-US" b="1" dirty="0" smtClean="0">
              <a:blipFill>
                <a:blip r:embed="rId3"/>
                <a:tile tx="0" ty="0" sx="100000" sy="100000" flip="none" algn="tl"/>
              </a:blipFill>
            </a:endParaRPr>
          </a:p>
          <a:p>
            <a:pPr algn="ctr"/>
            <a:r>
              <a:rPr lang="en-US" sz="2800" b="1" dirty="0" smtClean="0">
                <a:blipFill>
                  <a:blip r:embed="rId3"/>
                  <a:tile tx="0" ty="0" sx="100000" sy="100000" flip="none" algn="tl"/>
                </a:blipFill>
              </a:rPr>
              <a:t>PROCEDURE FOR APPLICATION UNDER PSI-2013 </a:t>
            </a:r>
            <a:endParaRPr lang="en-US" sz="2800" dirty="0"/>
          </a:p>
        </p:txBody>
      </p:sp>
      <p:pic>
        <p:nvPicPr>
          <p:cNvPr id="7" name="Picture 6" descr="how-_to-_apply-_for-_ibps-rrb_exam[1].jpg"/>
          <p:cNvPicPr>
            <a:picLocks noChangeAspect="1"/>
          </p:cNvPicPr>
          <p:nvPr/>
        </p:nvPicPr>
        <p:blipFill>
          <a:blip r:embed="rId4" cstate="print"/>
          <a:stretch>
            <a:fillRect/>
          </a:stretch>
        </p:blipFill>
        <p:spPr>
          <a:xfrm>
            <a:off x="0" y="2895600"/>
            <a:ext cx="4724400" cy="3619500"/>
          </a:xfrm>
          <a:prstGeom prst="rect">
            <a:avLst/>
          </a:prstGeom>
        </p:spPr>
      </p:pic>
      <p:pic>
        <p:nvPicPr>
          <p:cNvPr id="8" name="Picture 7" descr="2drdngm[2].jpg"/>
          <p:cNvPicPr>
            <a:picLocks noChangeAspect="1"/>
          </p:cNvPicPr>
          <p:nvPr/>
        </p:nvPicPr>
        <p:blipFill>
          <a:blip r:embed="rId5" cstate="print"/>
          <a:stretch>
            <a:fillRect/>
          </a:stretch>
        </p:blipFill>
        <p:spPr>
          <a:xfrm>
            <a:off x="4724400" y="2895600"/>
            <a:ext cx="4419600" cy="3648075"/>
          </a:xfrm>
          <a:prstGeom prst="rect">
            <a:avLst/>
          </a:prstGeo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524863"/>
          </a:xfrm>
          <a:prstGeom prst="rect">
            <a:avLst/>
          </a:prstGeom>
        </p:spPr>
        <p:txBody>
          <a:bodyPr wrap="square">
            <a:spAutoFit/>
          </a:bodyPr>
          <a:lstStyle/>
          <a:p>
            <a:pPr>
              <a:buFont typeface="Wingdings" pitchFamily="2" charset="2"/>
              <a:buChar char="v"/>
            </a:pPr>
            <a:r>
              <a:rPr lang="en-US" b="1" dirty="0" smtClean="0">
                <a:gradFill>
                  <a:gsLst>
                    <a:gs pos="0">
                      <a:srgbClr val="000000"/>
                    </a:gs>
                    <a:gs pos="39999">
                      <a:srgbClr val="0A128C"/>
                    </a:gs>
                    <a:gs pos="70000">
                      <a:srgbClr val="181CC7"/>
                    </a:gs>
                    <a:gs pos="88000">
                      <a:srgbClr val="7005D4"/>
                    </a:gs>
                    <a:gs pos="100000">
                      <a:srgbClr val="8C3D91"/>
                    </a:gs>
                  </a:gsLst>
                  <a:lin ang="5400000" scaled="0"/>
                </a:gradFill>
              </a:rPr>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APPLICATION  FOR ELIGIBILITY</a:t>
            </a:r>
            <a:endParaRPr lang="en-US" sz="2400" b="1" dirty="0" smtClean="0"/>
          </a:p>
          <a:p>
            <a:endParaRPr lang="en-US" b="1" dirty="0"/>
          </a:p>
          <a:p>
            <a:endParaRPr lang="en-US" b="1" dirty="0"/>
          </a:p>
          <a:p>
            <a:pPr marL="342900" indent="-342900">
              <a:buFont typeface="Wingdings" pitchFamily="2" charset="2"/>
              <a:buChar char="§"/>
            </a:pPr>
            <a:r>
              <a:rPr lang="en-US" sz="2000" dirty="0" smtClean="0"/>
              <a:t>An </a:t>
            </a:r>
            <a:r>
              <a:rPr lang="en-US" sz="2000" dirty="0"/>
              <a:t>application for eligibility under the PSI 2013 Scheme shall be submitted to the Implementing Agency by an Eligible</a:t>
            </a:r>
            <a:r>
              <a:rPr lang="en-US" sz="2000" b="1" dirty="0">
                <a:solidFill>
                  <a:schemeClr val="accent1">
                    <a:lumMod val="75000"/>
                  </a:schemeClr>
                </a:solidFill>
              </a:rPr>
              <a:t> </a:t>
            </a:r>
            <a:r>
              <a:rPr lang="en-US" sz="2000" dirty="0">
                <a:solidFill>
                  <a:schemeClr val="accent1">
                    <a:lumMod val="75000"/>
                  </a:schemeClr>
                </a:solidFill>
              </a:rPr>
              <a:t>Unit only after it has taken all the Effective Steps but not later than the 31st March, 2018.</a:t>
            </a:r>
            <a:r>
              <a:rPr lang="en-US" sz="2000" dirty="0"/>
              <a:t> It shall be supported by documentary evidence with regard to completion of the Effective Steps. </a:t>
            </a:r>
            <a:endParaRPr lang="en-US" sz="2000" dirty="0" smtClean="0"/>
          </a:p>
          <a:p>
            <a:pPr marL="342900" indent="-342900"/>
            <a:endParaRPr lang="en-US" sz="2000" dirty="0" smtClean="0"/>
          </a:p>
          <a:p>
            <a:pPr marL="342900" indent="-342900">
              <a:buFont typeface="Wingdings" pitchFamily="2" charset="2"/>
              <a:buChar char="§"/>
            </a:pPr>
            <a:r>
              <a:rPr lang="en-US" sz="2000" dirty="0" smtClean="0"/>
              <a:t> For claiming eligibility under the PSI-2013, any New/Expansion/ Diversification, Eligible Unit shall commence the commercial production and also acquire the fixed assets at site, having paid for the same, and paid for it within the investment period.</a:t>
            </a:r>
          </a:p>
          <a:p>
            <a:pPr marL="342900" indent="-342900"/>
            <a:endParaRPr lang="en-US" sz="2000" dirty="0" smtClean="0"/>
          </a:p>
          <a:p>
            <a:pPr marL="342900" indent="-342900">
              <a:buFont typeface="Wingdings" pitchFamily="2" charset="2"/>
              <a:buChar char="§"/>
            </a:pPr>
            <a:r>
              <a:rPr lang="en-US" sz="2000" dirty="0" smtClean="0">
                <a:solidFill>
                  <a:schemeClr val="accent1">
                    <a:lumMod val="75000"/>
                  </a:schemeClr>
                </a:solidFill>
              </a:rPr>
              <a:t>The Investment Period for Micro, Small and Medium manufacturing Enterprises will be three years, and for the LSI units, four years</a:t>
            </a:r>
            <a:r>
              <a:rPr lang="en-US" sz="2000" dirty="0" smtClean="0"/>
              <a:t>.</a:t>
            </a:r>
          </a:p>
          <a:p>
            <a:pPr marL="342900" indent="-342900"/>
            <a:endParaRPr lang="en-US" sz="2000" dirty="0" smtClean="0"/>
          </a:p>
          <a:p>
            <a:pPr marL="342900" indent="-342900">
              <a:buFont typeface="Wingdings" pitchFamily="2" charset="2"/>
              <a:buChar char="§"/>
            </a:pPr>
            <a:r>
              <a:rPr lang="en-US" sz="2000" dirty="0" smtClean="0"/>
              <a:t> </a:t>
            </a:r>
            <a:r>
              <a:rPr lang="en-US" sz="2000" dirty="0" smtClean="0">
                <a:solidFill>
                  <a:schemeClr val="accent1">
                    <a:lumMod val="75000"/>
                  </a:schemeClr>
                </a:solidFill>
              </a:rPr>
              <a:t>For Mega Projects /Ultra Mega Projects, the Investment period will be five years </a:t>
            </a:r>
            <a:r>
              <a:rPr lang="en-US" sz="2000" dirty="0" smtClean="0"/>
              <a:t>from the date of application or such greater period as may be approved by the “High Power Committee” or the “Cabinet Sub Committee” on case to case basis. </a:t>
            </a:r>
          </a:p>
          <a:p>
            <a:pPr marL="342900" indent="-342900"/>
            <a:endParaRPr lang="en-US" dirty="0"/>
          </a:p>
        </p:txBody>
      </p:sp>
      <p:sp>
        <p:nvSpPr>
          <p:cNvPr id="3" name="Footer Placeholder 2"/>
          <p:cNvSpPr>
            <a:spLocks noGrp="1"/>
          </p:cNvSpPr>
          <p:nvPr>
            <p:ph type="ftr" sz="quarter" idx="11"/>
          </p:nvPr>
        </p:nvSpPr>
        <p:spPr>
          <a:xfrm>
            <a:off x="0" y="6492875"/>
            <a:ext cx="9144000" cy="365125"/>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5539978"/>
          </a:xfrm>
          <a:prstGeom prst="rect">
            <a:avLst/>
          </a:prstGeom>
        </p:spPr>
        <p:txBody>
          <a:bodyPr wrap="square">
            <a:spAutoFit/>
          </a:bodyPr>
          <a:lstStyle/>
          <a:p>
            <a:pPr>
              <a:buFont typeface="Wingdings" pitchFamily="2" charset="2"/>
              <a:buChar char="v"/>
            </a:pPr>
            <a:r>
              <a:rPr lang="en-US"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APPLICATION  FOR ELIGIBILITY</a:t>
            </a:r>
            <a:endParaRPr lang="en-US" sz="2400" b="1" dirty="0" smtClean="0"/>
          </a:p>
          <a:p>
            <a:endParaRPr lang="en-US" u="sng" dirty="0" smtClean="0"/>
          </a:p>
          <a:p>
            <a:endParaRPr lang="en-US" dirty="0" smtClean="0"/>
          </a:p>
          <a:p>
            <a:endParaRPr lang="en-US" dirty="0" smtClean="0"/>
          </a:p>
          <a:p>
            <a:endParaRPr lang="en-US" dirty="0" smtClean="0"/>
          </a:p>
          <a:p>
            <a:endParaRPr lang="en-US" dirty="0" smtClean="0"/>
          </a:p>
          <a:p>
            <a:pPr>
              <a:buFont typeface="Wingdings" pitchFamily="2" charset="2"/>
              <a:buChar char="§"/>
            </a:pPr>
            <a:r>
              <a:rPr lang="en-US" sz="2000" dirty="0" smtClean="0">
                <a:solidFill>
                  <a:schemeClr val="accent1">
                    <a:lumMod val="75000"/>
                  </a:schemeClr>
                </a:solidFill>
              </a:rPr>
              <a:t>      The </a:t>
            </a:r>
            <a:r>
              <a:rPr lang="en-US" sz="2000" dirty="0">
                <a:solidFill>
                  <a:schemeClr val="accent1">
                    <a:lumMod val="75000"/>
                  </a:schemeClr>
                </a:solidFill>
              </a:rPr>
              <a:t>Investment Period will be counted from the date of submission of </a:t>
            </a:r>
            <a:endParaRPr lang="en-US" sz="2000" dirty="0" smtClean="0">
              <a:solidFill>
                <a:schemeClr val="accent1">
                  <a:lumMod val="75000"/>
                </a:schemeClr>
              </a:solidFill>
            </a:endParaRPr>
          </a:p>
          <a:p>
            <a:r>
              <a:rPr lang="en-US" sz="2000" dirty="0" smtClean="0">
                <a:solidFill>
                  <a:schemeClr val="accent1">
                    <a:lumMod val="75000"/>
                  </a:schemeClr>
                </a:solidFill>
              </a:rPr>
              <a:t>        application </a:t>
            </a:r>
            <a:r>
              <a:rPr lang="en-US" sz="2000" dirty="0">
                <a:solidFill>
                  <a:schemeClr val="accent1">
                    <a:lumMod val="75000"/>
                  </a:schemeClr>
                </a:solidFill>
              </a:rPr>
              <a:t>to the Implementing Agency</a:t>
            </a:r>
            <a:r>
              <a:rPr lang="en-US" sz="2000" dirty="0"/>
              <a:t> or the date suggested by the </a:t>
            </a:r>
            <a:r>
              <a:rPr lang="en-US" sz="2000" dirty="0" smtClean="0"/>
              <a:t>Eligible</a:t>
            </a:r>
          </a:p>
          <a:p>
            <a:r>
              <a:rPr lang="en-US" sz="2000" dirty="0" smtClean="0"/>
              <a:t>        </a:t>
            </a:r>
            <a:r>
              <a:rPr lang="en-US" sz="2000" dirty="0"/>
              <a:t>Unit. However, this date should be within this Scheme Period and the assets </a:t>
            </a:r>
            <a:endParaRPr lang="en-US" sz="2000" dirty="0" smtClean="0"/>
          </a:p>
          <a:p>
            <a:r>
              <a:rPr lang="en-US" sz="2000" dirty="0" smtClean="0"/>
              <a:t>        acquired </a:t>
            </a:r>
            <a:r>
              <a:rPr lang="en-US" sz="2000" dirty="0"/>
              <a:t>prior to and beyond the investment period will not be considered </a:t>
            </a:r>
            <a:endParaRPr lang="en-US" sz="2000" dirty="0" smtClean="0"/>
          </a:p>
          <a:p>
            <a:r>
              <a:rPr lang="en-US" sz="2000" dirty="0" smtClean="0"/>
              <a:t>        eligible </a:t>
            </a:r>
            <a:r>
              <a:rPr lang="en-US" sz="2000" dirty="0"/>
              <a:t>for incentives, </a:t>
            </a:r>
            <a:r>
              <a:rPr lang="en-US" sz="2000" dirty="0">
                <a:solidFill>
                  <a:srgbClr val="FF0000"/>
                </a:solidFill>
              </a:rPr>
              <a:t>However, the Land cost prior to submission of valid </a:t>
            </a:r>
            <a:endParaRPr lang="en-US" sz="2000" dirty="0" smtClean="0">
              <a:solidFill>
                <a:srgbClr val="FF0000"/>
              </a:solidFill>
            </a:endParaRPr>
          </a:p>
          <a:p>
            <a:r>
              <a:rPr lang="en-US" sz="2000" dirty="0" smtClean="0">
                <a:solidFill>
                  <a:srgbClr val="FF0000"/>
                </a:solidFill>
              </a:rPr>
              <a:t>        application </a:t>
            </a:r>
            <a:r>
              <a:rPr lang="en-US" sz="2000" dirty="0">
                <a:solidFill>
                  <a:srgbClr val="FF0000"/>
                </a:solidFill>
              </a:rPr>
              <a:t>shall be considered for Fix Capital Investment</a:t>
            </a:r>
            <a:r>
              <a:rPr lang="en-US" sz="2000" dirty="0" smtClean="0">
                <a:solidFill>
                  <a:srgbClr val="FF0000"/>
                </a:solidFill>
              </a:rPr>
              <a:t>.</a:t>
            </a:r>
          </a:p>
          <a:p>
            <a:endParaRPr lang="en-US" sz="2000" dirty="0" smtClean="0"/>
          </a:p>
          <a:p>
            <a:endParaRPr lang="en-US" sz="2000" dirty="0" smtClean="0"/>
          </a:p>
          <a:p>
            <a:endParaRPr lang="en-US" sz="2000" dirty="0" smtClean="0"/>
          </a:p>
          <a:p>
            <a:endParaRPr lang="en-US" sz="2000" dirty="0" smtClean="0"/>
          </a:p>
          <a:p>
            <a:pPr>
              <a:buFont typeface="Wingdings" pitchFamily="2" charset="2"/>
              <a:buChar char="§"/>
            </a:pPr>
            <a:r>
              <a:rPr lang="en-US" sz="2000" dirty="0" smtClean="0"/>
              <a:t>      Delay </a:t>
            </a:r>
            <a:r>
              <a:rPr lang="en-US" sz="2000" dirty="0"/>
              <a:t>in commencement of commercial production will entail </a:t>
            </a:r>
            <a:r>
              <a:rPr lang="en-US" sz="2000" dirty="0">
                <a:solidFill>
                  <a:srgbClr val="FF0000"/>
                </a:solidFill>
              </a:rPr>
              <a:t>proportionate </a:t>
            </a:r>
            <a:endParaRPr lang="en-US" sz="2000" dirty="0" smtClean="0">
              <a:solidFill>
                <a:srgbClr val="FF0000"/>
              </a:solidFill>
            </a:endParaRPr>
          </a:p>
          <a:p>
            <a:r>
              <a:rPr lang="en-US" sz="2000" dirty="0" smtClean="0">
                <a:solidFill>
                  <a:srgbClr val="FF0000"/>
                </a:solidFill>
              </a:rPr>
              <a:t>        curtailment </a:t>
            </a:r>
            <a:r>
              <a:rPr lang="en-US" sz="2000" dirty="0">
                <a:solidFill>
                  <a:srgbClr val="FF0000"/>
                </a:solidFill>
              </a:rPr>
              <a:t>of incentives </a:t>
            </a:r>
            <a:r>
              <a:rPr lang="en-US" sz="2000" dirty="0"/>
              <a:t>and </a:t>
            </a:r>
            <a:r>
              <a:rPr lang="en-US" sz="2000" dirty="0">
                <a:solidFill>
                  <a:srgbClr val="92D050"/>
                </a:solidFill>
              </a:rPr>
              <a:t>the Eligibility Certificate period. </a:t>
            </a:r>
          </a:p>
        </p:txBody>
      </p:sp>
      <p:sp>
        <p:nvSpPr>
          <p:cNvPr id="3" name="Footer Placeholder 2"/>
          <p:cNvSpPr>
            <a:spLocks noGrp="1"/>
          </p:cNvSpPr>
          <p:nvPr>
            <p:ph type="ftr" sz="quarter" idx="11"/>
          </p:nvPr>
        </p:nvSpPr>
        <p:spPr>
          <a:xfrm>
            <a:off x="0" y="6400801"/>
            <a:ext cx="9144000" cy="4571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539978"/>
          </a:xfrm>
          <a:prstGeom prst="rect">
            <a:avLst/>
          </a:prstGeom>
        </p:spPr>
        <p:txBody>
          <a:bodyPr wrap="square">
            <a:spAutoFit/>
          </a:bodyPr>
          <a:lstStyle/>
          <a:p>
            <a:pPr>
              <a:buFont typeface="Wingdings" pitchFamily="2" charset="2"/>
              <a:buChar char="v"/>
            </a:pP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                       APPLICATION  FOR ELIGIBILITY</a:t>
            </a:r>
            <a:endParaRPr lang="en-US" sz="2400" u="sng" dirty="0"/>
          </a:p>
          <a:p>
            <a:endParaRPr lang="en-US" u="sng" dirty="0" smtClean="0"/>
          </a:p>
          <a:p>
            <a:endParaRPr lang="en-US" dirty="0"/>
          </a:p>
          <a:p>
            <a:endParaRPr lang="en-US" dirty="0" smtClean="0"/>
          </a:p>
          <a:p>
            <a:pPr>
              <a:buFont typeface="Wingdings" pitchFamily="2" charset="2"/>
              <a:buChar char="§"/>
            </a:pPr>
            <a:r>
              <a:rPr lang="en-US" sz="2000" dirty="0" smtClean="0">
                <a:solidFill>
                  <a:schemeClr val="accent1">
                    <a:lumMod val="75000"/>
                  </a:schemeClr>
                </a:solidFill>
              </a:rPr>
              <a:t>     If </a:t>
            </a:r>
            <a:r>
              <a:rPr lang="en-US" sz="2000" dirty="0">
                <a:solidFill>
                  <a:schemeClr val="accent1">
                    <a:lumMod val="75000"/>
                  </a:schemeClr>
                </a:solidFill>
              </a:rPr>
              <a:t>a Unit has completed all Effective steps but not started the production </a:t>
            </a:r>
            <a:endParaRPr lang="en-US" sz="2000" dirty="0" smtClean="0">
              <a:solidFill>
                <a:schemeClr val="accent1">
                  <a:lumMod val="75000"/>
                </a:schemeClr>
              </a:solidFill>
            </a:endParaRPr>
          </a:p>
          <a:p>
            <a:r>
              <a:rPr lang="en-US" sz="2000" dirty="0" smtClean="0">
                <a:solidFill>
                  <a:schemeClr val="accent1">
                    <a:lumMod val="75000"/>
                  </a:schemeClr>
                </a:solidFill>
              </a:rPr>
              <a:t>       before </a:t>
            </a:r>
            <a:r>
              <a:rPr lang="en-US" sz="2000" dirty="0">
                <a:solidFill>
                  <a:schemeClr val="accent1">
                    <a:lumMod val="75000"/>
                  </a:schemeClr>
                </a:solidFill>
              </a:rPr>
              <a:t>the 1st April, 2013 and has not filed an application with the </a:t>
            </a:r>
            <a:endParaRPr lang="en-US" sz="2000" dirty="0" smtClean="0">
              <a:solidFill>
                <a:schemeClr val="accent1">
                  <a:lumMod val="75000"/>
                </a:schemeClr>
              </a:solidFill>
            </a:endParaRPr>
          </a:p>
          <a:p>
            <a:r>
              <a:rPr lang="en-US" sz="2000" dirty="0" smtClean="0">
                <a:solidFill>
                  <a:schemeClr val="accent1">
                    <a:lumMod val="75000"/>
                  </a:schemeClr>
                </a:solidFill>
              </a:rPr>
              <a:t>      Implementing </a:t>
            </a:r>
            <a:r>
              <a:rPr lang="en-US" sz="2000" dirty="0">
                <a:solidFill>
                  <a:schemeClr val="accent1">
                    <a:lumMod val="75000"/>
                  </a:schemeClr>
                </a:solidFill>
              </a:rPr>
              <a:t>Agency under PSI 2007, such unit can submit the </a:t>
            </a:r>
            <a:r>
              <a:rPr lang="en-US" sz="2000" dirty="0" smtClean="0">
                <a:solidFill>
                  <a:schemeClr val="accent1">
                    <a:lumMod val="75000"/>
                  </a:schemeClr>
                </a:solidFill>
              </a:rPr>
              <a:t>application</a:t>
            </a:r>
          </a:p>
          <a:p>
            <a:r>
              <a:rPr lang="en-US" sz="2000" dirty="0" smtClean="0">
                <a:solidFill>
                  <a:schemeClr val="accent1">
                    <a:lumMod val="75000"/>
                  </a:schemeClr>
                </a:solidFill>
              </a:rPr>
              <a:t>      </a:t>
            </a:r>
            <a:r>
              <a:rPr lang="en-US" sz="2000" dirty="0">
                <a:solidFill>
                  <a:schemeClr val="accent1">
                    <a:lumMod val="75000"/>
                  </a:schemeClr>
                </a:solidFill>
              </a:rPr>
              <a:t>under PSI - 2013. </a:t>
            </a:r>
            <a:endParaRPr lang="en-US" sz="2000" dirty="0" smtClean="0">
              <a:solidFill>
                <a:schemeClr val="accent1">
                  <a:lumMod val="75000"/>
                </a:schemeClr>
              </a:solidFill>
            </a:endParaRPr>
          </a:p>
          <a:p>
            <a:endParaRPr lang="en-US" sz="2000" dirty="0" smtClean="0"/>
          </a:p>
          <a:p>
            <a:endParaRPr lang="en-US" sz="2000" dirty="0" smtClean="0"/>
          </a:p>
          <a:p>
            <a:endParaRPr lang="en-US" sz="2000" dirty="0" smtClean="0"/>
          </a:p>
          <a:p>
            <a:endParaRPr lang="en-US" sz="2000" dirty="0" smtClean="0"/>
          </a:p>
          <a:p>
            <a:pPr>
              <a:buFont typeface="Wingdings" pitchFamily="2" charset="2"/>
              <a:buChar char="§"/>
            </a:pPr>
            <a:r>
              <a:rPr lang="en-US" sz="2000" dirty="0" smtClean="0"/>
              <a:t>     </a:t>
            </a:r>
            <a:r>
              <a:rPr lang="en-US" sz="2000" dirty="0" smtClean="0">
                <a:solidFill>
                  <a:srgbClr val="92D050"/>
                </a:solidFill>
              </a:rPr>
              <a:t>However</a:t>
            </a:r>
            <a:r>
              <a:rPr lang="en-US" sz="2000" dirty="0">
                <a:solidFill>
                  <a:srgbClr val="92D050"/>
                </a:solidFill>
              </a:rPr>
              <a:t>, the incentives applicable to such Eligible Unit shall be as per PSI- </a:t>
            </a:r>
            <a:endParaRPr lang="en-US" sz="2000" dirty="0" smtClean="0">
              <a:solidFill>
                <a:srgbClr val="92D050"/>
              </a:solidFill>
            </a:endParaRPr>
          </a:p>
          <a:p>
            <a:r>
              <a:rPr lang="en-US" sz="2000" dirty="0" smtClean="0">
                <a:solidFill>
                  <a:srgbClr val="92D050"/>
                </a:solidFill>
              </a:rPr>
              <a:t>       2007 </a:t>
            </a:r>
            <a:r>
              <a:rPr lang="en-US" sz="2000" dirty="0">
                <a:solidFill>
                  <a:srgbClr val="92D050"/>
                </a:solidFill>
              </a:rPr>
              <a:t>or PSI - 2013 , whichever is lower</a:t>
            </a:r>
            <a:r>
              <a:rPr lang="en-US" sz="2000" dirty="0"/>
              <a:t>. For such unit , the investment made </a:t>
            </a:r>
            <a:endParaRPr lang="en-US" sz="2000" dirty="0" smtClean="0"/>
          </a:p>
          <a:p>
            <a:r>
              <a:rPr lang="en-US" sz="2000" dirty="0" smtClean="0"/>
              <a:t>       within </a:t>
            </a:r>
            <a:r>
              <a:rPr lang="en-US" sz="2000" dirty="0"/>
              <a:t>the investment period from the date of application only will be </a:t>
            </a:r>
            <a:endParaRPr lang="en-US" sz="2000" dirty="0" smtClean="0"/>
          </a:p>
          <a:p>
            <a:r>
              <a:rPr lang="en-US" sz="2000" dirty="0" smtClean="0"/>
              <a:t>       considered </a:t>
            </a:r>
            <a:r>
              <a:rPr lang="en-US" sz="2000" dirty="0"/>
              <a:t>for Incentives. </a:t>
            </a:r>
            <a:endParaRPr lang="en-US" sz="2000" dirty="0" smtClean="0"/>
          </a:p>
          <a:p>
            <a:endParaRPr lang="en-US" dirty="0"/>
          </a:p>
          <a:p>
            <a:endParaRPr lang="en-US" dirty="0"/>
          </a:p>
        </p:txBody>
      </p:sp>
      <p:sp>
        <p:nvSpPr>
          <p:cNvPr id="3" name="Footer Placeholder 2"/>
          <p:cNvSpPr>
            <a:spLocks noGrp="1"/>
          </p:cNvSpPr>
          <p:nvPr>
            <p:ph type="ftr" sz="quarter" idx="11"/>
          </p:nvPr>
        </p:nvSpPr>
        <p:spPr>
          <a:xfrm>
            <a:off x="0" y="6477000"/>
            <a:ext cx="9144000" cy="3810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447645"/>
          </a:xfrm>
          <a:prstGeom prst="rect">
            <a:avLst/>
          </a:prstGeom>
        </p:spPr>
        <p:txBody>
          <a:bodyPr wrap="square">
            <a:spAutoFit/>
          </a:bodyPr>
          <a:lstStyle/>
          <a:p>
            <a:pPr>
              <a:buFont typeface="Wingdings" pitchFamily="2" charset="2"/>
              <a:buChar char="v"/>
            </a:pPr>
            <a:r>
              <a:rPr lang="en-US" sz="2400" b="1" dirty="0" smtClean="0"/>
              <a:t>                    </a:t>
            </a: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APPLICATION  FOR ELIGIBILITY</a:t>
            </a:r>
            <a:r>
              <a:rPr lang="en-US" sz="2400" b="1" dirty="0" smtClean="0"/>
              <a:t> </a:t>
            </a:r>
          </a:p>
          <a:p>
            <a:endParaRPr lang="en-US" dirty="0" smtClean="0"/>
          </a:p>
          <a:p>
            <a:endParaRPr lang="en-US" dirty="0" smtClean="0"/>
          </a:p>
          <a:p>
            <a:endParaRPr lang="en-US" dirty="0" smtClean="0"/>
          </a:p>
          <a:p>
            <a:pPr>
              <a:buFont typeface="Wingdings" pitchFamily="2" charset="2"/>
              <a:buChar char="§"/>
            </a:pPr>
            <a:r>
              <a:rPr lang="en-US" dirty="0" smtClean="0"/>
              <a:t>    In respect of a Mega Project, where customized package has been approved by the High</a:t>
            </a:r>
          </a:p>
          <a:p>
            <a:r>
              <a:rPr lang="en-US" dirty="0" smtClean="0"/>
              <a:t>      Power committee or the Infrastructure Committee / Cabinet Sub Committee under PSI  </a:t>
            </a:r>
          </a:p>
          <a:p>
            <a:r>
              <a:rPr lang="en-US" dirty="0" smtClean="0"/>
              <a:t>     - 2007, but the Unit has completed/ not completed</a:t>
            </a:r>
            <a:r>
              <a:rPr lang="en-US" dirty="0" smtClean="0">
                <a:solidFill>
                  <a:schemeClr val="accent1"/>
                </a:solidFill>
              </a:rPr>
              <a:t> the effective steps within the period </a:t>
            </a:r>
          </a:p>
          <a:p>
            <a:r>
              <a:rPr lang="en-US" dirty="0" smtClean="0">
                <a:solidFill>
                  <a:schemeClr val="accent1"/>
                </a:solidFill>
              </a:rPr>
              <a:t>      of PSI - 2007 and has not applied to the Directorate of Industries for Eligibility </a:t>
            </a:r>
          </a:p>
          <a:p>
            <a:r>
              <a:rPr lang="en-US" dirty="0" smtClean="0">
                <a:solidFill>
                  <a:schemeClr val="accent1"/>
                </a:solidFill>
              </a:rPr>
              <a:t>     Certificate as per  PSI – 2007, </a:t>
            </a:r>
            <a:r>
              <a:rPr lang="en-US" dirty="0" smtClean="0"/>
              <a:t>such Mega Project will be eligible for  approved </a:t>
            </a:r>
          </a:p>
          <a:p>
            <a:r>
              <a:rPr lang="en-US" dirty="0" smtClean="0"/>
              <a:t>      customized package only. </a:t>
            </a:r>
          </a:p>
          <a:p>
            <a:endParaRPr lang="en-US" dirty="0" smtClean="0"/>
          </a:p>
          <a:p>
            <a:pPr>
              <a:buFont typeface="Wingdings" pitchFamily="2" charset="2"/>
              <a:buChar char="§"/>
            </a:pPr>
            <a:r>
              <a:rPr lang="en-US" dirty="0" smtClean="0"/>
              <a:t>     However, the Unit should complete the effective steps and file an application with the </a:t>
            </a:r>
          </a:p>
          <a:p>
            <a:r>
              <a:rPr lang="en-US" dirty="0" smtClean="0"/>
              <a:t>       Implementing Agency within the operative period of PSI -2013, but before starting the </a:t>
            </a:r>
          </a:p>
          <a:p>
            <a:r>
              <a:rPr lang="en-US" dirty="0" smtClean="0"/>
              <a:t>       commercial production. </a:t>
            </a:r>
          </a:p>
          <a:p>
            <a:endParaRPr lang="en-US" dirty="0" smtClean="0"/>
          </a:p>
          <a:p>
            <a:endParaRPr lang="en-US" dirty="0" smtClean="0"/>
          </a:p>
          <a:p>
            <a:pPr>
              <a:buFont typeface="Wingdings" pitchFamily="2" charset="2"/>
              <a:buChar char="§"/>
            </a:pPr>
            <a:r>
              <a:rPr lang="en-US" dirty="0" smtClean="0"/>
              <a:t>     An </a:t>
            </a:r>
            <a:r>
              <a:rPr lang="en-US" dirty="0"/>
              <a:t>application for eligibility shall be submitted to the Implementing Agency on or </a:t>
            </a:r>
            <a:endParaRPr lang="en-US" dirty="0" smtClean="0"/>
          </a:p>
          <a:p>
            <a:r>
              <a:rPr lang="en-US" dirty="0" smtClean="0"/>
              <a:t>       before </a:t>
            </a:r>
            <a:r>
              <a:rPr lang="en-US" dirty="0"/>
              <a:t>the date of commencement of commercial production. </a:t>
            </a:r>
            <a:r>
              <a:rPr lang="en-US" dirty="0">
                <a:solidFill>
                  <a:schemeClr val="accent1"/>
                </a:solidFill>
              </a:rPr>
              <a:t>If there is any delay, the </a:t>
            </a:r>
            <a:endParaRPr lang="en-US" dirty="0" smtClean="0">
              <a:solidFill>
                <a:schemeClr val="accent1"/>
              </a:solidFill>
            </a:endParaRPr>
          </a:p>
          <a:p>
            <a:r>
              <a:rPr lang="en-US" dirty="0" smtClean="0">
                <a:solidFill>
                  <a:schemeClr val="accent1"/>
                </a:solidFill>
              </a:rPr>
              <a:t>       E.C</a:t>
            </a:r>
            <a:r>
              <a:rPr lang="en-US" dirty="0">
                <a:solidFill>
                  <a:schemeClr val="accent1"/>
                </a:solidFill>
              </a:rPr>
              <a:t>. period and entitlement will be curtailed proportionately. </a:t>
            </a:r>
          </a:p>
        </p:txBody>
      </p:sp>
      <p:sp>
        <p:nvSpPr>
          <p:cNvPr id="3" name="Footer Placeholder 2"/>
          <p:cNvSpPr>
            <a:spLocks noGrp="1"/>
          </p:cNvSpPr>
          <p:nvPr>
            <p:ph type="ftr" sz="quarter" idx="11"/>
          </p:nvPr>
        </p:nvSpPr>
        <p:spPr>
          <a:xfrm>
            <a:off x="0" y="6248401"/>
            <a:ext cx="9144000" cy="6095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6555641"/>
          </a:xfrm>
          <a:prstGeom prst="rect">
            <a:avLst/>
          </a:prstGeom>
        </p:spPr>
        <p:txBody>
          <a:bodyPr wrap="square">
            <a:spAutoFit/>
          </a:bodyPr>
          <a:lstStyle/>
          <a:p>
            <a:pPr algn="ctr">
              <a:buFont typeface="Wingdings" pitchFamily="2" charset="2"/>
              <a:buChar char="v"/>
            </a:pPr>
            <a:r>
              <a:rPr lang="en-US" sz="2000" b="1" dirty="0" smtClean="0"/>
              <a:t>      </a:t>
            </a:r>
            <a:r>
              <a:rPr lang="en-US" sz="2000" b="1" dirty="0" smtClean="0">
                <a:gradFill>
                  <a:gsLst>
                    <a:gs pos="0">
                      <a:srgbClr val="000000"/>
                    </a:gs>
                    <a:gs pos="39999">
                      <a:srgbClr val="0A128C"/>
                    </a:gs>
                    <a:gs pos="70000">
                      <a:srgbClr val="181CC7"/>
                    </a:gs>
                    <a:gs pos="88000">
                      <a:srgbClr val="7005D4"/>
                    </a:gs>
                    <a:gs pos="100000">
                      <a:srgbClr val="8C3D91"/>
                    </a:gs>
                  </a:gsLst>
                  <a:lin ang="5400000" scaled="0"/>
                </a:gradFill>
              </a:rPr>
              <a:t>EFFECTIVE DATE OF ELIGIBILITY CERTIFICATE </a:t>
            </a:r>
          </a:p>
          <a:p>
            <a:endParaRPr lang="en-US" sz="2000" b="1" dirty="0" smtClean="0"/>
          </a:p>
          <a:p>
            <a:endParaRPr lang="en-US" sz="2000" b="1" dirty="0"/>
          </a:p>
          <a:p>
            <a:pPr>
              <a:buFont typeface="Wingdings" pitchFamily="2" charset="2"/>
              <a:buChar char="Ø"/>
            </a:pPr>
            <a:r>
              <a:rPr lang="en-US" sz="2000" dirty="0" smtClean="0"/>
              <a:t>     An </a:t>
            </a:r>
            <a:r>
              <a:rPr lang="en-US" sz="2000" dirty="0"/>
              <a:t>Eligibility Certificate (EC) under the PSI-2013 will be issued by the </a:t>
            </a:r>
            <a:endParaRPr lang="en-US" sz="2000" dirty="0" smtClean="0"/>
          </a:p>
          <a:p>
            <a:r>
              <a:rPr lang="en-US" sz="2000" dirty="0" smtClean="0"/>
              <a:t>        Implementing  Agency </a:t>
            </a:r>
            <a:r>
              <a:rPr lang="en-US" sz="2000" dirty="0"/>
              <a:t>after ascertaining that the Eligible Unit has </a:t>
            </a:r>
            <a:r>
              <a:rPr lang="en-US" sz="2000" dirty="0" smtClean="0"/>
              <a:t>complied</a:t>
            </a:r>
          </a:p>
          <a:p>
            <a:r>
              <a:rPr lang="en-US" sz="2000" dirty="0" smtClean="0"/>
              <a:t>        with </a:t>
            </a:r>
            <a:r>
              <a:rPr lang="en-US" sz="2000" dirty="0"/>
              <a:t>the provisions of the Scheme and has commenced its commercial </a:t>
            </a:r>
            <a:endParaRPr lang="en-US" sz="2000" dirty="0" smtClean="0"/>
          </a:p>
          <a:p>
            <a:r>
              <a:rPr lang="en-US" sz="2000" dirty="0" smtClean="0"/>
              <a:t>        production</a:t>
            </a:r>
            <a:r>
              <a:rPr lang="en-US" sz="2000" dirty="0"/>
              <a:t>. </a:t>
            </a:r>
            <a:endParaRPr lang="en-US" sz="2000" dirty="0" smtClean="0"/>
          </a:p>
          <a:p>
            <a:endParaRPr lang="en-US" sz="2000" dirty="0" smtClean="0"/>
          </a:p>
          <a:p>
            <a:pPr>
              <a:buFont typeface="Wingdings" pitchFamily="2" charset="2"/>
              <a:buChar char="Ø"/>
            </a:pPr>
            <a:r>
              <a:rPr lang="en-US" sz="2000" dirty="0" smtClean="0"/>
              <a:t>     The </a:t>
            </a:r>
            <a:r>
              <a:rPr lang="en-US" sz="2000" dirty="0"/>
              <a:t>EC will be issued with effect from the date of </a:t>
            </a:r>
            <a:r>
              <a:rPr lang="en-US" sz="2000" dirty="0" smtClean="0"/>
              <a:t>commencement </a:t>
            </a:r>
            <a:r>
              <a:rPr lang="en-US" sz="2000" dirty="0"/>
              <a:t>of </a:t>
            </a:r>
            <a:endParaRPr lang="en-US" sz="2000" dirty="0" smtClean="0"/>
          </a:p>
          <a:p>
            <a:r>
              <a:rPr lang="en-US" sz="2000" dirty="0" smtClean="0"/>
              <a:t>        commercial </a:t>
            </a:r>
            <a:r>
              <a:rPr lang="en-US" sz="2000" dirty="0"/>
              <a:t>production by the Eligible Unit. The date of </a:t>
            </a:r>
            <a:r>
              <a:rPr lang="en-US" sz="2000" dirty="0" smtClean="0"/>
              <a:t>commencement </a:t>
            </a:r>
            <a:r>
              <a:rPr lang="en-US" sz="2000" dirty="0"/>
              <a:t>of </a:t>
            </a:r>
            <a:r>
              <a:rPr lang="en-US" sz="2000" dirty="0" smtClean="0"/>
              <a:t> </a:t>
            </a:r>
          </a:p>
          <a:p>
            <a:r>
              <a:rPr lang="en-US" sz="2000" dirty="0" smtClean="0"/>
              <a:t>        commercial </a:t>
            </a:r>
            <a:r>
              <a:rPr lang="en-US" sz="2000" dirty="0"/>
              <a:t>production will be determined by the Unit, </a:t>
            </a:r>
            <a:r>
              <a:rPr lang="en-US" sz="2000" dirty="0" smtClean="0"/>
              <a:t>supported </a:t>
            </a:r>
            <a:r>
              <a:rPr lang="en-US" sz="2000" dirty="0"/>
              <a:t>by </a:t>
            </a:r>
            <a:r>
              <a:rPr lang="en-US" sz="2000" dirty="0" smtClean="0"/>
              <a:t>the</a:t>
            </a:r>
          </a:p>
          <a:p>
            <a:r>
              <a:rPr lang="en-US" sz="2000" dirty="0" smtClean="0"/>
              <a:t>        </a:t>
            </a:r>
            <a:r>
              <a:rPr lang="en-US" sz="2000" dirty="0"/>
              <a:t>relevant extract of the Excise Register or,</a:t>
            </a:r>
            <a:r>
              <a:rPr lang="en-US" sz="2000" dirty="0">
                <a:solidFill>
                  <a:schemeClr val="accent1"/>
                </a:solidFill>
              </a:rPr>
              <a:t> in case Excise </a:t>
            </a:r>
            <a:r>
              <a:rPr lang="en-US" sz="2000" dirty="0" smtClean="0">
                <a:solidFill>
                  <a:schemeClr val="accent1"/>
                </a:solidFill>
              </a:rPr>
              <a:t>Duty is </a:t>
            </a:r>
            <a:r>
              <a:rPr lang="en-US" sz="2000" dirty="0">
                <a:solidFill>
                  <a:schemeClr val="accent1"/>
                </a:solidFill>
              </a:rPr>
              <a:t>not applicable</a:t>
            </a:r>
            <a:r>
              <a:rPr lang="en-US" sz="2000" dirty="0" smtClean="0">
                <a:solidFill>
                  <a:schemeClr val="accent1"/>
                </a:solidFill>
              </a:rPr>
              <a:t>,</a:t>
            </a:r>
          </a:p>
          <a:p>
            <a:r>
              <a:rPr lang="en-US" sz="2000" dirty="0" smtClean="0">
                <a:solidFill>
                  <a:schemeClr val="accent1"/>
                </a:solidFill>
              </a:rPr>
              <a:t>        </a:t>
            </a:r>
            <a:r>
              <a:rPr lang="en-US" sz="2000" dirty="0">
                <a:solidFill>
                  <a:schemeClr val="accent1"/>
                </a:solidFill>
              </a:rPr>
              <a:t>by the first sale bill issued by the Unit in respect of such </a:t>
            </a:r>
            <a:r>
              <a:rPr lang="en-US" sz="2000" dirty="0" smtClean="0">
                <a:solidFill>
                  <a:schemeClr val="accent1"/>
                </a:solidFill>
              </a:rPr>
              <a:t>production </a:t>
            </a:r>
            <a:r>
              <a:rPr lang="en-US" sz="2000" dirty="0">
                <a:solidFill>
                  <a:schemeClr val="accent1"/>
                </a:solidFill>
              </a:rPr>
              <a:t>or as </a:t>
            </a:r>
            <a:r>
              <a:rPr lang="en-US" sz="2000" dirty="0" smtClean="0">
                <a:solidFill>
                  <a:schemeClr val="accent1"/>
                </a:solidFill>
              </a:rPr>
              <a:t>may</a:t>
            </a:r>
          </a:p>
          <a:p>
            <a:r>
              <a:rPr lang="en-US" sz="2000" dirty="0" smtClean="0">
                <a:solidFill>
                  <a:schemeClr val="accent1"/>
                </a:solidFill>
              </a:rPr>
              <a:t>        </a:t>
            </a:r>
            <a:r>
              <a:rPr lang="en-US" sz="2000" dirty="0">
                <a:solidFill>
                  <a:schemeClr val="accent1"/>
                </a:solidFill>
              </a:rPr>
              <a:t>be Specifically permitted by the Government of </a:t>
            </a:r>
            <a:r>
              <a:rPr lang="en-US" sz="2000" dirty="0" smtClean="0">
                <a:solidFill>
                  <a:schemeClr val="accent1"/>
                </a:solidFill>
              </a:rPr>
              <a:t> Maharashtra </a:t>
            </a:r>
            <a:r>
              <a:rPr lang="en-US" sz="2000" dirty="0">
                <a:solidFill>
                  <a:schemeClr val="accent1"/>
                </a:solidFill>
              </a:rPr>
              <a:t>in respect of </a:t>
            </a:r>
            <a:endParaRPr lang="en-US" sz="2000" dirty="0" smtClean="0">
              <a:solidFill>
                <a:schemeClr val="accent1"/>
              </a:solidFill>
            </a:endParaRPr>
          </a:p>
          <a:p>
            <a:r>
              <a:rPr lang="en-US" sz="2000" dirty="0" smtClean="0">
                <a:solidFill>
                  <a:schemeClr val="accent1"/>
                </a:solidFill>
              </a:rPr>
              <a:t>        Mega </a:t>
            </a:r>
            <a:r>
              <a:rPr lang="en-US" sz="2000" dirty="0">
                <a:solidFill>
                  <a:schemeClr val="accent1"/>
                </a:solidFill>
              </a:rPr>
              <a:t>Projects</a:t>
            </a:r>
            <a:r>
              <a:rPr lang="en-US" sz="2000" dirty="0" smtClean="0">
                <a:solidFill>
                  <a:schemeClr val="accent1"/>
                </a:solidFill>
              </a:rPr>
              <a:t>. </a:t>
            </a:r>
            <a:r>
              <a:rPr lang="en-US" sz="2000" dirty="0"/>
              <a:t>For the purpose of the EC, the date </a:t>
            </a:r>
            <a:r>
              <a:rPr lang="en-US" sz="2000" dirty="0" smtClean="0"/>
              <a:t> of </a:t>
            </a:r>
            <a:r>
              <a:rPr lang="en-US" sz="2000" dirty="0"/>
              <a:t>commencement of </a:t>
            </a:r>
            <a:endParaRPr lang="en-US" sz="2000" dirty="0" smtClean="0"/>
          </a:p>
          <a:p>
            <a:r>
              <a:rPr lang="en-US" sz="2000" dirty="0" smtClean="0"/>
              <a:t>        commercial </a:t>
            </a:r>
            <a:r>
              <a:rPr lang="en-US" sz="2000" dirty="0"/>
              <a:t>production shall be deemed to be the first </a:t>
            </a:r>
            <a:r>
              <a:rPr lang="en-US" sz="2000" dirty="0" smtClean="0"/>
              <a:t>day </a:t>
            </a:r>
            <a:r>
              <a:rPr lang="en-US" sz="2000" dirty="0"/>
              <a:t>of the month </a:t>
            </a:r>
            <a:endParaRPr lang="en-US" sz="2000" dirty="0" smtClean="0"/>
          </a:p>
          <a:p>
            <a:r>
              <a:rPr lang="en-US" sz="2000" dirty="0" smtClean="0"/>
              <a:t>       following </a:t>
            </a:r>
            <a:r>
              <a:rPr lang="en-US" sz="2000" dirty="0"/>
              <a:t>the month in which such production has </a:t>
            </a:r>
            <a:r>
              <a:rPr lang="en-US" sz="2000" dirty="0" smtClean="0"/>
              <a:t>commenced</a:t>
            </a:r>
            <a:r>
              <a:rPr lang="en-US" sz="2000" dirty="0"/>
              <a:t>. </a:t>
            </a:r>
            <a:endParaRPr lang="en-US" sz="2000" dirty="0" smtClean="0"/>
          </a:p>
          <a:p>
            <a:endParaRPr lang="en-US" sz="2000" dirty="0"/>
          </a:p>
          <a:p>
            <a:pPr>
              <a:buFont typeface="Wingdings" pitchFamily="2" charset="2"/>
              <a:buChar char="Ø"/>
            </a:pPr>
            <a:r>
              <a:rPr lang="en-US" sz="2000" dirty="0" smtClean="0"/>
              <a:t>    The </a:t>
            </a:r>
            <a:r>
              <a:rPr lang="en-US" sz="2000" dirty="0"/>
              <a:t>Implementing Agency shall send a copy of the Eligibility Certificate to </a:t>
            </a:r>
            <a:r>
              <a:rPr lang="en-US" sz="2000" dirty="0" smtClean="0"/>
              <a:t>all</a:t>
            </a:r>
          </a:p>
          <a:p>
            <a:r>
              <a:rPr lang="en-US" sz="2000" dirty="0" smtClean="0"/>
              <a:t>       the </a:t>
            </a:r>
            <a:r>
              <a:rPr lang="en-US" sz="2000" dirty="0"/>
              <a:t>concerned agencies offering various incentives e.g. concerned </a:t>
            </a:r>
            <a:r>
              <a:rPr lang="en-US" sz="2000" dirty="0" smtClean="0"/>
              <a:t>Electrical</a:t>
            </a:r>
          </a:p>
          <a:p>
            <a:r>
              <a:rPr lang="en-US" sz="2000" dirty="0" smtClean="0"/>
              <a:t>        </a:t>
            </a:r>
            <a:r>
              <a:rPr lang="en-US" sz="2000" dirty="0"/>
              <a:t>Inspector, Sales Tax Officer. </a:t>
            </a:r>
          </a:p>
        </p:txBody>
      </p:sp>
      <p:sp>
        <p:nvSpPr>
          <p:cNvPr id="3" name="Footer Placeholder 2"/>
          <p:cNvSpPr>
            <a:spLocks noGrp="1"/>
          </p:cNvSpPr>
          <p:nvPr>
            <p:ph type="ftr" sz="quarter" idx="11"/>
          </p:nvPr>
        </p:nvSpPr>
        <p:spPr>
          <a:xfrm>
            <a:off x="0" y="6477000"/>
            <a:ext cx="9144000" cy="381000"/>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755422"/>
          </a:xfrm>
          <a:prstGeom prst="rect">
            <a:avLst/>
          </a:prstGeom>
        </p:spPr>
        <p:txBody>
          <a:bodyPr wrap="square">
            <a:spAutoFit/>
          </a:bodyPr>
          <a:lstStyle/>
          <a:p>
            <a:pPr algn="ctr">
              <a:buFont typeface="Wingdings" pitchFamily="2" charset="2"/>
              <a:buChar char="v"/>
            </a:pPr>
            <a:r>
              <a:rPr lang="en-US" sz="2400" b="1" dirty="0" smtClean="0">
                <a:gradFill>
                  <a:gsLst>
                    <a:gs pos="0">
                      <a:srgbClr val="000000"/>
                    </a:gs>
                    <a:gs pos="39999">
                      <a:srgbClr val="0A128C"/>
                    </a:gs>
                    <a:gs pos="70000">
                      <a:srgbClr val="181CC7"/>
                    </a:gs>
                    <a:gs pos="88000">
                      <a:srgbClr val="7005D4"/>
                    </a:gs>
                    <a:gs pos="100000">
                      <a:srgbClr val="8C3D91"/>
                    </a:gs>
                  </a:gsLst>
                  <a:lin ang="5400000" scaled="0"/>
                </a:gradFill>
              </a:rPr>
              <a:t>            PROCEDURE FOR CLAIMING BENEFITS UNDER EXPANSION / DIVERSIFICATION </a:t>
            </a:r>
          </a:p>
          <a:p>
            <a:r>
              <a:rPr lang="en-US" sz="2400" b="1" dirty="0" smtClean="0"/>
              <a:t>                                            </a:t>
            </a:r>
            <a:r>
              <a:rPr lang="en-US" b="1" dirty="0" smtClean="0"/>
              <a:t> </a:t>
            </a:r>
          </a:p>
          <a:p>
            <a:endParaRPr lang="en-US" b="1" dirty="0"/>
          </a:p>
          <a:p>
            <a:endParaRPr lang="en-US" b="1" dirty="0" smtClean="0"/>
          </a:p>
          <a:p>
            <a:endParaRPr lang="en-US" sz="2000" b="1" dirty="0"/>
          </a:p>
          <a:p>
            <a:pPr>
              <a:buFont typeface="Wingdings" pitchFamily="2" charset="2"/>
              <a:buChar char="§"/>
            </a:pPr>
            <a:r>
              <a:rPr lang="en-US" sz="2400" dirty="0" smtClean="0"/>
              <a:t>     The </a:t>
            </a:r>
            <a:r>
              <a:rPr lang="en-US" sz="2400" dirty="0"/>
              <a:t>eligible unit claiming benefits under Expansion / Diversification shall </a:t>
            </a:r>
            <a:r>
              <a:rPr lang="en-US" sz="2400" dirty="0" smtClean="0"/>
              <a:t>be required </a:t>
            </a:r>
            <a:r>
              <a:rPr lang="en-US" sz="2400" dirty="0"/>
              <a:t>to maintain separate record of production for such expansion</a:t>
            </a:r>
            <a:r>
              <a:rPr lang="en-US" sz="2400" dirty="0" smtClean="0"/>
              <a:t>.</a:t>
            </a:r>
          </a:p>
          <a:p>
            <a:endParaRPr lang="en-US" sz="2400" dirty="0" smtClean="0"/>
          </a:p>
          <a:p>
            <a:endParaRPr lang="en-US" sz="2400" dirty="0" smtClean="0"/>
          </a:p>
          <a:p>
            <a:pPr>
              <a:buFont typeface="Wingdings" pitchFamily="2" charset="2"/>
              <a:buChar char="§"/>
            </a:pPr>
            <a:r>
              <a:rPr lang="en-US" sz="2400" dirty="0" smtClean="0"/>
              <a:t>     In </a:t>
            </a:r>
            <a:r>
              <a:rPr lang="en-US" sz="2400" dirty="0"/>
              <a:t>case, however, maintaining separate record is not possible, the benefits </a:t>
            </a:r>
            <a:r>
              <a:rPr lang="en-US" sz="2400" dirty="0" smtClean="0"/>
              <a:t>for such </a:t>
            </a:r>
            <a:r>
              <a:rPr lang="en-US" sz="2400" dirty="0"/>
              <a:t>eligible units </a:t>
            </a:r>
            <a:r>
              <a:rPr lang="en-US" sz="2400" dirty="0">
                <a:solidFill>
                  <a:schemeClr val="accent1"/>
                </a:solidFill>
              </a:rPr>
              <a:t>shall be available in the ratio of additional fixed </a:t>
            </a:r>
            <a:r>
              <a:rPr lang="en-US" sz="2400" dirty="0" smtClean="0">
                <a:solidFill>
                  <a:schemeClr val="accent1"/>
                </a:solidFill>
              </a:rPr>
              <a:t>capital investment</a:t>
            </a:r>
            <a:r>
              <a:rPr lang="en-US" sz="2400" dirty="0" smtClean="0">
                <a:solidFill>
                  <a:srgbClr val="FF0000"/>
                </a:solidFill>
              </a:rPr>
              <a:t> </a:t>
            </a:r>
            <a:r>
              <a:rPr lang="en-US" sz="2400" dirty="0"/>
              <a:t>to </a:t>
            </a:r>
            <a:r>
              <a:rPr lang="en-US" sz="2400" dirty="0">
                <a:solidFill>
                  <a:schemeClr val="accent1"/>
                </a:solidFill>
              </a:rPr>
              <a:t>the total gross fixed capital </a:t>
            </a:r>
            <a:r>
              <a:rPr lang="en-US" sz="2400" dirty="0"/>
              <a:t>investment. There </a:t>
            </a:r>
            <a:r>
              <a:rPr lang="en-US" sz="2400" dirty="0">
                <a:solidFill>
                  <a:schemeClr val="accent1"/>
                </a:solidFill>
              </a:rPr>
              <a:t>will no limit </a:t>
            </a:r>
            <a:r>
              <a:rPr lang="en-US" sz="2400" dirty="0" smtClean="0">
                <a:solidFill>
                  <a:schemeClr val="accent1"/>
                </a:solidFill>
              </a:rPr>
              <a:t>of number expansions/ diversifications</a:t>
            </a:r>
            <a:r>
              <a:rPr lang="en-US" sz="2400" dirty="0" smtClean="0"/>
              <a:t>  in </a:t>
            </a:r>
            <a:r>
              <a:rPr lang="en-US" sz="2400" dirty="0"/>
              <a:t>the Scheme period. </a:t>
            </a:r>
          </a:p>
        </p:txBody>
      </p:sp>
      <p:sp>
        <p:nvSpPr>
          <p:cNvPr id="3" name="Footer Placeholder 2"/>
          <p:cNvSpPr>
            <a:spLocks noGrp="1"/>
          </p:cNvSpPr>
          <p:nvPr>
            <p:ph type="ftr" sz="quarter" idx="11"/>
          </p:nvPr>
        </p:nvSpPr>
        <p:spPr>
          <a:xfrm>
            <a:off x="0" y="6248401"/>
            <a:ext cx="9144000" cy="6095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5539978"/>
          </a:xfrm>
          <a:prstGeom prst="rect">
            <a:avLst/>
          </a:prstGeom>
          <a:noFill/>
        </p:spPr>
        <p:txBody>
          <a:bodyPr wrap="square">
            <a:spAutoFit/>
          </a:bodyPr>
          <a:lstStyle/>
          <a:p>
            <a:pPr>
              <a:buFont typeface="Wingdings" pitchFamily="2" charset="2"/>
              <a:buChar char="v"/>
            </a:pPr>
            <a:r>
              <a:rPr lang="en-US" sz="2400" b="1" u="sng" dirty="0" smtClean="0">
                <a:gradFill flip="none" rotWithShape="1">
                  <a:gsLst>
                    <a:gs pos="0">
                      <a:srgbClr val="000000"/>
                    </a:gs>
                    <a:gs pos="39999">
                      <a:srgbClr val="0A128C"/>
                    </a:gs>
                    <a:gs pos="70000">
                      <a:srgbClr val="181CC7"/>
                    </a:gs>
                    <a:gs pos="88000">
                      <a:srgbClr val="7005D4"/>
                    </a:gs>
                    <a:gs pos="100000">
                      <a:srgbClr val="8C3D91"/>
                    </a:gs>
                  </a:gsLst>
                  <a:path path="rect">
                    <a:fillToRect l="100000" t="100000"/>
                  </a:path>
                  <a:tileRect r="-100000" b="-100000"/>
                </a:gradFill>
              </a:rPr>
              <a:t> </a:t>
            </a:r>
            <a:r>
              <a:rPr lang="en-US" sz="2400" b="1" dirty="0" smtClean="0">
                <a:gradFill flip="none" rotWithShape="1">
                  <a:gsLst>
                    <a:gs pos="0">
                      <a:srgbClr val="000000"/>
                    </a:gs>
                    <a:gs pos="39999">
                      <a:srgbClr val="0A128C"/>
                    </a:gs>
                    <a:gs pos="70000">
                      <a:srgbClr val="181CC7"/>
                    </a:gs>
                    <a:gs pos="88000">
                      <a:srgbClr val="7005D4"/>
                    </a:gs>
                    <a:gs pos="100000">
                      <a:srgbClr val="8C3D91"/>
                    </a:gs>
                  </a:gsLst>
                  <a:path path="rect">
                    <a:fillToRect l="100000" t="100000"/>
                  </a:path>
                  <a:tileRect r="-100000" b="-100000"/>
                </a:gradFill>
              </a:rPr>
              <a:t>                                  </a:t>
            </a:r>
            <a:r>
              <a:rPr lang="en-US" sz="3200" b="1" dirty="0" smtClean="0">
                <a:gradFill flip="none" rotWithShape="1">
                  <a:gsLst>
                    <a:gs pos="0">
                      <a:srgbClr val="000000"/>
                    </a:gs>
                    <a:gs pos="39999">
                      <a:srgbClr val="0A128C"/>
                    </a:gs>
                    <a:gs pos="70000">
                      <a:srgbClr val="181CC7"/>
                    </a:gs>
                    <a:gs pos="88000">
                      <a:srgbClr val="7005D4"/>
                    </a:gs>
                    <a:gs pos="100000">
                      <a:srgbClr val="8C3D91"/>
                    </a:gs>
                  </a:gsLst>
                  <a:path path="rect">
                    <a:fillToRect l="100000" t="100000"/>
                  </a:path>
                  <a:tileRect r="-100000" b="-100000"/>
                </a:gradFill>
              </a:rPr>
              <a:t> Claim </a:t>
            </a:r>
            <a:r>
              <a:rPr lang="en-US" sz="3200" b="1" dirty="0">
                <a:gradFill flip="none" rotWithShape="1">
                  <a:gsLst>
                    <a:gs pos="0">
                      <a:srgbClr val="000000"/>
                    </a:gs>
                    <a:gs pos="39999">
                      <a:srgbClr val="0A128C"/>
                    </a:gs>
                    <a:gs pos="70000">
                      <a:srgbClr val="181CC7"/>
                    </a:gs>
                    <a:gs pos="88000">
                      <a:srgbClr val="7005D4"/>
                    </a:gs>
                    <a:gs pos="100000">
                      <a:srgbClr val="8C3D91"/>
                    </a:gs>
                  </a:gsLst>
                  <a:path path="rect">
                    <a:fillToRect l="100000" t="100000"/>
                  </a:path>
                  <a:tileRect r="-100000" b="-100000"/>
                </a:gradFill>
              </a:rPr>
              <a:t>for Incentives </a:t>
            </a:r>
            <a:endParaRPr lang="en-US" sz="3200" b="1" dirty="0" smtClean="0">
              <a:gradFill flip="none" rotWithShape="1">
                <a:gsLst>
                  <a:gs pos="0">
                    <a:srgbClr val="000000"/>
                  </a:gs>
                  <a:gs pos="39999">
                    <a:srgbClr val="0A128C"/>
                  </a:gs>
                  <a:gs pos="70000">
                    <a:srgbClr val="181CC7"/>
                  </a:gs>
                  <a:gs pos="88000">
                    <a:srgbClr val="7005D4"/>
                  </a:gs>
                  <a:gs pos="100000">
                    <a:srgbClr val="8C3D91"/>
                  </a:gs>
                </a:gsLst>
                <a:path path="rect">
                  <a:fillToRect l="100000" t="100000"/>
                </a:path>
                <a:tileRect r="-100000" b="-100000"/>
              </a:gradFill>
            </a:endParaRPr>
          </a:p>
          <a:p>
            <a:endParaRPr lang="en-US" sz="3200" b="1" dirty="0"/>
          </a:p>
          <a:p>
            <a:endParaRPr lang="en-US" sz="3200" b="1" dirty="0" smtClean="0"/>
          </a:p>
          <a:p>
            <a:endParaRPr lang="en-US" b="1" dirty="0"/>
          </a:p>
          <a:p>
            <a:pPr>
              <a:buFont typeface="Wingdings" pitchFamily="2" charset="2"/>
              <a:buChar char="§"/>
            </a:pPr>
            <a:r>
              <a:rPr lang="en-US" sz="2000" dirty="0" smtClean="0"/>
              <a:t>     No </a:t>
            </a:r>
            <a:r>
              <a:rPr lang="en-US" sz="2000" dirty="0"/>
              <a:t>right or claim for any incentives under the PSI - 2013 shall be deemed </a:t>
            </a:r>
            <a:r>
              <a:rPr lang="en-US" sz="2000" dirty="0" smtClean="0"/>
              <a:t>to</a:t>
            </a:r>
          </a:p>
          <a:p>
            <a:r>
              <a:rPr lang="en-US" sz="2000" dirty="0" smtClean="0"/>
              <a:t>       </a:t>
            </a:r>
            <a:r>
              <a:rPr lang="en-US" sz="2000" dirty="0"/>
              <a:t>have been conferred by the PSI - 2013 merely because the applicant Unit has </a:t>
            </a:r>
            <a:endParaRPr lang="en-US" sz="2000" dirty="0" smtClean="0"/>
          </a:p>
          <a:p>
            <a:r>
              <a:rPr lang="en-US" sz="2000" dirty="0" smtClean="0"/>
              <a:t>       fulfilled </a:t>
            </a:r>
            <a:r>
              <a:rPr lang="en-US" sz="2000" dirty="0"/>
              <a:t>the conditions of the PSI-2013. </a:t>
            </a:r>
            <a:endParaRPr lang="en-US" sz="2000" dirty="0" smtClean="0"/>
          </a:p>
          <a:p>
            <a:endParaRPr lang="en-US" sz="2000" dirty="0" smtClean="0"/>
          </a:p>
          <a:p>
            <a:pPr>
              <a:buFont typeface="Wingdings" pitchFamily="2" charset="2"/>
              <a:buChar char="§"/>
            </a:pPr>
            <a:r>
              <a:rPr lang="en-US" sz="2000" dirty="0" smtClean="0"/>
              <a:t>     The </a:t>
            </a:r>
            <a:r>
              <a:rPr lang="en-US" sz="2000" dirty="0"/>
              <a:t>incentives under the PSI - 2013 </a:t>
            </a:r>
            <a:r>
              <a:rPr lang="en-US" sz="2000" i="1" dirty="0"/>
              <a:t>(except Stamp Duty Exemption) cannot </a:t>
            </a:r>
            <a:r>
              <a:rPr lang="en-US" sz="2000" i="1" dirty="0" smtClean="0"/>
              <a:t>be</a:t>
            </a:r>
          </a:p>
          <a:p>
            <a:r>
              <a:rPr lang="en-US" sz="2000" i="1" dirty="0" smtClean="0"/>
              <a:t>       </a:t>
            </a:r>
            <a:r>
              <a:rPr lang="en-US" sz="2000" i="1" dirty="0"/>
              <a:t>claimed unless an EC has been issued under the PSI - 2013 by the </a:t>
            </a:r>
            <a:r>
              <a:rPr lang="en-US" sz="2000" i="1" dirty="0" smtClean="0"/>
              <a:t>Implementing</a:t>
            </a:r>
          </a:p>
          <a:p>
            <a:r>
              <a:rPr lang="en-US" sz="2000" i="1" dirty="0" smtClean="0"/>
              <a:t>       </a:t>
            </a:r>
            <a:r>
              <a:rPr lang="en-US" sz="2000" i="1" dirty="0"/>
              <a:t>Agency and the Eligible Unit has complied with the stipulations/conditions of </a:t>
            </a:r>
            <a:endParaRPr lang="en-US" sz="2000" i="1" dirty="0" smtClean="0"/>
          </a:p>
          <a:p>
            <a:r>
              <a:rPr lang="en-US" sz="2000" i="1" dirty="0" smtClean="0"/>
              <a:t>      the </a:t>
            </a:r>
            <a:r>
              <a:rPr lang="en-US" sz="2000" i="1" dirty="0"/>
              <a:t>EC. </a:t>
            </a:r>
            <a:endParaRPr lang="en-US" sz="2000" i="1" dirty="0" smtClean="0"/>
          </a:p>
          <a:p>
            <a:endParaRPr lang="en-US" sz="2000" i="1" dirty="0" smtClean="0">
              <a:solidFill>
                <a:srgbClr val="FF0000"/>
              </a:solidFill>
            </a:endParaRPr>
          </a:p>
          <a:p>
            <a:pPr>
              <a:buFont typeface="Wingdings" pitchFamily="2" charset="2"/>
              <a:buChar char="§"/>
            </a:pPr>
            <a:r>
              <a:rPr lang="en-US" sz="2000" i="1" dirty="0" smtClean="0">
                <a:solidFill>
                  <a:schemeClr val="accent1"/>
                </a:solidFill>
              </a:rPr>
              <a:t>      The </a:t>
            </a:r>
            <a:r>
              <a:rPr lang="en-US" sz="2000" i="1" dirty="0">
                <a:solidFill>
                  <a:schemeClr val="accent1"/>
                </a:solidFill>
              </a:rPr>
              <a:t>Implementing Agency shall issue EC to the Eligible Unit within 30 </a:t>
            </a:r>
            <a:r>
              <a:rPr lang="en-US" sz="2000" i="1" dirty="0" smtClean="0">
                <a:solidFill>
                  <a:schemeClr val="accent1"/>
                </a:solidFill>
              </a:rPr>
              <a:t>days of</a:t>
            </a:r>
          </a:p>
          <a:p>
            <a:r>
              <a:rPr lang="en-US" sz="2000" i="1" dirty="0" smtClean="0">
                <a:solidFill>
                  <a:schemeClr val="accent1"/>
                </a:solidFill>
              </a:rPr>
              <a:t>        the Unit complying  with </a:t>
            </a:r>
            <a:r>
              <a:rPr lang="en-US" sz="2000" i="1" dirty="0">
                <a:solidFill>
                  <a:schemeClr val="accent1"/>
                </a:solidFill>
              </a:rPr>
              <a:t>the stipulations of the PSI – 2013 and </a:t>
            </a:r>
            <a:r>
              <a:rPr lang="en-US" sz="2000" i="1" dirty="0" smtClean="0">
                <a:solidFill>
                  <a:schemeClr val="accent1"/>
                </a:solidFill>
              </a:rPr>
              <a:t> submitting </a:t>
            </a:r>
          </a:p>
          <a:p>
            <a:r>
              <a:rPr lang="en-US" sz="2000" i="1" dirty="0" smtClean="0">
                <a:solidFill>
                  <a:schemeClr val="accent1"/>
                </a:solidFill>
              </a:rPr>
              <a:t>       documentary </a:t>
            </a:r>
            <a:r>
              <a:rPr lang="en-US" sz="2000" i="1" dirty="0">
                <a:solidFill>
                  <a:schemeClr val="accent1"/>
                </a:solidFill>
              </a:rPr>
              <a:t>evidence thereof. </a:t>
            </a:r>
            <a:endParaRPr lang="en-US" sz="2000" dirty="0">
              <a:solidFill>
                <a:schemeClr val="accent1"/>
              </a:solidFill>
            </a:endParaRPr>
          </a:p>
        </p:txBody>
      </p:sp>
      <p:sp>
        <p:nvSpPr>
          <p:cNvPr id="3" name="Footer Placeholder 2"/>
          <p:cNvSpPr>
            <a:spLocks noGrp="1"/>
          </p:cNvSpPr>
          <p:nvPr>
            <p:ph type="ftr" sz="quarter" idx="11"/>
          </p:nvPr>
        </p:nvSpPr>
        <p:spPr>
          <a:xfrm>
            <a:off x="0" y="6248401"/>
            <a:ext cx="9144000" cy="6095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0" y="6172201"/>
            <a:ext cx="9144000" cy="6857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
        <p:nvSpPr>
          <p:cNvPr id="5" name="Down Arrow 4"/>
          <p:cNvSpPr/>
          <p:nvPr/>
        </p:nvSpPr>
        <p:spPr>
          <a:xfrm>
            <a:off x="1752600" y="0"/>
            <a:ext cx="5410200" cy="25908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smtClean="0"/>
          </a:p>
          <a:p>
            <a:pPr algn="ctr"/>
            <a:r>
              <a:rPr lang="en-US" sz="2800" b="1" dirty="0" smtClean="0"/>
              <a:t> </a:t>
            </a:r>
            <a:r>
              <a:rPr lang="en-US" sz="2800" b="1" dirty="0" smtClean="0">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0"/>
                </a:gradFill>
              </a:rPr>
              <a:t>MONITORING AND REVIEW </a:t>
            </a:r>
            <a:endParaRPr lang="en-US" sz="2800" dirty="0">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2700000" scaled="0"/>
              </a:gradFill>
            </a:endParaRPr>
          </a:p>
        </p:txBody>
      </p:sp>
      <p:pic>
        <p:nvPicPr>
          <p:cNvPr id="6" name="Picture 5" descr="Houston_monitoring_centre_375[1].jpg"/>
          <p:cNvPicPr>
            <a:picLocks noChangeAspect="1"/>
          </p:cNvPicPr>
          <p:nvPr/>
        </p:nvPicPr>
        <p:blipFill>
          <a:blip r:embed="rId3" cstate="print"/>
          <a:stretch>
            <a:fillRect/>
          </a:stretch>
        </p:blipFill>
        <p:spPr>
          <a:xfrm>
            <a:off x="0" y="2667000"/>
            <a:ext cx="4762500" cy="3505200"/>
          </a:xfrm>
          <a:prstGeom prst="rect">
            <a:avLst/>
          </a:prstGeom>
        </p:spPr>
      </p:pic>
      <p:pic>
        <p:nvPicPr>
          <p:cNvPr id="7" name="Picture 6" descr="BlindSpotMonitor[1].jpg"/>
          <p:cNvPicPr>
            <a:picLocks noChangeAspect="1"/>
          </p:cNvPicPr>
          <p:nvPr/>
        </p:nvPicPr>
        <p:blipFill>
          <a:blip r:embed="rId4" cstate="print"/>
          <a:stretch>
            <a:fillRect/>
          </a:stretch>
        </p:blipFill>
        <p:spPr>
          <a:xfrm>
            <a:off x="4724400" y="2667000"/>
            <a:ext cx="4419600" cy="3505200"/>
          </a:xfrm>
          <a:prstGeom prst="rect">
            <a:avLst/>
          </a:prstGeo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986528"/>
          </a:xfrm>
          <a:prstGeom prst="rect">
            <a:avLst/>
          </a:prstGeom>
        </p:spPr>
        <p:txBody>
          <a:bodyPr wrap="square">
            <a:spAutoFit/>
          </a:bodyPr>
          <a:lstStyle/>
          <a:p>
            <a:pPr>
              <a:buFont typeface="Wingdings" pitchFamily="2" charset="2"/>
              <a:buChar char="Ø"/>
            </a:pPr>
            <a:r>
              <a:rPr lang="en-US" sz="2000" u="sng" dirty="0" smtClean="0">
                <a:ln>
                  <a:gradFill flip="none" rotWithShape="1">
                    <a:gsLst>
                      <a:gs pos="0">
                        <a:srgbClr val="000000"/>
                      </a:gs>
                      <a:gs pos="39999">
                        <a:srgbClr val="0A128C"/>
                      </a:gs>
                      <a:gs pos="70000">
                        <a:srgbClr val="181CC7"/>
                      </a:gs>
                      <a:gs pos="88000">
                        <a:srgbClr val="7005D4"/>
                      </a:gs>
                      <a:gs pos="100000">
                        <a:srgbClr val="8C3D91"/>
                      </a:gs>
                    </a:gsLst>
                    <a:lin ang="2700000" scaled="1"/>
                    <a:tileRect/>
                  </a:gradFill>
                </a:ln>
              </a:rPr>
              <a:t>  </a:t>
            </a:r>
            <a:r>
              <a:rPr lang="en-US" sz="2400" u="sng" dirty="0" smtClean="0">
                <a:ln>
                  <a:gradFill flip="none" rotWithShape="1">
                    <a:gsLst>
                      <a:gs pos="0">
                        <a:srgbClr val="000000"/>
                      </a:gs>
                      <a:gs pos="39999">
                        <a:srgbClr val="0A128C"/>
                      </a:gs>
                      <a:gs pos="70000">
                        <a:srgbClr val="181CC7"/>
                      </a:gs>
                      <a:gs pos="88000">
                        <a:srgbClr val="7005D4"/>
                      </a:gs>
                      <a:gs pos="100000">
                        <a:srgbClr val="8C3D91"/>
                      </a:gs>
                    </a:gsLst>
                    <a:lin ang="2700000" scaled="1"/>
                    <a:tileRect/>
                  </a:gradFill>
                </a:ln>
              </a:rPr>
              <a:t>Monitoring and Review of the Fixed Capital Investment and </a:t>
            </a:r>
          </a:p>
          <a:p>
            <a:r>
              <a:rPr lang="en-US" sz="2400" u="sng" dirty="0" smtClean="0">
                <a:ln>
                  <a:gradFill flip="none" rotWithShape="1">
                    <a:gsLst>
                      <a:gs pos="0">
                        <a:srgbClr val="000000"/>
                      </a:gs>
                      <a:gs pos="39999">
                        <a:srgbClr val="0A128C"/>
                      </a:gs>
                      <a:gs pos="70000">
                        <a:srgbClr val="181CC7"/>
                      </a:gs>
                      <a:gs pos="88000">
                        <a:srgbClr val="7005D4"/>
                      </a:gs>
                      <a:gs pos="100000">
                        <a:srgbClr val="8C3D91"/>
                      </a:gs>
                    </a:gsLst>
                    <a:lin ang="2700000" scaled="1"/>
                    <a:tileRect/>
                  </a:gradFill>
                </a:ln>
              </a:rPr>
              <a:t>     Production  activities of the Eligible Unit- </a:t>
            </a:r>
            <a:endParaRPr lang="en-US" sz="2000" dirty="0" smtClean="0">
              <a:ln>
                <a:gradFill flip="none" rotWithShape="1">
                  <a:gsLst>
                    <a:gs pos="0">
                      <a:srgbClr val="000000"/>
                    </a:gs>
                    <a:gs pos="39999">
                      <a:srgbClr val="0A128C"/>
                    </a:gs>
                    <a:gs pos="70000">
                      <a:srgbClr val="181CC7"/>
                    </a:gs>
                    <a:gs pos="88000">
                      <a:srgbClr val="7005D4"/>
                    </a:gs>
                    <a:gs pos="100000">
                      <a:srgbClr val="8C3D91"/>
                    </a:gs>
                  </a:gsLst>
                  <a:lin ang="2700000" scaled="1"/>
                  <a:tileRect/>
                </a:gradFill>
              </a:ln>
            </a:endParaRPr>
          </a:p>
          <a:p>
            <a:r>
              <a:rPr lang="en-US" sz="2000" dirty="0" smtClean="0">
                <a:ln>
                  <a:gradFill flip="none" rotWithShape="1">
                    <a:gsLst>
                      <a:gs pos="0">
                        <a:srgbClr val="000000"/>
                      </a:gs>
                      <a:gs pos="39999">
                        <a:srgbClr val="0A128C"/>
                      </a:gs>
                      <a:gs pos="70000">
                        <a:srgbClr val="181CC7"/>
                      </a:gs>
                      <a:gs pos="88000">
                        <a:srgbClr val="7005D4"/>
                      </a:gs>
                      <a:gs pos="100000">
                        <a:srgbClr val="8C3D91"/>
                      </a:gs>
                    </a:gsLst>
                    <a:lin ang="2700000" scaled="1"/>
                    <a:tileRect/>
                  </a:gradFill>
                </a:ln>
              </a:rPr>
              <a:t> </a:t>
            </a:r>
            <a:endParaRPr lang="en-US" sz="2000" dirty="0">
              <a:ln>
                <a:gradFill flip="none" rotWithShape="1">
                  <a:gsLst>
                    <a:gs pos="0">
                      <a:srgbClr val="000000"/>
                    </a:gs>
                    <a:gs pos="39999">
                      <a:srgbClr val="0A128C"/>
                    </a:gs>
                    <a:gs pos="70000">
                      <a:srgbClr val="181CC7"/>
                    </a:gs>
                    <a:gs pos="88000">
                      <a:srgbClr val="7005D4"/>
                    </a:gs>
                    <a:gs pos="100000">
                      <a:srgbClr val="8C3D91"/>
                    </a:gs>
                  </a:gsLst>
                  <a:lin ang="2700000" scaled="1"/>
                  <a:tileRect/>
                </a:gradFill>
              </a:ln>
            </a:endParaRPr>
          </a:p>
          <a:p>
            <a:pPr>
              <a:buFont typeface="Wingdings" pitchFamily="2" charset="2"/>
              <a:buChar char="§"/>
            </a:pPr>
            <a:r>
              <a:rPr lang="en-US" sz="2000" dirty="0" smtClean="0"/>
              <a:t>    The </a:t>
            </a:r>
            <a:r>
              <a:rPr lang="en-US" sz="2000" dirty="0"/>
              <a:t>Eligible Unit shall submit a report duly signed by its </a:t>
            </a:r>
            <a:r>
              <a:rPr lang="en-US" sz="2000" dirty="0" err="1"/>
              <a:t>authorised</a:t>
            </a:r>
            <a:r>
              <a:rPr lang="en-US" sz="2000" dirty="0"/>
              <a:t> </a:t>
            </a:r>
            <a:endParaRPr lang="en-US" sz="2000" dirty="0" smtClean="0"/>
          </a:p>
          <a:p>
            <a:r>
              <a:rPr lang="en-US" sz="2000" dirty="0" smtClean="0"/>
              <a:t>      representative </a:t>
            </a:r>
            <a:r>
              <a:rPr lang="en-US" sz="2000" dirty="0"/>
              <a:t>covering information and details regarding production and </a:t>
            </a:r>
            <a:endParaRPr lang="en-US" sz="2000" dirty="0" smtClean="0"/>
          </a:p>
          <a:p>
            <a:r>
              <a:rPr lang="en-US" sz="2000" dirty="0" smtClean="0"/>
              <a:t>       sales</a:t>
            </a:r>
            <a:r>
              <a:rPr lang="en-US" sz="2000" dirty="0"/>
              <a:t>, indicating the period of stoppage of production and/or closure of the </a:t>
            </a:r>
            <a:endParaRPr lang="en-US" sz="2000" dirty="0" smtClean="0"/>
          </a:p>
          <a:p>
            <a:r>
              <a:rPr lang="en-US" sz="2000" dirty="0" smtClean="0"/>
              <a:t>       Unit</a:t>
            </a:r>
            <a:r>
              <a:rPr lang="en-US" sz="2000" dirty="0"/>
              <a:t>, if any, with reasons therefore, addition to the Fixed Capital Investment, </a:t>
            </a:r>
            <a:endParaRPr lang="en-US" sz="2000" dirty="0" smtClean="0"/>
          </a:p>
          <a:p>
            <a:r>
              <a:rPr lang="en-US" sz="2000" dirty="0" smtClean="0"/>
              <a:t>       disposal </a:t>
            </a:r>
            <a:r>
              <a:rPr lang="en-US" sz="2000" dirty="0"/>
              <a:t>of Fixed Assets, and changes in the constitution of the Eligible Unit</a:t>
            </a:r>
            <a:r>
              <a:rPr lang="en-US" sz="2000" dirty="0" smtClean="0"/>
              <a:t>.</a:t>
            </a:r>
          </a:p>
          <a:p>
            <a:endParaRPr lang="en-US" sz="2000" dirty="0" smtClean="0"/>
          </a:p>
          <a:p>
            <a:pPr>
              <a:buFont typeface="Wingdings" pitchFamily="2" charset="2"/>
              <a:buChar char="§"/>
            </a:pPr>
            <a:r>
              <a:rPr lang="en-US" sz="2000" dirty="0" smtClean="0"/>
              <a:t>       The Eligible Unit shall also submit to the Implementing Agency, within a </a:t>
            </a:r>
          </a:p>
          <a:p>
            <a:r>
              <a:rPr lang="en-US" sz="2000" dirty="0" smtClean="0"/>
              <a:t>         period of 9 months from the close of every year, a certified true copy of the </a:t>
            </a:r>
          </a:p>
          <a:p>
            <a:r>
              <a:rPr lang="en-US" sz="2000" dirty="0" smtClean="0"/>
              <a:t>         audited annual statement of accounts and Balance Sheet for the said year. </a:t>
            </a:r>
          </a:p>
          <a:p>
            <a:endParaRPr lang="en-US" sz="2000" dirty="0" smtClean="0"/>
          </a:p>
          <a:p>
            <a:endParaRPr lang="en-US" sz="2000" dirty="0" smtClean="0"/>
          </a:p>
          <a:p>
            <a:pPr>
              <a:buFont typeface="Wingdings" pitchFamily="2" charset="2"/>
              <a:buChar char="§"/>
            </a:pPr>
            <a:r>
              <a:rPr lang="en-US" sz="2000" dirty="0" smtClean="0"/>
              <a:t>      The Implementing Agency shall be entitled to call for any information and </a:t>
            </a:r>
          </a:p>
          <a:p>
            <a:r>
              <a:rPr lang="en-US" sz="2000" dirty="0" smtClean="0"/>
              <a:t>        details for a shorter period even prior to the close of the year. The </a:t>
            </a:r>
          </a:p>
          <a:p>
            <a:r>
              <a:rPr lang="en-US" sz="2000" dirty="0" smtClean="0"/>
              <a:t>        implementing Agency shall independently examine the position from time to</a:t>
            </a:r>
          </a:p>
          <a:p>
            <a:r>
              <a:rPr lang="en-US" sz="2000" dirty="0" smtClean="0"/>
              <a:t>        time in order to ensure that the incentives drawn/availed of are within the </a:t>
            </a:r>
          </a:p>
          <a:p>
            <a:r>
              <a:rPr lang="en-US" sz="2000" dirty="0" smtClean="0"/>
              <a:t>        ceilings specified under the PSI-2013 or under the relevant earlier Scheme, as </a:t>
            </a:r>
          </a:p>
          <a:p>
            <a:r>
              <a:rPr lang="en-US" sz="2000" dirty="0" smtClean="0"/>
              <a:t>        the case may be. </a:t>
            </a:r>
          </a:p>
          <a:p>
            <a:endParaRPr lang="en-US" sz="2000" dirty="0" smtClean="0"/>
          </a:p>
          <a:p>
            <a:r>
              <a:rPr lang="en-US" sz="2000" dirty="0" smtClean="0"/>
              <a:t> </a:t>
            </a:r>
            <a:endParaRPr lang="en-US" sz="2000" dirty="0"/>
          </a:p>
        </p:txBody>
      </p:sp>
      <p:sp>
        <p:nvSpPr>
          <p:cNvPr id="3" name="Footer Placeholder 2"/>
          <p:cNvSpPr>
            <a:spLocks noGrp="1"/>
          </p:cNvSpPr>
          <p:nvPr>
            <p:ph type="ftr" sz="quarter" idx="11"/>
          </p:nvPr>
        </p:nvSpPr>
        <p:spPr>
          <a:xfrm>
            <a:off x="0" y="6477001"/>
            <a:ext cx="9144000" cy="3809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638313" y="1334777"/>
            <a:ext cx="899542" cy="369332"/>
          </a:xfrm>
          <a:prstGeom prst="rect">
            <a:avLst/>
          </a:prstGeom>
          <a:noFill/>
        </p:spPr>
        <p:txBody>
          <a:bodyPr wrap="none" rtlCol="0">
            <a:spAutoFit/>
          </a:bodyPr>
          <a:lstStyle/>
          <a:p>
            <a:r>
              <a:rPr lang="en-US" dirty="0" smtClean="0"/>
              <a:t>GUJRAT</a:t>
            </a:r>
            <a:endParaRPr lang="en-US" dirty="0"/>
          </a:p>
        </p:txBody>
      </p:sp>
      <p:sp>
        <p:nvSpPr>
          <p:cNvPr id="21" name="TextBox 20"/>
          <p:cNvSpPr txBox="1"/>
          <p:nvPr/>
        </p:nvSpPr>
        <p:spPr>
          <a:xfrm>
            <a:off x="3464915" y="900545"/>
            <a:ext cx="1909369" cy="369332"/>
          </a:xfrm>
          <a:prstGeom prst="rect">
            <a:avLst/>
          </a:prstGeom>
          <a:noFill/>
        </p:spPr>
        <p:txBody>
          <a:bodyPr wrap="none" rtlCol="0">
            <a:spAutoFit/>
          </a:bodyPr>
          <a:lstStyle/>
          <a:p>
            <a:r>
              <a:rPr lang="en-US" dirty="0" smtClean="0"/>
              <a:t>MADHYAPRADESH</a:t>
            </a:r>
            <a:endParaRPr lang="en-US" dirty="0"/>
          </a:p>
        </p:txBody>
      </p:sp>
      <p:sp>
        <p:nvSpPr>
          <p:cNvPr id="22" name="TextBox 21"/>
          <p:cNvSpPr txBox="1"/>
          <p:nvPr/>
        </p:nvSpPr>
        <p:spPr>
          <a:xfrm>
            <a:off x="7239000" y="1491734"/>
            <a:ext cx="1650965" cy="369332"/>
          </a:xfrm>
          <a:prstGeom prst="rect">
            <a:avLst/>
          </a:prstGeom>
          <a:noFill/>
        </p:spPr>
        <p:txBody>
          <a:bodyPr wrap="none" rtlCol="0">
            <a:spAutoFit/>
          </a:bodyPr>
          <a:lstStyle/>
          <a:p>
            <a:r>
              <a:rPr lang="en-US" dirty="0" smtClean="0"/>
              <a:t>CHHATTISGARH</a:t>
            </a:r>
            <a:endParaRPr lang="en-US" dirty="0"/>
          </a:p>
        </p:txBody>
      </p:sp>
      <p:sp>
        <p:nvSpPr>
          <p:cNvPr id="24" name="TextBox 23"/>
          <p:cNvSpPr txBox="1"/>
          <p:nvPr/>
        </p:nvSpPr>
        <p:spPr>
          <a:xfrm>
            <a:off x="6172200" y="5404338"/>
            <a:ext cx="1944122" cy="369332"/>
          </a:xfrm>
          <a:prstGeom prst="rect">
            <a:avLst/>
          </a:prstGeom>
          <a:noFill/>
        </p:spPr>
        <p:txBody>
          <a:bodyPr wrap="none" rtlCol="0">
            <a:spAutoFit/>
          </a:bodyPr>
          <a:lstStyle/>
          <a:p>
            <a:r>
              <a:rPr lang="en-US" dirty="0" smtClean="0"/>
              <a:t>ANDHRA PRADESH</a:t>
            </a:r>
            <a:endParaRPr lang="en-US" dirty="0"/>
          </a:p>
        </p:txBody>
      </p:sp>
      <p:sp>
        <p:nvSpPr>
          <p:cNvPr id="25" name="TextBox 24"/>
          <p:cNvSpPr txBox="1"/>
          <p:nvPr/>
        </p:nvSpPr>
        <p:spPr>
          <a:xfrm>
            <a:off x="4066682" y="6074592"/>
            <a:ext cx="1307602" cy="369332"/>
          </a:xfrm>
          <a:prstGeom prst="rect">
            <a:avLst/>
          </a:prstGeom>
          <a:noFill/>
        </p:spPr>
        <p:txBody>
          <a:bodyPr wrap="none" rtlCol="0">
            <a:spAutoFit/>
          </a:bodyPr>
          <a:lstStyle/>
          <a:p>
            <a:r>
              <a:rPr lang="en-US" dirty="0" smtClean="0"/>
              <a:t>KARNATAKA</a:t>
            </a:r>
            <a:endParaRPr lang="en-US" dirty="0"/>
          </a:p>
        </p:txBody>
      </p:sp>
      <p:sp>
        <p:nvSpPr>
          <p:cNvPr id="27" name="Oval 26"/>
          <p:cNvSpPr/>
          <p:nvPr/>
        </p:nvSpPr>
        <p:spPr>
          <a:xfrm>
            <a:off x="2895600" y="2971800"/>
            <a:ext cx="32004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MAHARASHTRA</a:t>
            </a:r>
            <a:endParaRPr lang="en-US" dirty="0"/>
          </a:p>
        </p:txBody>
      </p:sp>
      <p:sp>
        <p:nvSpPr>
          <p:cNvPr id="28" name="TextBox 27"/>
          <p:cNvSpPr txBox="1"/>
          <p:nvPr/>
        </p:nvSpPr>
        <p:spPr>
          <a:xfrm>
            <a:off x="2786298" y="6177295"/>
            <a:ext cx="613309" cy="369332"/>
          </a:xfrm>
          <a:prstGeom prst="rect">
            <a:avLst/>
          </a:prstGeom>
          <a:noFill/>
        </p:spPr>
        <p:txBody>
          <a:bodyPr wrap="none" rtlCol="0">
            <a:spAutoFit/>
          </a:bodyPr>
          <a:lstStyle/>
          <a:p>
            <a:r>
              <a:rPr lang="en-US" dirty="0" smtClean="0"/>
              <a:t>GOA</a:t>
            </a:r>
            <a:endParaRPr lang="en-US" dirty="0"/>
          </a:p>
        </p:txBody>
      </p:sp>
      <p:sp>
        <p:nvSpPr>
          <p:cNvPr id="29" name="TextBox 28"/>
          <p:cNvSpPr txBox="1"/>
          <p:nvPr/>
        </p:nvSpPr>
        <p:spPr>
          <a:xfrm>
            <a:off x="116568" y="3320534"/>
            <a:ext cx="1421287" cy="369332"/>
          </a:xfrm>
          <a:prstGeom prst="rect">
            <a:avLst/>
          </a:prstGeom>
          <a:noFill/>
        </p:spPr>
        <p:txBody>
          <a:bodyPr wrap="none" rtlCol="0">
            <a:spAutoFit/>
          </a:bodyPr>
          <a:lstStyle/>
          <a:p>
            <a:r>
              <a:rPr lang="en-US" dirty="0" smtClean="0"/>
              <a:t>AREBIAN SEA</a:t>
            </a:r>
            <a:endParaRPr lang="en-US" dirty="0"/>
          </a:p>
        </p:txBody>
      </p:sp>
      <p:cxnSp>
        <p:nvCxnSpPr>
          <p:cNvPr id="6" name="Straight Arrow Connector 5"/>
          <p:cNvCxnSpPr>
            <a:stCxn id="27" idx="2"/>
          </p:cNvCxnSpPr>
          <p:nvPr/>
        </p:nvCxnSpPr>
        <p:spPr>
          <a:xfrm flipH="1">
            <a:off x="1537855" y="3505200"/>
            <a:ext cx="135774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24" idx="0"/>
          </p:cNvCxnSpPr>
          <p:nvPr/>
        </p:nvCxnSpPr>
        <p:spPr>
          <a:xfrm>
            <a:off x="5829300" y="3636087"/>
            <a:ext cx="1314961" cy="17682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7" idx="4"/>
          </p:cNvCxnSpPr>
          <p:nvPr/>
        </p:nvCxnSpPr>
        <p:spPr>
          <a:xfrm>
            <a:off x="4495800" y="4038600"/>
            <a:ext cx="0" cy="2014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3153763" y="3962400"/>
            <a:ext cx="311152" cy="20905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1537855" y="1676400"/>
            <a:ext cx="1615909" cy="15724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21" idx="2"/>
          </p:cNvCxnSpPr>
          <p:nvPr/>
        </p:nvCxnSpPr>
        <p:spPr>
          <a:xfrm flipV="1">
            <a:off x="4419600" y="1269877"/>
            <a:ext cx="0" cy="18313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715000" y="1861066"/>
            <a:ext cx="1524000" cy="12741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9832306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755422"/>
          </a:xfrm>
          <a:prstGeom prst="rect">
            <a:avLst/>
          </a:prstGeom>
        </p:spPr>
        <p:txBody>
          <a:bodyPr wrap="square">
            <a:spAutoFit/>
          </a:bodyPr>
          <a:lstStyle/>
          <a:p>
            <a:pPr>
              <a:buFont typeface="Wingdings" pitchFamily="2" charset="2"/>
              <a:buChar char="Ø"/>
            </a:pPr>
            <a:r>
              <a:rPr lang="en-US" sz="2000" dirty="0" smtClean="0"/>
              <a:t> </a:t>
            </a:r>
            <a:r>
              <a:rPr lang="en-US" sz="2400" u="sng" dirty="0" smtClean="0">
                <a:ln>
                  <a:gradFill flip="none" rotWithShape="1">
                    <a:gsLst>
                      <a:gs pos="0">
                        <a:srgbClr val="000000"/>
                      </a:gs>
                      <a:gs pos="39999">
                        <a:srgbClr val="0A128C"/>
                      </a:gs>
                      <a:gs pos="70000">
                        <a:srgbClr val="181CC7"/>
                      </a:gs>
                      <a:gs pos="88000">
                        <a:srgbClr val="7005D4"/>
                      </a:gs>
                      <a:gs pos="100000">
                        <a:srgbClr val="8C3D91"/>
                      </a:gs>
                    </a:gsLst>
                    <a:lin ang="5400000" scaled="0"/>
                    <a:tileRect l="-100000" b="-100000"/>
                  </a:gradFill>
                </a:ln>
              </a:rPr>
              <a:t>Monitoring and Review of the Fixed Capital Investment and Production activities of the Eligible Unit- </a:t>
            </a:r>
          </a:p>
          <a:p>
            <a:endParaRPr lang="en-US" sz="2000" dirty="0" smtClean="0"/>
          </a:p>
          <a:p>
            <a:pPr>
              <a:buFont typeface="Wingdings" pitchFamily="2" charset="2"/>
              <a:buChar char="§"/>
            </a:pPr>
            <a:r>
              <a:rPr lang="en-US" sz="2000" dirty="0" smtClean="0"/>
              <a:t>    Failure </a:t>
            </a:r>
            <a:r>
              <a:rPr lang="en-US" sz="2000" dirty="0"/>
              <a:t>on the part of an Eligible Unit to submit any of the above information </a:t>
            </a:r>
            <a:r>
              <a:rPr lang="en-US" sz="2000" dirty="0" smtClean="0"/>
              <a:t>/</a:t>
            </a:r>
          </a:p>
          <a:p>
            <a:r>
              <a:rPr lang="en-US" sz="2000" dirty="0" smtClean="0"/>
              <a:t>     documents within </a:t>
            </a:r>
            <a:r>
              <a:rPr lang="en-US" sz="2000" dirty="0"/>
              <a:t>the specified time shall mount to breach of the provisions </a:t>
            </a:r>
            <a:r>
              <a:rPr lang="en-US" sz="2000" dirty="0" smtClean="0"/>
              <a:t>of</a:t>
            </a:r>
          </a:p>
          <a:p>
            <a:r>
              <a:rPr lang="en-US" sz="2000" dirty="0" smtClean="0"/>
              <a:t>     </a:t>
            </a:r>
            <a:r>
              <a:rPr lang="en-US" sz="2000" dirty="0"/>
              <a:t>the PSI-2013, </a:t>
            </a:r>
            <a:r>
              <a:rPr lang="en-US" sz="2000" dirty="0" smtClean="0"/>
              <a:t>entailing </a:t>
            </a:r>
            <a:r>
              <a:rPr lang="en-US" sz="2000" dirty="0"/>
              <a:t>suitable action as provided under the Procedural Rules, </a:t>
            </a:r>
            <a:endParaRPr lang="en-US" sz="2000" dirty="0" smtClean="0"/>
          </a:p>
          <a:p>
            <a:r>
              <a:rPr lang="en-US" sz="2000" dirty="0" smtClean="0"/>
              <a:t>     including </a:t>
            </a:r>
            <a:r>
              <a:rPr lang="en-US" sz="2000" dirty="0"/>
              <a:t>action to cancel the EC, </a:t>
            </a:r>
            <a:r>
              <a:rPr lang="en-US" sz="2000" dirty="0" smtClean="0"/>
              <a:t>or </a:t>
            </a:r>
            <a:r>
              <a:rPr lang="en-US" sz="2000" dirty="0"/>
              <a:t>premature recall of and immediate </a:t>
            </a:r>
            <a:endParaRPr lang="en-US" sz="2000" dirty="0" smtClean="0"/>
          </a:p>
          <a:p>
            <a:r>
              <a:rPr lang="en-US" sz="2000" dirty="0" smtClean="0"/>
              <a:t>     recovery </a:t>
            </a:r>
            <a:r>
              <a:rPr lang="en-US" sz="2000" dirty="0"/>
              <a:t>of the incentives drawn / availed. </a:t>
            </a:r>
            <a:endParaRPr lang="en-US" sz="2000" dirty="0" smtClean="0"/>
          </a:p>
          <a:p>
            <a:endParaRPr lang="en-US" sz="2000" dirty="0" smtClean="0"/>
          </a:p>
          <a:p>
            <a:pPr>
              <a:buFont typeface="Wingdings" pitchFamily="2" charset="2"/>
              <a:buChar char="§"/>
            </a:pPr>
            <a:r>
              <a:rPr lang="en-US" sz="2000" dirty="0" smtClean="0"/>
              <a:t>    The Implementing Agencies shall, as far as possible, ensure that the Eligible</a:t>
            </a:r>
          </a:p>
          <a:p>
            <a:r>
              <a:rPr lang="en-US" sz="2000" dirty="0" smtClean="0"/>
              <a:t>      Unit and the relevant Agency for supply of power, and the Electrical Inspector</a:t>
            </a:r>
          </a:p>
          <a:p>
            <a:r>
              <a:rPr lang="en-US" sz="2000" dirty="0" smtClean="0"/>
              <a:t>      are kept informed of the continuance or discontinuance of the EC during the</a:t>
            </a:r>
          </a:p>
          <a:p>
            <a:r>
              <a:rPr lang="en-US" sz="2000" dirty="0" smtClean="0"/>
              <a:t>      tenure in accordance with the Procedural Rules. </a:t>
            </a:r>
          </a:p>
          <a:p>
            <a:endParaRPr lang="en-US" sz="2000" dirty="0" smtClean="0"/>
          </a:p>
          <a:p>
            <a:pPr>
              <a:buFont typeface="Wingdings" pitchFamily="2" charset="2"/>
              <a:buChar char="§"/>
            </a:pPr>
            <a:r>
              <a:rPr lang="en-US" sz="2000" dirty="0" smtClean="0"/>
              <a:t>   If and when the Eligible Unit reaches the relevant ceilings prescribed in the EC</a:t>
            </a:r>
          </a:p>
          <a:p>
            <a:r>
              <a:rPr lang="en-US" sz="2000" dirty="0" smtClean="0"/>
              <a:t>     prior to expiry of the EC period, or if it contravenes any of the conditions there </a:t>
            </a:r>
          </a:p>
          <a:p>
            <a:r>
              <a:rPr lang="en-US" sz="2000" dirty="0" smtClean="0"/>
              <a:t>     under, the Implementing Agencies shall take prompt action to cancel the EC. </a:t>
            </a:r>
          </a:p>
          <a:p>
            <a:endParaRPr lang="en-US" sz="2000" dirty="0"/>
          </a:p>
        </p:txBody>
      </p:sp>
      <p:sp>
        <p:nvSpPr>
          <p:cNvPr id="3" name="Footer Placeholder 2"/>
          <p:cNvSpPr>
            <a:spLocks noGrp="1"/>
          </p:cNvSpPr>
          <p:nvPr>
            <p:ph type="ftr" sz="quarter" idx="11"/>
          </p:nvPr>
        </p:nvSpPr>
        <p:spPr>
          <a:xfrm>
            <a:off x="0" y="6400801"/>
            <a:ext cx="9144000" cy="457199"/>
          </a:xfrm>
          <a:solidFill>
            <a:schemeClr val="accent1">
              <a:lumMod val="60000"/>
              <a:lumOff val="40000"/>
            </a:schemeClr>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133600" y="1828800"/>
            <a:ext cx="4648200" cy="3581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CLASSIFICATION OF TALUKAS / AREAS </a:t>
            </a:r>
            <a:endParaRPr lang="en-US" sz="2800" dirty="0"/>
          </a:p>
        </p:txBody>
      </p:sp>
      <p:sp>
        <p:nvSpPr>
          <p:cNvPr id="3" name="Footer Placeholder 2"/>
          <p:cNvSpPr>
            <a:spLocks noGrp="1"/>
          </p:cNvSpPr>
          <p:nvPr>
            <p:ph type="ftr" sz="quarter" idx="11"/>
          </p:nvPr>
        </p:nvSpPr>
        <p:spPr>
          <a:xfrm>
            <a:off x="0" y="6400800"/>
            <a:ext cx="9144000" cy="457200"/>
          </a:xfrm>
          <a:solidFill>
            <a:schemeClr val="accent2"/>
          </a:solidFill>
        </p:spPr>
        <p:txBody>
          <a:bodyPr/>
          <a:lstStyle/>
          <a:p>
            <a:pPr lvl="2"/>
            <a:r>
              <a:rPr lang="en-US" b="1" dirty="0" smtClean="0"/>
              <a:t> </a:t>
            </a:r>
            <a:r>
              <a:rPr lang="en-US" b="1" dirty="0" smtClean="0">
                <a:hlinkClick r:id="rId2"/>
              </a:rPr>
              <a:t>WWW.INDUSTRIALSUBSIDY.COM</a:t>
            </a:r>
            <a:r>
              <a:rPr lang="en-US" b="1" dirty="0" smtClean="0"/>
              <a:t>                                   BY CA G.B.MODI</a:t>
            </a:r>
            <a:endParaRPr lang="en-US"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914400" y="-1"/>
          <a:ext cx="11963398" cy="6964681"/>
        </p:xfrm>
        <a:graphic>
          <a:graphicData uri="http://schemas.openxmlformats.org/drawingml/2006/table">
            <a:tbl>
              <a:tblPr firstRow="1" bandRow="1">
                <a:tableStyleId>{5C22544A-7EE6-4342-B048-85BDC9FD1C3A}</a:tableStyleId>
              </a:tblPr>
              <a:tblGrid>
                <a:gridCol w="2132365"/>
                <a:gridCol w="2132365"/>
                <a:gridCol w="2132365"/>
                <a:gridCol w="2132365"/>
                <a:gridCol w="1681340"/>
                <a:gridCol w="1752598"/>
              </a:tblGrid>
              <a:tr h="6858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District 	</a:t>
                      </a:r>
                    </a:p>
                    <a:p>
                      <a:endParaRPr lang="en-US"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A 	</a:t>
                      </a:r>
                    </a:p>
                    <a:p>
                      <a:endParaRPr lang="en-US"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B 	</a:t>
                      </a:r>
                    </a:p>
                    <a:p>
                      <a:endParaRPr lang="en-US"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C 	</a:t>
                      </a:r>
                    </a:p>
                    <a:p>
                      <a:endParaRPr lang="en-US"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D 	</a:t>
                      </a:r>
                    </a:p>
                    <a:p>
                      <a:endParaRPr lang="en-US"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D 	</a:t>
                      </a:r>
                    </a:p>
                    <a:p>
                      <a:endParaRPr lang="en-US" dirty="0"/>
                    </a:p>
                  </a:txBody>
                  <a:tcPr>
                    <a:solidFill>
                      <a:srgbClr val="FF7C80"/>
                    </a:solidFill>
                  </a:tcPr>
                </a:tc>
              </a:tr>
              <a:tr h="838201">
                <a:tc gridSpan="6">
                  <a:txBody>
                    <a:bodyPr/>
                    <a:lstStyle/>
                    <a:p>
                      <a:r>
                        <a:rPr kumimoji="0" lang="en-US" sz="1800" kern="1200" baseline="0" dirty="0" smtClean="0">
                          <a:solidFill>
                            <a:schemeClr val="dk1"/>
                          </a:solidFill>
                          <a:latin typeface="+mn-lt"/>
                          <a:ea typeface="+mn-ea"/>
                          <a:cs typeface="+mn-cs"/>
                        </a:rPr>
                        <a:t>KONKAN DIVISION </a:t>
                      </a:r>
                    </a:p>
                  </a:txBody>
                  <a:tcPr>
                    <a:solidFill>
                      <a:srgbClr val="0070C0"/>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857250">
                <a:tc>
                  <a:txBody>
                    <a:bodyPr/>
                    <a:lstStyle/>
                    <a:p>
                      <a:r>
                        <a:rPr kumimoji="0" lang="en-US" sz="1800" kern="1200" baseline="0" dirty="0" smtClean="0">
                          <a:solidFill>
                            <a:schemeClr val="dk1"/>
                          </a:solidFill>
                          <a:latin typeface="+mn-lt"/>
                          <a:ea typeface="+mn-ea"/>
                          <a:cs typeface="+mn-cs"/>
                        </a:rPr>
                        <a:t>Greater </a:t>
                      </a:r>
                    </a:p>
                    <a:p>
                      <a:r>
                        <a:rPr kumimoji="0" lang="en-US" sz="1800" kern="1200" baseline="0" dirty="0" smtClean="0">
                          <a:solidFill>
                            <a:schemeClr val="dk1"/>
                          </a:solidFill>
                          <a:latin typeface="+mn-lt"/>
                          <a:ea typeface="+mn-ea"/>
                          <a:cs typeface="+mn-cs"/>
                        </a:rPr>
                        <a:t>Mumbai 	</a:t>
                      </a:r>
                    </a:p>
                    <a:p>
                      <a:endParaRPr lang="en-US" dirty="0"/>
                    </a:p>
                  </a:txBody>
                  <a:tcPr>
                    <a:solidFill>
                      <a:srgbClr val="FFC000"/>
                    </a:solidFill>
                  </a:tcPr>
                </a:tc>
                <a:tc>
                  <a:txBody>
                    <a:bodyPr/>
                    <a:lstStyle/>
                    <a:p>
                      <a:r>
                        <a:rPr kumimoji="0" lang="en-US" sz="1800" kern="1200" baseline="0" dirty="0" smtClean="0">
                          <a:solidFill>
                            <a:schemeClr val="dk1"/>
                          </a:solidFill>
                          <a:latin typeface="+mn-lt"/>
                          <a:ea typeface="+mn-ea"/>
                          <a:cs typeface="+mn-cs"/>
                        </a:rPr>
                        <a:t>Greater </a:t>
                      </a:r>
                    </a:p>
                    <a:p>
                      <a:r>
                        <a:rPr kumimoji="0" lang="en-US" sz="1800" kern="1200" baseline="0" dirty="0" smtClean="0">
                          <a:solidFill>
                            <a:schemeClr val="dk1"/>
                          </a:solidFill>
                          <a:latin typeface="+mn-lt"/>
                          <a:ea typeface="+mn-ea"/>
                          <a:cs typeface="+mn-cs"/>
                        </a:rPr>
                        <a:t>Mumbai 	</a:t>
                      </a:r>
                    </a:p>
                    <a:p>
                      <a:endParaRPr lang="en-US" dirty="0"/>
                    </a:p>
                  </a:txBody>
                  <a:tcPr>
                    <a:solidFill>
                      <a:srgbClr val="00B050"/>
                    </a:solidFill>
                  </a:tcPr>
                </a:tc>
                <a:tc>
                  <a:txBody>
                    <a:bodyPr/>
                    <a:lstStyle/>
                    <a:p>
                      <a:endParaRPr lang="en-US" dirty="0"/>
                    </a:p>
                  </a:txBody>
                  <a:tcPr>
                    <a:solidFill>
                      <a:schemeClr val="accent5">
                        <a:lumMod val="75000"/>
                      </a:schemeClr>
                    </a:solidFill>
                  </a:tcPr>
                </a:tc>
                <a:tc>
                  <a:txBody>
                    <a:bodyPr/>
                    <a:lstStyle/>
                    <a:p>
                      <a:endParaRPr lang="en-US" dirty="0"/>
                    </a:p>
                  </a:txBody>
                  <a:tcPr>
                    <a:solidFill>
                      <a:schemeClr val="bg2">
                        <a:lumMod val="25000"/>
                      </a:schemeClr>
                    </a:solidFill>
                  </a:tcPr>
                </a:tc>
                <a:tc>
                  <a:txBody>
                    <a:bodyPr/>
                    <a:lstStyle/>
                    <a:p>
                      <a:endParaRPr lang="en-US" dirty="0">
                        <a:solidFill>
                          <a:srgbClr val="FF0000"/>
                        </a:solidFill>
                      </a:endParaRPr>
                    </a:p>
                  </a:txBody>
                  <a:tcPr>
                    <a:solidFill>
                      <a:schemeClr val="tx2">
                        <a:lumMod val="60000"/>
                        <a:lumOff val="40000"/>
                      </a:schemeClr>
                    </a:solidFill>
                  </a:tcPr>
                </a:tc>
                <a:tc>
                  <a:txBody>
                    <a:bodyPr/>
                    <a:lstStyle/>
                    <a:p>
                      <a:endParaRPr lang="en-US"/>
                    </a:p>
                  </a:txBody>
                  <a:tcPr>
                    <a:solidFill>
                      <a:srgbClr val="FF7C80"/>
                    </a:solidFill>
                  </a:tcPr>
                </a:tc>
              </a:tr>
              <a:tr h="13258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Thane 	</a:t>
                      </a:r>
                    </a:p>
                    <a:p>
                      <a:endParaRPr lang="en-US"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Thane </a:t>
                      </a:r>
                      <a:r>
                        <a:rPr kumimoji="0" lang="en-US" sz="1800" kern="1200" baseline="0" dirty="0" err="1" smtClean="0">
                          <a:solidFill>
                            <a:schemeClr val="dk1"/>
                          </a:solidFill>
                          <a:latin typeface="+mn-lt"/>
                          <a:ea typeface="+mn-ea"/>
                          <a:cs typeface="+mn-cs"/>
                        </a:rPr>
                        <a:t>Vasai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Palghar</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Kalyan</a:t>
                      </a:r>
                      <a:r>
                        <a:rPr kumimoji="0" lang="en-US" sz="1800" kern="1200" baseline="0" dirty="0" smtClean="0">
                          <a:solidFill>
                            <a:schemeClr val="dk1"/>
                          </a:solidFill>
                          <a:latin typeface="+mn-lt"/>
                          <a:ea typeface="+mn-ea"/>
                          <a:cs typeface="+mn-cs"/>
                        </a:rPr>
                        <a:t> Ulhasnagar </a:t>
                      </a:r>
                      <a:r>
                        <a:rPr kumimoji="0" lang="en-US" sz="1800" kern="1200" baseline="0" dirty="0" err="1" smtClean="0">
                          <a:solidFill>
                            <a:schemeClr val="dk1"/>
                          </a:solidFill>
                          <a:latin typeface="+mn-lt"/>
                          <a:ea typeface="+mn-ea"/>
                          <a:cs typeface="+mn-cs"/>
                        </a:rPr>
                        <a:t>Ambernath</a:t>
                      </a:r>
                      <a:r>
                        <a:rPr kumimoji="0" lang="en-US" sz="1800" kern="1200" baseline="0" dirty="0" smtClean="0">
                          <a:solidFill>
                            <a:schemeClr val="dk1"/>
                          </a:solidFill>
                          <a:latin typeface="+mn-lt"/>
                          <a:ea typeface="+mn-ea"/>
                          <a:cs typeface="+mn-cs"/>
                        </a:rPr>
                        <a:t> 	</a:t>
                      </a:r>
                    </a:p>
                    <a:p>
                      <a:endParaRPr lang="en-US" dirty="0"/>
                    </a:p>
                  </a:txBody>
                  <a:tcPr>
                    <a:solidFill>
                      <a:srgbClr val="00B050"/>
                    </a:solidFill>
                  </a:tcPr>
                </a:tc>
                <a:tc>
                  <a:txBody>
                    <a:bodyPr/>
                    <a:lstStyle/>
                    <a:p>
                      <a:r>
                        <a:rPr kumimoji="0" lang="en-US" sz="1800" kern="1200" baseline="0" dirty="0" err="1" smtClean="0">
                          <a:solidFill>
                            <a:schemeClr val="dk1"/>
                          </a:solidFill>
                          <a:latin typeface="+mn-lt"/>
                          <a:ea typeface="+mn-ea"/>
                          <a:cs typeface="+mn-cs"/>
                        </a:rPr>
                        <a:t>Dahanu</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Murbad</a:t>
                      </a:r>
                      <a:r>
                        <a:rPr kumimoji="0" lang="en-US" sz="1800" kern="1200" baseline="0" dirty="0" smtClean="0">
                          <a:solidFill>
                            <a:schemeClr val="dk1"/>
                          </a:solidFill>
                          <a:latin typeface="+mn-lt"/>
                          <a:ea typeface="+mn-ea"/>
                          <a:cs typeface="+mn-cs"/>
                        </a:rPr>
                        <a:t> 	</a:t>
                      </a:r>
                    </a:p>
                    <a:p>
                      <a:endParaRPr lang="en-US" dirty="0"/>
                    </a:p>
                  </a:txBody>
                  <a:tcPr>
                    <a:solidFill>
                      <a:schemeClr val="accent5">
                        <a:lumMod val="75000"/>
                      </a:schemeClr>
                    </a:solidFill>
                  </a:tcPr>
                </a:tc>
                <a:tc>
                  <a:txBody>
                    <a:bodyPr/>
                    <a:lstStyle/>
                    <a:p>
                      <a:r>
                        <a:rPr kumimoji="0" lang="en-US" sz="1800" kern="1200" baseline="0" dirty="0" err="1" smtClean="0">
                          <a:solidFill>
                            <a:schemeClr val="dk1"/>
                          </a:solidFill>
                          <a:latin typeface="+mn-lt"/>
                          <a:ea typeface="+mn-ea"/>
                          <a:cs typeface="+mn-cs"/>
                        </a:rPr>
                        <a:t>Bhivandi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Shahapur</a:t>
                      </a:r>
                      <a:r>
                        <a:rPr kumimoji="0" lang="en-US" sz="1800" kern="1200" baseline="0" dirty="0" smtClean="0">
                          <a:solidFill>
                            <a:schemeClr val="dk1"/>
                          </a:solidFill>
                          <a:latin typeface="+mn-lt"/>
                          <a:ea typeface="+mn-ea"/>
                          <a:cs typeface="+mn-cs"/>
                        </a:rPr>
                        <a:t> 	</a:t>
                      </a:r>
                    </a:p>
                    <a:p>
                      <a:endParaRPr lang="en-US" dirty="0"/>
                    </a:p>
                  </a:txBody>
                  <a:tcPr>
                    <a:solidFill>
                      <a:schemeClr val="bg2">
                        <a:lumMod val="25000"/>
                      </a:schemeClr>
                    </a:solidFill>
                  </a:tcPr>
                </a:tc>
                <a:tc>
                  <a:txBody>
                    <a:bodyPr/>
                    <a:lstStyle/>
                    <a:p>
                      <a:endParaRPr lang="en-US" dirty="0">
                        <a:solidFill>
                          <a:srgbClr val="FF0000"/>
                        </a:solidFill>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Jawhar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Mokhada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Talasari</a:t>
                      </a:r>
                      <a:r>
                        <a:rPr kumimoji="0" lang="en-US" sz="1800" kern="1200" baseline="0" dirty="0" smtClean="0">
                          <a:solidFill>
                            <a:schemeClr val="dk1"/>
                          </a:solidFill>
                          <a:latin typeface="+mn-lt"/>
                          <a:ea typeface="+mn-ea"/>
                          <a:cs typeface="+mn-cs"/>
                        </a:rPr>
                        <a:t> </a:t>
                      </a:r>
                    </a:p>
                    <a:p>
                      <a:r>
                        <a:rPr kumimoji="0" lang="en-US" sz="1800" kern="1200" baseline="0" dirty="0" smtClean="0">
                          <a:solidFill>
                            <a:schemeClr val="dk1"/>
                          </a:solidFill>
                          <a:latin typeface="+mn-lt"/>
                          <a:ea typeface="+mn-ea"/>
                          <a:cs typeface="+mn-cs"/>
                        </a:rPr>
                        <a:t>Wada </a:t>
                      </a:r>
                    </a:p>
                    <a:p>
                      <a:r>
                        <a:rPr kumimoji="0" lang="en-US" sz="1800" kern="1200" baseline="0" dirty="0" err="1" smtClean="0">
                          <a:solidFill>
                            <a:schemeClr val="dk1"/>
                          </a:solidFill>
                          <a:latin typeface="+mn-lt"/>
                          <a:ea typeface="+mn-ea"/>
                          <a:cs typeface="+mn-cs"/>
                        </a:rPr>
                        <a:t>Vikramgad</a:t>
                      </a:r>
                      <a:r>
                        <a:rPr kumimoji="0" lang="en-US" sz="1800" kern="1200" baseline="0" dirty="0" smtClean="0">
                          <a:solidFill>
                            <a:schemeClr val="dk1"/>
                          </a:solidFill>
                          <a:latin typeface="+mn-lt"/>
                          <a:ea typeface="+mn-ea"/>
                          <a:cs typeface="+mn-cs"/>
                        </a:rPr>
                        <a:t> 	</a:t>
                      </a:r>
                    </a:p>
                    <a:p>
                      <a:endParaRPr lang="en-US" dirty="0"/>
                    </a:p>
                  </a:txBody>
                  <a:tcPr>
                    <a:solidFill>
                      <a:srgbClr val="FF7C80"/>
                    </a:solidFill>
                  </a:tcPr>
                </a:tc>
              </a:tr>
              <a:tr h="21431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Raigad</a:t>
                      </a:r>
                      <a:r>
                        <a:rPr kumimoji="0" lang="en-US" sz="1800" kern="1200" baseline="0" dirty="0" smtClean="0">
                          <a:solidFill>
                            <a:schemeClr val="dk1"/>
                          </a:solidFill>
                          <a:latin typeface="+mn-lt"/>
                          <a:ea typeface="+mn-ea"/>
                          <a:cs typeface="+mn-cs"/>
                        </a:rPr>
                        <a:t> 	</a:t>
                      </a:r>
                    </a:p>
                    <a:p>
                      <a:endParaRPr lang="en-US" dirty="0"/>
                    </a:p>
                  </a:txBody>
                  <a:tcPr>
                    <a:solidFill>
                      <a:srgbClr val="FFC000"/>
                    </a:solidFill>
                  </a:tcPr>
                </a:tc>
                <a:tc>
                  <a:txBody>
                    <a:bodyPr/>
                    <a:lstStyle/>
                    <a:p>
                      <a:r>
                        <a:rPr kumimoji="0" lang="en-US" sz="1800" kern="1200" baseline="0" dirty="0" err="1" smtClean="0">
                          <a:solidFill>
                            <a:schemeClr val="dk1"/>
                          </a:solidFill>
                          <a:latin typeface="+mn-lt"/>
                          <a:ea typeface="+mn-ea"/>
                          <a:cs typeface="+mn-cs"/>
                        </a:rPr>
                        <a:t>Alibag</a:t>
                      </a:r>
                      <a:r>
                        <a:rPr kumimoji="0" lang="en-US" sz="1800" kern="1200" baseline="0" dirty="0" smtClean="0">
                          <a:solidFill>
                            <a:schemeClr val="dk1"/>
                          </a:solidFill>
                          <a:latin typeface="+mn-lt"/>
                          <a:ea typeface="+mn-ea"/>
                          <a:cs typeface="+mn-cs"/>
                        </a:rPr>
                        <a:t> @ </a:t>
                      </a:r>
                    </a:p>
                    <a:p>
                      <a:r>
                        <a:rPr kumimoji="0" lang="en-US" sz="1800" kern="1200" baseline="0" dirty="0" err="1" smtClean="0">
                          <a:solidFill>
                            <a:schemeClr val="dk1"/>
                          </a:solidFill>
                          <a:latin typeface="+mn-lt"/>
                          <a:ea typeface="+mn-ea"/>
                          <a:cs typeface="+mn-cs"/>
                        </a:rPr>
                        <a:t>Uran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Panvel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Karjat</a:t>
                      </a:r>
                      <a:r>
                        <a:rPr kumimoji="0" lang="en-US" sz="1800" kern="1200" baseline="0" dirty="0" smtClean="0">
                          <a:solidFill>
                            <a:schemeClr val="dk1"/>
                          </a:solidFill>
                          <a:latin typeface="+mn-lt"/>
                          <a:ea typeface="+mn-ea"/>
                          <a:cs typeface="+mn-cs"/>
                        </a:rPr>
                        <a:t> @ </a:t>
                      </a:r>
                    </a:p>
                    <a:p>
                      <a:r>
                        <a:rPr kumimoji="0" lang="en-US" sz="1800" kern="1200" baseline="0" dirty="0" err="1" smtClean="0">
                          <a:solidFill>
                            <a:schemeClr val="dk1"/>
                          </a:solidFill>
                          <a:latin typeface="+mn-lt"/>
                          <a:ea typeface="+mn-ea"/>
                          <a:cs typeface="+mn-cs"/>
                        </a:rPr>
                        <a:t>Khalapur</a:t>
                      </a:r>
                      <a:r>
                        <a:rPr kumimoji="0" lang="en-US" sz="1800" kern="1200" baseline="0" dirty="0" smtClean="0">
                          <a:solidFill>
                            <a:schemeClr val="dk1"/>
                          </a:solidFill>
                          <a:latin typeface="+mn-lt"/>
                          <a:ea typeface="+mn-ea"/>
                          <a:cs typeface="+mn-cs"/>
                        </a:rPr>
                        <a:t> </a:t>
                      </a:r>
                    </a:p>
                    <a:p>
                      <a:r>
                        <a:rPr kumimoji="0" lang="en-US" sz="1800" kern="1200" baseline="0" dirty="0" smtClean="0">
                          <a:solidFill>
                            <a:schemeClr val="dk1"/>
                          </a:solidFill>
                          <a:latin typeface="+mn-lt"/>
                          <a:ea typeface="+mn-ea"/>
                          <a:cs typeface="+mn-cs"/>
                        </a:rPr>
                        <a:t>Pen @ </a:t>
                      </a:r>
                    </a:p>
                    <a:p>
                      <a:r>
                        <a:rPr kumimoji="0" lang="en-US" sz="1800" kern="1200" baseline="0" dirty="0" err="1" smtClean="0">
                          <a:solidFill>
                            <a:schemeClr val="dk1"/>
                          </a:solidFill>
                          <a:latin typeface="+mn-lt"/>
                          <a:ea typeface="+mn-ea"/>
                          <a:cs typeface="+mn-cs"/>
                        </a:rPr>
                        <a:t>Roha</a:t>
                      </a:r>
                      <a:r>
                        <a:rPr kumimoji="0" lang="en-US" sz="1800" kern="1200" baseline="0" dirty="0" smtClean="0">
                          <a:solidFill>
                            <a:schemeClr val="dk1"/>
                          </a:solidFill>
                          <a:latin typeface="+mn-lt"/>
                          <a:ea typeface="+mn-ea"/>
                          <a:cs typeface="+mn-cs"/>
                        </a:rPr>
                        <a:t> 	</a:t>
                      </a:r>
                    </a:p>
                    <a:p>
                      <a:endParaRPr lang="en-US" dirty="0"/>
                    </a:p>
                  </a:txBody>
                  <a:tcPr>
                    <a:solidFill>
                      <a:srgbClr val="00B050"/>
                    </a:solidFill>
                  </a:tcPr>
                </a:tc>
                <a:tc>
                  <a:txBody>
                    <a:bodyPr/>
                    <a:lstStyle/>
                    <a:p>
                      <a:r>
                        <a:rPr kumimoji="0" lang="en-US" sz="1800" kern="1200" baseline="0" dirty="0" err="1" smtClean="0">
                          <a:solidFill>
                            <a:schemeClr val="dk1"/>
                          </a:solidFill>
                          <a:latin typeface="+mn-lt"/>
                          <a:ea typeface="+mn-ea"/>
                          <a:cs typeface="+mn-cs"/>
                        </a:rPr>
                        <a:t>Alibag</a:t>
                      </a:r>
                      <a:r>
                        <a:rPr kumimoji="0" lang="en-US" sz="1800" kern="1200" baseline="0" dirty="0" smtClean="0">
                          <a:solidFill>
                            <a:schemeClr val="dk1"/>
                          </a:solidFill>
                          <a:latin typeface="+mn-lt"/>
                          <a:ea typeface="+mn-ea"/>
                          <a:cs typeface="+mn-cs"/>
                        </a:rPr>
                        <a:t> $ </a:t>
                      </a:r>
                    </a:p>
                    <a:p>
                      <a:r>
                        <a:rPr kumimoji="0" lang="en-US" sz="1800" kern="1200" baseline="0" dirty="0" smtClean="0">
                          <a:solidFill>
                            <a:schemeClr val="dk1"/>
                          </a:solidFill>
                          <a:latin typeface="+mn-lt"/>
                          <a:ea typeface="+mn-ea"/>
                          <a:cs typeface="+mn-cs"/>
                        </a:rPr>
                        <a:t>Pen $ </a:t>
                      </a:r>
                    </a:p>
                    <a:p>
                      <a:r>
                        <a:rPr kumimoji="0" lang="en-US" sz="1800" kern="1200" baseline="0" dirty="0" err="1" smtClean="0">
                          <a:solidFill>
                            <a:schemeClr val="dk1"/>
                          </a:solidFill>
                          <a:latin typeface="+mn-lt"/>
                          <a:ea typeface="+mn-ea"/>
                          <a:cs typeface="+mn-cs"/>
                        </a:rPr>
                        <a:t>Sudhagad</a:t>
                      </a:r>
                      <a:r>
                        <a:rPr kumimoji="0" lang="en-US" sz="1800" kern="1200" baseline="0" dirty="0" smtClean="0">
                          <a:solidFill>
                            <a:schemeClr val="dk1"/>
                          </a:solidFill>
                          <a:latin typeface="+mn-lt"/>
                          <a:ea typeface="+mn-ea"/>
                          <a:cs typeface="+mn-cs"/>
                        </a:rPr>
                        <a:t> 	</a:t>
                      </a:r>
                    </a:p>
                    <a:p>
                      <a:endParaRPr lang="en-US" dirty="0"/>
                    </a:p>
                  </a:txBody>
                  <a:tcPr>
                    <a:solidFill>
                      <a:schemeClr val="accent5">
                        <a:lumMod val="75000"/>
                      </a:schemeClr>
                    </a:solidFill>
                  </a:tcPr>
                </a:tc>
                <a:tc>
                  <a:txBody>
                    <a:bodyPr/>
                    <a:lstStyle/>
                    <a:p>
                      <a:r>
                        <a:rPr kumimoji="0" lang="en-US" sz="1800" kern="1200" baseline="0" dirty="0" err="1" smtClean="0">
                          <a:solidFill>
                            <a:schemeClr val="dk1"/>
                          </a:solidFill>
                          <a:latin typeface="+mn-lt"/>
                          <a:ea typeface="+mn-ea"/>
                          <a:cs typeface="+mn-cs"/>
                        </a:rPr>
                        <a:t>Karjat</a:t>
                      </a:r>
                      <a:r>
                        <a:rPr kumimoji="0" lang="en-US" sz="1800" kern="1200" baseline="0" dirty="0" smtClean="0">
                          <a:solidFill>
                            <a:schemeClr val="dk1"/>
                          </a:solidFill>
                          <a:latin typeface="+mn-lt"/>
                          <a:ea typeface="+mn-ea"/>
                          <a:cs typeface="+mn-cs"/>
                        </a:rPr>
                        <a:t> $ </a:t>
                      </a:r>
                    </a:p>
                    <a:p>
                      <a:r>
                        <a:rPr kumimoji="0" lang="en-US" sz="1800" kern="1200" baseline="0" dirty="0" err="1" smtClean="0">
                          <a:solidFill>
                            <a:schemeClr val="dk1"/>
                          </a:solidFill>
                          <a:latin typeface="+mn-lt"/>
                          <a:ea typeface="+mn-ea"/>
                          <a:cs typeface="+mn-cs"/>
                        </a:rPr>
                        <a:t>Mahad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Mangaon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Murud</a:t>
                      </a:r>
                      <a:r>
                        <a:rPr kumimoji="0" lang="en-US" sz="1800" kern="1200" baseline="0" dirty="0" smtClean="0">
                          <a:solidFill>
                            <a:schemeClr val="dk1"/>
                          </a:solidFill>
                          <a:latin typeface="+mn-lt"/>
                          <a:ea typeface="+mn-ea"/>
                          <a:cs typeface="+mn-cs"/>
                        </a:rPr>
                        <a:t> 	</a:t>
                      </a:r>
                    </a:p>
                    <a:p>
                      <a:endParaRPr lang="en-US"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rgbClr val="FF0000"/>
                          </a:solidFill>
                          <a:latin typeface="+mn-lt"/>
                          <a:ea typeface="+mn-ea"/>
                          <a:cs typeface="+mn-cs"/>
                        </a:rPr>
                        <a:t>Shrivardhan</a:t>
                      </a:r>
                      <a:r>
                        <a:rPr kumimoji="0" lang="en-US" sz="1800" kern="1200" baseline="0" dirty="0" smtClean="0">
                          <a:solidFill>
                            <a:srgbClr val="FF0000"/>
                          </a:solidFill>
                          <a:latin typeface="+mn-lt"/>
                          <a:ea typeface="+mn-ea"/>
                          <a:cs typeface="+mn-cs"/>
                        </a:rPr>
                        <a:t> 	</a:t>
                      </a:r>
                    </a:p>
                    <a:p>
                      <a:endParaRPr lang="en-US" dirty="0">
                        <a:solidFill>
                          <a:srgbClr val="FF0000"/>
                        </a:solidFill>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Poladpur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Mhasala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Tala</a:t>
                      </a:r>
                      <a:r>
                        <a:rPr kumimoji="0" lang="en-US" sz="1800" kern="1200" baseline="0" dirty="0" smtClean="0">
                          <a:solidFill>
                            <a:schemeClr val="dk1"/>
                          </a:solidFill>
                          <a:latin typeface="+mn-lt"/>
                          <a:ea typeface="+mn-ea"/>
                          <a:cs typeface="+mn-cs"/>
                        </a:rPr>
                        <a:t> 	</a:t>
                      </a:r>
                    </a:p>
                    <a:p>
                      <a:endParaRPr lang="en-US" dirty="0"/>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838200" y="-2"/>
          <a:ext cx="12191998" cy="6858001"/>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9394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District 	</a:t>
                      </a:r>
                    </a:p>
                    <a:p>
                      <a:endParaRPr lang="en-US"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A 	</a:t>
                      </a:r>
                    </a:p>
                    <a:p>
                      <a:endParaRPr lang="en-US"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B 	</a:t>
                      </a:r>
                    </a:p>
                    <a:p>
                      <a:endParaRPr lang="en-US"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C 	</a:t>
                      </a:r>
                    </a:p>
                    <a:p>
                      <a:endParaRPr lang="en-US"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D 	</a:t>
                      </a:r>
                    </a:p>
                    <a:p>
                      <a:endParaRPr lang="en-US"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baseline="0" dirty="0" smtClean="0">
                          <a:solidFill>
                            <a:schemeClr val="lt1"/>
                          </a:solidFill>
                          <a:latin typeface="+mn-lt"/>
                          <a:ea typeface="+mn-ea"/>
                          <a:cs typeface="+mn-cs"/>
                        </a:rPr>
                        <a:t>Group D 	</a:t>
                      </a:r>
                    </a:p>
                    <a:p>
                      <a:endParaRPr lang="en-US" dirty="0"/>
                    </a:p>
                  </a:txBody>
                  <a:tcPr>
                    <a:solidFill>
                      <a:srgbClr val="FF7C80"/>
                    </a:solidFill>
                  </a:tcPr>
                </a:tc>
              </a:tr>
              <a:tr h="657617">
                <a:tc gridSpan="6">
                  <a:txBody>
                    <a:bodyPr/>
                    <a:lstStyle/>
                    <a:p>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KONKAN DIVISION </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486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Ratnagiri</a:t>
                      </a:r>
                      <a:r>
                        <a:rPr kumimoji="0" lang="en-US" sz="1800" kern="1200" baseline="0" dirty="0" smtClean="0">
                          <a:solidFill>
                            <a:schemeClr val="dk1"/>
                          </a:solidFill>
                          <a:latin typeface="+mn-lt"/>
                          <a:ea typeface="+mn-ea"/>
                          <a:cs typeface="+mn-cs"/>
                        </a:rPr>
                        <a:t> 	</a:t>
                      </a:r>
                    </a:p>
                    <a:p>
                      <a:endParaRPr lang="en-US" dirty="0"/>
                    </a:p>
                  </a:txBody>
                  <a:tcPr>
                    <a:solidFill>
                      <a:srgbClr val="FFC000"/>
                    </a:solidFill>
                  </a:tcPr>
                </a:tc>
                <a:tc>
                  <a:txBody>
                    <a:bodyPr/>
                    <a:lstStyle/>
                    <a:p>
                      <a:r>
                        <a:rPr kumimoji="0" lang="en-US" sz="1800" kern="1200" baseline="0" dirty="0" smtClean="0">
                          <a:solidFill>
                            <a:schemeClr val="dk1"/>
                          </a:solidFill>
                          <a:latin typeface="+mn-lt"/>
                          <a:ea typeface="+mn-ea"/>
                          <a:cs typeface="+mn-cs"/>
                        </a:rPr>
                        <a:t>	</a:t>
                      </a:r>
                    </a:p>
                    <a:p>
                      <a:endParaRPr lang="en-US" dirty="0"/>
                    </a:p>
                  </a:txBody>
                  <a:tcPr>
                    <a:solidFill>
                      <a:srgbClr val="00B050"/>
                    </a:solidFill>
                  </a:tcPr>
                </a:tc>
                <a:tc>
                  <a:txBody>
                    <a:bodyPr/>
                    <a:lstStyle/>
                    <a:p>
                      <a:r>
                        <a:rPr kumimoji="0" lang="en-US" sz="1800" kern="1200" baseline="0" dirty="0" err="1" smtClean="0">
                          <a:solidFill>
                            <a:schemeClr val="dk1"/>
                          </a:solidFill>
                          <a:latin typeface="+mn-lt"/>
                          <a:ea typeface="+mn-ea"/>
                          <a:cs typeface="+mn-cs"/>
                        </a:rPr>
                        <a:t>Ratnagiri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Chiplun</a:t>
                      </a:r>
                      <a:r>
                        <a:rPr kumimoji="0" lang="en-US" sz="1800" kern="1200" baseline="0" dirty="0" smtClean="0">
                          <a:solidFill>
                            <a:schemeClr val="dk1"/>
                          </a:solidFill>
                          <a:latin typeface="+mn-lt"/>
                          <a:ea typeface="+mn-ea"/>
                          <a:cs typeface="+mn-cs"/>
                        </a:rPr>
                        <a:t> 	</a:t>
                      </a:r>
                    </a:p>
                    <a:p>
                      <a:endParaRPr lang="en-US"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	</a:t>
                      </a:r>
                    </a:p>
                    <a:p>
                      <a:endParaRPr lang="en-US" dirty="0"/>
                    </a:p>
                  </a:txBody>
                  <a:tcPr>
                    <a:solidFill>
                      <a:schemeClr val="bg2">
                        <a:lumMod val="25000"/>
                      </a:schemeClr>
                    </a:solidFill>
                  </a:tcPr>
                </a:tc>
                <a:tc>
                  <a:txBody>
                    <a:bodyPr/>
                    <a:lstStyle/>
                    <a:p>
                      <a:r>
                        <a:rPr kumimoji="0" lang="en-US" sz="1800" kern="1200" baseline="0" dirty="0" err="1" smtClean="0">
                          <a:solidFill>
                            <a:schemeClr val="dk1"/>
                          </a:solidFill>
                          <a:latin typeface="+mn-lt"/>
                          <a:ea typeface="+mn-ea"/>
                          <a:cs typeface="+mn-cs"/>
                        </a:rPr>
                        <a:t>Khed</a:t>
                      </a:r>
                      <a:r>
                        <a:rPr kumimoji="0" lang="en-US" sz="1800" kern="1200" baseline="0" dirty="0" smtClean="0">
                          <a:solidFill>
                            <a:schemeClr val="dk1"/>
                          </a:solidFill>
                          <a:latin typeface="+mn-lt"/>
                          <a:ea typeface="+mn-ea"/>
                          <a:cs typeface="+mn-cs"/>
                        </a:rPr>
                        <a:t> </a:t>
                      </a:r>
                      <a:endParaRPr lang="en-US" dirty="0">
                        <a:solidFill>
                          <a:srgbClr val="FF0000"/>
                        </a:solidFill>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Guhagar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Dapoli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Lanja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Mandangad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Rajapur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Sangameshwar</a:t>
                      </a:r>
                      <a:r>
                        <a:rPr kumimoji="0" lang="en-US" sz="1800" kern="1200" baseline="0" dirty="0" smtClean="0">
                          <a:solidFill>
                            <a:schemeClr val="dk1"/>
                          </a:solidFill>
                          <a:latin typeface="+mn-lt"/>
                          <a:ea typeface="+mn-ea"/>
                          <a:cs typeface="+mn-cs"/>
                        </a:rPr>
                        <a:t> 	</a:t>
                      </a:r>
                    </a:p>
                    <a:p>
                      <a:endParaRPr lang="en-US" dirty="0"/>
                    </a:p>
                  </a:txBody>
                  <a:tcPr>
                    <a:solidFill>
                      <a:srgbClr val="FF7C80"/>
                    </a:solidFill>
                  </a:tcPr>
                </a:tc>
              </a:tr>
              <a:tr h="29123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Sindhudurg</a:t>
                      </a:r>
                      <a:r>
                        <a:rPr kumimoji="0" lang="en-US" sz="1800" kern="1200" baseline="0" dirty="0" smtClean="0">
                          <a:solidFill>
                            <a:schemeClr val="dk1"/>
                          </a:solidFill>
                          <a:latin typeface="+mn-lt"/>
                          <a:ea typeface="+mn-ea"/>
                          <a:cs typeface="+mn-cs"/>
                        </a:rPr>
                        <a:t> 	</a:t>
                      </a:r>
                    </a:p>
                    <a:p>
                      <a:endParaRPr lang="en-US"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	</a:t>
                      </a:r>
                    </a:p>
                    <a:p>
                      <a:endParaRPr lang="en-US" dirty="0"/>
                    </a:p>
                  </a:txBody>
                  <a:tcPr>
                    <a:solidFill>
                      <a:srgbClr val="00B050"/>
                    </a:solidFill>
                  </a:tcPr>
                </a:tc>
                <a:tc>
                  <a:txBody>
                    <a:bodyPr/>
                    <a:lstStyle/>
                    <a:p>
                      <a:endParaRPr lang="en-US"/>
                    </a:p>
                  </a:txBody>
                  <a:tcPr>
                    <a:solidFill>
                      <a:schemeClr val="accent5">
                        <a:lumMod val="75000"/>
                      </a:schemeClr>
                    </a:solidFill>
                  </a:tcPr>
                </a:tc>
                <a:tc>
                  <a:txBody>
                    <a:bodyPr/>
                    <a:lstStyle/>
                    <a:p>
                      <a:r>
                        <a:rPr kumimoji="0" lang="en-US" sz="1800" kern="1200" baseline="0" dirty="0" smtClean="0">
                          <a:solidFill>
                            <a:schemeClr val="dk1"/>
                          </a:solidFill>
                          <a:latin typeface="+mn-lt"/>
                          <a:ea typeface="+mn-ea"/>
                          <a:cs typeface="+mn-cs"/>
                        </a:rPr>
                        <a:t>	</a:t>
                      </a:r>
                    </a:p>
                    <a:p>
                      <a:endParaRPr lang="en-US"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Vengurla</a:t>
                      </a:r>
                      <a:r>
                        <a:rPr kumimoji="0" lang="en-US" sz="1800" kern="1200" baseline="0" dirty="0" smtClean="0">
                          <a:solidFill>
                            <a:schemeClr val="dk1"/>
                          </a:solidFill>
                          <a:latin typeface="+mn-lt"/>
                          <a:ea typeface="+mn-ea"/>
                          <a:cs typeface="+mn-cs"/>
                        </a:rPr>
                        <a:t> 	</a:t>
                      </a:r>
                    </a:p>
                    <a:p>
                      <a:endParaRPr lang="en-US" dirty="0"/>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Kankavli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Kudal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Sawantwadi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Malvan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Deogad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Vaibhavwadi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Doda</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Marg</a:t>
                      </a:r>
                      <a:r>
                        <a:rPr kumimoji="0" lang="en-US" sz="1800" kern="1200" baseline="0" dirty="0" smtClean="0">
                          <a:solidFill>
                            <a:schemeClr val="dk1"/>
                          </a:solidFill>
                          <a:latin typeface="+mn-lt"/>
                          <a:ea typeface="+mn-ea"/>
                          <a:cs typeface="+mn-cs"/>
                        </a:rPr>
                        <a:t> 	</a:t>
                      </a:r>
                    </a:p>
                    <a:p>
                      <a:r>
                        <a:rPr kumimoji="0" lang="en-US" sz="1800" kern="1200" baseline="0" dirty="0" smtClean="0">
                          <a:solidFill>
                            <a:schemeClr val="dk1"/>
                          </a:solidFill>
                          <a:latin typeface="+mn-lt"/>
                          <a:ea typeface="+mn-ea"/>
                          <a:cs typeface="+mn-cs"/>
                        </a:rPr>
                        <a:t>	</a:t>
                      </a:r>
                    </a:p>
                    <a:p>
                      <a:endParaRPr lang="en-US" dirty="0"/>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838200" y="-1"/>
          <a:ext cx="12191998" cy="6881986"/>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9818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656159">
                <a:tc gridSpan="6">
                  <a:txBody>
                    <a:bodyPr/>
                    <a:lstStyle/>
                    <a:p>
                      <a:r>
                        <a:rPr kumimoji="0" lang="en-US" sz="2000" b="1" kern="1200" baseline="0" dirty="0" smtClean="0">
                          <a:solidFill>
                            <a:schemeClr val="dk1"/>
                          </a:solidFill>
                          <a:latin typeface="+mn-lt"/>
                          <a:ea typeface="+mn-ea"/>
                          <a:cs typeface="+mn-cs"/>
                        </a:rPr>
                        <a:t> PUNE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303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err="1" smtClean="0">
                          <a:solidFill>
                            <a:schemeClr val="dk1"/>
                          </a:solidFill>
                          <a:latin typeface="+mn-lt"/>
                          <a:ea typeface="+mn-ea"/>
                          <a:cs typeface="+mn-cs"/>
                        </a:rPr>
                        <a:t>Pune</a:t>
                      </a:r>
                      <a:r>
                        <a:rPr kumimoji="0" lang="en-US" sz="2000" kern="1200" baseline="0" dirty="0" smtClean="0">
                          <a:solidFill>
                            <a:schemeClr val="dk1"/>
                          </a:solidFill>
                          <a:latin typeface="+mn-lt"/>
                          <a:ea typeface="+mn-ea"/>
                          <a:cs typeface="+mn-cs"/>
                        </a:rPr>
                        <a:t> </a:t>
                      </a:r>
                    </a:p>
                  </a:txBody>
                  <a:tcPr>
                    <a:solidFill>
                      <a:srgbClr val="FFC000"/>
                    </a:solidFill>
                  </a:tcPr>
                </a:tc>
                <a:tc>
                  <a:txBody>
                    <a:bodyPr/>
                    <a:lstStyle/>
                    <a:p>
                      <a:r>
                        <a:rPr kumimoji="0" lang="en-US" sz="2000" kern="1200" baseline="0" dirty="0" err="1" smtClean="0">
                          <a:solidFill>
                            <a:schemeClr val="dk1"/>
                          </a:solidFill>
                          <a:latin typeface="+mn-lt"/>
                          <a:ea typeface="+mn-ea"/>
                          <a:cs typeface="+mn-cs"/>
                        </a:rPr>
                        <a:t>Pune</a:t>
                      </a:r>
                      <a:r>
                        <a:rPr kumimoji="0" lang="en-US" sz="2000" kern="1200" baseline="0" dirty="0" smtClean="0">
                          <a:solidFill>
                            <a:schemeClr val="dk1"/>
                          </a:solidFill>
                          <a:latin typeface="+mn-lt"/>
                          <a:ea typeface="+mn-ea"/>
                          <a:cs typeface="+mn-cs"/>
                        </a:rPr>
                        <a:t> City </a:t>
                      </a:r>
                    </a:p>
                    <a:p>
                      <a:r>
                        <a:rPr kumimoji="0" lang="en-US" sz="2000" kern="1200" baseline="0" dirty="0" err="1" smtClean="0">
                          <a:solidFill>
                            <a:schemeClr val="dk1"/>
                          </a:solidFill>
                          <a:latin typeface="+mn-lt"/>
                          <a:ea typeface="+mn-ea"/>
                          <a:cs typeface="+mn-cs"/>
                        </a:rPr>
                        <a:t>Maval</a:t>
                      </a: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Haveli @ </a:t>
                      </a:r>
                    </a:p>
                    <a:p>
                      <a:r>
                        <a:rPr kumimoji="0" lang="en-US" sz="2000" kern="1200" baseline="0" dirty="0" err="1" smtClean="0">
                          <a:solidFill>
                            <a:schemeClr val="dk1"/>
                          </a:solidFill>
                          <a:latin typeface="+mn-lt"/>
                          <a:ea typeface="+mn-ea"/>
                          <a:cs typeface="+mn-cs"/>
                        </a:rPr>
                        <a:t>Bhor</a:t>
                      </a:r>
                      <a:r>
                        <a:rPr kumimoji="0" lang="en-US" sz="2000" kern="1200" baseline="0" dirty="0" smtClean="0">
                          <a:solidFill>
                            <a:schemeClr val="dk1"/>
                          </a:solidFill>
                          <a:latin typeface="+mn-lt"/>
                          <a:ea typeface="+mn-ea"/>
                          <a:cs typeface="+mn-cs"/>
                        </a:rPr>
                        <a:t> @ 	</a:t>
                      </a:r>
                    </a:p>
                  </a:txBody>
                  <a:tcPr>
                    <a:solidFill>
                      <a:srgbClr val="00B050"/>
                    </a:solidFill>
                  </a:tcPr>
                </a:tc>
                <a:tc>
                  <a:txBody>
                    <a:bodyPr/>
                    <a:lstStyle/>
                    <a:p>
                      <a:r>
                        <a:rPr kumimoji="0" lang="en-US" sz="2000" kern="1200" baseline="0" dirty="0" smtClean="0">
                          <a:solidFill>
                            <a:schemeClr val="dk1"/>
                          </a:solidFill>
                          <a:latin typeface="+mn-lt"/>
                          <a:ea typeface="+mn-ea"/>
                          <a:cs typeface="+mn-cs"/>
                        </a:rPr>
                        <a:t>Haveli $ </a:t>
                      </a:r>
                    </a:p>
                    <a:p>
                      <a:r>
                        <a:rPr kumimoji="0" lang="en-US" sz="2000" kern="1200" baseline="0" dirty="0" err="1" smtClean="0">
                          <a:solidFill>
                            <a:schemeClr val="dk1"/>
                          </a:solidFill>
                          <a:latin typeface="+mn-lt"/>
                          <a:ea typeface="+mn-ea"/>
                          <a:cs typeface="+mn-cs"/>
                        </a:rPr>
                        <a:t>Mulshi</a:t>
                      </a:r>
                      <a:r>
                        <a:rPr kumimoji="0" lang="en-US" sz="2000" kern="1200" baseline="0" dirty="0" smtClean="0">
                          <a:solidFill>
                            <a:schemeClr val="dk1"/>
                          </a:solidFill>
                          <a:latin typeface="+mn-lt"/>
                          <a:ea typeface="+mn-ea"/>
                          <a:cs typeface="+mn-cs"/>
                        </a:rPr>
                        <a:t> $ 	</a:t>
                      </a:r>
                    </a:p>
                    <a:p>
                      <a:endParaRPr lang="en-US" sz="2000" dirty="0"/>
                    </a:p>
                  </a:txBody>
                  <a:tcPr>
                    <a:solidFill>
                      <a:schemeClr val="accent5">
                        <a:lumMod val="75000"/>
                      </a:schemeClr>
                    </a:solidFill>
                  </a:tcPr>
                </a:tc>
                <a:tc>
                  <a:txBody>
                    <a:bodyPr/>
                    <a:lstStyle/>
                    <a:p>
                      <a:r>
                        <a:rPr kumimoji="0" lang="en-US" sz="2000" kern="1200" baseline="0" dirty="0" err="1" smtClean="0">
                          <a:solidFill>
                            <a:schemeClr val="dk1"/>
                          </a:solidFill>
                          <a:latin typeface="+mn-lt"/>
                          <a:ea typeface="+mn-ea"/>
                          <a:cs typeface="+mn-cs"/>
                        </a:rPr>
                        <a:t>Shirur</a:t>
                      </a:r>
                      <a:r>
                        <a:rPr kumimoji="0" lang="en-US" sz="2000" kern="1200" baseline="0" dirty="0" smtClean="0">
                          <a:solidFill>
                            <a:schemeClr val="dk1"/>
                          </a:solidFill>
                          <a:latin typeface="+mn-lt"/>
                          <a:ea typeface="+mn-ea"/>
                          <a:cs typeface="+mn-cs"/>
                        </a:rPr>
                        <a:t> $ </a:t>
                      </a:r>
                    </a:p>
                    <a:p>
                      <a:r>
                        <a:rPr kumimoji="0" lang="en-US" sz="2000" kern="1200" baseline="0" dirty="0" err="1" smtClean="0">
                          <a:solidFill>
                            <a:schemeClr val="dk1"/>
                          </a:solidFill>
                          <a:latin typeface="+mn-lt"/>
                          <a:ea typeface="+mn-ea"/>
                          <a:cs typeface="+mn-cs"/>
                        </a:rPr>
                        <a:t>Daund</a:t>
                      </a:r>
                      <a:r>
                        <a:rPr kumimoji="0" lang="en-US" sz="2000" kern="1200" baseline="0" dirty="0" smtClean="0">
                          <a:solidFill>
                            <a:schemeClr val="dk1"/>
                          </a:solidFill>
                          <a:latin typeface="+mn-lt"/>
                          <a:ea typeface="+mn-ea"/>
                          <a:cs typeface="+mn-cs"/>
                        </a:rPr>
                        <a:t> $ </a:t>
                      </a:r>
                    </a:p>
                    <a:p>
                      <a:r>
                        <a:rPr kumimoji="0" lang="en-US" sz="2000" kern="1200" baseline="0" dirty="0" err="1" smtClean="0">
                          <a:solidFill>
                            <a:schemeClr val="dk1"/>
                          </a:solidFill>
                          <a:latin typeface="+mn-lt"/>
                          <a:ea typeface="+mn-ea"/>
                          <a:cs typeface="+mn-cs"/>
                        </a:rPr>
                        <a:t>Bhor</a:t>
                      </a:r>
                      <a:r>
                        <a:rPr kumimoji="0" lang="en-US" sz="2000" kern="1200" baseline="0" dirty="0" smtClean="0">
                          <a:solidFill>
                            <a:schemeClr val="dk1"/>
                          </a:solidFill>
                          <a:latin typeface="+mn-lt"/>
                          <a:ea typeface="+mn-ea"/>
                          <a:cs typeface="+mn-cs"/>
                        </a:rPr>
                        <a:t> $ </a:t>
                      </a:r>
                    </a:p>
                    <a:p>
                      <a:r>
                        <a:rPr kumimoji="0" lang="en-US" sz="2000" kern="1200" baseline="0" dirty="0" err="1" smtClean="0">
                          <a:solidFill>
                            <a:schemeClr val="dk1"/>
                          </a:solidFill>
                          <a:latin typeface="+mn-lt"/>
                          <a:ea typeface="+mn-ea"/>
                          <a:cs typeface="+mn-cs"/>
                        </a:rPr>
                        <a:t>Khed</a:t>
                      </a:r>
                      <a:r>
                        <a:rPr kumimoji="0" lang="en-US" sz="2000" kern="1200" baseline="0" dirty="0" smtClean="0">
                          <a:solidFill>
                            <a:schemeClr val="dk1"/>
                          </a:solidFill>
                          <a:latin typeface="+mn-lt"/>
                          <a:ea typeface="+mn-ea"/>
                          <a:cs typeface="+mn-cs"/>
                        </a:rPr>
                        <a:t> $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2000" kern="1200" baseline="0" dirty="0" err="1" smtClean="0">
                          <a:solidFill>
                            <a:schemeClr val="dk1"/>
                          </a:solidFill>
                          <a:latin typeface="+mn-lt"/>
                          <a:ea typeface="+mn-ea"/>
                          <a:cs typeface="+mn-cs"/>
                        </a:rPr>
                        <a:t>Ambegaon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Junnar</a:t>
                      </a:r>
                      <a:r>
                        <a:rPr kumimoji="0" lang="en-US" sz="2000" kern="1200" baseline="0" dirty="0" smtClean="0">
                          <a:solidFill>
                            <a:schemeClr val="dk1"/>
                          </a:solidFill>
                          <a:latin typeface="+mn-lt"/>
                          <a:ea typeface="+mn-ea"/>
                          <a:cs typeface="+mn-cs"/>
                        </a:rPr>
                        <a:t> 	</a:t>
                      </a:r>
                    </a:p>
                    <a:p>
                      <a:endParaRPr lang="en-US" sz="2000" dirty="0">
                        <a:solidFill>
                          <a:srgbClr val="FF0000"/>
                        </a:solidFill>
                      </a:endParaRPr>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err="1" smtClean="0">
                          <a:solidFill>
                            <a:schemeClr val="dk1"/>
                          </a:solidFill>
                          <a:latin typeface="+mn-lt"/>
                          <a:ea typeface="+mn-ea"/>
                          <a:cs typeface="+mn-cs"/>
                        </a:rPr>
                        <a:t>Velhe</a:t>
                      </a: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rgbClr val="FF7C80"/>
                    </a:solidFill>
                  </a:tcPr>
                </a:tc>
              </a:tr>
              <a:tr h="2889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FFC000"/>
                    </a:solidFill>
                  </a:tcPr>
                </a:tc>
                <a:tc>
                  <a:txBody>
                    <a:bodyPr/>
                    <a:lstStyle/>
                    <a:p>
                      <a:r>
                        <a:rPr kumimoji="0" lang="en-US" sz="2000" kern="1200" baseline="0" dirty="0" err="1" smtClean="0">
                          <a:solidFill>
                            <a:schemeClr val="dk1"/>
                          </a:solidFill>
                          <a:latin typeface="+mn-lt"/>
                          <a:ea typeface="+mn-ea"/>
                          <a:cs typeface="+mn-cs"/>
                        </a:rPr>
                        <a:t>Daund</a:t>
                      </a:r>
                      <a:r>
                        <a:rPr kumimoji="0" lang="en-US" sz="2000" kern="1200" baseline="0" dirty="0" smtClean="0">
                          <a:solidFill>
                            <a:schemeClr val="dk1"/>
                          </a:solidFill>
                          <a:latin typeface="+mn-lt"/>
                          <a:ea typeface="+mn-ea"/>
                          <a:cs typeface="+mn-cs"/>
                        </a:rPr>
                        <a:t> @ </a:t>
                      </a:r>
                    </a:p>
                    <a:p>
                      <a:r>
                        <a:rPr kumimoji="0" lang="en-US" sz="2000" kern="1200" baseline="0" dirty="0" err="1" smtClean="0">
                          <a:solidFill>
                            <a:schemeClr val="dk1"/>
                          </a:solidFill>
                          <a:latin typeface="+mn-lt"/>
                          <a:ea typeface="+mn-ea"/>
                          <a:cs typeface="+mn-cs"/>
                        </a:rPr>
                        <a:t>Shirur</a:t>
                      </a:r>
                      <a:r>
                        <a:rPr kumimoji="0" lang="en-US" sz="2000" kern="1200" baseline="0" dirty="0" smtClean="0">
                          <a:solidFill>
                            <a:schemeClr val="dk1"/>
                          </a:solidFill>
                          <a:latin typeface="+mn-lt"/>
                          <a:ea typeface="+mn-ea"/>
                          <a:cs typeface="+mn-cs"/>
                        </a:rPr>
                        <a:t> @ </a:t>
                      </a:r>
                    </a:p>
                    <a:p>
                      <a:r>
                        <a:rPr kumimoji="0" lang="en-US" sz="2000" kern="1200" baseline="0" dirty="0" err="1" smtClean="0">
                          <a:solidFill>
                            <a:schemeClr val="dk1"/>
                          </a:solidFill>
                          <a:latin typeface="+mn-lt"/>
                          <a:ea typeface="+mn-ea"/>
                          <a:cs typeface="+mn-cs"/>
                        </a:rPr>
                        <a:t>Khed</a:t>
                      </a:r>
                      <a:r>
                        <a:rPr kumimoji="0" lang="en-US" sz="2000" kern="1200" baseline="0" dirty="0" smtClean="0">
                          <a:solidFill>
                            <a:schemeClr val="dk1"/>
                          </a:solidFill>
                          <a:latin typeface="+mn-lt"/>
                          <a:ea typeface="+mn-ea"/>
                          <a:cs typeface="+mn-cs"/>
                        </a:rPr>
                        <a:t> @ </a:t>
                      </a:r>
                    </a:p>
                    <a:p>
                      <a:r>
                        <a:rPr kumimoji="0" lang="en-US" sz="2000" kern="1200" baseline="0" dirty="0" err="1" smtClean="0">
                          <a:solidFill>
                            <a:schemeClr val="dk1"/>
                          </a:solidFill>
                          <a:latin typeface="+mn-lt"/>
                          <a:ea typeface="+mn-ea"/>
                          <a:cs typeface="+mn-cs"/>
                        </a:rPr>
                        <a:t>Mulshi</a:t>
                      </a:r>
                      <a:r>
                        <a:rPr kumimoji="0" lang="en-US" sz="2000" kern="1200" baseline="0" dirty="0" smtClean="0">
                          <a:solidFill>
                            <a:schemeClr val="dk1"/>
                          </a:solidFill>
                          <a:latin typeface="+mn-lt"/>
                          <a:ea typeface="+mn-ea"/>
                          <a:cs typeface="+mn-cs"/>
                        </a:rPr>
                        <a:t> @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00B050"/>
                    </a:solidFill>
                  </a:tcPr>
                </a:tc>
                <a:tc>
                  <a:txBody>
                    <a:bodyPr/>
                    <a:lstStyle/>
                    <a:p>
                      <a:endParaRPr lang="en-US" sz="2000" dirty="0"/>
                    </a:p>
                  </a:txBody>
                  <a:tcPr>
                    <a:solidFill>
                      <a:schemeClr val="accent5">
                        <a:lumMod val="75000"/>
                      </a:schemeClr>
                    </a:solidFill>
                  </a:tcPr>
                </a:tc>
                <a:tc>
                  <a:txBody>
                    <a:bodyPr/>
                    <a:lstStyle/>
                    <a:p>
                      <a:r>
                        <a:rPr kumimoji="0" lang="en-US" sz="2000" kern="1200" baseline="0" dirty="0" err="1" smtClean="0">
                          <a:solidFill>
                            <a:schemeClr val="dk1"/>
                          </a:solidFill>
                          <a:latin typeface="+mn-lt"/>
                          <a:ea typeface="+mn-ea"/>
                          <a:cs typeface="+mn-cs"/>
                        </a:rPr>
                        <a:t>Indapur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Baramati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Purandar</a:t>
                      </a: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tx2">
                        <a:lumMod val="60000"/>
                        <a:lumOff val="40000"/>
                      </a:schemeClr>
                    </a:solidFill>
                  </a:tcPr>
                </a:tc>
                <a:tc>
                  <a:txBody>
                    <a:bodyPr/>
                    <a:lstStyle/>
                    <a:p>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838200" y="-1"/>
          <a:ext cx="12191998" cy="6837635"/>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9818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656159">
                <a:tc gridSpan="6">
                  <a:txBody>
                    <a:bodyPr/>
                    <a:lstStyle/>
                    <a:p>
                      <a:r>
                        <a:rPr kumimoji="0" lang="en-US" sz="2000" b="1" kern="1200" baseline="0" dirty="0" smtClean="0">
                          <a:solidFill>
                            <a:schemeClr val="dk1"/>
                          </a:solidFill>
                          <a:latin typeface="+mn-lt"/>
                          <a:ea typeface="+mn-ea"/>
                          <a:cs typeface="+mn-cs"/>
                        </a:rPr>
                        <a:t> PUNE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718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Solapur</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r>
                        <a:rPr kumimoji="0" lang="en-US" sz="2000" kern="1200" baseline="0" dirty="0" smtClean="0">
                          <a:solidFill>
                            <a:schemeClr val="dk1"/>
                          </a:solidFill>
                          <a:latin typeface="+mn-lt"/>
                          <a:ea typeface="+mn-ea"/>
                          <a:cs typeface="+mn-cs"/>
                        </a:rPr>
                        <a:t>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1800" kern="1200" baseline="0" dirty="0" err="1" smtClean="0">
                          <a:solidFill>
                            <a:schemeClr val="dk1"/>
                          </a:solidFill>
                          <a:latin typeface="+mn-lt"/>
                          <a:ea typeface="+mn-ea"/>
                          <a:cs typeface="+mn-cs"/>
                        </a:rPr>
                        <a:t>Solapur</a:t>
                      </a:r>
                      <a:r>
                        <a:rPr kumimoji="0" lang="en-US" sz="1800" kern="1200" baseline="0" dirty="0" smtClean="0">
                          <a:solidFill>
                            <a:schemeClr val="dk1"/>
                          </a:solidFill>
                          <a:latin typeface="+mn-lt"/>
                          <a:ea typeface="+mn-ea"/>
                          <a:cs typeface="+mn-cs"/>
                        </a:rPr>
                        <a:t> </a:t>
                      </a:r>
                    </a:p>
                    <a:p>
                      <a:r>
                        <a:rPr kumimoji="0" lang="en-US" sz="1800" kern="1200" baseline="0" dirty="0" smtClean="0">
                          <a:solidFill>
                            <a:schemeClr val="dk1"/>
                          </a:solidFill>
                          <a:latin typeface="+mn-lt"/>
                          <a:ea typeface="+mn-ea"/>
                          <a:cs typeface="+mn-cs"/>
                        </a:rPr>
                        <a:t>( North ) </a:t>
                      </a:r>
                    </a:p>
                    <a:p>
                      <a:r>
                        <a:rPr kumimoji="0" lang="en-US" sz="1800" kern="1200" baseline="0" dirty="0" err="1" smtClean="0">
                          <a:solidFill>
                            <a:schemeClr val="dk1"/>
                          </a:solidFill>
                          <a:latin typeface="+mn-lt"/>
                          <a:ea typeface="+mn-ea"/>
                          <a:cs typeface="+mn-cs"/>
                        </a:rPr>
                        <a:t>Pandharpur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Malshiras</a:t>
                      </a:r>
                      <a:r>
                        <a:rPr kumimoji="0" lang="en-US" sz="1800" kern="1200" baseline="0" dirty="0" smtClean="0">
                          <a:solidFill>
                            <a:schemeClr val="dk1"/>
                          </a:solidFill>
                          <a:latin typeface="+mn-lt"/>
                          <a:ea typeface="+mn-ea"/>
                          <a:cs typeface="+mn-cs"/>
                        </a:rPr>
                        <a:t> 	</a:t>
                      </a:r>
                    </a:p>
                    <a:p>
                      <a:endParaRPr lang="en-US" sz="2000" dirty="0">
                        <a:solidFill>
                          <a:srgbClr val="FF0000"/>
                        </a:solidFill>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Barshi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Akkalkot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Solapur</a:t>
                      </a:r>
                      <a:r>
                        <a:rPr kumimoji="0" lang="en-US" sz="1800" kern="1200" baseline="0" dirty="0" smtClean="0">
                          <a:solidFill>
                            <a:schemeClr val="dk1"/>
                          </a:solidFill>
                          <a:latin typeface="+mn-lt"/>
                          <a:ea typeface="+mn-ea"/>
                          <a:cs typeface="+mn-cs"/>
                        </a:rPr>
                        <a:t> (South) </a:t>
                      </a:r>
                    </a:p>
                    <a:p>
                      <a:r>
                        <a:rPr kumimoji="0" lang="en-US" sz="1800" kern="1200" baseline="0" dirty="0" err="1" smtClean="0">
                          <a:solidFill>
                            <a:schemeClr val="dk1"/>
                          </a:solidFill>
                          <a:latin typeface="+mn-lt"/>
                          <a:ea typeface="+mn-ea"/>
                          <a:cs typeface="+mn-cs"/>
                        </a:rPr>
                        <a:t>Mohol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Mangalwedhe</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Sangole</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Karmala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Madha</a:t>
                      </a:r>
                      <a:r>
                        <a:rPr kumimoji="0" lang="en-US" sz="1800" kern="1200" baseline="0" dirty="0" smtClean="0">
                          <a:solidFill>
                            <a:schemeClr val="dk1"/>
                          </a:solidFill>
                          <a:latin typeface="+mn-lt"/>
                          <a:ea typeface="+mn-ea"/>
                          <a:cs typeface="+mn-cs"/>
                        </a:rPr>
                        <a:t> 	</a:t>
                      </a:r>
                    </a:p>
                  </a:txBody>
                  <a:tcPr>
                    <a:solidFill>
                      <a:srgbClr val="FF7C80"/>
                    </a:solidFill>
                  </a:tcPr>
                </a:tc>
              </a:tr>
              <a:tr h="2889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err="1" smtClean="0">
                          <a:solidFill>
                            <a:schemeClr val="dk1"/>
                          </a:solidFill>
                          <a:latin typeface="+mn-lt"/>
                          <a:ea typeface="+mn-ea"/>
                          <a:cs typeface="+mn-cs"/>
                        </a:rPr>
                        <a:t>Satara</a:t>
                      </a:r>
                      <a:r>
                        <a:rPr kumimoji="0" lang="en-US" sz="2000" kern="1200" baseline="0" dirty="0" smtClean="0">
                          <a:solidFill>
                            <a:schemeClr val="dk1"/>
                          </a:solidFill>
                          <a:latin typeface="+mn-lt"/>
                          <a:ea typeface="+mn-ea"/>
                          <a:cs typeface="+mn-cs"/>
                        </a:rPr>
                        <a:t> 	</a:t>
                      </a:r>
                    </a:p>
                    <a:p>
                      <a:endParaRPr lang="en-US" sz="2000" dirty="0"/>
                    </a:p>
                  </a:txBody>
                  <a:tcPr>
                    <a:solidFill>
                      <a:srgbClr val="FFC000"/>
                    </a:solidFill>
                  </a:tcPr>
                </a:tc>
                <a:tc>
                  <a:txBody>
                    <a:bodyPr/>
                    <a:lstStyle/>
                    <a:p>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00B050"/>
                    </a:solidFill>
                  </a:tcPr>
                </a:tc>
                <a:tc>
                  <a:txBody>
                    <a:bodyPr/>
                    <a:lstStyle/>
                    <a:p>
                      <a:endParaRPr lang="en-US" sz="2000" dirty="0"/>
                    </a:p>
                  </a:txBody>
                  <a:tcPr>
                    <a:solidFill>
                      <a:schemeClr val="accent5">
                        <a:lumMod val="75000"/>
                      </a:schemeClr>
                    </a:solidFill>
                  </a:tcPr>
                </a:tc>
                <a:tc>
                  <a:txBody>
                    <a:bodyPr/>
                    <a:lstStyle/>
                    <a:p>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1800" kern="1200" baseline="0" dirty="0" err="1" smtClean="0">
                          <a:solidFill>
                            <a:schemeClr val="dk1"/>
                          </a:solidFill>
                          <a:latin typeface="+mn-lt"/>
                          <a:ea typeface="+mn-ea"/>
                          <a:cs typeface="+mn-cs"/>
                        </a:rPr>
                        <a:t>Satara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Khandala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Koregaon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Phaltan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Khatav</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Karad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Mahabaleshwar</a:t>
                      </a:r>
                      <a:r>
                        <a:rPr kumimoji="0" lang="en-US" sz="1800" kern="1200" baseline="0" dirty="0" smtClean="0">
                          <a:solidFill>
                            <a:schemeClr val="dk1"/>
                          </a:solidFill>
                          <a:latin typeface="+mn-lt"/>
                          <a:ea typeface="+mn-ea"/>
                          <a:cs typeface="+mn-cs"/>
                        </a:rPr>
                        <a:t> </a:t>
                      </a: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Wai</a:t>
                      </a:r>
                      <a:r>
                        <a:rPr kumimoji="0" lang="en-US" sz="1800" kern="1200" baseline="0" dirty="0" smtClean="0">
                          <a:solidFill>
                            <a:schemeClr val="dk1"/>
                          </a:solidFill>
                          <a:latin typeface="+mn-lt"/>
                          <a:ea typeface="+mn-ea"/>
                          <a:cs typeface="+mn-cs"/>
                        </a:rPr>
                        <a:t> </a:t>
                      </a:r>
                    </a:p>
                    <a:p>
                      <a:r>
                        <a:rPr kumimoji="0" lang="en-US" sz="1800" kern="1200" baseline="0" dirty="0" smtClean="0">
                          <a:solidFill>
                            <a:schemeClr val="dk1"/>
                          </a:solidFill>
                          <a:latin typeface="+mn-lt"/>
                          <a:ea typeface="+mn-ea"/>
                          <a:cs typeface="+mn-cs"/>
                        </a:rPr>
                        <a:t>Man </a:t>
                      </a:r>
                    </a:p>
                    <a:p>
                      <a:r>
                        <a:rPr kumimoji="0" lang="en-US" sz="1800" kern="1200" baseline="0" dirty="0" err="1" smtClean="0">
                          <a:solidFill>
                            <a:schemeClr val="dk1"/>
                          </a:solidFill>
                          <a:latin typeface="+mn-lt"/>
                          <a:ea typeface="+mn-ea"/>
                          <a:cs typeface="+mn-cs"/>
                        </a:rPr>
                        <a:t>Patan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Jaoli</a:t>
                      </a:r>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0"/>
          <a:ext cx="12191998" cy="6951826"/>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981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575763">
                <a:tc gridSpan="6">
                  <a:txBody>
                    <a:bodyPr/>
                    <a:lstStyle/>
                    <a:p>
                      <a:r>
                        <a:rPr kumimoji="0" lang="en-US" sz="2000" b="1" kern="1200" baseline="0" dirty="0" smtClean="0">
                          <a:solidFill>
                            <a:schemeClr val="dk1"/>
                          </a:solidFill>
                          <a:latin typeface="+mn-lt"/>
                          <a:ea typeface="+mn-ea"/>
                          <a:cs typeface="+mn-cs"/>
                        </a:rPr>
                        <a:t> PUNE DIVISION</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653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Sangli</a:t>
                      </a:r>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r>
                        <a:rPr kumimoji="0" lang="en-US" sz="2000" kern="1200" baseline="0" dirty="0" smtClean="0">
                          <a:solidFill>
                            <a:schemeClr val="dk1"/>
                          </a:solidFill>
                          <a:latin typeface="+mn-lt"/>
                          <a:ea typeface="+mn-ea"/>
                          <a:cs typeface="+mn-cs"/>
                        </a:rPr>
                        <a:t>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18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Miraj</a:t>
                      </a:r>
                      <a:r>
                        <a:rPr kumimoji="0" lang="en-US" sz="1800" kern="1200" baseline="0" dirty="0" smtClean="0">
                          <a:solidFill>
                            <a:schemeClr val="dk1"/>
                          </a:solidFill>
                          <a:latin typeface="+mn-lt"/>
                          <a:ea typeface="+mn-ea"/>
                          <a:cs typeface="+mn-cs"/>
                        </a:rPr>
                        <a:t> 	</a:t>
                      </a:r>
                    </a:p>
                    <a:p>
                      <a:endParaRPr lang="en-US" sz="2000" dirty="0">
                        <a:solidFill>
                          <a:srgbClr val="FF0000"/>
                        </a:solidFill>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Tasgaon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Khanapur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Atapadi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Jat</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KavatheMahaankal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Walwa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Shirala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Kadegaon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Palus</a:t>
                      </a:r>
                      <a:r>
                        <a:rPr kumimoji="0" lang="en-US" sz="1800" kern="1200" baseline="0" dirty="0" smtClean="0">
                          <a:solidFill>
                            <a:schemeClr val="dk1"/>
                          </a:solidFill>
                          <a:latin typeface="+mn-lt"/>
                          <a:ea typeface="+mn-ea"/>
                          <a:cs typeface="+mn-cs"/>
                        </a:rPr>
                        <a:t> 	</a:t>
                      </a:r>
                    </a:p>
                  </a:txBody>
                  <a:tcPr>
                    <a:solidFill>
                      <a:srgbClr val="FF7C80"/>
                    </a:solidFill>
                  </a:tcPr>
                </a:tc>
              </a:tr>
              <a:tr h="2535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smtClean="0">
                          <a:solidFill>
                            <a:schemeClr val="dk1"/>
                          </a:solidFill>
                          <a:latin typeface="+mn-lt"/>
                          <a:ea typeface="+mn-ea"/>
                          <a:cs typeface="+mn-cs"/>
                        </a:rPr>
                        <a:t>Kolhapur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FFC000"/>
                    </a:solidFill>
                  </a:tcPr>
                </a:tc>
                <a:tc>
                  <a:txBody>
                    <a:bodyPr/>
                    <a:lstStyle/>
                    <a:p>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00B050"/>
                    </a:solidFill>
                  </a:tcPr>
                </a:tc>
                <a:tc>
                  <a:txBody>
                    <a:bodyPr/>
                    <a:lstStyle/>
                    <a:p>
                      <a:endParaRPr lang="en-US" sz="2000" dirty="0"/>
                    </a:p>
                  </a:txBody>
                  <a:tcPr>
                    <a:solidFill>
                      <a:schemeClr val="accent5">
                        <a:lumMod val="75000"/>
                      </a:schemeClr>
                    </a:solidFill>
                  </a:tcPr>
                </a:tc>
                <a:tc>
                  <a:txBody>
                    <a:bodyPr/>
                    <a:lstStyle/>
                    <a:p>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1800" kern="1200" baseline="0" dirty="0" err="1" smtClean="0">
                          <a:solidFill>
                            <a:schemeClr val="dk1"/>
                          </a:solidFill>
                          <a:latin typeface="+mn-lt"/>
                          <a:ea typeface="+mn-ea"/>
                          <a:cs typeface="+mn-cs"/>
                        </a:rPr>
                        <a:t>Karveer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Panhala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Hatkanangale</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Shirol</a:t>
                      </a:r>
                      <a:r>
                        <a:rPr kumimoji="0" lang="en-US" sz="1800" kern="1200" baseline="0" dirty="0" smtClean="0">
                          <a:solidFill>
                            <a:schemeClr val="dk1"/>
                          </a:solidFill>
                          <a:latin typeface="+mn-lt"/>
                          <a:ea typeface="+mn-ea"/>
                          <a:cs typeface="+mn-cs"/>
                        </a:rPr>
                        <a:t> 	</a:t>
                      </a:r>
                    </a:p>
                    <a:p>
                      <a:endParaRPr kumimoji="0" lang="en-US" sz="18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Kagal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Gadhinglaj</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Chandgad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Ajra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Bhudargad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Radhanagari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Bavada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Shahuwadi</a:t>
                      </a:r>
                      <a:endParaRPr kumimoji="0" lang="en-US" sz="18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0"/>
          <a:ext cx="12191998" cy="6882572"/>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981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575763">
                <a:tc gridSpan="6">
                  <a:txBody>
                    <a:bodyPr/>
                    <a:lstStyle/>
                    <a:p>
                      <a:r>
                        <a:rPr kumimoji="0" lang="en-US" sz="2000" b="1" kern="1200" baseline="0" dirty="0" smtClean="0">
                          <a:solidFill>
                            <a:schemeClr val="dk1"/>
                          </a:solidFill>
                          <a:latin typeface="+mn-lt"/>
                          <a:ea typeface="+mn-ea"/>
                          <a:cs typeface="+mn-cs"/>
                        </a:rPr>
                        <a:t>NASIK DIVISION </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7653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Nasik 	</a:t>
                      </a: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Nasik 	</a:t>
                      </a:r>
                    </a:p>
                    <a:p>
                      <a:r>
                        <a:rPr kumimoji="0" lang="en-US" sz="2000" kern="1200" baseline="0" dirty="0" smtClean="0">
                          <a:solidFill>
                            <a:schemeClr val="dk1"/>
                          </a:solidFill>
                          <a:latin typeface="+mn-lt"/>
                          <a:ea typeface="+mn-ea"/>
                          <a:cs typeface="+mn-cs"/>
                        </a:rPr>
                        <a:t>	</a:t>
                      </a:r>
                    </a:p>
                    <a:p>
                      <a:endParaRPr lang="en-US" sz="2000" dirty="0"/>
                    </a:p>
                  </a:txBody>
                  <a:tcPr>
                    <a:solidFill>
                      <a:schemeClr val="accent5">
                        <a:lumMod val="75000"/>
                      </a:schemeClr>
                    </a:solidFill>
                  </a:tcPr>
                </a:tc>
                <a:tc>
                  <a:txBody>
                    <a:bodyPr/>
                    <a:lstStyle/>
                    <a:p>
                      <a:r>
                        <a:rPr kumimoji="0" lang="en-US" sz="2000" kern="1200" baseline="0" dirty="0" err="1" smtClean="0">
                          <a:solidFill>
                            <a:schemeClr val="dk1"/>
                          </a:solidFill>
                          <a:latin typeface="+mn-lt"/>
                          <a:ea typeface="+mn-ea"/>
                          <a:cs typeface="+mn-cs"/>
                        </a:rPr>
                        <a:t>Niphad</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Sinnar</a:t>
                      </a:r>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2000" kern="1200" baseline="0" dirty="0" err="1" smtClean="0">
                          <a:solidFill>
                            <a:schemeClr val="dk1"/>
                          </a:solidFill>
                          <a:latin typeface="+mn-lt"/>
                          <a:ea typeface="+mn-ea"/>
                          <a:cs typeface="+mn-cs"/>
                        </a:rPr>
                        <a:t>Dindori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Yeola</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Igatpuri</a:t>
                      </a: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solidFill>
                          <a:srgbClr val="FF0000"/>
                        </a:solidFill>
                      </a:endParaRPr>
                    </a:p>
                  </a:txBody>
                  <a:tcPr>
                    <a:solidFill>
                      <a:schemeClr val="tx2">
                        <a:lumMod val="60000"/>
                        <a:lumOff val="40000"/>
                      </a:schemeClr>
                    </a:solidFill>
                  </a:tcPr>
                </a:tc>
                <a:tc>
                  <a:txBody>
                    <a:bodyPr/>
                    <a:lstStyle/>
                    <a:p>
                      <a:r>
                        <a:rPr kumimoji="0" lang="en-US" sz="2000" kern="1200" baseline="0" dirty="0" err="1" smtClean="0">
                          <a:solidFill>
                            <a:schemeClr val="dk1"/>
                          </a:solidFill>
                          <a:latin typeface="+mn-lt"/>
                          <a:ea typeface="+mn-ea"/>
                          <a:cs typeface="+mn-cs"/>
                        </a:rPr>
                        <a:t>Peth</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Surgana</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Kalwan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Baglan</a:t>
                      </a:r>
                      <a:r>
                        <a:rPr kumimoji="0" lang="en-US" sz="2000" kern="1200" baseline="0" dirty="0" smtClean="0">
                          <a:solidFill>
                            <a:schemeClr val="dk1"/>
                          </a:solidFill>
                          <a:latin typeface="+mn-lt"/>
                          <a:ea typeface="+mn-ea"/>
                          <a:cs typeface="+mn-cs"/>
                        </a:rPr>
                        <a:t> </a:t>
                      </a:r>
                    </a:p>
                  </a:txBody>
                  <a:tcPr>
                    <a:solidFill>
                      <a:srgbClr val="FF7C80"/>
                    </a:solidFill>
                  </a:tcPr>
                </a:tc>
              </a:tr>
              <a:tr h="2535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FFC000"/>
                    </a:solidFill>
                  </a:tcPr>
                </a:tc>
                <a:tc>
                  <a:txBody>
                    <a:bodyPr/>
                    <a:lstStyle/>
                    <a:p>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rgbClr val="00B050"/>
                    </a:solidFill>
                  </a:tcPr>
                </a:tc>
                <a:tc>
                  <a:txBody>
                    <a:bodyPr/>
                    <a:lstStyle/>
                    <a:p>
                      <a:endParaRPr lang="en-US" sz="2000" dirty="0"/>
                    </a:p>
                  </a:txBody>
                  <a:tcPr>
                    <a:solidFill>
                      <a:schemeClr val="accent5">
                        <a:lumMod val="75000"/>
                      </a:schemeClr>
                    </a:solidFill>
                  </a:tcPr>
                </a:tc>
                <a:tc>
                  <a:txBody>
                    <a:bodyPr/>
                    <a:lstStyle/>
                    <a:p>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2000" kern="1200" baseline="0" dirty="0" err="1" smtClean="0">
                          <a:solidFill>
                            <a:schemeClr val="dk1"/>
                          </a:solidFill>
                          <a:latin typeface="+mn-lt"/>
                          <a:ea typeface="+mn-ea"/>
                          <a:cs typeface="+mn-cs"/>
                        </a:rPr>
                        <a:t>Chandwad</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Nandgaon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Trimbakeshwar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Deola</a:t>
                      </a:r>
                      <a:r>
                        <a:rPr kumimoji="0" lang="en-US" sz="2000" kern="1200" baseline="0" dirty="0" smtClean="0">
                          <a:solidFill>
                            <a:schemeClr val="dk1"/>
                          </a:solidFill>
                          <a:latin typeface="+mn-lt"/>
                          <a:ea typeface="+mn-ea"/>
                          <a:cs typeface="+mn-cs"/>
                        </a:rPr>
                        <a:t> Malegaon 	</a:t>
                      </a:r>
                    </a:p>
                    <a:p>
                      <a:endParaRPr kumimoji="0" lang="en-US" sz="20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0"/>
          <a:ext cx="12191998" cy="6858000"/>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9812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575763">
                <a:tc gridSpan="6">
                  <a:txBody>
                    <a:bodyPr/>
                    <a:lstStyle/>
                    <a:p>
                      <a:r>
                        <a:rPr kumimoji="0" lang="en-US" sz="2000" b="1" kern="1200" baseline="0" dirty="0" smtClean="0">
                          <a:solidFill>
                            <a:schemeClr val="dk1"/>
                          </a:solidFill>
                          <a:latin typeface="+mn-lt"/>
                          <a:ea typeface="+mn-ea"/>
                          <a:cs typeface="+mn-cs"/>
                        </a:rPr>
                        <a:t>NASIK DIVISION </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763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err="1" smtClean="0">
                          <a:solidFill>
                            <a:schemeClr val="dk1"/>
                          </a:solidFill>
                          <a:latin typeface="+mn-lt"/>
                          <a:ea typeface="+mn-ea"/>
                          <a:cs typeface="+mn-cs"/>
                        </a:rPr>
                        <a:t>Ahmednagar</a:t>
                      </a:r>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US" sz="2000" kern="1200" baseline="0" dirty="0" smtClean="0">
                        <a:solidFill>
                          <a:schemeClr val="dk1"/>
                        </a:solidFill>
                        <a:latin typeface="+mn-lt"/>
                        <a:ea typeface="+mn-ea"/>
                        <a:cs typeface="+mn-cs"/>
                      </a:endParaRP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chemeClr val="accent5">
                        <a:lumMod val="75000"/>
                      </a:schemeClr>
                    </a:solidFill>
                  </a:tcPr>
                </a:tc>
                <a:tc>
                  <a:txBody>
                    <a:bodyPr/>
                    <a:lstStyle/>
                    <a:p>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r>
                        <a:rPr kumimoji="0" lang="en-US" sz="2000" kern="1200" baseline="0" dirty="0" smtClean="0">
                          <a:solidFill>
                            <a:schemeClr val="dk1"/>
                          </a:solidFill>
                          <a:latin typeface="+mn-lt"/>
                          <a:ea typeface="+mn-ea"/>
                          <a:cs typeface="+mn-cs"/>
                        </a:rPr>
                        <a:t>Nagar </a:t>
                      </a:r>
                    </a:p>
                    <a:p>
                      <a:r>
                        <a:rPr kumimoji="0" lang="en-US" sz="2000" kern="1200" baseline="0" dirty="0" err="1" smtClean="0">
                          <a:solidFill>
                            <a:schemeClr val="dk1"/>
                          </a:solidFill>
                          <a:latin typeface="+mn-lt"/>
                          <a:ea typeface="+mn-ea"/>
                          <a:cs typeface="+mn-cs"/>
                        </a:rPr>
                        <a:t>Rahuri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Shrirampur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Newasa</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Karjat</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Shrigonda</a:t>
                      </a: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Akola </a:t>
                      </a:r>
                    </a:p>
                    <a:p>
                      <a:r>
                        <a:rPr kumimoji="0" lang="en-US" sz="2000" kern="1200" baseline="0" dirty="0" err="1" smtClean="0">
                          <a:solidFill>
                            <a:schemeClr val="dk1"/>
                          </a:solidFill>
                          <a:latin typeface="+mn-lt"/>
                          <a:ea typeface="+mn-ea"/>
                          <a:cs typeface="+mn-cs"/>
                        </a:rPr>
                        <a:t>Sangamner</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Kopergaon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Rahata</a:t>
                      </a:r>
                      <a:r>
                        <a:rPr kumimoji="0" lang="en-US" sz="2000" kern="1200" baseline="0" dirty="0" smtClean="0">
                          <a:solidFill>
                            <a:schemeClr val="dk1"/>
                          </a:solidFill>
                          <a:latin typeface="+mn-lt"/>
                          <a:ea typeface="+mn-ea"/>
                          <a:cs typeface="+mn-cs"/>
                        </a:rPr>
                        <a:t> 	</a:t>
                      </a:r>
                    </a:p>
                  </a:txBody>
                  <a:tcPr>
                    <a:solidFill>
                      <a:schemeClr val="tx2">
                        <a:lumMod val="60000"/>
                        <a:lumOff val="40000"/>
                      </a:schemeClr>
                    </a:solidFill>
                  </a:tcPr>
                </a:tc>
                <a:tc>
                  <a:txBody>
                    <a:bodyPr/>
                    <a:lstStyle/>
                    <a:p>
                      <a:r>
                        <a:rPr kumimoji="0" lang="en-US" sz="2000" kern="1200" baseline="0" dirty="0" err="1" smtClean="0">
                          <a:solidFill>
                            <a:schemeClr val="dk1"/>
                          </a:solidFill>
                          <a:latin typeface="+mn-lt"/>
                          <a:ea typeface="+mn-ea"/>
                          <a:cs typeface="+mn-cs"/>
                        </a:rPr>
                        <a:t>Shevgaon</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Pathardi</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Jamkhed</a:t>
                      </a:r>
                      <a:r>
                        <a:rPr kumimoji="0" lang="en-US" sz="2000" kern="1200" baseline="0" dirty="0" smtClean="0">
                          <a:solidFill>
                            <a:schemeClr val="dk1"/>
                          </a:solidFill>
                          <a:latin typeface="+mn-lt"/>
                          <a:ea typeface="+mn-ea"/>
                          <a:cs typeface="+mn-cs"/>
                        </a:rPr>
                        <a:t> </a:t>
                      </a:r>
                    </a:p>
                    <a:p>
                      <a:r>
                        <a:rPr kumimoji="0" lang="en-US" sz="2000" kern="1200" baseline="0" dirty="0" err="1" smtClean="0">
                          <a:solidFill>
                            <a:schemeClr val="dk1"/>
                          </a:solidFill>
                          <a:latin typeface="+mn-lt"/>
                          <a:ea typeface="+mn-ea"/>
                          <a:cs typeface="+mn-cs"/>
                        </a:rPr>
                        <a:t>Parner</a:t>
                      </a:r>
                      <a:r>
                        <a:rPr kumimoji="0" lang="en-US" sz="2000" kern="1200" baseline="0" dirty="0" smtClean="0">
                          <a:solidFill>
                            <a:schemeClr val="dk1"/>
                          </a:solidFill>
                          <a:latin typeface="+mn-lt"/>
                          <a:ea typeface="+mn-ea"/>
                          <a:cs typeface="+mn-cs"/>
                        </a:rPr>
                        <a:t> 	</a:t>
                      </a:r>
                    </a:p>
                    <a:p>
                      <a:endParaRPr kumimoji="0" lang="en-US" sz="2000" kern="1200" baseline="0" dirty="0" smtClean="0">
                        <a:solidFill>
                          <a:schemeClr val="dk1"/>
                        </a:solidFill>
                        <a:latin typeface="+mn-lt"/>
                        <a:ea typeface="+mn-ea"/>
                        <a:cs typeface="+mn-cs"/>
                      </a:endParaRP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43000" y="-243840"/>
          <a:ext cx="12191998" cy="7101840"/>
        </p:xfrm>
        <a:graphic>
          <a:graphicData uri="http://schemas.openxmlformats.org/drawingml/2006/table">
            <a:tbl>
              <a:tblPr firstRow="1" bandRow="1">
                <a:tableStyleId>{5C22544A-7EE6-4342-B048-85BDC9FD1C3A}</a:tableStyleId>
              </a:tblPr>
              <a:tblGrid>
                <a:gridCol w="2259459"/>
                <a:gridCol w="1702941"/>
                <a:gridCol w="2057400"/>
                <a:gridCol w="2362200"/>
                <a:gridCol w="2057400"/>
                <a:gridCol w="1752598"/>
              </a:tblGrid>
              <a:tr h="4917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District 	</a:t>
                      </a:r>
                    </a:p>
                    <a:p>
                      <a:endParaRPr lang="en-US" sz="2000" dirty="0"/>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A 	</a:t>
                      </a:r>
                    </a:p>
                    <a:p>
                      <a:endParaRPr lang="en-US" sz="2000" dirty="0"/>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B 	</a:t>
                      </a:r>
                    </a:p>
                    <a:p>
                      <a:endParaRPr lang="en-US" sz="2000" dirty="0"/>
                    </a:p>
                  </a:txBody>
                  <a:tcPr>
                    <a:solidFill>
                      <a:schemeClr val="accent5">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C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chemeClr val="tx2">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b="1" kern="1200" baseline="0" dirty="0" smtClean="0">
                          <a:solidFill>
                            <a:schemeClr val="lt1"/>
                          </a:solidFill>
                          <a:latin typeface="+mn-lt"/>
                          <a:ea typeface="+mn-ea"/>
                          <a:cs typeface="+mn-cs"/>
                        </a:rPr>
                        <a:t>Group D 	</a:t>
                      </a:r>
                    </a:p>
                    <a:p>
                      <a:endParaRPr lang="en-US" sz="2000" dirty="0"/>
                    </a:p>
                  </a:txBody>
                  <a:tcPr>
                    <a:solidFill>
                      <a:srgbClr val="FF7C80"/>
                    </a:solidFill>
                  </a:tcPr>
                </a:tc>
              </a:tr>
              <a:tr h="281484">
                <a:tc gridSpan="6">
                  <a:txBody>
                    <a:bodyPr/>
                    <a:lstStyle/>
                    <a:p>
                      <a:r>
                        <a:rPr kumimoji="0" lang="en-US" sz="2000" b="1" kern="1200" baseline="0" dirty="0" smtClean="0">
                          <a:solidFill>
                            <a:schemeClr val="dk1"/>
                          </a:solidFill>
                          <a:latin typeface="+mn-lt"/>
                          <a:ea typeface="+mn-ea"/>
                          <a:cs typeface="+mn-cs"/>
                        </a:rPr>
                        <a:t>NASIK DIVISION </a:t>
                      </a:r>
                    </a:p>
                  </a:txBody>
                  <a:tcPr>
                    <a:solidFill>
                      <a:srgbClr val="0070C0"/>
                    </a:solidFill>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839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Dhule</a:t>
                      </a:r>
                      <a:r>
                        <a:rPr kumimoji="0" lang="en-US" sz="1800" kern="1200" baseline="0" dirty="0" smtClean="0">
                          <a:solidFill>
                            <a:schemeClr val="dk1"/>
                          </a:solidFill>
                          <a:latin typeface="+mn-lt"/>
                          <a:ea typeface="+mn-ea"/>
                          <a:cs typeface="+mn-cs"/>
                        </a:rPr>
                        <a:t> </a:t>
                      </a: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p>
                      <a:endParaRPr lang="en-US" sz="2000" dirty="0"/>
                    </a:p>
                  </a:txBody>
                  <a:tcPr>
                    <a:solidFill>
                      <a:schemeClr val="accent5">
                        <a:lumMod val="75000"/>
                      </a:schemeClr>
                    </a:solidFill>
                  </a:tcPr>
                </a:tc>
                <a:tc>
                  <a:txBody>
                    <a:bodyPr/>
                    <a:lstStyle/>
                    <a:p>
                      <a:r>
                        <a:rPr kumimoji="0" lang="en-US" sz="2000"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2000" kern="1200" baseline="0" dirty="0" smtClean="0">
                          <a:solidFill>
                            <a:schemeClr val="dk1"/>
                          </a:solidFill>
                          <a:latin typeface="+mn-lt"/>
                          <a:ea typeface="+mn-ea"/>
                          <a:cs typeface="+mn-cs"/>
                        </a:rPr>
                        <a:t>	</a:t>
                      </a:r>
                    </a:p>
                    <a:p>
                      <a:endParaRPr lang="en-US" sz="2000" dirty="0"/>
                    </a:p>
                  </a:txBody>
                  <a:tcPr>
                    <a:solidFill>
                      <a:schemeClr val="bg2">
                        <a:lumMod val="2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Dhule</a:t>
                      </a:r>
                      <a:r>
                        <a:rPr kumimoji="0" lang="en-US" sz="1800" kern="1200" baseline="0" dirty="0" smtClean="0">
                          <a:solidFill>
                            <a:schemeClr val="dk1"/>
                          </a:solidFill>
                          <a:latin typeface="+mn-lt"/>
                          <a:ea typeface="+mn-ea"/>
                          <a:cs typeface="+mn-cs"/>
                        </a:rPr>
                        <a:t> 	</a:t>
                      </a:r>
                    </a:p>
                    <a:p>
                      <a:r>
                        <a:rPr kumimoji="0" lang="en-US" sz="2000" kern="1200" baseline="0" dirty="0" smtClean="0">
                          <a:solidFill>
                            <a:schemeClr val="dk1"/>
                          </a:solidFill>
                          <a:latin typeface="+mn-lt"/>
                          <a:ea typeface="+mn-ea"/>
                          <a:cs typeface="+mn-cs"/>
                        </a:rPr>
                        <a:t>	</a:t>
                      </a: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Sakri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Shirpur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Shindkheda</a:t>
                      </a:r>
                      <a:endParaRPr kumimoji="0" lang="en-US" sz="1800" kern="1200" baseline="0" dirty="0" smtClean="0">
                        <a:solidFill>
                          <a:schemeClr val="dk1"/>
                        </a:solidFill>
                        <a:latin typeface="+mn-lt"/>
                        <a:ea typeface="+mn-ea"/>
                        <a:cs typeface="+mn-cs"/>
                      </a:endParaRPr>
                    </a:p>
                  </a:txBody>
                  <a:tcPr>
                    <a:solidFill>
                      <a:srgbClr val="FF7C80"/>
                    </a:solidFill>
                  </a:tcPr>
                </a:tc>
              </a:tr>
              <a:tr h="1859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Nandurbar</a:t>
                      </a:r>
                      <a:r>
                        <a:rPr kumimoji="0" lang="en-US" sz="1800" kern="1200" baseline="0" dirty="0" smtClean="0">
                          <a:solidFill>
                            <a:schemeClr val="dk1"/>
                          </a:solidFill>
                          <a:latin typeface="+mn-lt"/>
                          <a:ea typeface="+mn-ea"/>
                          <a:cs typeface="+mn-cs"/>
                        </a:rPr>
                        <a:t> </a:t>
                      </a: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Nandurbar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Nawapur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Shahade</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Talode</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Akrani</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Akkalkuva</a:t>
                      </a:r>
                      <a:r>
                        <a:rPr kumimoji="0" lang="en-US" sz="1800" kern="1200" baseline="0" dirty="0" smtClean="0">
                          <a:solidFill>
                            <a:schemeClr val="dk1"/>
                          </a:solidFill>
                          <a:latin typeface="+mn-lt"/>
                          <a:ea typeface="+mn-ea"/>
                          <a:cs typeface="+mn-cs"/>
                        </a:rPr>
                        <a:t> </a:t>
                      </a:r>
                    </a:p>
                  </a:txBody>
                  <a:tcPr>
                    <a:solidFill>
                      <a:srgbClr val="FF7C80"/>
                    </a:solidFill>
                  </a:tcPr>
                </a:tc>
              </a:tr>
              <a:tr h="259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baseline="0" dirty="0" err="1" smtClean="0">
                          <a:solidFill>
                            <a:schemeClr val="dk1"/>
                          </a:solidFill>
                          <a:latin typeface="+mn-lt"/>
                          <a:ea typeface="+mn-ea"/>
                          <a:cs typeface="+mn-cs"/>
                        </a:rPr>
                        <a:t>Jalgaon</a:t>
                      </a:r>
                      <a:r>
                        <a:rPr kumimoji="0" lang="en-US" sz="1800" kern="1200" baseline="0" dirty="0" smtClean="0">
                          <a:solidFill>
                            <a:schemeClr val="dk1"/>
                          </a:solidFill>
                          <a:latin typeface="+mn-lt"/>
                          <a:ea typeface="+mn-ea"/>
                          <a:cs typeface="+mn-cs"/>
                        </a:rPr>
                        <a:t> </a:t>
                      </a:r>
                    </a:p>
                  </a:txBody>
                  <a:tcPr>
                    <a:solidFill>
                      <a:srgbClr val="FFC000"/>
                    </a:solidFill>
                  </a:tcPr>
                </a:tc>
                <a:tc>
                  <a:txBody>
                    <a:bodyPr/>
                    <a:lstStyle/>
                    <a:p>
                      <a:endParaRPr kumimoji="0" lang="en-US" sz="2000" kern="1200" baseline="0" dirty="0" smtClean="0">
                        <a:solidFill>
                          <a:schemeClr val="dk1"/>
                        </a:solidFill>
                        <a:latin typeface="+mn-lt"/>
                        <a:ea typeface="+mn-ea"/>
                        <a:cs typeface="+mn-cs"/>
                      </a:endParaRPr>
                    </a:p>
                  </a:txBody>
                  <a:tcPr>
                    <a:solidFill>
                      <a:srgbClr val="00B050"/>
                    </a:solidFill>
                  </a:tcPr>
                </a:tc>
                <a:tc>
                  <a:txBody>
                    <a:bodyPr/>
                    <a:lstStyle/>
                    <a:p>
                      <a:endParaRPr lang="en-US" sz="2000" dirty="0"/>
                    </a:p>
                  </a:txBody>
                  <a:tcPr>
                    <a:solidFill>
                      <a:schemeClr val="accent5">
                        <a:lumMod val="75000"/>
                      </a:schemeClr>
                    </a:solidFill>
                  </a:tcPr>
                </a:tc>
                <a:tc>
                  <a:txBody>
                    <a:bodyPr/>
                    <a:lstStyle/>
                    <a:p>
                      <a:endParaRPr lang="en-US" sz="2000" dirty="0"/>
                    </a:p>
                  </a:txBody>
                  <a:tcPr>
                    <a:solidFill>
                      <a:schemeClr val="bg2">
                        <a:lumMod val="25000"/>
                      </a:schemeClr>
                    </a:solidFill>
                  </a:tcPr>
                </a:tc>
                <a:tc>
                  <a:txBody>
                    <a:bodyPr/>
                    <a:lstStyle/>
                    <a:p>
                      <a:r>
                        <a:rPr kumimoji="0" lang="en-US" sz="1800" kern="1200" baseline="0" dirty="0" err="1" smtClean="0">
                          <a:solidFill>
                            <a:schemeClr val="dk1"/>
                          </a:solidFill>
                          <a:latin typeface="+mn-lt"/>
                          <a:ea typeface="+mn-ea"/>
                          <a:cs typeface="+mn-cs"/>
                        </a:rPr>
                        <a:t>Jalgaon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Yawal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Chalisgaon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Amalner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Dharangaon</a:t>
                      </a:r>
                      <a:r>
                        <a:rPr kumimoji="0" lang="en-US" sz="1800" kern="1200" baseline="0" dirty="0" smtClean="0">
                          <a:solidFill>
                            <a:schemeClr val="dk1"/>
                          </a:solidFill>
                          <a:latin typeface="+mn-lt"/>
                          <a:ea typeface="+mn-ea"/>
                          <a:cs typeface="+mn-cs"/>
                        </a:rPr>
                        <a:t> 	</a:t>
                      </a:r>
                    </a:p>
                    <a:p>
                      <a:endParaRPr kumimoji="0" lang="en-US" sz="2000" kern="1200" baseline="0" dirty="0" smtClean="0">
                        <a:solidFill>
                          <a:schemeClr val="dk1"/>
                        </a:solidFill>
                        <a:latin typeface="+mn-lt"/>
                        <a:ea typeface="+mn-ea"/>
                        <a:cs typeface="+mn-cs"/>
                      </a:endParaRPr>
                    </a:p>
                  </a:txBody>
                  <a:tcPr>
                    <a:solidFill>
                      <a:schemeClr val="tx2">
                        <a:lumMod val="60000"/>
                        <a:lumOff val="40000"/>
                      </a:schemeClr>
                    </a:solidFill>
                  </a:tcPr>
                </a:tc>
                <a:tc>
                  <a:txBody>
                    <a:bodyPr/>
                    <a:lstStyle/>
                    <a:p>
                      <a:r>
                        <a:rPr kumimoji="0" lang="en-US" sz="1800" kern="1200" baseline="0" dirty="0" err="1" smtClean="0">
                          <a:solidFill>
                            <a:schemeClr val="dk1"/>
                          </a:solidFill>
                          <a:latin typeface="+mn-lt"/>
                          <a:ea typeface="+mn-ea"/>
                          <a:cs typeface="+mn-cs"/>
                        </a:rPr>
                        <a:t>Chopada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Raver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Edalabad</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Bhusawal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Jamner</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Pachora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Bhadgaon</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Parola</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Erandol</a:t>
                      </a:r>
                      <a:r>
                        <a:rPr kumimoji="0" lang="en-US" sz="1800" kern="1200" baseline="0" dirty="0" smtClean="0">
                          <a:solidFill>
                            <a:schemeClr val="dk1"/>
                          </a:solidFill>
                          <a:latin typeface="+mn-lt"/>
                          <a:ea typeface="+mn-ea"/>
                          <a:cs typeface="+mn-cs"/>
                        </a:rPr>
                        <a:t> </a:t>
                      </a:r>
                    </a:p>
                    <a:p>
                      <a:r>
                        <a:rPr kumimoji="0" lang="en-US" sz="1800" kern="1200" baseline="0" dirty="0" err="1" smtClean="0">
                          <a:solidFill>
                            <a:schemeClr val="dk1"/>
                          </a:solidFill>
                          <a:latin typeface="+mn-lt"/>
                          <a:ea typeface="+mn-ea"/>
                          <a:cs typeface="+mn-cs"/>
                        </a:rPr>
                        <a:t>Bodwad</a:t>
                      </a:r>
                      <a:r>
                        <a:rPr kumimoji="0" lang="en-US" sz="1800" kern="1200" baseline="0" dirty="0" smtClean="0">
                          <a:solidFill>
                            <a:schemeClr val="dk1"/>
                          </a:solidFill>
                          <a:latin typeface="+mn-lt"/>
                          <a:ea typeface="+mn-ea"/>
                          <a:cs typeface="+mn-cs"/>
                        </a:rPr>
                        <a:t> 	</a:t>
                      </a:r>
                    </a:p>
                  </a:txBody>
                  <a:tcPr>
                    <a:solidFill>
                      <a:srgbClr val="FF7C80"/>
                    </a:solidFill>
                  </a:tcPr>
                </a:tc>
              </a:tr>
            </a:tbl>
          </a:graphicData>
        </a:graphic>
      </p:graphicFrame>
      <p:sp>
        <p:nvSpPr>
          <p:cNvPr id="4" name="Footer Placeholder 3"/>
          <p:cNvSpPr>
            <a:spLocks noGrp="1"/>
          </p:cNvSpPr>
          <p:nvPr>
            <p:ph type="ftr" sz="quarter" idx="11"/>
          </p:nvPr>
        </p:nvSpPr>
        <p:spPr/>
        <p:txBody>
          <a:bodyPr/>
          <a:lstStyle/>
          <a:p>
            <a:r>
              <a:rPr lang="en-US" smtClean="0"/>
              <a:t>      </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2581</TotalTime>
  <Words>11982</Words>
  <Application>Microsoft Office PowerPoint</Application>
  <PresentationFormat>On-screen Show (4:3)</PresentationFormat>
  <Paragraphs>3943</Paragraphs>
  <Slides>146</Slides>
  <Notes>4</Notes>
  <HiddenSlides>0</HiddenSlides>
  <MMClips>0</MMClips>
  <ScaleCrop>false</ScaleCrop>
  <HeadingPairs>
    <vt:vector size="4" baseType="variant">
      <vt:variant>
        <vt:lpstr>Theme</vt:lpstr>
      </vt:variant>
      <vt:variant>
        <vt:i4>1</vt:i4>
      </vt:variant>
      <vt:variant>
        <vt:lpstr>Slide Titles</vt:lpstr>
      </vt:variant>
      <vt:variant>
        <vt:i4>146</vt:i4>
      </vt:variant>
    </vt:vector>
  </HeadingPairs>
  <TitlesOfParts>
    <vt:vector size="147"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COMPARISION BETWEEN  PSI 2007 TO 2013</vt:lpstr>
      <vt:lpstr>Slide 135</vt:lpstr>
      <vt:lpstr>Slide 136</vt:lpstr>
      <vt:lpstr>Slide 137</vt:lpstr>
      <vt:lpstr>Slide 138</vt:lpstr>
      <vt:lpstr>INTEREST SUBSIDY</vt:lpstr>
      <vt:lpstr>Slide 140</vt:lpstr>
      <vt:lpstr>Slide 141</vt:lpstr>
      <vt:lpstr>Slide 142</vt:lpstr>
      <vt:lpstr>Slide 143</vt:lpstr>
      <vt:lpstr>Slide 144</vt:lpstr>
      <vt:lpstr>Slide 145</vt:lpstr>
      <vt:lpstr>Slide 146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KBPO</cp:lastModifiedBy>
  <cp:revision>517</cp:revision>
  <dcterms:created xsi:type="dcterms:W3CDTF">2013-04-16T10:46:51Z</dcterms:created>
  <dcterms:modified xsi:type="dcterms:W3CDTF">2015-12-09T07:11:20Z</dcterms:modified>
</cp:coreProperties>
</file>