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64"/>
  </p:notesMasterIdLst>
  <p:sldIdLst>
    <p:sldId id="256" r:id="rId2"/>
    <p:sldId id="257" r:id="rId3"/>
    <p:sldId id="365" r:id="rId4"/>
    <p:sldId id="366" r:id="rId5"/>
    <p:sldId id="367" r:id="rId6"/>
    <p:sldId id="368" r:id="rId7"/>
    <p:sldId id="373" r:id="rId8"/>
    <p:sldId id="428" r:id="rId9"/>
    <p:sldId id="429" r:id="rId10"/>
    <p:sldId id="430" r:id="rId11"/>
    <p:sldId id="431" r:id="rId12"/>
    <p:sldId id="432" r:id="rId13"/>
    <p:sldId id="433" r:id="rId14"/>
    <p:sldId id="435" r:id="rId15"/>
    <p:sldId id="437" r:id="rId16"/>
    <p:sldId id="438" r:id="rId17"/>
    <p:sldId id="439" r:id="rId18"/>
    <p:sldId id="440" r:id="rId19"/>
    <p:sldId id="441" r:id="rId20"/>
    <p:sldId id="442" r:id="rId21"/>
    <p:sldId id="443" r:id="rId22"/>
    <p:sldId id="444" r:id="rId23"/>
    <p:sldId id="445" r:id="rId24"/>
    <p:sldId id="446" r:id="rId25"/>
    <p:sldId id="449" r:id="rId26"/>
    <p:sldId id="447" r:id="rId27"/>
    <p:sldId id="450" r:id="rId28"/>
    <p:sldId id="451" r:id="rId29"/>
    <p:sldId id="452" r:id="rId30"/>
    <p:sldId id="453" r:id="rId31"/>
    <p:sldId id="454" r:id="rId32"/>
    <p:sldId id="455" r:id="rId33"/>
    <p:sldId id="456" r:id="rId34"/>
    <p:sldId id="458" r:id="rId35"/>
    <p:sldId id="459" r:id="rId36"/>
    <p:sldId id="460" r:id="rId37"/>
    <p:sldId id="461" r:id="rId38"/>
    <p:sldId id="463" r:id="rId39"/>
    <p:sldId id="464" r:id="rId40"/>
    <p:sldId id="466" r:id="rId41"/>
    <p:sldId id="467" r:id="rId42"/>
    <p:sldId id="468" r:id="rId43"/>
    <p:sldId id="469" r:id="rId44"/>
    <p:sldId id="470" r:id="rId45"/>
    <p:sldId id="471" r:id="rId46"/>
    <p:sldId id="472" r:id="rId47"/>
    <p:sldId id="473" r:id="rId48"/>
    <p:sldId id="474" r:id="rId49"/>
    <p:sldId id="475" r:id="rId50"/>
    <p:sldId id="476" r:id="rId51"/>
    <p:sldId id="477" r:id="rId52"/>
    <p:sldId id="478" r:id="rId53"/>
    <p:sldId id="479" r:id="rId54"/>
    <p:sldId id="480" r:id="rId55"/>
    <p:sldId id="481" r:id="rId56"/>
    <p:sldId id="482" r:id="rId57"/>
    <p:sldId id="483" r:id="rId58"/>
    <p:sldId id="484" r:id="rId59"/>
    <p:sldId id="485" r:id="rId60"/>
    <p:sldId id="486" r:id="rId61"/>
    <p:sldId id="487" r:id="rId62"/>
    <p:sldId id="488" r:id="rId63"/>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ram Shah" userId="aa6280e64b46e2b4" providerId="LiveId" clId="{A97F31F9-396A-4218-93B1-EC11669187B8}"/>
    <pc:docChg chg="undo custSel addSld delSld modSld">
      <pc:chgData name="Vikram Shah" userId="aa6280e64b46e2b4" providerId="LiveId" clId="{A97F31F9-396A-4218-93B1-EC11669187B8}" dt="2022-04-23T11:13:06.939" v="12376" actId="403"/>
      <pc:docMkLst>
        <pc:docMk/>
      </pc:docMkLst>
      <pc:sldChg chg="modSp add mod">
        <pc:chgData name="Vikram Shah" userId="aa6280e64b46e2b4" providerId="LiveId" clId="{A97F31F9-396A-4218-93B1-EC11669187B8}" dt="2022-04-23T06:58:21.667" v="6002" actId="27636"/>
        <pc:sldMkLst>
          <pc:docMk/>
          <pc:sldMk cId="1124040200" sldId="256"/>
        </pc:sldMkLst>
        <pc:spChg chg="mod">
          <ac:chgData name="Vikram Shah" userId="aa6280e64b46e2b4" providerId="LiveId" clId="{A97F31F9-396A-4218-93B1-EC11669187B8}" dt="2022-04-22T12:06:45.989" v="495" actId="14100"/>
          <ac:spMkLst>
            <pc:docMk/>
            <pc:sldMk cId="1124040200" sldId="256"/>
            <ac:spMk id="2" creationId="{8CC0DF70-37A6-4EA6-92BF-342A090901E5}"/>
          </ac:spMkLst>
        </pc:spChg>
        <pc:spChg chg="mod">
          <ac:chgData name="Vikram Shah" userId="aa6280e64b46e2b4" providerId="LiveId" clId="{A97F31F9-396A-4218-93B1-EC11669187B8}" dt="2022-04-23T06:58:21.667" v="6002" actId="27636"/>
          <ac:spMkLst>
            <pc:docMk/>
            <pc:sldMk cId="1124040200" sldId="256"/>
            <ac:spMk id="3" creationId="{5D1277DA-D3BA-4948-A2BB-66540D203EFD}"/>
          </ac:spMkLst>
        </pc:spChg>
      </pc:sldChg>
      <pc:sldChg chg="addSp modSp new mod">
        <pc:chgData name="Vikram Shah" userId="aa6280e64b46e2b4" providerId="LiveId" clId="{A97F31F9-396A-4218-93B1-EC11669187B8}" dt="2022-04-22T12:06:58.147" v="496" actId="5793"/>
        <pc:sldMkLst>
          <pc:docMk/>
          <pc:sldMk cId="2066408085" sldId="257"/>
        </pc:sldMkLst>
        <pc:spChg chg="add mod">
          <ac:chgData name="Vikram Shah" userId="aa6280e64b46e2b4" providerId="LiveId" clId="{A97F31F9-396A-4218-93B1-EC11669187B8}" dt="2022-04-22T12:06:58.147" v="496" actId="5793"/>
          <ac:spMkLst>
            <pc:docMk/>
            <pc:sldMk cId="2066408085" sldId="257"/>
            <ac:spMk id="3" creationId="{FB88A43E-2BBA-4707-B402-EACACBBDBA43}"/>
          </ac:spMkLst>
        </pc:spChg>
      </pc:sldChg>
      <pc:sldChg chg="modSp add mod">
        <pc:chgData name="Vikram Shah" userId="aa6280e64b46e2b4" providerId="LiveId" clId="{A97F31F9-396A-4218-93B1-EC11669187B8}" dt="2022-04-23T06:58:21.715" v="6003" actId="27636"/>
        <pc:sldMkLst>
          <pc:docMk/>
          <pc:sldMk cId="0" sldId="365"/>
        </pc:sldMkLst>
        <pc:spChg chg="mod">
          <ac:chgData name="Vikram Shah" userId="aa6280e64b46e2b4" providerId="LiveId" clId="{A97F31F9-396A-4218-93B1-EC11669187B8}" dt="2022-04-23T06:58:21.715" v="6003" actId="27636"/>
          <ac:spMkLst>
            <pc:docMk/>
            <pc:sldMk cId="0" sldId="365"/>
            <ac:spMk id="31747" creationId="{46EC9B49-FDDB-4FC7-9639-C384E152672B}"/>
          </ac:spMkLst>
        </pc:spChg>
      </pc:sldChg>
      <pc:sldChg chg="addSp modSp new mod">
        <pc:chgData name="Vikram Shah" userId="aa6280e64b46e2b4" providerId="LiveId" clId="{A97F31F9-396A-4218-93B1-EC11669187B8}" dt="2022-04-22T12:35:24.746" v="2161" actId="20577"/>
        <pc:sldMkLst>
          <pc:docMk/>
          <pc:sldMk cId="681006399" sldId="366"/>
        </pc:sldMkLst>
        <pc:spChg chg="add mod">
          <ac:chgData name="Vikram Shah" userId="aa6280e64b46e2b4" providerId="LiveId" clId="{A97F31F9-396A-4218-93B1-EC11669187B8}" dt="2022-04-22T12:35:24.746" v="2161" actId="20577"/>
          <ac:spMkLst>
            <pc:docMk/>
            <pc:sldMk cId="681006399" sldId="366"/>
            <ac:spMk id="3" creationId="{8B0E9931-491B-4873-8389-0E246296B5F1}"/>
          </ac:spMkLst>
        </pc:spChg>
      </pc:sldChg>
      <pc:sldChg chg="modSp add mod">
        <pc:chgData name="Vikram Shah" userId="aa6280e64b46e2b4" providerId="LiveId" clId="{A97F31F9-396A-4218-93B1-EC11669187B8}" dt="2022-04-22T12:14:40.392" v="602" actId="20577"/>
        <pc:sldMkLst>
          <pc:docMk/>
          <pc:sldMk cId="0" sldId="367"/>
        </pc:sldMkLst>
        <pc:spChg chg="mod">
          <ac:chgData name="Vikram Shah" userId="aa6280e64b46e2b4" providerId="LiveId" clId="{A97F31F9-396A-4218-93B1-EC11669187B8}" dt="2022-04-22T12:14:40.392" v="602" actId="20577"/>
          <ac:spMkLst>
            <pc:docMk/>
            <pc:sldMk cId="0" sldId="367"/>
            <ac:spMk id="5122" creationId="{CE1027DE-C0E8-48E9-83CA-1BBD811872D8}"/>
          </ac:spMkLst>
        </pc:spChg>
      </pc:sldChg>
      <pc:sldChg chg="modSp add mod">
        <pc:chgData name="Vikram Shah" userId="aa6280e64b46e2b4" providerId="LiveId" clId="{A97F31F9-396A-4218-93B1-EC11669187B8}" dt="2022-04-23T06:58:21.732" v="6004" actId="27636"/>
        <pc:sldMkLst>
          <pc:docMk/>
          <pc:sldMk cId="0" sldId="368"/>
        </pc:sldMkLst>
        <pc:spChg chg="mod">
          <ac:chgData name="Vikram Shah" userId="aa6280e64b46e2b4" providerId="LiveId" clId="{A97F31F9-396A-4218-93B1-EC11669187B8}" dt="2022-04-23T06:58:21.732" v="6004" actId="27636"/>
          <ac:spMkLst>
            <pc:docMk/>
            <pc:sldMk cId="0" sldId="368"/>
            <ac:spMk id="9218" creationId="{F1A54944-AD15-4776-83C1-F74DD3000614}"/>
          </ac:spMkLst>
        </pc:spChg>
      </pc:sldChg>
      <pc:sldChg chg="modSp add mod">
        <pc:chgData name="Vikram Shah" userId="aa6280e64b46e2b4" providerId="LiveId" clId="{A97F31F9-396A-4218-93B1-EC11669187B8}" dt="2022-04-23T06:58:21.752" v="6005" actId="27636"/>
        <pc:sldMkLst>
          <pc:docMk/>
          <pc:sldMk cId="0" sldId="373"/>
        </pc:sldMkLst>
        <pc:spChg chg="mod">
          <ac:chgData name="Vikram Shah" userId="aa6280e64b46e2b4" providerId="LiveId" clId="{A97F31F9-396A-4218-93B1-EC11669187B8}" dt="2022-04-23T06:58:21.752" v="6005" actId="27636"/>
          <ac:spMkLst>
            <pc:docMk/>
            <pc:sldMk cId="0" sldId="373"/>
            <ac:spMk id="11266" creationId="{001F7250-8D51-449A-AA85-6E80BE5C0FF5}"/>
          </ac:spMkLst>
        </pc:spChg>
      </pc:sldChg>
      <pc:sldChg chg="modSp add mod">
        <pc:chgData name="Vikram Shah" userId="aa6280e64b46e2b4" providerId="LiveId" clId="{A97F31F9-396A-4218-93B1-EC11669187B8}" dt="2022-04-23T06:58:21.781" v="6006" actId="27636"/>
        <pc:sldMkLst>
          <pc:docMk/>
          <pc:sldMk cId="0" sldId="428"/>
        </pc:sldMkLst>
        <pc:spChg chg="mod">
          <ac:chgData name="Vikram Shah" userId="aa6280e64b46e2b4" providerId="LiveId" clId="{A97F31F9-396A-4218-93B1-EC11669187B8}" dt="2022-04-23T06:58:21.781" v="6006" actId="27636"/>
          <ac:spMkLst>
            <pc:docMk/>
            <pc:sldMk cId="0" sldId="428"/>
            <ac:spMk id="11266" creationId="{E9F1548B-8C3E-4511-A94F-D19A85BD542F}"/>
          </ac:spMkLst>
        </pc:spChg>
      </pc:sldChg>
      <pc:sldChg chg="modSp add mod">
        <pc:chgData name="Vikram Shah" userId="aa6280e64b46e2b4" providerId="LiveId" clId="{A97F31F9-396A-4218-93B1-EC11669187B8}" dt="2022-04-22T12:37:22.903" v="2326" actId="20577"/>
        <pc:sldMkLst>
          <pc:docMk/>
          <pc:sldMk cId="0" sldId="429"/>
        </pc:sldMkLst>
        <pc:spChg chg="mod">
          <ac:chgData name="Vikram Shah" userId="aa6280e64b46e2b4" providerId="LiveId" clId="{A97F31F9-396A-4218-93B1-EC11669187B8}" dt="2022-04-22T12:37:22.903" v="2326" actId="20577"/>
          <ac:spMkLst>
            <pc:docMk/>
            <pc:sldMk cId="0" sldId="429"/>
            <ac:spMk id="13314" creationId="{908E294C-0A71-4F41-92C3-38B257DC23C5}"/>
          </ac:spMkLst>
        </pc:spChg>
      </pc:sldChg>
      <pc:sldChg chg="modSp new mod">
        <pc:chgData name="Vikram Shah" userId="aa6280e64b46e2b4" providerId="LiveId" clId="{A97F31F9-396A-4218-93B1-EC11669187B8}" dt="2022-04-23T06:58:21.791" v="6007" actId="27636"/>
        <pc:sldMkLst>
          <pc:docMk/>
          <pc:sldMk cId="1412168496" sldId="430"/>
        </pc:sldMkLst>
        <pc:spChg chg="mod">
          <ac:chgData name="Vikram Shah" userId="aa6280e64b46e2b4" providerId="LiveId" clId="{A97F31F9-396A-4218-93B1-EC11669187B8}" dt="2022-04-22T12:42:16.959" v="3034" actId="404"/>
          <ac:spMkLst>
            <pc:docMk/>
            <pc:sldMk cId="1412168496" sldId="430"/>
            <ac:spMk id="2" creationId="{0465FA71-F6C0-4111-88F4-26DE48D49212}"/>
          </ac:spMkLst>
        </pc:spChg>
        <pc:spChg chg="mod">
          <ac:chgData name="Vikram Shah" userId="aa6280e64b46e2b4" providerId="LiveId" clId="{A97F31F9-396A-4218-93B1-EC11669187B8}" dt="2022-04-23T06:58:21.791" v="6007" actId="27636"/>
          <ac:spMkLst>
            <pc:docMk/>
            <pc:sldMk cId="1412168496" sldId="430"/>
            <ac:spMk id="3" creationId="{97A97340-AB40-45CC-B192-6022F83B21C8}"/>
          </ac:spMkLst>
        </pc:spChg>
      </pc:sldChg>
      <pc:sldChg chg="modSp add mod">
        <pc:chgData name="Vikram Shah" userId="aa6280e64b46e2b4" providerId="LiveId" clId="{A97F31F9-396A-4218-93B1-EC11669187B8}" dt="2022-04-22T12:47:47.882" v="3834" actId="114"/>
        <pc:sldMkLst>
          <pc:docMk/>
          <pc:sldMk cId="3293905616" sldId="431"/>
        </pc:sldMkLst>
        <pc:spChg chg="mod">
          <ac:chgData name="Vikram Shah" userId="aa6280e64b46e2b4" providerId="LiveId" clId="{A97F31F9-396A-4218-93B1-EC11669187B8}" dt="2022-04-22T12:43:25.461" v="3179" actId="20577"/>
          <ac:spMkLst>
            <pc:docMk/>
            <pc:sldMk cId="3293905616" sldId="431"/>
            <ac:spMk id="2" creationId="{0465FA71-F6C0-4111-88F4-26DE48D49212}"/>
          </ac:spMkLst>
        </pc:spChg>
        <pc:spChg chg="mod">
          <ac:chgData name="Vikram Shah" userId="aa6280e64b46e2b4" providerId="LiveId" clId="{A97F31F9-396A-4218-93B1-EC11669187B8}" dt="2022-04-22T12:47:47.882" v="3834" actId="114"/>
          <ac:spMkLst>
            <pc:docMk/>
            <pc:sldMk cId="3293905616" sldId="431"/>
            <ac:spMk id="3" creationId="{97A97340-AB40-45CC-B192-6022F83B21C8}"/>
          </ac:spMkLst>
        </pc:spChg>
      </pc:sldChg>
      <pc:sldChg chg="modSp add mod">
        <pc:chgData name="Vikram Shah" userId="aa6280e64b46e2b4" providerId="LiveId" clId="{A97F31F9-396A-4218-93B1-EC11669187B8}" dt="2022-04-22T12:54:09.623" v="4573" actId="20577"/>
        <pc:sldMkLst>
          <pc:docMk/>
          <pc:sldMk cId="634714237" sldId="432"/>
        </pc:sldMkLst>
        <pc:spChg chg="mod">
          <ac:chgData name="Vikram Shah" userId="aa6280e64b46e2b4" providerId="LiveId" clId="{A97F31F9-396A-4218-93B1-EC11669187B8}" dt="2022-04-22T12:48:30.294" v="3904" actId="20577"/>
          <ac:spMkLst>
            <pc:docMk/>
            <pc:sldMk cId="634714237" sldId="432"/>
            <ac:spMk id="2" creationId="{0465FA71-F6C0-4111-88F4-26DE48D49212}"/>
          </ac:spMkLst>
        </pc:spChg>
        <pc:spChg chg="mod">
          <ac:chgData name="Vikram Shah" userId="aa6280e64b46e2b4" providerId="LiveId" clId="{A97F31F9-396A-4218-93B1-EC11669187B8}" dt="2022-04-22T12:54:09.623" v="4573" actId="20577"/>
          <ac:spMkLst>
            <pc:docMk/>
            <pc:sldMk cId="634714237" sldId="432"/>
            <ac:spMk id="3" creationId="{97A97340-AB40-45CC-B192-6022F83B21C8}"/>
          </ac:spMkLst>
        </pc:spChg>
      </pc:sldChg>
      <pc:sldChg chg="modSp add mod">
        <pc:chgData name="Vikram Shah" userId="aa6280e64b46e2b4" providerId="LiveId" clId="{A97F31F9-396A-4218-93B1-EC11669187B8}" dt="2022-04-22T12:57:32.999" v="4888" actId="20577"/>
        <pc:sldMkLst>
          <pc:docMk/>
          <pc:sldMk cId="1916702960" sldId="433"/>
        </pc:sldMkLst>
        <pc:spChg chg="mod">
          <ac:chgData name="Vikram Shah" userId="aa6280e64b46e2b4" providerId="LiveId" clId="{A97F31F9-396A-4218-93B1-EC11669187B8}" dt="2022-04-22T12:55:54.153" v="4639" actId="20577"/>
          <ac:spMkLst>
            <pc:docMk/>
            <pc:sldMk cId="1916702960" sldId="433"/>
            <ac:spMk id="2" creationId="{0465FA71-F6C0-4111-88F4-26DE48D49212}"/>
          </ac:spMkLst>
        </pc:spChg>
        <pc:spChg chg="mod">
          <ac:chgData name="Vikram Shah" userId="aa6280e64b46e2b4" providerId="LiveId" clId="{A97F31F9-396A-4218-93B1-EC11669187B8}" dt="2022-04-22T12:57:32.999" v="4888" actId="20577"/>
          <ac:spMkLst>
            <pc:docMk/>
            <pc:sldMk cId="1916702960" sldId="433"/>
            <ac:spMk id="3" creationId="{97A97340-AB40-45CC-B192-6022F83B21C8}"/>
          </ac:spMkLst>
        </pc:spChg>
      </pc:sldChg>
      <pc:sldChg chg="new del">
        <pc:chgData name="Vikram Shah" userId="aa6280e64b46e2b4" providerId="LiveId" clId="{A97F31F9-396A-4218-93B1-EC11669187B8}" dt="2022-04-22T12:58:13.231" v="4891" actId="2696"/>
        <pc:sldMkLst>
          <pc:docMk/>
          <pc:sldMk cId="387440932" sldId="434"/>
        </pc:sldMkLst>
      </pc:sldChg>
      <pc:sldChg chg="modSp add mod">
        <pc:chgData name="Vikram Shah" userId="aa6280e64b46e2b4" providerId="LiveId" clId="{A97F31F9-396A-4218-93B1-EC11669187B8}" dt="2022-04-22T13:01:13.927" v="5280" actId="114"/>
        <pc:sldMkLst>
          <pc:docMk/>
          <pc:sldMk cId="174406727" sldId="435"/>
        </pc:sldMkLst>
        <pc:spChg chg="mod">
          <ac:chgData name="Vikram Shah" userId="aa6280e64b46e2b4" providerId="LiveId" clId="{A97F31F9-396A-4218-93B1-EC11669187B8}" dt="2022-04-22T12:58:31.207" v="4929" actId="20577"/>
          <ac:spMkLst>
            <pc:docMk/>
            <pc:sldMk cId="174406727" sldId="435"/>
            <ac:spMk id="2" creationId="{0465FA71-F6C0-4111-88F4-26DE48D49212}"/>
          </ac:spMkLst>
        </pc:spChg>
        <pc:spChg chg="mod">
          <ac:chgData name="Vikram Shah" userId="aa6280e64b46e2b4" providerId="LiveId" clId="{A97F31F9-396A-4218-93B1-EC11669187B8}" dt="2022-04-22T13:01:13.927" v="5280" actId="114"/>
          <ac:spMkLst>
            <pc:docMk/>
            <pc:sldMk cId="174406727" sldId="435"/>
            <ac:spMk id="3" creationId="{97A97340-AB40-45CC-B192-6022F83B21C8}"/>
          </ac:spMkLst>
        </pc:spChg>
      </pc:sldChg>
      <pc:sldChg chg="new del">
        <pc:chgData name="Vikram Shah" userId="aa6280e64b46e2b4" providerId="LiveId" clId="{A97F31F9-396A-4218-93B1-EC11669187B8}" dt="2022-04-23T06:42:13.746" v="5283" actId="2696"/>
        <pc:sldMkLst>
          <pc:docMk/>
          <pc:sldMk cId="1171881680" sldId="436"/>
        </pc:sldMkLst>
      </pc:sldChg>
      <pc:sldChg chg="addSp delSp modSp add mod">
        <pc:chgData name="Vikram Shah" userId="aa6280e64b46e2b4" providerId="LiveId" clId="{A97F31F9-396A-4218-93B1-EC11669187B8}" dt="2022-04-23T06:57:07.696" v="5990" actId="20577"/>
        <pc:sldMkLst>
          <pc:docMk/>
          <pc:sldMk cId="3917407050" sldId="437"/>
        </pc:sldMkLst>
        <pc:spChg chg="mod">
          <ac:chgData name="Vikram Shah" userId="aa6280e64b46e2b4" providerId="LiveId" clId="{A97F31F9-396A-4218-93B1-EC11669187B8}" dt="2022-04-23T06:42:55.521" v="5339" actId="20577"/>
          <ac:spMkLst>
            <pc:docMk/>
            <pc:sldMk cId="3917407050" sldId="437"/>
            <ac:spMk id="2" creationId="{0465FA71-F6C0-4111-88F4-26DE48D49212}"/>
          </ac:spMkLst>
        </pc:spChg>
        <pc:spChg chg="mod">
          <ac:chgData name="Vikram Shah" userId="aa6280e64b46e2b4" providerId="LiveId" clId="{A97F31F9-396A-4218-93B1-EC11669187B8}" dt="2022-04-23T06:57:07.696" v="5990" actId="20577"/>
          <ac:spMkLst>
            <pc:docMk/>
            <pc:sldMk cId="3917407050" sldId="437"/>
            <ac:spMk id="3" creationId="{97A97340-AB40-45CC-B192-6022F83B21C8}"/>
          </ac:spMkLst>
        </pc:spChg>
        <pc:picChg chg="add del">
          <ac:chgData name="Vikram Shah" userId="aa6280e64b46e2b4" providerId="LiveId" clId="{A97F31F9-396A-4218-93B1-EC11669187B8}" dt="2022-04-23T06:46:33.849" v="5532" actId="22"/>
          <ac:picMkLst>
            <pc:docMk/>
            <pc:sldMk cId="3917407050" sldId="437"/>
            <ac:picMk id="5" creationId="{1E3CAEC8-3F5C-4FD4-9767-B0D87161412E}"/>
          </ac:picMkLst>
        </pc:picChg>
      </pc:sldChg>
      <pc:sldChg chg="addSp delSp modSp new mod">
        <pc:chgData name="Vikram Shah" userId="aa6280e64b46e2b4" providerId="LiveId" clId="{A97F31F9-396A-4218-93B1-EC11669187B8}" dt="2022-04-23T06:47:55.847" v="5562" actId="404"/>
        <pc:sldMkLst>
          <pc:docMk/>
          <pc:sldMk cId="2492565758" sldId="438"/>
        </pc:sldMkLst>
        <pc:spChg chg="add del mod">
          <ac:chgData name="Vikram Shah" userId="aa6280e64b46e2b4" providerId="LiveId" clId="{A97F31F9-396A-4218-93B1-EC11669187B8}" dt="2022-04-23T06:47:55.847" v="5562" actId="404"/>
          <ac:spMkLst>
            <pc:docMk/>
            <pc:sldMk cId="2492565758" sldId="438"/>
            <ac:spMk id="2" creationId="{147F32A0-A303-49A2-84FF-80C2BE61DFD8}"/>
          </ac:spMkLst>
        </pc:spChg>
        <pc:spChg chg="del">
          <ac:chgData name="Vikram Shah" userId="aa6280e64b46e2b4" providerId="LiveId" clId="{A97F31F9-396A-4218-93B1-EC11669187B8}" dt="2022-04-23T06:46:48.435" v="5534" actId="22"/>
          <ac:spMkLst>
            <pc:docMk/>
            <pc:sldMk cId="2492565758" sldId="438"/>
            <ac:spMk id="3" creationId="{B5956177-3A0B-46F5-8374-DFD0A364332A}"/>
          </ac:spMkLst>
        </pc:spChg>
        <pc:picChg chg="add mod ord">
          <ac:chgData name="Vikram Shah" userId="aa6280e64b46e2b4" providerId="LiveId" clId="{A97F31F9-396A-4218-93B1-EC11669187B8}" dt="2022-04-23T06:47:51.253" v="5558" actId="14100"/>
          <ac:picMkLst>
            <pc:docMk/>
            <pc:sldMk cId="2492565758" sldId="438"/>
            <ac:picMk id="5" creationId="{3A2125BA-BACC-480E-9F6F-29415B4707A1}"/>
          </ac:picMkLst>
        </pc:picChg>
      </pc:sldChg>
      <pc:sldChg chg="addSp delSp modSp new mod">
        <pc:chgData name="Vikram Shah" userId="aa6280e64b46e2b4" providerId="LiveId" clId="{A97F31F9-396A-4218-93B1-EC11669187B8}" dt="2022-04-23T06:59:15.710" v="6008" actId="1076"/>
        <pc:sldMkLst>
          <pc:docMk/>
          <pc:sldMk cId="59604743" sldId="439"/>
        </pc:sldMkLst>
        <pc:spChg chg="mod">
          <ac:chgData name="Vikram Shah" userId="aa6280e64b46e2b4" providerId="LiveId" clId="{A97F31F9-396A-4218-93B1-EC11669187B8}" dt="2022-04-23T06:48:52.174" v="5589" actId="14100"/>
          <ac:spMkLst>
            <pc:docMk/>
            <pc:sldMk cId="59604743" sldId="439"/>
            <ac:spMk id="2" creationId="{860F24E3-AE68-4BF2-A106-B99FE695638F}"/>
          </ac:spMkLst>
        </pc:spChg>
        <pc:spChg chg="del">
          <ac:chgData name="Vikram Shah" userId="aa6280e64b46e2b4" providerId="LiveId" clId="{A97F31F9-396A-4218-93B1-EC11669187B8}" dt="2022-04-23T06:48:28.949" v="5564" actId="22"/>
          <ac:spMkLst>
            <pc:docMk/>
            <pc:sldMk cId="59604743" sldId="439"/>
            <ac:spMk id="3" creationId="{61CE5F5B-3330-4ED6-B189-D9E6C8C72C2B}"/>
          </ac:spMkLst>
        </pc:spChg>
        <pc:picChg chg="add mod ord">
          <ac:chgData name="Vikram Shah" userId="aa6280e64b46e2b4" providerId="LiveId" clId="{A97F31F9-396A-4218-93B1-EC11669187B8}" dt="2022-04-23T06:59:15.710" v="6008" actId="1076"/>
          <ac:picMkLst>
            <pc:docMk/>
            <pc:sldMk cId="59604743" sldId="439"/>
            <ac:picMk id="5" creationId="{3481E1C5-DAEA-429C-BAE8-855DFAA44B96}"/>
          </ac:picMkLst>
        </pc:picChg>
      </pc:sldChg>
      <pc:sldChg chg="addSp delSp modSp new mod">
        <pc:chgData name="Vikram Shah" userId="aa6280e64b46e2b4" providerId="LiveId" clId="{A97F31F9-396A-4218-93B1-EC11669187B8}" dt="2022-04-23T07:18:02.137" v="6073"/>
        <pc:sldMkLst>
          <pc:docMk/>
          <pc:sldMk cId="2694459918" sldId="440"/>
        </pc:sldMkLst>
        <pc:spChg chg="mod">
          <ac:chgData name="Vikram Shah" userId="aa6280e64b46e2b4" providerId="LiveId" clId="{A97F31F9-396A-4218-93B1-EC11669187B8}" dt="2022-04-23T07:01:02.124" v="6054"/>
          <ac:spMkLst>
            <pc:docMk/>
            <pc:sldMk cId="2694459918" sldId="440"/>
            <ac:spMk id="2" creationId="{BDED4EC4-F8F1-4D51-85C8-2CA1113AB676}"/>
          </ac:spMkLst>
        </pc:spChg>
        <pc:spChg chg="del mod">
          <ac:chgData name="Vikram Shah" userId="aa6280e64b46e2b4" providerId="LiveId" clId="{A97F31F9-396A-4218-93B1-EC11669187B8}" dt="2022-04-23T07:02:40.776" v="6055" actId="3680"/>
          <ac:spMkLst>
            <pc:docMk/>
            <pc:sldMk cId="2694459918" sldId="440"/>
            <ac:spMk id="3" creationId="{D87BF8A0-5E17-419E-B1A7-49FBFC50FE82}"/>
          </ac:spMkLst>
        </pc:spChg>
        <pc:spChg chg="add del mod">
          <ac:chgData name="Vikram Shah" userId="aa6280e64b46e2b4" providerId="LiveId" clId="{A97F31F9-396A-4218-93B1-EC11669187B8}" dt="2022-04-23T07:09:39.326" v="6064"/>
          <ac:spMkLst>
            <pc:docMk/>
            <pc:sldMk cId="2694459918" sldId="440"/>
            <ac:spMk id="6" creationId="{AC93111B-EC53-43AD-9A66-DAB6AACF94C3}"/>
          </ac:spMkLst>
        </pc:spChg>
        <pc:graphicFrameChg chg="add del mod ord modGraphic">
          <ac:chgData name="Vikram Shah" userId="aa6280e64b46e2b4" providerId="LiveId" clId="{A97F31F9-396A-4218-93B1-EC11669187B8}" dt="2022-04-23T07:03:27.045" v="6062" actId="478"/>
          <ac:graphicFrameMkLst>
            <pc:docMk/>
            <pc:sldMk cId="2694459918" sldId="440"/>
            <ac:graphicFrameMk id="4" creationId="{DEAACFF5-9343-4952-AF2B-0AD5137058B7}"/>
          </ac:graphicFrameMkLst>
        </pc:graphicFrameChg>
        <pc:graphicFrameChg chg="add mod modGraphic">
          <ac:chgData name="Vikram Shah" userId="aa6280e64b46e2b4" providerId="LiveId" clId="{A97F31F9-396A-4218-93B1-EC11669187B8}" dt="2022-04-23T07:10:27.063" v="6072" actId="14100"/>
          <ac:graphicFrameMkLst>
            <pc:docMk/>
            <pc:sldMk cId="2694459918" sldId="440"/>
            <ac:graphicFrameMk id="7" creationId="{61A70304-E7B4-49BC-BB61-6DDF5775ABE4}"/>
          </ac:graphicFrameMkLst>
        </pc:graphicFrameChg>
        <pc:graphicFrameChg chg="del">
          <ac:chgData name="Vikram Shah" userId="aa6280e64b46e2b4" providerId="LiveId" clId="{A97F31F9-396A-4218-93B1-EC11669187B8}" dt="2022-04-23T07:18:02.137" v="6073"/>
          <ac:graphicFrameMkLst>
            <pc:docMk/>
            <pc:sldMk cId="2694459918" sldId="440"/>
            <ac:graphicFrameMk id="8" creationId="{C1218563-6163-4F81-AB9C-F3258B38B7F6}"/>
          </ac:graphicFrameMkLst>
        </pc:graphicFrameChg>
      </pc:sldChg>
      <pc:sldChg chg="addSp delSp modSp new mod">
        <pc:chgData name="Vikram Shah" userId="aa6280e64b46e2b4" providerId="LiveId" clId="{A97F31F9-396A-4218-93B1-EC11669187B8}" dt="2022-04-23T07:27:17.644" v="6395" actId="14734"/>
        <pc:sldMkLst>
          <pc:docMk/>
          <pc:sldMk cId="1897209912" sldId="441"/>
        </pc:sldMkLst>
        <pc:spChg chg="mod">
          <ac:chgData name="Vikram Shah" userId="aa6280e64b46e2b4" providerId="LiveId" clId="{A97F31F9-396A-4218-93B1-EC11669187B8}" dt="2022-04-23T07:19:23.812" v="6134" actId="14100"/>
          <ac:spMkLst>
            <pc:docMk/>
            <pc:sldMk cId="1897209912" sldId="441"/>
            <ac:spMk id="2" creationId="{2D48E1B8-4F29-4969-8186-EB2369BEF1E3}"/>
          </ac:spMkLst>
        </pc:spChg>
        <pc:spChg chg="del mod">
          <ac:chgData name="Vikram Shah" userId="aa6280e64b46e2b4" providerId="LiveId" clId="{A97F31F9-396A-4218-93B1-EC11669187B8}" dt="2022-04-23T07:19:45.389" v="6136" actId="3680"/>
          <ac:spMkLst>
            <pc:docMk/>
            <pc:sldMk cId="1897209912" sldId="441"/>
            <ac:spMk id="3" creationId="{85CBBEDA-C3E5-4CAB-9BD5-63CF9EE80DE0}"/>
          </ac:spMkLst>
        </pc:spChg>
        <pc:graphicFrameChg chg="add mod ord modGraphic">
          <ac:chgData name="Vikram Shah" userId="aa6280e64b46e2b4" providerId="LiveId" clId="{A97F31F9-396A-4218-93B1-EC11669187B8}" dt="2022-04-23T07:27:17.644" v="6395" actId="14734"/>
          <ac:graphicFrameMkLst>
            <pc:docMk/>
            <pc:sldMk cId="1897209912" sldId="441"/>
            <ac:graphicFrameMk id="4" creationId="{72BC5ED6-A12F-428B-9DD2-6711E1B63C06}"/>
          </ac:graphicFrameMkLst>
        </pc:graphicFrameChg>
      </pc:sldChg>
      <pc:sldChg chg="modSp new mod">
        <pc:chgData name="Vikram Shah" userId="aa6280e64b46e2b4" providerId="LiveId" clId="{A97F31F9-396A-4218-93B1-EC11669187B8}" dt="2022-04-23T07:38:00.552" v="7205" actId="20577"/>
        <pc:sldMkLst>
          <pc:docMk/>
          <pc:sldMk cId="3490153436" sldId="442"/>
        </pc:sldMkLst>
        <pc:spChg chg="mod">
          <ac:chgData name="Vikram Shah" userId="aa6280e64b46e2b4" providerId="LiveId" clId="{A97F31F9-396A-4218-93B1-EC11669187B8}" dt="2022-04-23T07:30:39.808" v="6425" actId="122"/>
          <ac:spMkLst>
            <pc:docMk/>
            <pc:sldMk cId="3490153436" sldId="442"/>
            <ac:spMk id="2" creationId="{74157213-CB32-4F67-80D5-DE583FE0C694}"/>
          </ac:spMkLst>
        </pc:spChg>
        <pc:spChg chg="mod">
          <ac:chgData name="Vikram Shah" userId="aa6280e64b46e2b4" providerId="LiveId" clId="{A97F31F9-396A-4218-93B1-EC11669187B8}" dt="2022-04-23T07:38:00.552" v="7205" actId="20577"/>
          <ac:spMkLst>
            <pc:docMk/>
            <pc:sldMk cId="3490153436" sldId="442"/>
            <ac:spMk id="3" creationId="{9D37CC5D-1A3B-4EF7-9CBB-35ACBA45372C}"/>
          </ac:spMkLst>
        </pc:spChg>
      </pc:sldChg>
      <pc:sldChg chg="modSp new mod">
        <pc:chgData name="Vikram Shah" userId="aa6280e64b46e2b4" providerId="LiveId" clId="{A97F31F9-396A-4218-93B1-EC11669187B8}" dt="2022-04-23T07:48:54.613" v="7327" actId="20577"/>
        <pc:sldMkLst>
          <pc:docMk/>
          <pc:sldMk cId="1568602854" sldId="443"/>
        </pc:sldMkLst>
        <pc:spChg chg="mod">
          <ac:chgData name="Vikram Shah" userId="aa6280e64b46e2b4" providerId="LiveId" clId="{A97F31F9-396A-4218-93B1-EC11669187B8}" dt="2022-04-23T07:48:54.613" v="7327" actId="20577"/>
          <ac:spMkLst>
            <pc:docMk/>
            <pc:sldMk cId="1568602854" sldId="443"/>
            <ac:spMk id="2" creationId="{2AC23D85-B9DA-4C00-94D6-A5F9E241C6B6}"/>
          </ac:spMkLst>
        </pc:spChg>
        <pc:spChg chg="mod">
          <ac:chgData name="Vikram Shah" userId="aa6280e64b46e2b4" providerId="LiveId" clId="{A97F31F9-396A-4218-93B1-EC11669187B8}" dt="2022-04-23T07:46:18.332" v="7294" actId="20577"/>
          <ac:spMkLst>
            <pc:docMk/>
            <pc:sldMk cId="1568602854" sldId="443"/>
            <ac:spMk id="3" creationId="{E1A25FB8-5AB0-48E3-92E1-1A7A6DAA9DC0}"/>
          </ac:spMkLst>
        </pc:spChg>
      </pc:sldChg>
      <pc:sldChg chg="modSp new mod">
        <pc:chgData name="Vikram Shah" userId="aa6280e64b46e2b4" providerId="LiveId" clId="{A97F31F9-396A-4218-93B1-EC11669187B8}" dt="2022-04-23T07:56:02.738" v="8013" actId="20577"/>
        <pc:sldMkLst>
          <pc:docMk/>
          <pc:sldMk cId="3151642006" sldId="444"/>
        </pc:sldMkLst>
        <pc:spChg chg="mod">
          <ac:chgData name="Vikram Shah" userId="aa6280e64b46e2b4" providerId="LiveId" clId="{A97F31F9-396A-4218-93B1-EC11669187B8}" dt="2022-04-23T07:49:56.541" v="7368" actId="122"/>
          <ac:spMkLst>
            <pc:docMk/>
            <pc:sldMk cId="3151642006" sldId="444"/>
            <ac:spMk id="2" creationId="{DE3389B3-7028-481F-BFA8-6AFFF46D95CD}"/>
          </ac:spMkLst>
        </pc:spChg>
        <pc:spChg chg="mod">
          <ac:chgData name="Vikram Shah" userId="aa6280e64b46e2b4" providerId="LiveId" clId="{A97F31F9-396A-4218-93B1-EC11669187B8}" dt="2022-04-23T07:56:02.738" v="8013" actId="20577"/>
          <ac:spMkLst>
            <pc:docMk/>
            <pc:sldMk cId="3151642006" sldId="444"/>
            <ac:spMk id="3" creationId="{7EB96717-A69A-42FF-AD00-363BBB320B46}"/>
          </ac:spMkLst>
        </pc:spChg>
      </pc:sldChg>
      <pc:sldChg chg="modSp new mod">
        <pc:chgData name="Vikram Shah" userId="aa6280e64b46e2b4" providerId="LiveId" clId="{A97F31F9-396A-4218-93B1-EC11669187B8}" dt="2022-04-23T10:16:31.109" v="9134" actId="20577"/>
        <pc:sldMkLst>
          <pc:docMk/>
          <pc:sldMk cId="3813828221" sldId="445"/>
        </pc:sldMkLst>
        <pc:spChg chg="mod">
          <ac:chgData name="Vikram Shah" userId="aa6280e64b46e2b4" providerId="LiveId" clId="{A97F31F9-396A-4218-93B1-EC11669187B8}" dt="2022-04-23T07:56:33.596" v="8016" actId="122"/>
          <ac:spMkLst>
            <pc:docMk/>
            <pc:sldMk cId="3813828221" sldId="445"/>
            <ac:spMk id="2" creationId="{1D40963E-0E6C-4FCE-BA78-39AE715DAC23}"/>
          </ac:spMkLst>
        </pc:spChg>
        <pc:spChg chg="mod">
          <ac:chgData name="Vikram Shah" userId="aa6280e64b46e2b4" providerId="LiveId" clId="{A97F31F9-396A-4218-93B1-EC11669187B8}" dt="2022-04-23T10:16:31.109" v="9134" actId="20577"/>
          <ac:spMkLst>
            <pc:docMk/>
            <pc:sldMk cId="3813828221" sldId="445"/>
            <ac:spMk id="3" creationId="{A2376190-A038-476D-BDD4-5EBAB32A1344}"/>
          </ac:spMkLst>
        </pc:spChg>
      </pc:sldChg>
      <pc:sldChg chg="modSp new mod">
        <pc:chgData name="Vikram Shah" userId="aa6280e64b46e2b4" providerId="LiveId" clId="{A97F31F9-396A-4218-93B1-EC11669187B8}" dt="2022-04-23T10:17:37.942" v="9143" actId="6549"/>
        <pc:sldMkLst>
          <pc:docMk/>
          <pc:sldMk cId="1889497989" sldId="446"/>
        </pc:sldMkLst>
        <pc:spChg chg="mod">
          <ac:chgData name="Vikram Shah" userId="aa6280e64b46e2b4" providerId="LiveId" clId="{A97F31F9-396A-4218-93B1-EC11669187B8}" dt="2022-04-23T09:16:29.051" v="8455" actId="14100"/>
          <ac:spMkLst>
            <pc:docMk/>
            <pc:sldMk cId="1889497989" sldId="446"/>
            <ac:spMk id="2" creationId="{7FC6F51F-8622-4295-A397-719095FECF32}"/>
          </ac:spMkLst>
        </pc:spChg>
        <pc:spChg chg="mod">
          <ac:chgData name="Vikram Shah" userId="aa6280e64b46e2b4" providerId="LiveId" clId="{A97F31F9-396A-4218-93B1-EC11669187B8}" dt="2022-04-23T10:17:37.942" v="9143" actId="6549"/>
          <ac:spMkLst>
            <pc:docMk/>
            <pc:sldMk cId="1889497989" sldId="446"/>
            <ac:spMk id="3" creationId="{5CA88B3B-1E7C-489E-9DD4-25D036EFE873}"/>
          </ac:spMkLst>
        </pc:spChg>
      </pc:sldChg>
      <pc:sldChg chg="modSp new add del mod">
        <pc:chgData name="Vikram Shah" userId="aa6280e64b46e2b4" providerId="LiveId" clId="{A97F31F9-396A-4218-93B1-EC11669187B8}" dt="2022-04-23T10:28:46.161" v="9856" actId="2696"/>
        <pc:sldMkLst>
          <pc:docMk/>
          <pc:sldMk cId="3387697710" sldId="447"/>
        </pc:sldMkLst>
        <pc:spChg chg="mod">
          <ac:chgData name="Vikram Shah" userId="aa6280e64b46e2b4" providerId="LiveId" clId="{A97F31F9-396A-4218-93B1-EC11669187B8}" dt="2022-04-23T09:20:20.616" v="8781" actId="122"/>
          <ac:spMkLst>
            <pc:docMk/>
            <pc:sldMk cId="3387697710" sldId="447"/>
            <ac:spMk id="2" creationId="{4ADA4131-963C-4B9E-9779-90A27FC25FE6}"/>
          </ac:spMkLst>
        </pc:spChg>
        <pc:spChg chg="mod">
          <ac:chgData name="Vikram Shah" userId="aa6280e64b46e2b4" providerId="LiveId" clId="{A97F31F9-396A-4218-93B1-EC11669187B8}" dt="2022-04-23T10:19:32.183" v="9261" actId="20577"/>
          <ac:spMkLst>
            <pc:docMk/>
            <pc:sldMk cId="3387697710" sldId="447"/>
            <ac:spMk id="3" creationId="{5A52BCC6-7A2F-4BBE-9FE6-EA2D2823D95B}"/>
          </ac:spMkLst>
        </pc:spChg>
      </pc:sldChg>
      <pc:sldChg chg="addSp delSp modSp new del mod">
        <pc:chgData name="Vikram Shah" userId="aa6280e64b46e2b4" providerId="LiveId" clId="{A97F31F9-396A-4218-93B1-EC11669187B8}" dt="2022-04-23T10:29:30.310" v="9861" actId="2696"/>
        <pc:sldMkLst>
          <pc:docMk/>
          <pc:sldMk cId="124752048" sldId="448"/>
        </pc:sldMkLst>
        <pc:spChg chg="mod">
          <ac:chgData name="Vikram Shah" userId="aa6280e64b46e2b4" providerId="LiveId" clId="{A97F31F9-396A-4218-93B1-EC11669187B8}" dt="2022-04-23T10:25:07.829" v="9645" actId="27636"/>
          <ac:spMkLst>
            <pc:docMk/>
            <pc:sldMk cId="124752048" sldId="448"/>
            <ac:spMk id="2" creationId="{C6C279BF-67A0-47A9-B569-689E37FA0BAC}"/>
          </ac:spMkLst>
        </pc:spChg>
        <pc:spChg chg="add del mod">
          <ac:chgData name="Vikram Shah" userId="aa6280e64b46e2b4" providerId="LiveId" clId="{A97F31F9-396A-4218-93B1-EC11669187B8}" dt="2022-04-23T10:26:44.470" v="9851" actId="20577"/>
          <ac:spMkLst>
            <pc:docMk/>
            <pc:sldMk cId="124752048" sldId="448"/>
            <ac:spMk id="3" creationId="{CFE4E336-899A-44E8-A931-CCECE976F8C4}"/>
          </ac:spMkLst>
        </pc:spChg>
        <pc:picChg chg="add del mod ord">
          <ac:chgData name="Vikram Shah" userId="aa6280e64b46e2b4" providerId="LiveId" clId="{A97F31F9-396A-4218-93B1-EC11669187B8}" dt="2022-04-23T09:29:25.269" v="8959" actId="22"/>
          <ac:picMkLst>
            <pc:docMk/>
            <pc:sldMk cId="124752048" sldId="448"/>
            <ac:picMk id="5" creationId="{D29854BA-D889-464C-9720-B6555FA5CB1C}"/>
          </ac:picMkLst>
        </pc:picChg>
      </pc:sldChg>
      <pc:sldChg chg="addSp delSp modSp new mod">
        <pc:chgData name="Vikram Shah" userId="aa6280e64b46e2b4" providerId="LiveId" clId="{A97F31F9-396A-4218-93B1-EC11669187B8}" dt="2022-04-23T10:32:49.502" v="9980" actId="20577"/>
        <pc:sldMkLst>
          <pc:docMk/>
          <pc:sldMk cId="222604443" sldId="449"/>
        </pc:sldMkLst>
        <pc:spChg chg="del">
          <ac:chgData name="Vikram Shah" userId="aa6280e64b46e2b4" providerId="LiveId" clId="{A97F31F9-396A-4218-93B1-EC11669187B8}" dt="2022-04-23T10:29:08.847" v="9857"/>
          <ac:spMkLst>
            <pc:docMk/>
            <pc:sldMk cId="222604443" sldId="449"/>
            <ac:spMk id="2" creationId="{8A61E6FC-A1BF-46B3-88CC-B534E6660675}"/>
          </ac:spMkLst>
        </pc:spChg>
        <pc:spChg chg="del">
          <ac:chgData name="Vikram Shah" userId="aa6280e64b46e2b4" providerId="LiveId" clId="{A97F31F9-396A-4218-93B1-EC11669187B8}" dt="2022-04-23T10:29:18.902" v="9859"/>
          <ac:spMkLst>
            <pc:docMk/>
            <pc:sldMk cId="222604443" sldId="449"/>
            <ac:spMk id="3" creationId="{8E8CFE86-3E66-41CA-8EE8-EFA43D0961C5}"/>
          </ac:spMkLst>
        </pc:spChg>
        <pc:spChg chg="add mod">
          <ac:chgData name="Vikram Shah" userId="aa6280e64b46e2b4" providerId="LiveId" clId="{A97F31F9-396A-4218-93B1-EC11669187B8}" dt="2022-04-23T10:31:22.647" v="9889" actId="27636"/>
          <ac:spMkLst>
            <pc:docMk/>
            <pc:sldMk cId="222604443" sldId="449"/>
            <ac:spMk id="4" creationId="{37C6E7D1-2BDA-4D22-AA57-431458CC9E72}"/>
          </ac:spMkLst>
        </pc:spChg>
        <pc:spChg chg="add mod">
          <ac:chgData name="Vikram Shah" userId="aa6280e64b46e2b4" providerId="LiveId" clId="{A97F31F9-396A-4218-93B1-EC11669187B8}" dt="2022-04-23T10:32:49.502" v="9980" actId="20577"/>
          <ac:spMkLst>
            <pc:docMk/>
            <pc:sldMk cId="222604443" sldId="449"/>
            <ac:spMk id="5" creationId="{2E6E5054-884C-4C2A-B265-F7E558EAB63C}"/>
          </ac:spMkLst>
        </pc:spChg>
      </pc:sldChg>
      <pc:sldChg chg="addSp delSp modSp new mod">
        <pc:chgData name="Vikram Shah" userId="aa6280e64b46e2b4" providerId="LiveId" clId="{A97F31F9-396A-4218-93B1-EC11669187B8}" dt="2022-04-23T10:40:20.924" v="10266" actId="20577"/>
        <pc:sldMkLst>
          <pc:docMk/>
          <pc:sldMk cId="3145595691" sldId="450"/>
        </pc:sldMkLst>
        <pc:spChg chg="del">
          <ac:chgData name="Vikram Shah" userId="aa6280e64b46e2b4" providerId="LiveId" clId="{A97F31F9-396A-4218-93B1-EC11669187B8}" dt="2022-04-23T10:34:16.469" v="9990" actId="478"/>
          <ac:spMkLst>
            <pc:docMk/>
            <pc:sldMk cId="3145595691" sldId="450"/>
            <ac:spMk id="2" creationId="{DF01E9D3-9E54-4FCB-9036-CC8A761A0813}"/>
          </ac:spMkLst>
        </pc:spChg>
        <pc:spChg chg="del">
          <ac:chgData name="Vikram Shah" userId="aa6280e64b46e2b4" providerId="LiveId" clId="{A97F31F9-396A-4218-93B1-EC11669187B8}" dt="2022-04-23T10:33:51.169" v="9982"/>
          <ac:spMkLst>
            <pc:docMk/>
            <pc:sldMk cId="3145595691" sldId="450"/>
            <ac:spMk id="3" creationId="{39ECEE1C-DF52-4613-B39A-81A29DB2D9D4}"/>
          </ac:spMkLst>
        </pc:spChg>
        <pc:spChg chg="add mod">
          <ac:chgData name="Vikram Shah" userId="aa6280e64b46e2b4" providerId="LiveId" clId="{A97F31F9-396A-4218-93B1-EC11669187B8}" dt="2022-04-23T10:40:20.924" v="10266" actId="20577"/>
          <ac:spMkLst>
            <pc:docMk/>
            <pc:sldMk cId="3145595691" sldId="450"/>
            <ac:spMk id="4" creationId="{08F6D453-5347-41A6-97AC-17CACF257EAA}"/>
          </ac:spMkLst>
        </pc:spChg>
      </pc:sldChg>
      <pc:sldChg chg="add del">
        <pc:chgData name="Vikram Shah" userId="aa6280e64b46e2b4" providerId="LiveId" clId="{A97F31F9-396A-4218-93B1-EC11669187B8}" dt="2022-04-23T10:28:33.133" v="9854"/>
        <pc:sldMkLst>
          <pc:docMk/>
          <pc:sldMk cId="4028602005" sldId="450"/>
        </pc:sldMkLst>
      </pc:sldChg>
      <pc:sldChg chg="modSp new mod">
        <pc:chgData name="Vikram Shah" userId="aa6280e64b46e2b4" providerId="LiveId" clId="{A97F31F9-396A-4218-93B1-EC11669187B8}" dt="2022-04-23T10:50:01.838" v="10473" actId="20577"/>
        <pc:sldMkLst>
          <pc:docMk/>
          <pc:sldMk cId="1946994838" sldId="451"/>
        </pc:sldMkLst>
        <pc:spChg chg="mod">
          <ac:chgData name="Vikram Shah" userId="aa6280e64b46e2b4" providerId="LiveId" clId="{A97F31F9-396A-4218-93B1-EC11669187B8}" dt="2022-04-23T10:44:30.913" v="10301" actId="404"/>
          <ac:spMkLst>
            <pc:docMk/>
            <pc:sldMk cId="1946994838" sldId="451"/>
            <ac:spMk id="2" creationId="{3F28093D-D164-4DE6-B475-038BD026DE1D}"/>
          </ac:spMkLst>
        </pc:spChg>
        <pc:spChg chg="mod">
          <ac:chgData name="Vikram Shah" userId="aa6280e64b46e2b4" providerId="LiveId" clId="{A97F31F9-396A-4218-93B1-EC11669187B8}" dt="2022-04-23T10:50:01.838" v="10473" actId="20577"/>
          <ac:spMkLst>
            <pc:docMk/>
            <pc:sldMk cId="1946994838" sldId="451"/>
            <ac:spMk id="3" creationId="{2F6E3AAF-5F4C-47AB-868F-A103FDB99197}"/>
          </ac:spMkLst>
        </pc:spChg>
      </pc:sldChg>
      <pc:sldChg chg="modSp new mod">
        <pc:chgData name="Vikram Shah" userId="aa6280e64b46e2b4" providerId="LiveId" clId="{A97F31F9-396A-4218-93B1-EC11669187B8}" dt="2022-04-23T10:54:48.164" v="10730" actId="1076"/>
        <pc:sldMkLst>
          <pc:docMk/>
          <pc:sldMk cId="699275989" sldId="452"/>
        </pc:sldMkLst>
        <pc:spChg chg="mod">
          <ac:chgData name="Vikram Shah" userId="aa6280e64b46e2b4" providerId="LiveId" clId="{A97F31F9-396A-4218-93B1-EC11669187B8}" dt="2022-04-23T10:54:43.669" v="10729" actId="27636"/>
          <ac:spMkLst>
            <pc:docMk/>
            <pc:sldMk cId="699275989" sldId="452"/>
            <ac:spMk id="2" creationId="{4266E411-9160-446F-A547-78E50BF15E5D}"/>
          </ac:spMkLst>
        </pc:spChg>
        <pc:spChg chg="mod">
          <ac:chgData name="Vikram Shah" userId="aa6280e64b46e2b4" providerId="LiveId" clId="{A97F31F9-396A-4218-93B1-EC11669187B8}" dt="2022-04-23T10:54:48.164" v="10730" actId="1076"/>
          <ac:spMkLst>
            <pc:docMk/>
            <pc:sldMk cId="699275989" sldId="452"/>
            <ac:spMk id="3" creationId="{7FBDA41B-6E5E-4DEF-A15B-525E5B1E7C72}"/>
          </ac:spMkLst>
        </pc:spChg>
      </pc:sldChg>
      <pc:sldChg chg="add del">
        <pc:chgData name="Vikram Shah" userId="aa6280e64b46e2b4" providerId="LiveId" clId="{A97F31F9-396A-4218-93B1-EC11669187B8}" dt="2022-04-23T10:50:58.481" v="10476"/>
        <pc:sldMkLst>
          <pc:docMk/>
          <pc:sldMk cId="489786387" sldId="453"/>
        </pc:sldMkLst>
      </pc:sldChg>
      <pc:sldChg chg="addSp delSp modSp new mod">
        <pc:chgData name="Vikram Shah" userId="aa6280e64b46e2b4" providerId="LiveId" clId="{A97F31F9-396A-4218-93B1-EC11669187B8}" dt="2022-04-23T11:06:33.138" v="11613" actId="114"/>
        <pc:sldMkLst>
          <pc:docMk/>
          <pc:sldMk cId="1139529215" sldId="453"/>
        </pc:sldMkLst>
        <pc:spChg chg="mod">
          <ac:chgData name="Vikram Shah" userId="aa6280e64b46e2b4" providerId="LiveId" clId="{A97F31F9-396A-4218-93B1-EC11669187B8}" dt="2022-04-23T10:56:10.347" v="10747" actId="14100"/>
          <ac:spMkLst>
            <pc:docMk/>
            <pc:sldMk cId="1139529215" sldId="453"/>
            <ac:spMk id="2" creationId="{836C055D-2B60-488C-BEE1-8D3A965EE340}"/>
          </ac:spMkLst>
        </pc:spChg>
        <pc:spChg chg="del">
          <ac:chgData name="Vikram Shah" userId="aa6280e64b46e2b4" providerId="LiveId" clId="{A97F31F9-396A-4218-93B1-EC11669187B8}" dt="2022-04-23T10:55:47.328" v="10732"/>
          <ac:spMkLst>
            <pc:docMk/>
            <pc:sldMk cId="1139529215" sldId="453"/>
            <ac:spMk id="3" creationId="{34A2C833-CDFF-49D4-82FB-9127125578E9}"/>
          </ac:spMkLst>
        </pc:spChg>
        <pc:spChg chg="add mod">
          <ac:chgData name="Vikram Shah" userId="aa6280e64b46e2b4" providerId="LiveId" clId="{A97F31F9-396A-4218-93B1-EC11669187B8}" dt="2022-04-23T11:06:33.138" v="11613" actId="114"/>
          <ac:spMkLst>
            <pc:docMk/>
            <pc:sldMk cId="1139529215" sldId="453"/>
            <ac:spMk id="4" creationId="{A0FA336F-A19C-4031-82CF-8B622CA00505}"/>
          </ac:spMkLst>
        </pc:spChg>
      </pc:sldChg>
      <pc:sldChg chg="modSp new mod">
        <pc:chgData name="Vikram Shah" userId="aa6280e64b46e2b4" providerId="LiveId" clId="{A97F31F9-396A-4218-93B1-EC11669187B8}" dt="2022-04-23T11:09:46.518" v="11952" actId="20577"/>
        <pc:sldMkLst>
          <pc:docMk/>
          <pc:sldMk cId="1016114712" sldId="454"/>
        </pc:sldMkLst>
        <pc:spChg chg="mod">
          <ac:chgData name="Vikram Shah" userId="aa6280e64b46e2b4" providerId="LiveId" clId="{A97F31F9-396A-4218-93B1-EC11669187B8}" dt="2022-04-23T11:08:35.813" v="11768" actId="122"/>
          <ac:spMkLst>
            <pc:docMk/>
            <pc:sldMk cId="1016114712" sldId="454"/>
            <ac:spMk id="2" creationId="{B830F304-35D0-423D-8A7C-E7F550C8AE60}"/>
          </ac:spMkLst>
        </pc:spChg>
        <pc:spChg chg="mod">
          <ac:chgData name="Vikram Shah" userId="aa6280e64b46e2b4" providerId="LiveId" clId="{A97F31F9-396A-4218-93B1-EC11669187B8}" dt="2022-04-23T11:09:46.518" v="11952" actId="20577"/>
          <ac:spMkLst>
            <pc:docMk/>
            <pc:sldMk cId="1016114712" sldId="454"/>
            <ac:spMk id="3" creationId="{66370EAD-1439-4398-B476-72EE47781C0A}"/>
          </ac:spMkLst>
        </pc:spChg>
      </pc:sldChg>
      <pc:sldChg chg="modSp new mod">
        <pc:chgData name="Vikram Shah" userId="aa6280e64b46e2b4" providerId="LiveId" clId="{A97F31F9-396A-4218-93B1-EC11669187B8}" dt="2022-04-23T11:13:06.939" v="12376" actId="403"/>
        <pc:sldMkLst>
          <pc:docMk/>
          <pc:sldMk cId="1440890297" sldId="455"/>
        </pc:sldMkLst>
        <pc:spChg chg="mod">
          <ac:chgData name="Vikram Shah" userId="aa6280e64b46e2b4" providerId="LiveId" clId="{A97F31F9-396A-4218-93B1-EC11669187B8}" dt="2022-04-23T11:10:14.580" v="11986" actId="20577"/>
          <ac:spMkLst>
            <pc:docMk/>
            <pc:sldMk cId="1440890297" sldId="455"/>
            <ac:spMk id="2" creationId="{0CD7AD76-74FA-4EE8-8B1A-C65D9C7BA077}"/>
          </ac:spMkLst>
        </pc:spChg>
        <pc:spChg chg="mod">
          <ac:chgData name="Vikram Shah" userId="aa6280e64b46e2b4" providerId="LiveId" clId="{A97F31F9-396A-4218-93B1-EC11669187B8}" dt="2022-04-23T11:13:06.939" v="12376" actId="403"/>
          <ac:spMkLst>
            <pc:docMk/>
            <pc:sldMk cId="1440890297" sldId="455"/>
            <ac:spMk id="3" creationId="{5A619351-0ED5-4487-8D35-B4CE9CE2A4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B821E28-1E6F-4243-A15C-86C22CA3E45A}" type="datetimeFigureOut">
              <a:rPr lang="en-IN" smtClean="0"/>
              <a:pPr/>
              <a:t>25-04-2022</a:t>
            </a:fld>
            <a:endParaRPr lang="en-IN"/>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88C2AA2-5DDC-4AD4-9916-8745DFF47BE7}" type="slidenum">
              <a:rPr lang="en-IN" smtClean="0"/>
              <a:pPr/>
              <a:t>‹#›</a:t>
            </a:fld>
            <a:endParaRPr lang="en-IN"/>
          </a:p>
        </p:txBody>
      </p:sp>
    </p:spTree>
    <p:extLst>
      <p:ext uri="{BB962C8B-B14F-4D97-AF65-F5344CB8AC3E}">
        <p14:creationId xmlns:p14="http://schemas.microsoft.com/office/powerpoint/2010/main" xmlns="" val="381796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88C2AA2-5DDC-4AD4-9916-8745DFF47BE7}" type="slidenum">
              <a:rPr lang="en-IN" smtClean="0"/>
              <a:pPr/>
              <a:t>1</a:t>
            </a:fld>
            <a:endParaRPr lang="en-IN"/>
          </a:p>
        </p:txBody>
      </p:sp>
    </p:spTree>
    <p:extLst>
      <p:ext uri="{BB962C8B-B14F-4D97-AF65-F5344CB8AC3E}">
        <p14:creationId xmlns:p14="http://schemas.microsoft.com/office/powerpoint/2010/main" xmlns="" val="216019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en-US" altLang="en-US" smtClean="0"/>
              <a:t>sbcngp@gmail.comachandak_ngp@sancharnet.in</a:t>
            </a: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altLang="en-US" smtClean="0"/>
          </a:p>
        </p:txBody>
      </p:sp>
      <p:sp>
        <p:nvSpPr>
          <p:cNvPr id="88069" name="Header Placeholder 4"/>
          <p:cNvSpPr>
            <a:spLocks noGrp="1"/>
          </p:cNvSpPr>
          <p:nvPr>
            <p:ph type="hdr" sz="quarter"/>
          </p:nvPr>
        </p:nvSpPr>
        <p:spPr>
          <a:noFill/>
        </p:spPr>
        <p:txBody>
          <a:bodyPr/>
          <a:lstStyle/>
          <a:p>
            <a:r>
              <a:rPr lang="en-US" altLang="en-US" smtClean="0"/>
              <a:t>GEARING UP FOR GST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F576DF51-CD08-4154-8856-D553939F8F02}"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76DF51-CD08-4154-8856-D553939F8F0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76DF51-CD08-4154-8856-D553939F8F0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76DF51-CD08-4154-8856-D553939F8F0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76DF51-CD08-4154-8856-D553939F8F02}"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76DF51-CD08-4154-8856-D553939F8F0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576DF51-CD08-4154-8856-D553939F8F0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576DF51-CD08-4154-8856-D553939F8F0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576DF51-CD08-4154-8856-D553939F8F0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76DF51-CD08-4154-8856-D553939F8F0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180D4D-2CA9-41A0-AAAF-AC1FAFB59FE4}" type="datetimeFigureOut">
              <a:rPr lang="en-IN" smtClean="0"/>
              <a:pPr/>
              <a:t>25-04-2022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69600" y="6356351"/>
            <a:ext cx="812800" cy="365125"/>
          </a:xfrm>
        </p:spPr>
        <p:txBody>
          <a:bodyPr/>
          <a:lstStyle/>
          <a:p>
            <a:fld id="{F576DF51-CD08-4154-8856-D553939F8F02}" type="slidenum">
              <a:rPr lang="en-IN" smtClean="0"/>
              <a:pPr/>
              <a:t>‹#›</a:t>
            </a:fld>
            <a:endParaRPr lang="en-I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D180D4D-2CA9-41A0-AAAF-AC1FAFB59FE4}" type="datetimeFigureOut">
              <a:rPr lang="en-IN" smtClean="0"/>
              <a:pPr/>
              <a:t>25-04-2022</a:t>
            </a:fld>
            <a:endParaRPr lang="en-IN"/>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76DF51-CD08-4154-8856-D553939F8F02}" type="slidenum">
              <a:rPr lang="en-IN" smtClean="0"/>
              <a:pPr/>
              <a:t>‹#›</a:t>
            </a:fld>
            <a:endParaRPr lang="en-IN"/>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C0DF70-37A6-4EA6-92BF-342A090901E5}"/>
              </a:ext>
            </a:extLst>
          </p:cNvPr>
          <p:cNvSpPr>
            <a:spLocks noGrp="1"/>
          </p:cNvSpPr>
          <p:nvPr>
            <p:ph type="ctrTitle"/>
          </p:nvPr>
        </p:nvSpPr>
        <p:spPr>
          <a:xfrm>
            <a:off x="1524000" y="1041400"/>
            <a:ext cx="9323070" cy="3667760"/>
          </a:xfrm>
        </p:spPr>
        <p:txBody>
          <a:bodyPr>
            <a:normAutofit/>
          </a:bodyPr>
          <a:lstStyle/>
          <a:p>
            <a:pPr eaLnBrk="1" hangingPunct="1">
              <a:defRPr/>
            </a:pPr>
            <a:r>
              <a:rPr lang="en-US" sz="3600" b="1" dirty="0">
                <a:latin typeface="+mj-lt"/>
              </a:rPr>
              <a:t>THE MAHARASHTRA SETTLEMENT OF ARREARS OF TAX, INTEREST, PENALTY OR LATE FEE ACT, 2022</a:t>
            </a:r>
            <a:br>
              <a:rPr lang="en-US" sz="3600" b="1" dirty="0">
                <a:latin typeface="+mj-lt"/>
              </a:rPr>
            </a:br>
            <a:r>
              <a:rPr lang="en-US" sz="3600" b="1" dirty="0">
                <a:latin typeface="+mj-lt"/>
              </a:rPr>
              <a:t/>
            </a:r>
            <a:br>
              <a:rPr lang="en-US" sz="3600" b="1" dirty="0">
                <a:latin typeface="+mj-lt"/>
              </a:rPr>
            </a:br>
            <a:r>
              <a:rPr lang="en-US" sz="3600" b="1" dirty="0">
                <a:latin typeface="+mj-lt"/>
              </a:rPr>
              <a:t/>
            </a:r>
            <a:br>
              <a:rPr lang="en-US" sz="3600" b="1" dirty="0">
                <a:latin typeface="+mj-lt"/>
              </a:rPr>
            </a:br>
            <a:endParaRPr lang="en-IN" dirty="0"/>
          </a:p>
        </p:txBody>
      </p:sp>
      <p:sp>
        <p:nvSpPr>
          <p:cNvPr id="3" name="Subtitle 2">
            <a:extLst>
              <a:ext uri="{FF2B5EF4-FFF2-40B4-BE49-F238E27FC236}">
                <a16:creationId xmlns:a16="http://schemas.microsoft.com/office/drawing/2014/main" xmlns="" id="{5D1277DA-D3BA-4948-A2BB-66540D203EFD}"/>
              </a:ext>
            </a:extLst>
          </p:cNvPr>
          <p:cNvSpPr>
            <a:spLocks noGrp="1"/>
          </p:cNvSpPr>
          <p:nvPr>
            <p:ph type="subTitle" idx="1"/>
          </p:nvPr>
        </p:nvSpPr>
        <p:spPr>
          <a:xfrm>
            <a:off x="711200" y="4127696"/>
            <a:ext cx="10472928" cy="1752600"/>
          </a:xfrm>
        </p:spPr>
        <p:txBody>
          <a:bodyPr>
            <a:normAutofit/>
          </a:bodyPr>
          <a:lstStyle/>
          <a:p>
            <a:r>
              <a:rPr lang="en-US" sz="2400" b="1" dirty="0">
                <a:latin typeface="+mj-lt"/>
              </a:rPr>
              <a:t>Presentation By CA. Shailendra Jain</a:t>
            </a:r>
            <a:br>
              <a:rPr lang="en-US" sz="2400" b="1" dirty="0">
                <a:latin typeface="+mj-lt"/>
              </a:rPr>
            </a:br>
            <a:r>
              <a:rPr lang="en-US" sz="2400" b="1" dirty="0">
                <a:latin typeface="+mj-lt"/>
              </a:rPr>
              <a:t>M/s. Shah </a:t>
            </a:r>
            <a:r>
              <a:rPr lang="en-US" sz="2400" b="1" dirty="0" err="1">
                <a:latin typeface="+mj-lt"/>
              </a:rPr>
              <a:t>Baheti</a:t>
            </a:r>
            <a:r>
              <a:rPr lang="en-US" sz="2400" b="1" dirty="0">
                <a:latin typeface="+mj-lt"/>
              </a:rPr>
              <a:t> </a:t>
            </a:r>
            <a:r>
              <a:rPr lang="en-US" sz="2400" b="1" dirty="0" err="1">
                <a:latin typeface="+mj-lt"/>
              </a:rPr>
              <a:t>Chandak</a:t>
            </a:r>
            <a:r>
              <a:rPr lang="en-US" sz="2400" b="1" dirty="0">
                <a:latin typeface="+mj-lt"/>
              </a:rPr>
              <a:t> &amp; Co</a:t>
            </a:r>
            <a:r>
              <a:rPr lang="en-US" sz="4400" b="1" dirty="0">
                <a:latin typeface="+mj-lt"/>
              </a:rPr>
              <a:t>.</a:t>
            </a:r>
            <a:endParaRPr lang="en-IN" dirty="0"/>
          </a:p>
        </p:txBody>
      </p:sp>
    </p:spTree>
    <p:extLst>
      <p:ext uri="{BB962C8B-B14F-4D97-AF65-F5344CB8AC3E}">
        <p14:creationId xmlns:p14="http://schemas.microsoft.com/office/powerpoint/2010/main" xmlns="" val="112404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5FA71-F6C0-4111-88F4-26DE48D49212}"/>
              </a:ext>
            </a:extLst>
          </p:cNvPr>
          <p:cNvSpPr>
            <a:spLocks noGrp="1"/>
          </p:cNvSpPr>
          <p:nvPr>
            <p:ph type="title"/>
          </p:nvPr>
        </p:nvSpPr>
        <p:spPr>
          <a:xfrm>
            <a:off x="838200" y="883285"/>
            <a:ext cx="10515600" cy="606425"/>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800" b="1" u="sng" dirty="0">
                <a:latin typeface="Times New Roman" pitchFamily="18" charset="0"/>
                <a:cs typeface="Times New Roman" pitchFamily="18" charset="0"/>
              </a:rPr>
              <a:t>ELIGIBILITY FOR SETTLEMENT </a:t>
            </a:r>
            <a:endParaRPr lang="en-IN" sz="2800" b="1" u="sng"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97A97340-AB40-45CC-B192-6022F83B21C8}"/>
              </a:ext>
            </a:extLst>
          </p:cNvPr>
          <p:cNvSpPr>
            <a:spLocks noGrp="1"/>
          </p:cNvSpPr>
          <p:nvPr>
            <p:ph idx="1"/>
          </p:nvPr>
        </p:nvSpPr>
        <p:spPr>
          <a:xfrm>
            <a:off x="838200" y="1748791"/>
            <a:ext cx="10515600" cy="489585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a:latin typeface="Times New Roman" pitchFamily="18" charset="0"/>
                <a:cs typeface="Times New Roman" pitchFamily="18" charset="0"/>
              </a:rPr>
              <a:t>Subject of other provision of this Act an applicant </a:t>
            </a:r>
            <a:r>
              <a:rPr lang="en-US" sz="2400" b="1" i="1" dirty="0">
                <a:latin typeface="Times New Roman" pitchFamily="18" charset="0"/>
                <a:cs typeface="Times New Roman" pitchFamily="18" charset="0"/>
              </a:rPr>
              <a:t>whether registered or not </a:t>
            </a:r>
            <a:r>
              <a:rPr lang="en-US" sz="2400" dirty="0">
                <a:latin typeface="Times New Roman" pitchFamily="18" charset="0"/>
                <a:cs typeface="Times New Roman" pitchFamily="18" charset="0"/>
              </a:rPr>
              <a:t>under the relevant Act shall be eligible to make an application.</a:t>
            </a:r>
          </a:p>
          <a:p>
            <a:pPr algn="just"/>
            <a:r>
              <a:rPr lang="en-US" sz="2400" b="1" i="1" dirty="0">
                <a:latin typeface="Times New Roman" pitchFamily="18" charset="0"/>
                <a:cs typeface="Times New Roman" pitchFamily="18" charset="0"/>
              </a:rPr>
              <a:t>In respect of the specified period </a:t>
            </a:r>
          </a:p>
          <a:p>
            <a:pPr algn="just"/>
            <a:r>
              <a:rPr lang="en-US" sz="2400" b="1" i="1" dirty="0">
                <a:latin typeface="Times New Roman" pitchFamily="18" charset="0"/>
                <a:cs typeface="Times New Roman" pitchFamily="18" charset="0"/>
              </a:rPr>
              <a:t>Whether such arrears are disputed in appeal under the relevant Act or not.</a:t>
            </a:r>
          </a:p>
          <a:p>
            <a:pPr algn="just"/>
            <a:r>
              <a:rPr lang="en-US" sz="2400" dirty="0">
                <a:latin typeface="Times New Roman" pitchFamily="18" charset="0"/>
                <a:cs typeface="Times New Roman" pitchFamily="18" charset="0"/>
              </a:rPr>
              <a:t>Applicant who has availed benefits under earlier Amnesty Scheme as declared by the Government under any GR or </a:t>
            </a:r>
          </a:p>
          <a:p>
            <a:pPr algn="just"/>
            <a:r>
              <a:rPr lang="en-US" sz="2400" dirty="0">
                <a:latin typeface="Times New Roman" pitchFamily="18" charset="0"/>
                <a:cs typeface="Times New Roman" pitchFamily="18" charset="0"/>
              </a:rPr>
              <a:t>Under the Maharashtra Settlement of Arrears in Disputed, 2016 or </a:t>
            </a:r>
          </a:p>
          <a:p>
            <a:pPr algn="just"/>
            <a:r>
              <a:rPr lang="en-US" sz="2400" dirty="0">
                <a:latin typeface="Times New Roman" pitchFamily="18" charset="0"/>
                <a:cs typeface="Times New Roman" pitchFamily="18" charset="0"/>
              </a:rPr>
              <a:t>The Maharashtra Settlement of Arrears of tax, interest, penalty or late fee Act, 2019, shall also be eligible to make an application under this Act.</a:t>
            </a:r>
          </a:p>
          <a:p>
            <a:pPr algn="just"/>
            <a:r>
              <a:rPr lang="en-US" sz="2400" dirty="0">
                <a:latin typeface="Times New Roman" pitchFamily="18" charset="0"/>
                <a:cs typeface="Times New Roman" pitchFamily="18" charset="0"/>
              </a:rPr>
              <a:t>The conditions stated in Section 11 and other provisions of this Act shall be complied with</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1216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5FA71-F6C0-4111-88F4-26DE48D49212}"/>
              </a:ext>
            </a:extLst>
          </p:cNvPr>
          <p:cNvSpPr>
            <a:spLocks noGrp="1"/>
          </p:cNvSpPr>
          <p:nvPr>
            <p:ph type="title"/>
          </p:nvPr>
        </p:nvSpPr>
        <p:spPr>
          <a:xfrm>
            <a:off x="838200" y="1066165"/>
            <a:ext cx="10515600" cy="606425"/>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800" b="1" u="sng" dirty="0">
                <a:latin typeface="Times New Roman" pitchFamily="18" charset="0"/>
                <a:cs typeface="Times New Roman" pitchFamily="18" charset="0"/>
              </a:rPr>
              <a:t>CASES LITIGATED BY STATE ALSO ELIGIBLE </a:t>
            </a:r>
            <a:endParaRPr lang="en-IN" sz="2800" b="1" u="sng"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97A97340-AB40-45CC-B192-6022F83B21C8}"/>
              </a:ext>
            </a:extLst>
          </p:cNvPr>
          <p:cNvSpPr>
            <a:spLocks noGrp="1"/>
          </p:cNvSpPr>
          <p:nvPr>
            <p:ph idx="1"/>
          </p:nvPr>
        </p:nvSpPr>
        <p:spPr>
          <a:xfrm>
            <a:off x="838200" y="1870711"/>
            <a:ext cx="10515600" cy="462153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Times New Roman" pitchFamily="18" charset="0"/>
                <a:cs typeface="Times New Roman" pitchFamily="18" charset="0"/>
              </a:rPr>
              <a:t>Where </a:t>
            </a:r>
            <a:r>
              <a:rPr lang="en-US" sz="2400" dirty="0">
                <a:latin typeface="Times New Roman" pitchFamily="18" charset="0"/>
                <a:cs typeface="Times New Roman" pitchFamily="18" charset="0"/>
              </a:rPr>
              <a:t>the GST department has filed reference or an appeal before the Maharashtra Tribunal or the Course, the demands disputed by the said department (tax, interest, penalty or late fee) may be considered for Settlement of Arrears by the applicant and application for settlement be filed accordingly.</a:t>
            </a:r>
          </a:p>
          <a:p>
            <a:r>
              <a:rPr lang="en-IN" sz="2400" dirty="0">
                <a:latin typeface="Times New Roman" pitchFamily="18" charset="0"/>
                <a:cs typeface="Times New Roman" pitchFamily="18" charset="0"/>
              </a:rPr>
              <a:t>However, once the amount disputed by the department is settled under this Act, once the amount disputed by the department is settled under  this Act, there shall be </a:t>
            </a:r>
          </a:p>
          <a:p>
            <a:r>
              <a:rPr lang="en-IN" b="1" i="1" dirty="0">
                <a:latin typeface="Times New Roman" pitchFamily="18" charset="0"/>
                <a:cs typeface="Times New Roman" pitchFamily="18" charset="0"/>
              </a:rPr>
              <a:t>No Refund</a:t>
            </a:r>
          </a:p>
          <a:p>
            <a:r>
              <a:rPr lang="en-IN" b="1" i="1" dirty="0">
                <a:latin typeface="Times New Roman" pitchFamily="18" charset="0"/>
                <a:cs typeface="Times New Roman" pitchFamily="18" charset="0"/>
              </a:rPr>
              <a:t>No adjustment of the amount so paid</a:t>
            </a:r>
          </a:p>
          <a:p>
            <a:r>
              <a:rPr lang="en-IN" b="1" i="1" dirty="0">
                <a:latin typeface="Times New Roman" pitchFamily="18" charset="0"/>
                <a:cs typeface="Times New Roman" pitchFamily="18" charset="0"/>
              </a:rPr>
              <a:t>No recovery of the waiver already granted under this Act.</a:t>
            </a:r>
          </a:p>
        </p:txBody>
      </p:sp>
    </p:spTree>
    <p:extLst>
      <p:ext uri="{BB962C8B-B14F-4D97-AF65-F5344CB8AC3E}">
        <p14:creationId xmlns:p14="http://schemas.microsoft.com/office/powerpoint/2010/main" xmlns="" val="329390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5FA71-F6C0-4111-88F4-26DE48D49212}"/>
              </a:ext>
            </a:extLst>
          </p:cNvPr>
          <p:cNvSpPr>
            <a:spLocks noGrp="1"/>
          </p:cNvSpPr>
          <p:nvPr>
            <p:ph type="title"/>
          </p:nvPr>
        </p:nvSpPr>
        <p:spPr>
          <a:xfrm>
            <a:off x="838200" y="974725"/>
            <a:ext cx="10515600" cy="915035"/>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400" b="1" u="sng" dirty="0">
                <a:latin typeface="Times New Roman" pitchFamily="18" charset="0"/>
                <a:cs typeface="Times New Roman" pitchFamily="18" charset="0"/>
              </a:rPr>
              <a:t>ADJUSTMENT AND DETERMINATION OF ARREARS ELIGIBLE FOR SETTLEMENT</a:t>
            </a:r>
            <a:endParaRPr lang="en-IN" sz="2400" b="1" u="sng"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97A97340-AB40-45CC-B192-6022F83B21C8}"/>
              </a:ext>
            </a:extLst>
          </p:cNvPr>
          <p:cNvSpPr>
            <a:spLocks noGrp="1"/>
          </p:cNvSpPr>
          <p:nvPr>
            <p:ph idx="1"/>
          </p:nvPr>
        </p:nvSpPr>
        <p:spPr>
          <a:xfrm>
            <a:off x="838200" y="2072641"/>
            <a:ext cx="10515600" cy="4541520"/>
          </a:xfrm>
        </p:spPr>
        <p:style>
          <a:lnRef idx="2">
            <a:schemeClr val="accent1"/>
          </a:lnRef>
          <a:fillRef idx="1">
            <a:schemeClr val="lt1"/>
          </a:fillRef>
          <a:effectRef idx="0">
            <a:schemeClr val="accent1"/>
          </a:effectRef>
          <a:fontRef idx="minor">
            <a:schemeClr val="dk1"/>
          </a:fontRef>
        </p:style>
        <p:txBody>
          <a:bodyPr>
            <a:normAutofit/>
          </a:bodyPr>
          <a:lstStyle/>
          <a:p>
            <a:r>
              <a:rPr lang="en-US" sz="2400" dirty="0" smtClean="0">
                <a:latin typeface="Times New Roman" pitchFamily="18" charset="0"/>
                <a:cs typeface="Times New Roman" pitchFamily="18" charset="0"/>
              </a:rPr>
              <a:t>Any </a:t>
            </a:r>
            <a:r>
              <a:rPr lang="en-US" sz="2400" dirty="0">
                <a:latin typeface="Times New Roman" pitchFamily="18" charset="0"/>
                <a:cs typeface="Times New Roman" pitchFamily="18" charset="0"/>
              </a:rPr>
              <a:t>payment made in respect of a statutory order </a:t>
            </a:r>
          </a:p>
          <a:p>
            <a:r>
              <a:rPr lang="en-US" sz="2400" b="1" dirty="0">
                <a:latin typeface="Times New Roman" pitchFamily="18" charset="0"/>
                <a:cs typeface="Times New Roman" pitchFamily="18" charset="0"/>
              </a:rPr>
              <a:t>EITHER IN THE APPEAL OR OTHERWISE</a:t>
            </a:r>
          </a:p>
          <a:p>
            <a:r>
              <a:rPr lang="en-US" sz="2400" b="1" dirty="0">
                <a:latin typeface="Times New Roman" pitchFamily="18" charset="0"/>
                <a:cs typeface="Times New Roman" pitchFamily="18" charset="0"/>
              </a:rPr>
              <a:t>ON OR BEFORE 31</a:t>
            </a:r>
            <a:r>
              <a:rPr lang="en-US" sz="2400" b="1" baseline="30000" dirty="0">
                <a:latin typeface="Times New Roman" pitchFamily="18" charset="0"/>
                <a:cs typeface="Times New Roman" pitchFamily="18" charset="0"/>
              </a:rPr>
              <a:t>ST</a:t>
            </a:r>
            <a:r>
              <a:rPr lang="en-US" sz="2400" b="1" dirty="0">
                <a:latin typeface="Times New Roman" pitchFamily="18" charset="0"/>
                <a:cs typeface="Times New Roman" pitchFamily="18" charset="0"/>
              </a:rPr>
              <a:t> MARCH, 2022</a:t>
            </a:r>
          </a:p>
          <a:p>
            <a:r>
              <a:rPr lang="en-US" sz="2400" b="1" dirty="0">
                <a:latin typeface="Times New Roman" pitchFamily="18" charset="0"/>
                <a:cs typeface="Times New Roman" pitchFamily="18" charset="0"/>
              </a:rPr>
              <a:t>Shall be adjusted towards the amount of (</a:t>
            </a:r>
            <a:r>
              <a:rPr lang="en-US" sz="2400" b="1" dirty="0" err="1">
                <a:latin typeface="Times New Roman" pitchFamily="18" charset="0"/>
                <a:cs typeface="Times New Roman" pitchFamily="18" charset="0"/>
              </a:rPr>
              <a:t>i</a:t>
            </a:r>
            <a:r>
              <a:rPr lang="en-US" sz="2400" b="1" dirty="0">
                <a:latin typeface="Times New Roman" pitchFamily="18" charset="0"/>
                <a:cs typeface="Times New Roman" pitchFamily="18" charset="0"/>
              </a:rPr>
              <a:t>) undisputed tax and (ii) then disputed tax, thereafter (iii) towards the interest &amp; the balance amount remaining un adjusted shall be adjusted (iv) towards penalty and the late fee, sequentially </a:t>
            </a:r>
          </a:p>
          <a:p>
            <a:r>
              <a:rPr lang="en-US" sz="2400" b="1" dirty="0">
                <a:latin typeface="Times New Roman" pitchFamily="18" charset="0"/>
                <a:cs typeface="Times New Roman" pitchFamily="18" charset="0"/>
              </a:rPr>
              <a:t>After adjustment of amount as specified above only the remaining outstanding as on 1</a:t>
            </a:r>
            <a:r>
              <a:rPr lang="en-US" sz="2400" b="1" baseline="30000" dirty="0">
                <a:latin typeface="Times New Roman" pitchFamily="18" charset="0"/>
                <a:cs typeface="Times New Roman" pitchFamily="18" charset="0"/>
              </a:rPr>
              <a:t>st</a:t>
            </a:r>
            <a:r>
              <a:rPr lang="en-US" sz="2400" b="1" dirty="0">
                <a:latin typeface="Times New Roman" pitchFamily="18" charset="0"/>
                <a:cs typeface="Times New Roman" pitchFamily="18" charset="0"/>
              </a:rPr>
              <a:t> April, 2022 or any demand raised for the specified  by any statutory order during the period from 1</a:t>
            </a:r>
            <a:r>
              <a:rPr lang="en-US" sz="2400" b="1" baseline="30000" dirty="0">
                <a:latin typeface="Times New Roman" pitchFamily="18" charset="0"/>
                <a:cs typeface="Times New Roman" pitchFamily="18" charset="0"/>
              </a:rPr>
              <a:t>st</a:t>
            </a:r>
            <a:r>
              <a:rPr lang="en-US" sz="2400" b="1" dirty="0">
                <a:latin typeface="Times New Roman" pitchFamily="18" charset="0"/>
                <a:cs typeface="Times New Roman" pitchFamily="18" charset="0"/>
              </a:rPr>
              <a:t> April, 2022 to 30</a:t>
            </a:r>
            <a:r>
              <a:rPr lang="en-US" sz="2400" b="1" baseline="30000" dirty="0">
                <a:latin typeface="Times New Roman" pitchFamily="18" charset="0"/>
                <a:cs typeface="Times New Roman" pitchFamily="18" charset="0"/>
              </a:rPr>
              <a:t>th</a:t>
            </a:r>
            <a:r>
              <a:rPr lang="en-US" sz="2400" b="1" dirty="0">
                <a:latin typeface="Times New Roman" pitchFamily="18" charset="0"/>
                <a:cs typeface="Times New Roman" pitchFamily="18" charset="0"/>
              </a:rPr>
              <a:t> Sept. 2022, shall be considered for settlement.</a:t>
            </a:r>
          </a:p>
        </p:txBody>
      </p:sp>
    </p:spTree>
    <p:extLst>
      <p:ext uri="{BB962C8B-B14F-4D97-AF65-F5344CB8AC3E}">
        <p14:creationId xmlns:p14="http://schemas.microsoft.com/office/powerpoint/2010/main" xmlns="" val="63471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5FA71-F6C0-4111-88F4-26DE48D49212}"/>
              </a:ext>
            </a:extLst>
          </p:cNvPr>
          <p:cNvSpPr>
            <a:spLocks noGrp="1"/>
          </p:cNvSpPr>
          <p:nvPr>
            <p:ph type="title"/>
          </p:nvPr>
        </p:nvSpPr>
        <p:spPr>
          <a:xfrm>
            <a:off x="838200" y="1218565"/>
            <a:ext cx="10515600" cy="1326515"/>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400" b="1" dirty="0">
                <a:latin typeface="Times New Roman" pitchFamily="18" charset="0"/>
                <a:cs typeface="Times New Roman" pitchFamily="18" charset="0"/>
              </a:rPr>
              <a:t>ADJUSTMENT AND DETERMINATION OF ARREARS ELIGIBLE FOR SETTLEMENT (RETURN DUES OR AS PER RECOMMENDATION OF AUDITORS</a:t>
            </a:r>
            <a:endParaRPr lang="en-IN" sz="2400" b="1"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97A97340-AB40-45CC-B192-6022F83B21C8}"/>
              </a:ext>
            </a:extLst>
          </p:cNvPr>
          <p:cNvSpPr>
            <a:spLocks noGrp="1"/>
          </p:cNvSpPr>
          <p:nvPr>
            <p:ph idx="1"/>
          </p:nvPr>
        </p:nvSpPr>
        <p:spPr>
          <a:xfrm>
            <a:off x="838200" y="2834640"/>
            <a:ext cx="10515600" cy="274320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t>The </a:t>
            </a:r>
            <a:r>
              <a:rPr lang="en-US" sz="2400" dirty="0"/>
              <a:t>provisions  of forgoing clauses shall be applicable Mutatis Mutandis to the return dues or, as the case may be, dues as per the recommendations made </a:t>
            </a:r>
            <a:r>
              <a:rPr lang="en-US" sz="2400" dirty="0">
                <a:latin typeface="Times New Roman" pitchFamily="18" charset="0"/>
                <a:cs typeface="Times New Roman" pitchFamily="18" charset="0"/>
              </a:rPr>
              <a:t>in</a:t>
            </a:r>
            <a:r>
              <a:rPr lang="en-US" sz="2400" dirty="0"/>
              <a:t> respect of tax, interest or late fee by the auditors in the audit report.</a:t>
            </a:r>
          </a:p>
        </p:txBody>
      </p:sp>
    </p:spTree>
    <p:extLst>
      <p:ext uri="{BB962C8B-B14F-4D97-AF65-F5344CB8AC3E}">
        <p14:creationId xmlns:p14="http://schemas.microsoft.com/office/powerpoint/2010/main" xmlns="" val="191670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5FA71-F6C0-4111-88F4-26DE48D49212}"/>
              </a:ext>
            </a:extLst>
          </p:cNvPr>
          <p:cNvSpPr>
            <a:spLocks noGrp="1"/>
          </p:cNvSpPr>
          <p:nvPr>
            <p:ph type="title"/>
          </p:nvPr>
        </p:nvSpPr>
        <p:spPr>
          <a:xfrm>
            <a:off x="838200" y="1233805"/>
            <a:ext cx="10515600" cy="606425"/>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400" b="1" u="sng" dirty="0">
                <a:latin typeface="Times New Roman" pitchFamily="18" charset="0"/>
                <a:cs typeface="Times New Roman" pitchFamily="18" charset="0"/>
              </a:rPr>
              <a:t>WRITE OF IN RESPECT OF CERTAIN AMOUNTS</a:t>
            </a:r>
            <a:endParaRPr lang="en-IN" sz="2400" b="1" u="sng"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97A97340-AB40-45CC-B192-6022F83B21C8}"/>
              </a:ext>
            </a:extLst>
          </p:cNvPr>
          <p:cNvSpPr>
            <a:spLocks noGrp="1"/>
          </p:cNvSpPr>
          <p:nvPr>
            <p:ph idx="1"/>
          </p:nvPr>
        </p:nvSpPr>
        <p:spPr>
          <a:xfrm>
            <a:off x="914400" y="2270761"/>
            <a:ext cx="10515600" cy="3048000"/>
          </a:xfrm>
        </p:spPr>
        <p:style>
          <a:lnRef idx="2">
            <a:schemeClr val="accent1"/>
          </a:lnRef>
          <a:fillRef idx="1">
            <a:schemeClr val="lt1"/>
          </a:fillRef>
          <a:effectRef idx="0">
            <a:schemeClr val="accent1"/>
          </a:effectRef>
          <a:fontRef idx="minor">
            <a:schemeClr val="dk1"/>
          </a:fontRef>
        </p:style>
        <p:txBody>
          <a:bodyPr>
            <a:normAutofit/>
          </a:bodyPr>
          <a:lstStyle/>
          <a:p>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Notwithstanding </a:t>
            </a:r>
            <a:r>
              <a:rPr lang="en-US" sz="2400" dirty="0">
                <a:latin typeface="Times New Roman" pitchFamily="18" charset="0"/>
                <a:cs typeface="Times New Roman" pitchFamily="18" charset="0"/>
              </a:rPr>
              <a:t>anything contained </a:t>
            </a:r>
            <a:r>
              <a:rPr lang="en-US" sz="2400" b="1" i="1" dirty="0">
                <a:latin typeface="Times New Roman" pitchFamily="18" charset="0"/>
                <a:cs typeface="Times New Roman" pitchFamily="18" charset="0"/>
              </a:rPr>
              <a:t>in the relevant Act </a:t>
            </a:r>
            <a:r>
              <a:rPr lang="en-US" sz="2400" dirty="0">
                <a:latin typeface="Times New Roman" pitchFamily="18" charset="0"/>
                <a:cs typeface="Times New Roman" pitchFamily="18" charset="0"/>
              </a:rPr>
              <a:t>or </a:t>
            </a:r>
            <a:r>
              <a:rPr lang="en-US" sz="2400" b="1" i="1" dirty="0">
                <a:latin typeface="Times New Roman" pitchFamily="18" charset="0"/>
                <a:cs typeface="Times New Roman" pitchFamily="18" charset="0"/>
              </a:rPr>
              <a:t>under the provisions of this Act,</a:t>
            </a:r>
            <a:r>
              <a:rPr lang="en-US" sz="2400" dirty="0">
                <a:latin typeface="Times New Roman" pitchFamily="18" charset="0"/>
                <a:cs typeface="Times New Roman" pitchFamily="18" charset="0"/>
              </a:rPr>
              <a:t> any arrears determined as per any statutory order for the specified period </a:t>
            </a:r>
            <a:r>
              <a:rPr lang="en-US" sz="2400" b="1" i="1" dirty="0">
                <a:latin typeface="Times New Roman" pitchFamily="18" charset="0"/>
                <a:cs typeface="Times New Roman" pitchFamily="18" charset="0"/>
              </a:rPr>
              <a:t>as on the 1</a:t>
            </a:r>
            <a:r>
              <a:rPr lang="en-US" sz="2400" b="1" i="1" baseline="30000" dirty="0">
                <a:latin typeface="Times New Roman" pitchFamily="18" charset="0"/>
                <a:cs typeface="Times New Roman" pitchFamily="18" charset="0"/>
              </a:rPr>
              <a:t>st</a:t>
            </a:r>
            <a:r>
              <a:rPr lang="en-US" sz="2400" b="1" i="1" dirty="0">
                <a:latin typeface="Times New Roman" pitchFamily="18" charset="0"/>
                <a:cs typeface="Times New Roman" pitchFamily="18" charset="0"/>
              </a:rPr>
              <a:t> April, 2022 </a:t>
            </a:r>
            <a:r>
              <a:rPr lang="en-US" sz="2400" dirty="0">
                <a:latin typeface="Times New Roman" pitchFamily="18" charset="0"/>
                <a:cs typeface="Times New Roman" pitchFamily="18" charset="0"/>
              </a:rPr>
              <a:t>which are </a:t>
            </a:r>
            <a:r>
              <a:rPr lang="en-US" sz="2400" b="1" i="1" dirty="0">
                <a:latin typeface="Times New Roman" pitchFamily="18" charset="0"/>
                <a:cs typeface="Times New Roman" pitchFamily="18" charset="0"/>
              </a:rPr>
              <a:t>Rs.10,000/- or less per financial year </a:t>
            </a:r>
            <a:r>
              <a:rPr lang="en-US" sz="2400" dirty="0">
                <a:latin typeface="Times New Roman" pitchFamily="18" charset="0"/>
                <a:cs typeface="Times New Roman" pitchFamily="18" charset="0"/>
              </a:rPr>
              <a:t>under the relevant Act </a:t>
            </a:r>
            <a:r>
              <a:rPr lang="en-US" sz="2400" b="1" i="1" dirty="0">
                <a:latin typeface="Times New Roman" pitchFamily="18" charset="0"/>
                <a:cs typeface="Times New Roman" pitchFamily="18" charset="0"/>
              </a:rPr>
              <a:t>shall be written off</a:t>
            </a:r>
            <a:r>
              <a:rPr lang="en-US" sz="2400"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7440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5FA71-F6C0-4111-88F4-26DE48D49212}"/>
              </a:ext>
            </a:extLst>
          </p:cNvPr>
          <p:cNvSpPr>
            <a:spLocks noGrp="1"/>
          </p:cNvSpPr>
          <p:nvPr>
            <p:ph type="title"/>
          </p:nvPr>
        </p:nvSpPr>
        <p:spPr>
          <a:xfrm>
            <a:off x="838200" y="1188085"/>
            <a:ext cx="10515600" cy="606425"/>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400" b="1" u="sng" dirty="0">
                <a:latin typeface="Times New Roman" pitchFamily="18" charset="0"/>
                <a:cs typeface="Times New Roman" pitchFamily="18" charset="0"/>
              </a:rPr>
              <a:t>REQUISITE AMOUNT AND EXTENT OF WAIVER</a:t>
            </a:r>
            <a:endParaRPr lang="en-IN" sz="2400" b="1" u="sng"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97A97340-AB40-45CC-B192-6022F83B21C8}"/>
              </a:ext>
            </a:extLst>
          </p:cNvPr>
          <p:cNvSpPr>
            <a:spLocks noGrp="1"/>
          </p:cNvSpPr>
          <p:nvPr>
            <p:ph idx="1"/>
          </p:nvPr>
        </p:nvSpPr>
        <p:spPr>
          <a:xfrm>
            <a:off x="838200" y="2103120"/>
            <a:ext cx="10515600" cy="4348163"/>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a:latin typeface="Times New Roman" pitchFamily="18" charset="0"/>
                <a:cs typeface="Times New Roman" pitchFamily="18" charset="0"/>
              </a:rPr>
              <a:t>Where tax is undisputed or disputed the extent of waiver of payment of undisputed tax, disputed tax, interest, penalty or late fee shall be as specified in Annexure-A or Annexure-B.</a:t>
            </a:r>
          </a:p>
          <a:p>
            <a:pPr algn="just"/>
            <a:r>
              <a:rPr lang="en-US" sz="2400" b="1" i="1" dirty="0">
                <a:latin typeface="Times New Roman" pitchFamily="18" charset="0"/>
                <a:cs typeface="Times New Roman" pitchFamily="18" charset="0"/>
              </a:rPr>
              <a:t>Notwithstanding</a:t>
            </a:r>
            <a:r>
              <a:rPr lang="en-US" sz="2400" dirty="0">
                <a:latin typeface="Times New Roman" pitchFamily="18" charset="0"/>
                <a:cs typeface="Times New Roman" pitchFamily="18" charset="0"/>
              </a:rPr>
              <a:t> anything contained in this section and </a:t>
            </a:r>
            <a:r>
              <a:rPr lang="en-US" sz="2400" b="1" i="1" dirty="0">
                <a:latin typeface="Times New Roman" pitchFamily="18" charset="0"/>
                <a:cs typeface="Times New Roman" pitchFamily="18" charset="0"/>
              </a:rPr>
              <a:t>section 9 </a:t>
            </a:r>
            <a:r>
              <a:rPr lang="en-US" sz="2400" dirty="0">
                <a:latin typeface="Times New Roman" pitchFamily="18" charset="0"/>
                <a:cs typeface="Times New Roman" pitchFamily="18" charset="0"/>
              </a:rPr>
              <a:t>if arrears as per section 6 of tax, interest, penalty or late fee as per any </a:t>
            </a:r>
            <a:r>
              <a:rPr lang="en-US" sz="2400" b="1" i="1" dirty="0">
                <a:latin typeface="Times New Roman" pitchFamily="18" charset="0"/>
                <a:cs typeface="Times New Roman" pitchFamily="18" charset="0"/>
              </a:rPr>
              <a:t>statutory order </a:t>
            </a:r>
            <a:r>
              <a:rPr lang="en-US" sz="2400" dirty="0">
                <a:latin typeface="Times New Roman" pitchFamily="18" charset="0"/>
                <a:cs typeface="Times New Roman" pitchFamily="18" charset="0"/>
              </a:rPr>
              <a:t>is of Rs.10 Lakhs or less then the extent of lumpsum payment and applicable waiver shall be as specified in Annexure-A or Annexure-B.</a:t>
            </a:r>
          </a:p>
          <a:p>
            <a:pPr algn="just"/>
            <a:r>
              <a:rPr lang="en-US" sz="2400" dirty="0">
                <a:latin typeface="Times New Roman" pitchFamily="18" charset="0"/>
                <a:cs typeface="Times New Roman" pitchFamily="18" charset="0"/>
              </a:rPr>
              <a:t>However, the applicant may opt for payment of lumpsum @20% of  outstanding dues without bothering about undisputed tax, disputed tax, interest, penalty or late fee i.e. the lumpsum payment.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391740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7F32A0-A303-49A2-84FF-80C2BE61DFD8}"/>
              </a:ext>
            </a:extLst>
          </p:cNvPr>
          <p:cNvSpPr>
            <a:spLocks noGrp="1"/>
          </p:cNvSpPr>
          <p:nvPr>
            <p:ph type="title"/>
          </p:nvPr>
        </p:nvSpPr>
        <p:spPr>
          <a:xfrm>
            <a:off x="838200" y="365125"/>
            <a:ext cx="10515600" cy="480695"/>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400" b="1" dirty="0">
                <a:latin typeface="Times New Roman" pitchFamily="18" charset="0"/>
                <a:cs typeface="Times New Roman" pitchFamily="18" charset="0"/>
              </a:rPr>
              <a:t>ANNEXURE-A</a:t>
            </a:r>
            <a:endParaRPr lang="en-IN" sz="2400" b="1" dirty="0">
              <a:latin typeface="Times New Roman" pitchFamily="18" charset="0"/>
              <a:cs typeface="Times New Roman" pitchFamily="18" charset="0"/>
            </a:endParaRPr>
          </a:p>
        </p:txBody>
      </p:sp>
      <p:pic>
        <p:nvPicPr>
          <p:cNvPr id="5" name="Content Placeholder 4">
            <a:extLst>
              <a:ext uri="{FF2B5EF4-FFF2-40B4-BE49-F238E27FC236}">
                <a16:creationId xmlns:a16="http://schemas.microsoft.com/office/drawing/2014/main" xmlns="" id="{3A2125BA-BACC-480E-9F6F-29415B4707A1}"/>
              </a:ext>
            </a:extLst>
          </p:cNvPr>
          <p:cNvPicPr>
            <a:picLocks noGrp="1" noChangeAspect="1"/>
          </p:cNvPicPr>
          <p:nvPr>
            <p:ph idx="1"/>
          </p:nvPr>
        </p:nvPicPr>
        <p:blipFill>
          <a:blip r:embed="rId2"/>
          <a:stretch>
            <a:fillRect/>
          </a:stretch>
        </p:blipFill>
        <p:spPr>
          <a:xfrm>
            <a:off x="838200" y="1017270"/>
            <a:ext cx="10850880" cy="5840730"/>
          </a:xfr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2492565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F24E3-AE68-4BF2-A106-B99FE695638F}"/>
              </a:ext>
            </a:extLst>
          </p:cNvPr>
          <p:cNvSpPr>
            <a:spLocks noGrp="1"/>
          </p:cNvSpPr>
          <p:nvPr>
            <p:ph type="title"/>
          </p:nvPr>
        </p:nvSpPr>
        <p:spPr>
          <a:xfrm>
            <a:off x="838200" y="1127760"/>
            <a:ext cx="10515600" cy="579120"/>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800" b="1" dirty="0">
                <a:latin typeface="Times New Roman" pitchFamily="18" charset="0"/>
                <a:cs typeface="Times New Roman" pitchFamily="18" charset="0"/>
              </a:rPr>
              <a:t>ANNEXURE-B</a:t>
            </a:r>
            <a:endParaRPr lang="en-IN" sz="2800" b="1" dirty="0">
              <a:latin typeface="Times New Roman" pitchFamily="18" charset="0"/>
              <a:cs typeface="Times New Roman" pitchFamily="18" charset="0"/>
            </a:endParaRPr>
          </a:p>
        </p:txBody>
      </p:sp>
      <p:pic>
        <p:nvPicPr>
          <p:cNvPr id="5" name="Content Placeholder 4">
            <a:extLst>
              <a:ext uri="{FF2B5EF4-FFF2-40B4-BE49-F238E27FC236}">
                <a16:creationId xmlns:a16="http://schemas.microsoft.com/office/drawing/2014/main" xmlns="" id="{3481E1C5-DAEA-429C-BAE8-855DFAA44B96}"/>
              </a:ext>
            </a:extLst>
          </p:cNvPr>
          <p:cNvPicPr>
            <a:picLocks noGrp="1" noChangeAspect="1"/>
          </p:cNvPicPr>
          <p:nvPr>
            <p:ph idx="1"/>
          </p:nvPr>
        </p:nvPicPr>
        <p:blipFill>
          <a:blip r:embed="rId2"/>
          <a:stretch>
            <a:fillRect/>
          </a:stretch>
        </p:blipFill>
        <p:spPr>
          <a:xfrm>
            <a:off x="786782" y="1783081"/>
            <a:ext cx="10618435" cy="4693920"/>
          </a:xfr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xmlns="" val="5960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D4EC4-F8F1-4D51-85C8-2CA1113AB676}"/>
              </a:ext>
            </a:extLst>
          </p:cNvPr>
          <p:cNvSpPr>
            <a:spLocks noGrp="1"/>
          </p:cNvSpPr>
          <p:nvPr>
            <p:ph type="title"/>
          </p:nvPr>
        </p:nvSpPr>
        <p:spPr>
          <a:xfrm>
            <a:off x="838200" y="838199"/>
            <a:ext cx="10515600" cy="891541"/>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400" b="1" dirty="0" smtClean="0">
                <a:latin typeface="Times New Roman" pitchFamily="18" charset="0"/>
                <a:cs typeface="Times New Roman" pitchFamily="18" charset="0"/>
              </a:rPr>
              <a:t>DURATION FOR PAYMENT OF REQUISITE </a:t>
            </a:r>
            <a:r>
              <a:rPr lang="en-IN" sz="2400" b="1" dirty="0" smtClean="0">
                <a:latin typeface="Times New Roman" pitchFamily="18" charset="0"/>
                <a:cs typeface="Times New Roman" pitchFamily="18" charset="0"/>
              </a:rPr>
              <a:t/>
            </a:r>
            <a:br>
              <a:rPr lang="en-IN" sz="2400" b="1" dirty="0" smtClean="0">
                <a:latin typeface="Times New Roman" pitchFamily="18" charset="0"/>
                <a:cs typeface="Times New Roman" pitchFamily="18" charset="0"/>
              </a:rPr>
            </a:br>
            <a:r>
              <a:rPr lang="en-IN"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AMOUNT</a:t>
            </a:r>
            <a:endParaRPr lang="en-IN" sz="2400" b="1" dirty="0">
              <a:latin typeface="Times New Roman" pitchFamily="18" charset="0"/>
              <a:cs typeface="Times New Roman" pitchFamily="18" charset="0"/>
            </a:endParaRPr>
          </a:p>
        </p:txBody>
      </p:sp>
      <p:graphicFrame>
        <p:nvGraphicFramePr>
          <p:cNvPr id="7" name="Content Placeholder 6">
            <a:extLst>
              <a:ext uri="{FF2B5EF4-FFF2-40B4-BE49-F238E27FC236}">
                <a16:creationId xmlns:a16="http://schemas.microsoft.com/office/drawing/2014/main" xmlns="" id="{61A70304-E7B4-49BC-BB61-6DDF5775ABE4}"/>
              </a:ext>
            </a:extLst>
          </p:cNvPr>
          <p:cNvGraphicFramePr>
            <a:graphicFrameLocks noGrp="1"/>
          </p:cNvGraphicFramePr>
          <p:nvPr>
            <p:ph idx="1"/>
            <p:extLst>
              <p:ext uri="{D42A27DB-BD31-4B8C-83A1-F6EECF244321}">
                <p14:modId xmlns:p14="http://schemas.microsoft.com/office/powerpoint/2010/main" xmlns="" val="2767372288"/>
              </p:ext>
            </p:extLst>
          </p:nvPr>
        </p:nvGraphicFramePr>
        <p:xfrm>
          <a:off x="990599" y="2029251"/>
          <a:ext cx="10511790" cy="4071194"/>
        </p:xfrm>
        <a:graphic>
          <a:graphicData uri="http://schemas.openxmlformats.org/drawingml/2006/table">
            <a:tbl>
              <a:tblPr firstRow="1" firstCol="1" bandRow="1">
                <a:tableStyleId>{5C22544A-7EE6-4342-B048-85BDC9FD1C3A}</a:tableStyleId>
              </a:tblPr>
              <a:tblGrid>
                <a:gridCol w="2834641">
                  <a:extLst>
                    <a:ext uri="{9D8B030D-6E8A-4147-A177-3AD203B41FA5}">
                      <a16:colId xmlns:a16="http://schemas.microsoft.com/office/drawing/2014/main" xmlns="" val="4220937700"/>
                    </a:ext>
                  </a:extLst>
                </a:gridCol>
                <a:gridCol w="2987040">
                  <a:extLst>
                    <a:ext uri="{9D8B030D-6E8A-4147-A177-3AD203B41FA5}">
                      <a16:colId xmlns:a16="http://schemas.microsoft.com/office/drawing/2014/main" xmlns="" val="3673490200"/>
                    </a:ext>
                  </a:extLst>
                </a:gridCol>
                <a:gridCol w="4690109">
                  <a:extLst>
                    <a:ext uri="{9D8B030D-6E8A-4147-A177-3AD203B41FA5}">
                      <a16:colId xmlns:a16="http://schemas.microsoft.com/office/drawing/2014/main" xmlns="" val="598454930"/>
                    </a:ext>
                  </a:extLst>
                </a:gridCol>
              </a:tblGrid>
              <a:tr h="0">
                <a:tc>
                  <a:txBody>
                    <a:bodyPr/>
                    <a:lstStyle/>
                    <a:p>
                      <a:pPr>
                        <a:lnSpc>
                          <a:spcPct val="107000"/>
                        </a:lnSpc>
                        <a:spcAft>
                          <a:spcPts val="800"/>
                        </a:spcAft>
                      </a:pPr>
                      <a:r>
                        <a:rPr lang="en-IN" sz="1400" dirty="0">
                          <a:effectLst/>
                        </a:rPr>
                        <a:t>Particulars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62" marR="55762" marT="0" marB="0"/>
                </a:tc>
                <a:tc>
                  <a:txBody>
                    <a:bodyPr/>
                    <a:lstStyle/>
                    <a:p>
                      <a:pPr>
                        <a:lnSpc>
                          <a:spcPct val="107000"/>
                        </a:lnSpc>
                        <a:spcAft>
                          <a:spcPts val="800"/>
                        </a:spcAft>
                      </a:pPr>
                      <a:r>
                        <a:rPr lang="en-IN" sz="1400">
                          <a:effectLst/>
                        </a:rPr>
                        <a:t>Option 1: One Time Payment Option</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5762" marR="55762" marT="0" marB="0"/>
                </a:tc>
                <a:tc>
                  <a:txBody>
                    <a:bodyPr/>
                    <a:lstStyle/>
                    <a:p>
                      <a:pPr>
                        <a:lnSpc>
                          <a:spcPct val="107000"/>
                        </a:lnSpc>
                        <a:spcAft>
                          <a:spcPts val="800"/>
                        </a:spcAft>
                      </a:pPr>
                      <a:r>
                        <a:rPr lang="en-IN" sz="1400">
                          <a:effectLst/>
                        </a:rPr>
                        <a:t>Option 2: Instalment Option</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5762" marR="55762" marT="0" marB="0"/>
                </a:tc>
                <a:extLst>
                  <a:ext uri="{0D108BD9-81ED-4DB2-BD59-A6C34878D82A}">
                    <a16:rowId xmlns:a16="http://schemas.microsoft.com/office/drawing/2014/main" xmlns="" val="994335605"/>
                  </a:ext>
                </a:extLst>
              </a:tr>
              <a:tr h="3614629">
                <a:tc>
                  <a:txBody>
                    <a:bodyPr/>
                    <a:lstStyle/>
                    <a:p>
                      <a:pPr>
                        <a:lnSpc>
                          <a:spcPct val="107000"/>
                        </a:lnSpc>
                        <a:spcAft>
                          <a:spcPts val="800"/>
                        </a:spcAft>
                      </a:pPr>
                      <a:r>
                        <a:rPr lang="en-IN" sz="1400" dirty="0">
                          <a:effectLst/>
                        </a:rPr>
                        <a:t>Duration in which requisite amount is to be paid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62" marR="55762" marT="0" marB="0"/>
                </a:tc>
                <a:tc>
                  <a:txBody>
                    <a:bodyPr/>
                    <a:lstStyle/>
                    <a:p>
                      <a:pPr>
                        <a:lnSpc>
                          <a:spcPct val="107000"/>
                        </a:lnSpc>
                        <a:spcAft>
                          <a:spcPts val="800"/>
                        </a:spcAft>
                      </a:pPr>
                      <a:r>
                        <a:rPr lang="en-IN" sz="1400" dirty="0">
                          <a:effectLst/>
                        </a:rPr>
                        <a:t>Commencing from the 1</a:t>
                      </a:r>
                      <a:r>
                        <a:rPr lang="en-IN" sz="1400" baseline="30000" dirty="0">
                          <a:effectLst/>
                        </a:rPr>
                        <a:t>st</a:t>
                      </a:r>
                      <a:r>
                        <a:rPr lang="en-IN" sz="1400" dirty="0">
                          <a:effectLst/>
                        </a:rPr>
                        <a:t> April, 2022 and ending on the  30</a:t>
                      </a:r>
                      <a:r>
                        <a:rPr lang="en-IN" sz="1400" baseline="30000" dirty="0">
                          <a:effectLst/>
                        </a:rPr>
                        <a:t>th</a:t>
                      </a:r>
                      <a:r>
                        <a:rPr lang="en-IN" sz="1400" dirty="0">
                          <a:effectLst/>
                        </a:rPr>
                        <a:t> Sept., 2022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62" marR="55762" marT="0" marB="0"/>
                </a:tc>
                <a:tc>
                  <a:txBody>
                    <a:bodyPr/>
                    <a:lstStyle/>
                    <a:p>
                      <a:pPr>
                        <a:lnSpc>
                          <a:spcPct val="107000"/>
                        </a:lnSpc>
                        <a:spcAft>
                          <a:spcPts val="800"/>
                        </a:spcAft>
                      </a:pPr>
                      <a:r>
                        <a:rPr lang="en-IN" sz="1400" dirty="0">
                          <a:effectLst/>
                        </a:rPr>
                        <a:t>Minimum 25% of requisite amount to be paid during the period commencing from the 1</a:t>
                      </a:r>
                      <a:r>
                        <a:rPr lang="en-IN" sz="1400" baseline="30000" dirty="0">
                          <a:effectLst/>
                        </a:rPr>
                        <a:t>st</a:t>
                      </a:r>
                      <a:r>
                        <a:rPr lang="en-IN" sz="1400" dirty="0">
                          <a:effectLst/>
                        </a:rPr>
                        <a:t> April, 2022 and ending on the 30</a:t>
                      </a:r>
                      <a:r>
                        <a:rPr lang="en-IN" sz="1400" baseline="30000" dirty="0">
                          <a:effectLst/>
                        </a:rPr>
                        <a:t>th</a:t>
                      </a:r>
                      <a:r>
                        <a:rPr lang="en-IN" sz="1400" dirty="0">
                          <a:effectLst/>
                        </a:rPr>
                        <a:t> Sept., 2022 and remaining of requisite amount in three equal quarterly instalments form the date of the application under section 12. All instalments shall be paid within nine months form the date of application:</a:t>
                      </a:r>
                    </a:p>
                    <a:p>
                      <a:pPr>
                        <a:lnSpc>
                          <a:spcPct val="107000"/>
                        </a:lnSpc>
                        <a:spcAft>
                          <a:spcPts val="800"/>
                        </a:spcAft>
                      </a:pPr>
                      <a:r>
                        <a:rPr lang="en-IN" sz="1400" dirty="0">
                          <a:effectLst/>
                        </a:rPr>
                        <a:t>Provided that, if any instalment is paid beyond the due date, it shall attract interest at the rate of twelve percent per annum:</a:t>
                      </a:r>
                    </a:p>
                    <a:p>
                      <a:pPr>
                        <a:lnSpc>
                          <a:spcPct val="107000"/>
                        </a:lnSpc>
                        <a:spcAft>
                          <a:spcPts val="800"/>
                        </a:spcAft>
                      </a:pPr>
                      <a:r>
                        <a:rPr lang="en-IN" sz="1400" dirty="0">
                          <a:effectLst/>
                        </a:rPr>
                        <a:t>Provided further that, in case all instalments are not paid within nine months, proportionate benefit as specified in section 8 and section 9 shall be granted.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62" marR="55762" marT="0" marB="0"/>
                </a:tc>
                <a:extLst>
                  <a:ext uri="{0D108BD9-81ED-4DB2-BD59-A6C34878D82A}">
                    <a16:rowId xmlns:a16="http://schemas.microsoft.com/office/drawing/2014/main" xmlns="" val="3145050851"/>
                  </a:ext>
                </a:extLst>
              </a:tr>
            </a:tbl>
          </a:graphicData>
        </a:graphic>
      </p:graphicFrame>
    </p:spTree>
    <p:extLst>
      <p:ext uri="{BB962C8B-B14F-4D97-AF65-F5344CB8AC3E}">
        <p14:creationId xmlns:p14="http://schemas.microsoft.com/office/powerpoint/2010/main" xmlns="" val="269445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8E1B8-4F29-4969-8186-EB2369BEF1E3}"/>
              </a:ext>
            </a:extLst>
          </p:cNvPr>
          <p:cNvSpPr>
            <a:spLocks noGrp="1"/>
          </p:cNvSpPr>
          <p:nvPr>
            <p:ph type="title"/>
          </p:nvPr>
        </p:nvSpPr>
        <p:spPr>
          <a:xfrm>
            <a:off x="838200" y="1325245"/>
            <a:ext cx="10515600" cy="747395"/>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800" b="1" dirty="0">
                <a:latin typeface="Times New Roman" pitchFamily="18" charset="0"/>
                <a:cs typeface="Times New Roman" pitchFamily="18" charset="0"/>
              </a:rPr>
              <a:t>TIME PERIOD FOR SUBMISSION OF APPLICATION</a:t>
            </a:r>
            <a:endParaRPr lang="en-IN" sz="2800" b="1" dirty="0">
              <a:latin typeface="Times New Roman" pitchFamily="18" charset="0"/>
              <a:cs typeface="Times New Roman" pitchFamily="18" charset="0"/>
            </a:endParaRPr>
          </a:p>
        </p:txBody>
      </p:sp>
      <p:graphicFrame>
        <p:nvGraphicFramePr>
          <p:cNvPr id="4" name="Table 4">
            <a:extLst>
              <a:ext uri="{FF2B5EF4-FFF2-40B4-BE49-F238E27FC236}">
                <a16:creationId xmlns:a16="http://schemas.microsoft.com/office/drawing/2014/main" xmlns="" id="{72BC5ED6-A12F-428B-9DD2-6711E1B63C06}"/>
              </a:ext>
            </a:extLst>
          </p:cNvPr>
          <p:cNvGraphicFramePr>
            <a:graphicFrameLocks noGrp="1"/>
          </p:cNvGraphicFramePr>
          <p:nvPr>
            <p:ph idx="1"/>
            <p:extLst>
              <p:ext uri="{D42A27DB-BD31-4B8C-83A1-F6EECF244321}">
                <p14:modId xmlns:p14="http://schemas.microsoft.com/office/powerpoint/2010/main" xmlns="" val="1249176618"/>
              </p:ext>
            </p:extLst>
          </p:nvPr>
        </p:nvGraphicFramePr>
        <p:xfrm>
          <a:off x="609600" y="2575559"/>
          <a:ext cx="10972798" cy="2651760"/>
        </p:xfrm>
        <a:graphic>
          <a:graphicData uri="http://schemas.openxmlformats.org/drawingml/2006/table">
            <a:tbl>
              <a:tblPr firstRow="1" bandRow="1">
                <a:tableStyleId>{5C22544A-7EE6-4342-B048-85BDC9FD1C3A}</a:tableStyleId>
              </a:tblPr>
              <a:tblGrid>
                <a:gridCol w="962108">
                  <a:extLst>
                    <a:ext uri="{9D8B030D-6E8A-4147-A177-3AD203B41FA5}">
                      <a16:colId xmlns:a16="http://schemas.microsoft.com/office/drawing/2014/main" xmlns="" val="2745351937"/>
                    </a:ext>
                  </a:extLst>
                </a:gridCol>
                <a:gridCol w="6321286">
                  <a:extLst>
                    <a:ext uri="{9D8B030D-6E8A-4147-A177-3AD203B41FA5}">
                      <a16:colId xmlns:a16="http://schemas.microsoft.com/office/drawing/2014/main" xmlns="" val="2738601774"/>
                    </a:ext>
                  </a:extLst>
                </a:gridCol>
                <a:gridCol w="3689404">
                  <a:extLst>
                    <a:ext uri="{9D8B030D-6E8A-4147-A177-3AD203B41FA5}">
                      <a16:colId xmlns:a16="http://schemas.microsoft.com/office/drawing/2014/main" xmlns="" val="3339426201"/>
                    </a:ext>
                  </a:extLst>
                </a:gridCol>
              </a:tblGrid>
              <a:tr h="486385">
                <a:tc>
                  <a:txBody>
                    <a:bodyPr/>
                    <a:lstStyle/>
                    <a:p>
                      <a:r>
                        <a:rPr lang="en-US" dirty="0"/>
                        <a:t>SR. NO. </a:t>
                      </a:r>
                      <a:endParaRPr lang="en-IN" dirty="0"/>
                    </a:p>
                  </a:txBody>
                  <a:tcPr marL="95417" marR="95417"/>
                </a:tc>
                <a:tc>
                  <a:txBody>
                    <a:bodyPr/>
                    <a:lstStyle/>
                    <a:p>
                      <a:pPr algn="ctr"/>
                      <a:r>
                        <a:rPr lang="en-US" dirty="0"/>
                        <a:t>ONE TIME PAYMENT</a:t>
                      </a:r>
                      <a:endParaRPr lang="en-IN" dirty="0"/>
                    </a:p>
                  </a:txBody>
                  <a:tcPr marL="95417" marR="95417"/>
                </a:tc>
                <a:tc>
                  <a:txBody>
                    <a:bodyPr/>
                    <a:lstStyle/>
                    <a:p>
                      <a:pPr algn="ctr"/>
                      <a:r>
                        <a:rPr lang="en-US" dirty="0"/>
                        <a:t>INSTALMENT OPTION</a:t>
                      </a:r>
                      <a:endParaRPr lang="en-IN" dirty="0"/>
                    </a:p>
                  </a:txBody>
                  <a:tcPr marL="95417" marR="95417"/>
                </a:tc>
                <a:extLst>
                  <a:ext uri="{0D108BD9-81ED-4DB2-BD59-A6C34878D82A}">
                    <a16:rowId xmlns:a16="http://schemas.microsoft.com/office/drawing/2014/main" xmlns="" val="2839897758"/>
                  </a:ext>
                </a:extLst>
              </a:tr>
              <a:tr h="694835">
                <a:tc>
                  <a:txBody>
                    <a:bodyPr/>
                    <a:lstStyle/>
                    <a:p>
                      <a:pPr algn="ctr"/>
                      <a:r>
                        <a:rPr lang="en-US" dirty="0"/>
                        <a:t>1.</a:t>
                      </a:r>
                      <a:endParaRPr lang="en-IN" dirty="0"/>
                    </a:p>
                  </a:txBody>
                  <a:tcPr marL="95417" marR="95417"/>
                </a:tc>
                <a:tc>
                  <a:txBody>
                    <a:bodyPr/>
                    <a:lstStyle/>
                    <a:p>
                      <a:r>
                        <a:rPr lang="en-US" dirty="0"/>
                        <a:t>Commencing from the 1</a:t>
                      </a:r>
                      <a:r>
                        <a:rPr lang="en-US" baseline="30000" dirty="0"/>
                        <a:t>st</a:t>
                      </a:r>
                      <a:r>
                        <a:rPr lang="en-US" dirty="0"/>
                        <a:t> April, 2022 and ending on the 14</a:t>
                      </a:r>
                      <a:r>
                        <a:rPr lang="en-US" baseline="30000" dirty="0"/>
                        <a:t>th</a:t>
                      </a:r>
                      <a:r>
                        <a:rPr lang="en-US" dirty="0"/>
                        <a:t> October, 2022</a:t>
                      </a:r>
                      <a:endParaRPr lang="en-IN" dirty="0"/>
                    </a:p>
                  </a:txBody>
                  <a:tcPr marL="95417" marR="95417"/>
                </a:tc>
                <a:tc>
                  <a:txBody>
                    <a:bodyPr/>
                    <a:lstStyle/>
                    <a:p>
                      <a:r>
                        <a:rPr lang="en-IN" dirty="0"/>
                        <a:t>Commending from the 1</a:t>
                      </a:r>
                      <a:r>
                        <a:rPr lang="en-IN" baseline="30000" dirty="0"/>
                        <a:t>st</a:t>
                      </a:r>
                      <a:r>
                        <a:rPr lang="en-IN" dirty="0"/>
                        <a:t> April 2022 and ending on the 14</a:t>
                      </a:r>
                      <a:r>
                        <a:rPr lang="en-IN" baseline="30000" dirty="0"/>
                        <a:t>th</a:t>
                      </a:r>
                      <a:r>
                        <a:rPr lang="en-IN" dirty="0"/>
                        <a:t> of October, 2022</a:t>
                      </a:r>
                    </a:p>
                  </a:txBody>
                  <a:tcPr marL="95417" marR="95417"/>
                </a:tc>
                <a:extLst>
                  <a:ext uri="{0D108BD9-81ED-4DB2-BD59-A6C34878D82A}">
                    <a16:rowId xmlns:a16="http://schemas.microsoft.com/office/drawing/2014/main" xmlns="" val="4165898299"/>
                  </a:ext>
                </a:extLst>
              </a:tr>
              <a:tr h="281794">
                <a:tc>
                  <a:txBody>
                    <a:bodyPr/>
                    <a:lstStyle/>
                    <a:p>
                      <a:pPr algn="ctr"/>
                      <a:endParaRPr lang="en-IN" dirty="0"/>
                    </a:p>
                  </a:txBody>
                  <a:tcPr marL="95417" marR="95417"/>
                </a:tc>
                <a:tc>
                  <a:txBody>
                    <a:bodyPr/>
                    <a:lstStyle/>
                    <a:p>
                      <a:endParaRPr lang="en-IN" dirty="0"/>
                    </a:p>
                  </a:txBody>
                  <a:tcPr marL="95417" marR="95417"/>
                </a:tc>
                <a:tc>
                  <a:txBody>
                    <a:bodyPr/>
                    <a:lstStyle/>
                    <a:p>
                      <a:endParaRPr lang="en-IN" dirty="0"/>
                    </a:p>
                  </a:txBody>
                  <a:tcPr marL="95417" marR="95417"/>
                </a:tc>
                <a:extLst>
                  <a:ext uri="{0D108BD9-81ED-4DB2-BD59-A6C34878D82A}">
                    <a16:rowId xmlns:a16="http://schemas.microsoft.com/office/drawing/2014/main" xmlns="" val="869775817"/>
                  </a:ext>
                </a:extLst>
              </a:tr>
              <a:tr h="281794">
                <a:tc>
                  <a:txBody>
                    <a:bodyPr/>
                    <a:lstStyle/>
                    <a:p>
                      <a:endParaRPr lang="en-IN" dirty="0"/>
                    </a:p>
                  </a:txBody>
                  <a:tcPr marL="95417" marR="95417"/>
                </a:tc>
                <a:tc>
                  <a:txBody>
                    <a:bodyPr/>
                    <a:lstStyle/>
                    <a:p>
                      <a:endParaRPr lang="en-IN" dirty="0"/>
                    </a:p>
                  </a:txBody>
                  <a:tcPr marL="95417" marR="95417"/>
                </a:tc>
                <a:tc>
                  <a:txBody>
                    <a:bodyPr/>
                    <a:lstStyle/>
                    <a:p>
                      <a:endParaRPr lang="en-IN" dirty="0"/>
                    </a:p>
                  </a:txBody>
                  <a:tcPr marL="95417" marR="95417"/>
                </a:tc>
                <a:extLst>
                  <a:ext uri="{0D108BD9-81ED-4DB2-BD59-A6C34878D82A}">
                    <a16:rowId xmlns:a16="http://schemas.microsoft.com/office/drawing/2014/main" xmlns="" val="610146162"/>
                  </a:ext>
                </a:extLst>
              </a:tr>
              <a:tr h="281794">
                <a:tc>
                  <a:txBody>
                    <a:bodyPr/>
                    <a:lstStyle/>
                    <a:p>
                      <a:endParaRPr lang="en-IN" dirty="0"/>
                    </a:p>
                  </a:txBody>
                  <a:tcPr marL="95417" marR="95417"/>
                </a:tc>
                <a:tc>
                  <a:txBody>
                    <a:bodyPr/>
                    <a:lstStyle/>
                    <a:p>
                      <a:endParaRPr lang="en-IN" dirty="0"/>
                    </a:p>
                  </a:txBody>
                  <a:tcPr marL="95417" marR="95417"/>
                </a:tc>
                <a:tc>
                  <a:txBody>
                    <a:bodyPr/>
                    <a:lstStyle/>
                    <a:p>
                      <a:endParaRPr lang="en-IN" dirty="0"/>
                    </a:p>
                  </a:txBody>
                  <a:tcPr marL="95417" marR="95417"/>
                </a:tc>
                <a:extLst>
                  <a:ext uri="{0D108BD9-81ED-4DB2-BD59-A6C34878D82A}">
                    <a16:rowId xmlns:a16="http://schemas.microsoft.com/office/drawing/2014/main" xmlns="" val="3568403623"/>
                  </a:ext>
                </a:extLst>
              </a:tr>
            </a:tbl>
          </a:graphicData>
        </a:graphic>
      </p:graphicFrame>
    </p:spTree>
    <p:extLst>
      <p:ext uri="{BB962C8B-B14F-4D97-AF65-F5344CB8AC3E}">
        <p14:creationId xmlns:p14="http://schemas.microsoft.com/office/powerpoint/2010/main" xmlns="" val="189720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88A43E-2BBA-4707-B402-EACACBBDBA43}"/>
              </a:ext>
            </a:extLst>
          </p:cNvPr>
          <p:cNvSpPr txBox="1"/>
          <p:nvPr/>
        </p:nvSpPr>
        <p:spPr>
          <a:xfrm>
            <a:off x="868680" y="990600"/>
            <a:ext cx="10530840"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400" dirty="0">
                <a:latin typeface="Times New Roman" pitchFamily="18" charset="0"/>
                <a:cs typeface="Times New Roman" pitchFamily="18" charset="0"/>
              </a:rPr>
              <a:t>Announced by Finance Minister in his budget speech on</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11/03/2022.</a:t>
            </a:r>
          </a:p>
          <a:p>
            <a:pPr marL="514350" indent="-514350" algn="just">
              <a:buNone/>
              <a:defRPr/>
            </a:pPr>
            <a:endParaRPr lang="en-US" sz="2400" dirty="0">
              <a:latin typeface="Times New Roman" pitchFamily="18" charset="0"/>
              <a:cs typeface="Times New Roman" pitchFamily="18" charset="0"/>
            </a:endParaRPr>
          </a:p>
          <a:p>
            <a:pPr marL="0" indent="0" algn="l">
              <a:buNone/>
            </a:pPr>
            <a:r>
              <a:rPr lang="en-US" sz="2400" b="0" i="0" u="none" strike="noStrike" baseline="0" dirty="0">
                <a:latin typeface="Times New Roman" pitchFamily="18" charset="0"/>
                <a:cs typeface="Times New Roman" pitchFamily="18" charset="0"/>
              </a:rPr>
              <a:t>After Covid-19 Global Pandemic, the State Economy</a:t>
            </a:r>
          </a:p>
          <a:p>
            <a:pPr marL="0" indent="0" algn="l">
              <a:buNone/>
            </a:pPr>
            <a:r>
              <a:rPr lang="en-US" sz="2400" b="0" i="0" u="none" strike="noStrike" baseline="0" dirty="0">
                <a:latin typeface="Times New Roman" pitchFamily="18" charset="0"/>
                <a:cs typeface="Times New Roman" pitchFamily="18" charset="0"/>
              </a:rPr>
              <a:t>is now gearing up slowly. However, the current Russia-Ukraine war is affecting the international economy catastrophically, which will definitely affect agriculture, industry, and service sector in our State. </a:t>
            </a:r>
          </a:p>
          <a:p>
            <a:pPr marL="0" indent="0" algn="l">
              <a:buNone/>
            </a:pPr>
            <a:endParaRPr lang="en-US" sz="2400" b="0" i="0" u="none" strike="noStrike" baseline="0" dirty="0">
              <a:latin typeface="Times New Roman" pitchFamily="18" charset="0"/>
              <a:cs typeface="Times New Roman" pitchFamily="18" charset="0"/>
            </a:endParaRPr>
          </a:p>
          <a:p>
            <a:pPr algn="l"/>
            <a:r>
              <a:rPr lang="en-US" sz="2400" b="0" i="0" u="none" strike="noStrike" baseline="0" dirty="0">
                <a:latin typeface="Times New Roman" pitchFamily="18" charset="0"/>
                <a:cs typeface="Times New Roman" pitchFamily="18" charset="0"/>
              </a:rPr>
              <a:t>To provide relief to the common citizen, the industry</a:t>
            </a:r>
          </a:p>
          <a:p>
            <a:pPr algn="l"/>
            <a:r>
              <a:rPr lang="en-IN" sz="2400" b="0" i="0" u="none" strike="noStrike" baseline="0" dirty="0">
                <a:latin typeface="Times New Roman" pitchFamily="18" charset="0"/>
                <a:cs typeface="Times New Roman" pitchFamily="18" charset="0"/>
              </a:rPr>
              <a:t>and business</a:t>
            </a:r>
            <a:endParaRPr lang="en-US" sz="2400" dirty="0">
              <a:latin typeface="Times New Roman" pitchFamily="18" charset="0"/>
              <a:cs typeface="Times New Roman" pitchFamily="18" charset="0"/>
            </a:endParaRPr>
          </a:p>
          <a:p>
            <a:pPr algn="l"/>
            <a:endParaRPr lang="en-US" sz="2400" dirty="0">
              <a:latin typeface="Times New Roman" pitchFamily="18" charset="0"/>
              <a:cs typeface="Times New Roman" pitchFamily="18" charset="0"/>
            </a:endParaRPr>
          </a:p>
          <a:p>
            <a:pPr algn="l"/>
            <a:r>
              <a:rPr lang="en-US" sz="2400" dirty="0">
                <a:latin typeface="Times New Roman" pitchFamily="18" charset="0"/>
                <a:cs typeface="Times New Roman" pitchFamily="18" charset="0"/>
              </a:rPr>
              <a:t>Bill No. IX of  2022 has been published in   Maharashtra Government Gazette dated 16.03.2022 and is titled  as ‘The Maharashtra Settlement of Arrears of tax, interest, penalty or late fees ordinance, 2022.</a:t>
            </a:r>
          </a:p>
        </p:txBody>
      </p:sp>
    </p:spTree>
    <p:extLst>
      <p:ext uri="{BB962C8B-B14F-4D97-AF65-F5344CB8AC3E}">
        <p14:creationId xmlns:p14="http://schemas.microsoft.com/office/powerpoint/2010/main" xmlns="" val="206640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57213-CB32-4F67-80D5-DE583FE0C694}"/>
              </a:ext>
            </a:extLst>
          </p:cNvPr>
          <p:cNvSpPr>
            <a:spLocks noGrp="1"/>
          </p:cNvSpPr>
          <p:nvPr>
            <p:ph type="title"/>
          </p:nvPr>
        </p:nvSpPr>
        <p:spPr>
          <a:xfrm>
            <a:off x="838200" y="1172845"/>
            <a:ext cx="10515600" cy="747395"/>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800" b="1" dirty="0">
                <a:latin typeface="Times New Roman" pitchFamily="18" charset="0"/>
                <a:cs typeface="Times New Roman" pitchFamily="18" charset="0"/>
              </a:rPr>
              <a:t>CONDITIONS FOR SETTLEMENT </a:t>
            </a:r>
            <a:endParaRPr lang="en-IN" sz="2800" b="1"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9D37CC5D-1A3B-4EF7-9CBB-35ACBA45372C}"/>
              </a:ext>
            </a:extLst>
          </p:cNvPr>
          <p:cNvSpPr>
            <a:spLocks noGrp="1"/>
          </p:cNvSpPr>
          <p:nvPr>
            <p:ph idx="1"/>
          </p:nvPr>
        </p:nvSpPr>
        <p:spPr>
          <a:xfrm>
            <a:off x="838200" y="2312671"/>
            <a:ext cx="10515600" cy="410337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a:latin typeface="Times New Roman" pitchFamily="18" charset="0"/>
                <a:cs typeface="Times New Roman" pitchFamily="18" charset="0"/>
              </a:rPr>
              <a:t>The appeal filed before the Appellate Authority under the relevant act or the Tribunal or court in respect of a statutory order should be withdrawn </a:t>
            </a:r>
            <a:r>
              <a:rPr lang="en-US" sz="2400" b="1" i="1" dirty="0">
                <a:latin typeface="Times New Roman" pitchFamily="18" charset="0"/>
                <a:cs typeface="Times New Roman" pitchFamily="18" charset="0"/>
              </a:rPr>
              <a:t>fully</a:t>
            </a:r>
            <a:r>
              <a:rPr lang="en-US" sz="2400" dirty="0">
                <a:latin typeface="Times New Roman" pitchFamily="18" charset="0"/>
                <a:cs typeface="Times New Roman" pitchFamily="18" charset="0"/>
              </a:rPr>
              <a:t> and unconditionally.</a:t>
            </a:r>
          </a:p>
          <a:p>
            <a:pPr algn="just"/>
            <a:r>
              <a:rPr lang="en-US" sz="2400" dirty="0">
                <a:latin typeface="Times New Roman" pitchFamily="18" charset="0"/>
                <a:cs typeface="Times New Roman" pitchFamily="18" charset="0"/>
              </a:rPr>
              <a:t>Where excess Set-off/ refund under VAT Act is adjusted against liability under the CST Act or the tax on Entry  Tax Act and where such adjustment of set-off/ refund is reduced /denied in assessment under VAT Act then settle dues under CST Act or tax on Entry Act, appeal filed VAT Act also needs to be withdrawn unconditionally along with appeal under CST/ Entry Tax Act. </a:t>
            </a:r>
          </a:p>
          <a:p>
            <a:pPr algn="just"/>
            <a:r>
              <a:rPr lang="en-US" sz="2400" dirty="0">
                <a:latin typeface="Times New Roman" pitchFamily="18" charset="0"/>
                <a:cs typeface="Times New Roman" pitchFamily="18" charset="0"/>
              </a:rPr>
              <a:t>The acknowledgment for submission for application for  withdrawal of the appeal with the application for settlement will be treated as a withdrawal</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9015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23D85-B9DA-4C00-94D6-A5F9E241C6B6}"/>
              </a:ext>
            </a:extLst>
          </p:cNvPr>
          <p:cNvSpPr>
            <a:spLocks noGrp="1"/>
          </p:cNvSpPr>
          <p:nvPr>
            <p:ph type="title"/>
          </p:nvPr>
        </p:nvSpPr>
        <p:spPr>
          <a:xfrm>
            <a:off x="609600" y="1066800"/>
            <a:ext cx="10972800" cy="123444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altLang="en-US" sz="2400" u="sng" dirty="0" smtClean="0">
                <a:latin typeface="Times New Roman" pitchFamily="18" charset="0"/>
                <a:cs typeface="Times New Roman" pitchFamily="18" charset="0"/>
              </a:rPr>
              <a:t/>
            </a:r>
            <a:br>
              <a:rPr lang="en-US" altLang="en-US" sz="2400" u="sng" dirty="0" smtClean="0">
                <a:latin typeface="Times New Roman" pitchFamily="18" charset="0"/>
                <a:cs typeface="Times New Roman" pitchFamily="18" charset="0"/>
              </a:rPr>
            </a:br>
            <a:r>
              <a:rPr lang="en-US" altLang="en-US" sz="2700" b="1" dirty="0" smtClean="0">
                <a:latin typeface="Times New Roman" pitchFamily="18" charset="0"/>
                <a:cs typeface="Times New Roman" pitchFamily="18" charset="0"/>
              </a:rPr>
              <a:t>THE REQUISITE AMOUNT FOR SETTLEMENT OF ENTRY TAX UNDER TAX ON ENTRY ACT</a:t>
            </a:r>
            <a:br>
              <a:rPr lang="en-US" altLang="en-US" sz="2700" b="1" dirty="0" smtClean="0">
                <a:latin typeface="Times New Roman" pitchFamily="18" charset="0"/>
                <a:cs typeface="Times New Roman" pitchFamily="18" charset="0"/>
              </a:rPr>
            </a:br>
            <a:endParaRPr lang="en-IN" sz="2700" b="1"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E1A25FB8-5AB0-48E3-92E1-1A7A6DAA9DC0}"/>
              </a:ext>
            </a:extLst>
          </p:cNvPr>
          <p:cNvSpPr>
            <a:spLocks noGrp="1"/>
          </p:cNvSpPr>
          <p:nvPr>
            <p:ph idx="1"/>
          </p:nvPr>
        </p:nvSpPr>
        <p:spPr>
          <a:xfrm>
            <a:off x="609600" y="2636520"/>
            <a:ext cx="10972800" cy="3688080"/>
          </a:xfrm>
        </p:spPr>
        <p:style>
          <a:lnRef idx="2">
            <a:schemeClr val="accent1"/>
          </a:lnRef>
          <a:fillRef idx="1">
            <a:schemeClr val="lt1"/>
          </a:fillRef>
          <a:effectRef idx="0">
            <a:schemeClr val="accent1"/>
          </a:effectRef>
          <a:fontRef idx="minor">
            <a:schemeClr val="dk1"/>
          </a:fontRef>
        </p:style>
        <p:txBody>
          <a:bodyPr>
            <a:normAutofit/>
          </a:bodyPr>
          <a:lstStyle/>
          <a:p>
            <a:r>
              <a:rPr lang="en-US" altLang="en-US" sz="2400" b="1" u="sng" dirty="0">
                <a:latin typeface="Times New Roman" pitchFamily="18" charset="0"/>
                <a:cs typeface="Times New Roman" pitchFamily="18" charset="0"/>
              </a:rPr>
              <a:t>Not withstanding anything contained in this Act or the relevant Act for the purpose of settlement:-</a:t>
            </a:r>
          </a:p>
          <a:p>
            <a:pPr marL="457200" indent="-457200" algn="just">
              <a:buFontTx/>
              <a:buAutoNum type="alphaLcParenBoth"/>
              <a:defRPr/>
            </a:pPr>
            <a:r>
              <a:rPr lang="en-US" altLang="en-US" sz="2400" dirty="0">
                <a:latin typeface="Times New Roman" pitchFamily="18" charset="0"/>
                <a:cs typeface="Times New Roman" pitchFamily="18" charset="0"/>
              </a:rPr>
              <a:t>The requisite amount shall be equivalent to entry tax	Determined in the statutory order, or</a:t>
            </a:r>
          </a:p>
          <a:p>
            <a:pPr marL="0" indent="0" algn="just">
              <a:buNone/>
              <a:defRPr/>
            </a:pPr>
            <a:r>
              <a:rPr lang="en-US" altLang="en-US" sz="2400" dirty="0">
                <a:latin typeface="Times New Roman" pitchFamily="18" charset="0"/>
                <a:cs typeface="Times New Roman" pitchFamily="18" charset="0"/>
              </a:rPr>
              <a:t>(b) the </a:t>
            </a:r>
            <a:r>
              <a:rPr lang="en-US" altLang="en-US" sz="2400" u="sng" dirty="0">
                <a:latin typeface="Times New Roman" pitchFamily="18" charset="0"/>
                <a:cs typeface="Times New Roman" pitchFamily="18" charset="0"/>
              </a:rPr>
              <a:t>amount reduced or denied by the amount of Set-off of entry tax as provided under Rule 53 &amp; 54 </a:t>
            </a:r>
            <a:r>
              <a:rPr lang="en-US" altLang="en-US" sz="2400" dirty="0">
                <a:latin typeface="Times New Roman" pitchFamily="18" charset="0"/>
                <a:cs typeface="Times New Roman" pitchFamily="18" charset="0"/>
              </a:rPr>
              <a:t>of the MVAT Rules or as the case may be BST Rule </a:t>
            </a:r>
            <a:r>
              <a:rPr lang="en-US" altLang="en-US" sz="2400" i="1" u="sng" dirty="0">
                <a:latin typeface="Times New Roman" pitchFamily="18" charset="0"/>
                <a:cs typeface="Times New Roman" pitchFamily="18" charset="0"/>
              </a:rPr>
              <a:t>whichever is less.</a:t>
            </a:r>
          </a:p>
          <a:p>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68602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389B3-7028-481F-BFA8-6AFFF46D95CD}"/>
              </a:ext>
            </a:extLst>
          </p:cNvPr>
          <p:cNvSpPr>
            <a:spLocks noGrp="1"/>
          </p:cNvSpPr>
          <p:nvPr>
            <p:ph type="title"/>
          </p:nvPr>
        </p:nvSpPr>
        <p:spPr>
          <a:xfrm>
            <a:off x="609600" y="1069848"/>
            <a:ext cx="10972800" cy="606552"/>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altLang="en-US" sz="2800" b="1" u="sng" dirty="0">
                <a:latin typeface="Times New Roman" pitchFamily="18" charset="0"/>
                <a:cs typeface="Times New Roman" pitchFamily="18" charset="0"/>
              </a:rPr>
              <a:t>Application settlement of arrears </a:t>
            </a:r>
            <a:endParaRPr lang="en-IN" sz="28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7EB96717-A69A-42FF-AD00-363BBB320B46}"/>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1. A </a:t>
            </a:r>
            <a:r>
              <a:rPr lang="en-US" b="1" i="1" dirty="0"/>
              <a:t>separate</a:t>
            </a:r>
            <a:r>
              <a:rPr lang="en-US" dirty="0"/>
              <a:t> application for each class of arrears is to be made.</a:t>
            </a:r>
          </a:p>
          <a:p>
            <a:pPr marL="0" indent="0">
              <a:buNone/>
            </a:pPr>
            <a:r>
              <a:rPr lang="en-US" dirty="0"/>
              <a:t>2. Separate application is to be made for settling arrears under the Relevant Act.</a:t>
            </a:r>
          </a:p>
          <a:p>
            <a:pPr marL="0" indent="0">
              <a:buNone/>
            </a:pPr>
            <a:r>
              <a:rPr lang="en-US" dirty="0"/>
              <a:t>3.  Separate application for each financial year is to be made under the Relevant Act.</a:t>
            </a:r>
          </a:p>
          <a:p>
            <a:pPr marL="0" indent="0">
              <a:buNone/>
            </a:pPr>
            <a:r>
              <a:rPr lang="en-IN" dirty="0"/>
              <a:t>Where the applicant desires to settle </a:t>
            </a:r>
            <a:r>
              <a:rPr lang="en-IN" b="1" i="1" dirty="0"/>
              <a:t>return dues </a:t>
            </a:r>
            <a:r>
              <a:rPr lang="en-IN" dirty="0"/>
              <a:t>then a separate application for each of such returns or revised return is to be filed. </a:t>
            </a:r>
            <a:r>
              <a:rPr lang="en-IN" b="1" i="1" dirty="0"/>
              <a:t>However, where there is returned dues relating to more than one return pertaining to a single financial year, then a single application to settle such return dues may be made.</a:t>
            </a:r>
          </a:p>
        </p:txBody>
      </p:sp>
    </p:spTree>
    <p:extLst>
      <p:ext uri="{BB962C8B-B14F-4D97-AF65-F5344CB8AC3E}">
        <p14:creationId xmlns:p14="http://schemas.microsoft.com/office/powerpoint/2010/main" xmlns="" val="315164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40963E-0E6C-4FCE-BA78-39AE715DAC23}"/>
              </a:ext>
            </a:extLst>
          </p:cNvPr>
          <p:cNvSpPr>
            <a:spLocks noGrp="1"/>
          </p:cNvSpPr>
          <p:nvPr>
            <p:ph type="title"/>
          </p:nvPr>
        </p:nvSpPr>
        <p:spPr>
          <a:xfrm>
            <a:off x="609600" y="978408"/>
            <a:ext cx="10972800" cy="515112"/>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altLang="en-US" sz="2800" b="1" u="sng" dirty="0" smtClean="0">
                <a:latin typeface="Times New Roman" pitchFamily="18" charset="0"/>
                <a:cs typeface="Times New Roman" pitchFamily="18" charset="0"/>
              </a:rPr>
              <a:t>APPLICATION SETTLEMENT OF ARREARS </a:t>
            </a:r>
            <a:endParaRPr lang="en-IN" sz="28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A2376190-A038-476D-BDD4-5EBAB32A1344}"/>
              </a:ext>
            </a:extLst>
          </p:cNvPr>
          <p:cNvSpPr>
            <a:spLocks noGrp="1"/>
          </p:cNvSpPr>
          <p:nvPr>
            <p:ph idx="1"/>
          </p:nvPr>
        </p:nvSpPr>
        <p:spPr>
          <a:xfrm>
            <a:off x="609600" y="1691640"/>
            <a:ext cx="10972800" cy="438912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en-US" sz="2400" dirty="0">
                <a:latin typeface="Times New Roman" pitchFamily="18" charset="0"/>
                <a:cs typeface="Times New Roman" pitchFamily="18" charset="0"/>
              </a:rPr>
              <a:t>4. The application is to be made to the designated authority.</a:t>
            </a:r>
          </a:p>
          <a:p>
            <a:pPr marL="0" indent="0" algn="just">
              <a:buNone/>
            </a:pPr>
            <a:r>
              <a:rPr lang="en-US" sz="2400" dirty="0">
                <a:latin typeface="Times New Roman" pitchFamily="18" charset="0"/>
                <a:cs typeface="Times New Roman" pitchFamily="18" charset="0"/>
              </a:rPr>
              <a:t>5. The Application should be made within the prescribed time.</a:t>
            </a:r>
          </a:p>
          <a:p>
            <a:pPr marL="0" indent="0" algn="just">
              <a:buNone/>
            </a:pPr>
            <a:r>
              <a:rPr lang="en-US" sz="2400" dirty="0">
                <a:latin typeface="Times New Roman" pitchFamily="18" charset="0"/>
                <a:cs typeface="Times New Roman" pitchFamily="18" charset="0"/>
              </a:rPr>
              <a:t>6. The application should be accompanied by the proof of payment of the requisite amount in full and a minimum of 25% of the requisite amount in case of an installment option.</a:t>
            </a:r>
          </a:p>
          <a:p>
            <a:pPr marL="0" indent="0" algn="just">
              <a:buNone/>
            </a:pPr>
            <a:r>
              <a:rPr lang="en-US" sz="2400" dirty="0">
                <a:latin typeface="Times New Roman" pitchFamily="18" charset="0"/>
                <a:cs typeface="Times New Roman" pitchFamily="18" charset="0"/>
              </a:rPr>
              <a:t>7. The application shall be made in such form and in such manner as may be prescribed. </a:t>
            </a:r>
          </a:p>
          <a:p>
            <a:pPr marL="0" indent="0" algn="just">
              <a:buNone/>
            </a:pPr>
            <a:r>
              <a:rPr lang="en-US" sz="2400" dirty="0">
                <a:latin typeface="Times New Roman" pitchFamily="18" charset="0"/>
                <a:cs typeface="Times New Roman" pitchFamily="18" charset="0"/>
              </a:rPr>
              <a:t>Form </a:t>
            </a:r>
            <a:r>
              <a:rPr lang="en-US" sz="2400" dirty="0" err="1">
                <a:latin typeface="Times New Roman" pitchFamily="18" charset="0"/>
                <a:cs typeface="Times New Roman" pitchFamily="18" charset="0"/>
              </a:rPr>
              <a:t>No.I</a:t>
            </a:r>
            <a:r>
              <a:rPr lang="en-US" sz="2400" dirty="0">
                <a:latin typeface="Times New Roman" pitchFamily="18" charset="0"/>
                <a:cs typeface="Times New Roman" pitchFamily="18" charset="0"/>
              </a:rPr>
              <a:t>- For settlement of Arrears as per statutory order.</a:t>
            </a:r>
          </a:p>
          <a:p>
            <a:pPr marL="0" indent="0" algn="just">
              <a:buNone/>
            </a:pPr>
            <a:r>
              <a:rPr lang="en-US" sz="2400" dirty="0">
                <a:latin typeface="Times New Roman" pitchFamily="18" charset="0"/>
                <a:cs typeface="Times New Roman" pitchFamily="18" charset="0"/>
              </a:rPr>
              <a:t>Form </a:t>
            </a:r>
            <a:r>
              <a:rPr lang="en-US" sz="2400" dirty="0" err="1">
                <a:latin typeface="Times New Roman" pitchFamily="18" charset="0"/>
                <a:cs typeface="Times New Roman" pitchFamily="18" charset="0"/>
              </a:rPr>
              <a:t>no.IA</a:t>
            </a:r>
            <a:r>
              <a:rPr lang="en-US" sz="2400" dirty="0">
                <a:latin typeface="Times New Roman" pitchFamily="18" charset="0"/>
                <a:cs typeface="Times New Roman" pitchFamily="18" charset="0"/>
              </a:rPr>
              <a:t>- For settlement of Arrears of returned dues /recommended by auditor.</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13828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6F51F-8622-4295-A397-719095FECF32}"/>
              </a:ext>
            </a:extLst>
          </p:cNvPr>
          <p:cNvSpPr>
            <a:spLocks noGrp="1"/>
          </p:cNvSpPr>
          <p:nvPr>
            <p:ph type="title"/>
          </p:nvPr>
        </p:nvSpPr>
        <p:spPr>
          <a:xfrm>
            <a:off x="838200" y="1096645"/>
            <a:ext cx="10515600" cy="701675"/>
          </a:xfrm>
        </p:spPr>
        <p:style>
          <a:lnRef idx="2">
            <a:schemeClr val="accent1"/>
          </a:lnRef>
          <a:fillRef idx="1">
            <a:schemeClr val="lt1"/>
          </a:fillRef>
          <a:effectRef idx="0">
            <a:schemeClr val="accent1"/>
          </a:effectRef>
          <a:fontRef idx="minor">
            <a:schemeClr val="dk1"/>
          </a:fontRef>
        </p:style>
        <p:txBody>
          <a:bodyPr>
            <a:normAutofit/>
          </a:bodyPr>
          <a:lstStyle/>
          <a:p>
            <a:pPr algn="ctr">
              <a:defRPr/>
            </a:pPr>
            <a:r>
              <a:rPr lang="en-US" sz="2800" b="1" dirty="0" smtClean="0">
                <a:latin typeface="Times New Roman" pitchFamily="18" charset="0"/>
                <a:cs typeface="Times New Roman" pitchFamily="18" charset="0"/>
              </a:rPr>
              <a:t>PASSING OF ORDER OF SETTLEMENT</a:t>
            </a:r>
            <a:endParaRPr lang="en-IN" sz="28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5CA88B3B-1E7C-489E-9DD4-25D036EFE873}"/>
              </a:ext>
            </a:extLst>
          </p:cNvPr>
          <p:cNvSpPr>
            <a:spLocks noGrp="1"/>
          </p:cNvSpPr>
          <p:nvPr>
            <p:ph idx="1"/>
          </p:nvPr>
        </p:nvSpPr>
        <p:spPr>
          <a:xfrm>
            <a:off x="838200" y="2145031"/>
            <a:ext cx="10515600" cy="4194810"/>
          </a:xfrm>
        </p:spPr>
        <p:style>
          <a:lnRef idx="2">
            <a:schemeClr val="accent1"/>
          </a:lnRef>
          <a:fillRef idx="1">
            <a:schemeClr val="lt1"/>
          </a:fillRef>
          <a:effectRef idx="0">
            <a:schemeClr val="accent1"/>
          </a:effectRef>
          <a:fontRef idx="minor">
            <a:schemeClr val="dk1"/>
          </a:fontRef>
        </p:style>
        <p:txBody>
          <a:bodyPr>
            <a:normAutofit/>
          </a:bodyPr>
          <a:lstStyle/>
          <a:p>
            <a:pPr algn="just">
              <a:defRPr/>
            </a:pPr>
            <a:r>
              <a:rPr lang="en-US" sz="2400" dirty="0">
                <a:latin typeface="Times New Roman" pitchFamily="18" charset="0"/>
                <a:cs typeface="Times New Roman" pitchFamily="18" charset="0"/>
              </a:rPr>
              <a:t>After due verification of the application for settlement, the document submitted, payment of the requisite amount the Designated Authority shall pass an order of settlement in Form III.</a:t>
            </a:r>
          </a:p>
          <a:p>
            <a:pPr algn="just">
              <a:defRPr/>
            </a:pPr>
            <a:r>
              <a:rPr lang="en-US" sz="2400" dirty="0">
                <a:latin typeface="Times New Roman" pitchFamily="18" charset="0"/>
                <a:cs typeface="Times New Roman" pitchFamily="18" charset="0"/>
              </a:rPr>
              <a:t>The order is to be passed within 3 months from the last date specified for payment of a requisite amount under one-time payment or date specified for payment of the last installment of the requisite amount.</a:t>
            </a:r>
          </a:p>
          <a:p>
            <a:pPr algn="just">
              <a:defRPr/>
            </a:pPr>
            <a:r>
              <a:rPr lang="en-US" sz="2400" dirty="0">
                <a:latin typeface="Times New Roman" pitchFamily="18" charset="0"/>
                <a:cs typeface="Times New Roman" pitchFamily="18" charset="0"/>
              </a:rPr>
              <a:t>The copy of the settlement order shall be provided to the applicant.</a:t>
            </a:r>
          </a:p>
          <a:p>
            <a:pPr algn="just">
              <a:defRPr/>
            </a:pPr>
            <a:r>
              <a:rPr lang="en-US" sz="2400" dirty="0">
                <a:latin typeface="Times New Roman" pitchFamily="18" charset="0"/>
                <a:cs typeface="Times New Roman" pitchFamily="18" charset="0"/>
              </a:rPr>
              <a:t>Applicant will be discharged from liability under the relevant Act to the extent of the amount of waiver mentioned in the order.</a:t>
            </a:r>
          </a:p>
          <a:p>
            <a:pPr algn="just">
              <a:defRPr/>
            </a:pPr>
            <a:endParaRPr lang="en-US"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8949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7C6E7D1-2BDA-4D22-AA57-431458CC9E72}"/>
              </a:ext>
            </a:extLst>
          </p:cNvPr>
          <p:cNvSpPr>
            <a:spLocks noGrp="1"/>
          </p:cNvSpPr>
          <p:nvPr>
            <p:ph type="title"/>
          </p:nvPr>
        </p:nvSpPr>
        <p:spPr>
          <a:xfrm>
            <a:off x="838200" y="1005840"/>
            <a:ext cx="10515600" cy="574358"/>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800" b="1" dirty="0">
                <a:latin typeface="Times New Roman" pitchFamily="18" charset="0"/>
                <a:cs typeface="Times New Roman" pitchFamily="18" charset="0"/>
              </a:rPr>
              <a:t>      DEFECT NOTICE</a:t>
            </a:r>
            <a:endParaRPr lang="en-IN" sz="2800" b="1" dirty="0">
              <a:latin typeface="Times New Roman" pitchFamily="18" charset="0"/>
              <a:cs typeface="Times New Roman" pitchFamily="18" charset="0"/>
            </a:endParaRPr>
          </a:p>
        </p:txBody>
      </p:sp>
      <p:sp>
        <p:nvSpPr>
          <p:cNvPr id="5" name="Content Placeholder 2">
            <a:extLst>
              <a:ext uri="{FF2B5EF4-FFF2-40B4-BE49-F238E27FC236}">
                <a16:creationId xmlns:a16="http://schemas.microsoft.com/office/drawing/2014/main" xmlns="" id="{2E6E5054-884C-4C2A-B265-F7E558EAB63C}"/>
              </a:ext>
            </a:extLst>
          </p:cNvPr>
          <p:cNvSpPr>
            <a:spLocks noGrp="1"/>
          </p:cNvSpPr>
          <p:nvPr>
            <p:ph idx="1"/>
          </p:nvPr>
        </p:nvSpPr>
        <p:spPr>
          <a:xfrm>
            <a:off x="838200" y="1889761"/>
            <a:ext cx="10515600" cy="4632959"/>
          </a:xfrm>
        </p:spPr>
        <p:style>
          <a:lnRef idx="2">
            <a:schemeClr val="accent1"/>
          </a:lnRef>
          <a:fillRef idx="1">
            <a:schemeClr val="lt1"/>
          </a:fillRef>
          <a:effectRef idx="0">
            <a:schemeClr val="accent1"/>
          </a:effectRef>
          <a:fontRef idx="minor">
            <a:schemeClr val="dk1"/>
          </a:fontRef>
        </p:style>
        <p:txBody>
          <a:bodyPr>
            <a:normAutofit/>
          </a:bodyPr>
          <a:lstStyle/>
          <a:p>
            <a:pPr algn="just">
              <a:defRPr/>
            </a:pPr>
            <a:r>
              <a:rPr lang="en-US" sz="2400" dirty="0">
                <a:latin typeface="Times New Roman" pitchFamily="18" charset="0"/>
                <a:cs typeface="Times New Roman" pitchFamily="18" charset="0"/>
              </a:rPr>
              <a:t>In case it is noticed that application is incorrect/incomplete or the requisite amount paid is deficient a defect notice may be an issued as far as possible within 15 days from the date of receipt intimating about the defects and details of requisite amount to be paid</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Defect notice should be issued only once.</a:t>
            </a:r>
          </a:p>
          <a:p>
            <a:pPr algn="just">
              <a:defRPr/>
            </a:pPr>
            <a:r>
              <a:rPr lang="en-US" sz="2400" dirty="0">
                <a:latin typeface="Times New Roman" pitchFamily="18" charset="0"/>
                <a:cs typeface="Times New Roman" pitchFamily="18" charset="0"/>
              </a:rPr>
              <a:t>Applicant shall make the payment within the prescribed time and shall make the defects good/intimate the compliance to the authority within 15 days of the receipt of notice.</a:t>
            </a:r>
          </a:p>
          <a:p>
            <a:pPr algn="just">
              <a:defRPr/>
            </a:pPr>
            <a:r>
              <a:rPr lang="en-US" sz="2400" dirty="0">
                <a:latin typeface="Times New Roman" pitchFamily="18" charset="0"/>
                <a:cs typeface="Times New Roman" pitchFamily="18" charset="0"/>
              </a:rPr>
              <a:t>If the defect relates to short payment of the requisite amount and the applicant fails to comply with the same then the benefit of settlement shall be given on a proportionate basis and the Designated Authority shall pass the order of settlement on a proportionate basis after providing the applicant on an opportunity of hearing.</a:t>
            </a:r>
          </a:p>
          <a:p>
            <a:pPr algn="just">
              <a:defRPr/>
            </a:pPr>
            <a:endParaRPr lang="en-US" sz="2400" dirty="0">
              <a:latin typeface="Times New Roman" pitchFamily="18" charset="0"/>
              <a:cs typeface="Times New Roman" pitchFamily="18" charset="0"/>
            </a:endParaRPr>
          </a:p>
          <a:p>
            <a:pPr algn="just">
              <a:defRPr/>
            </a:pPr>
            <a:endParaRPr lang="en-US"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22604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A4131-963C-4B9E-9779-90A27FC25FE6}"/>
              </a:ext>
            </a:extLst>
          </p:cNvPr>
          <p:cNvSpPr>
            <a:spLocks noGrp="1"/>
          </p:cNvSpPr>
          <p:nvPr>
            <p:ph type="title"/>
          </p:nvPr>
        </p:nvSpPr>
        <p:spPr>
          <a:xfrm>
            <a:off x="838200" y="868045"/>
            <a:ext cx="10515600" cy="518795"/>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800" b="1" dirty="0" smtClean="0">
                <a:latin typeface="Times New Roman" pitchFamily="18" charset="0"/>
                <a:cs typeface="Times New Roman" pitchFamily="18" charset="0"/>
              </a:rPr>
              <a:t>REJECTION OF APPLICATION FOR SETTLEMENT </a:t>
            </a:r>
            <a:endParaRPr lang="en-IN" sz="2800" b="1"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5A52BCC6-7A2F-4BBE-9FE6-EA2D2823D95B}"/>
              </a:ext>
            </a:extLst>
          </p:cNvPr>
          <p:cNvSpPr>
            <a:spLocks noGrp="1"/>
          </p:cNvSpPr>
          <p:nvPr>
            <p:ph idx="1"/>
          </p:nvPr>
        </p:nvSpPr>
        <p:spPr>
          <a:xfrm>
            <a:off x="838200" y="1752600"/>
            <a:ext cx="10515600" cy="4759643"/>
          </a:xfrm>
        </p:spPr>
        <p:style>
          <a:lnRef idx="2">
            <a:schemeClr val="accent1"/>
          </a:lnRef>
          <a:fillRef idx="1">
            <a:schemeClr val="lt1"/>
          </a:fillRef>
          <a:effectRef idx="0">
            <a:schemeClr val="accent1"/>
          </a:effectRef>
          <a:fontRef idx="minor">
            <a:schemeClr val="dk1"/>
          </a:fontRef>
        </p:style>
        <p:txBody>
          <a:bodyPr>
            <a:normAutofit/>
          </a:bodyPr>
          <a:lstStyle/>
          <a:p>
            <a:pPr algn="just">
              <a:defRPr/>
            </a:pPr>
            <a:r>
              <a:rPr lang="en-US" sz="2400" dirty="0">
                <a:latin typeface="Times New Roman" pitchFamily="18" charset="0"/>
                <a:cs typeface="Times New Roman" pitchFamily="18" charset="0"/>
              </a:rPr>
              <a:t>If the Designated Authority concludes that the application is not in accordance with the provisions of this Act then it is empowered to pass an order in writing and reject the application for settlement.</a:t>
            </a:r>
          </a:p>
          <a:p>
            <a:pPr algn="just">
              <a:defRPr/>
            </a:pPr>
            <a:r>
              <a:rPr lang="en-US" sz="2400" dirty="0">
                <a:latin typeface="Times New Roman" pitchFamily="18" charset="0"/>
                <a:cs typeface="Times New Roman" pitchFamily="18" charset="0"/>
              </a:rPr>
              <a:t>An opportunity of being heard should be given to the applicant before rejecting the application. </a:t>
            </a:r>
          </a:p>
          <a:p>
            <a:pPr algn="just">
              <a:defRPr/>
            </a:pPr>
            <a:r>
              <a:rPr lang="en-US" sz="2400" dirty="0">
                <a:latin typeface="Times New Roman" pitchFamily="18" charset="0"/>
                <a:cs typeface="Times New Roman" pitchFamily="18" charset="0"/>
              </a:rPr>
              <a:t>The Designated Authority shall record the reasons for such rejection and shall pass the rejection order after giving an opportunity of being heard to the applicant and pass the order in Form III.</a:t>
            </a:r>
          </a:p>
          <a:p>
            <a:pPr algn="just">
              <a:defRPr/>
            </a:pPr>
            <a:r>
              <a:rPr lang="en-US" sz="2400" b="1" i="1" dirty="0">
                <a:latin typeface="Times New Roman" pitchFamily="18" charset="0"/>
                <a:cs typeface="Times New Roman" pitchFamily="18" charset="0"/>
              </a:rPr>
              <a:t>The form III received should be verified carefully to check whether for rejection/acceptance of the settlement.</a:t>
            </a:r>
          </a:p>
          <a:p>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87697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8F6D453-5347-41A6-97AC-17CACF257EAA}"/>
              </a:ext>
            </a:extLst>
          </p:cNvPr>
          <p:cNvSpPr>
            <a:spLocks noGrp="1"/>
          </p:cNvSpPr>
          <p:nvPr>
            <p:ph idx="1"/>
          </p:nvPr>
        </p:nvSpPr>
        <p:spPr>
          <a:xfrm>
            <a:off x="838200" y="1798321"/>
            <a:ext cx="10515600" cy="4434840"/>
          </a:xfrm>
        </p:spPr>
        <p:style>
          <a:lnRef idx="2">
            <a:schemeClr val="accent1"/>
          </a:lnRef>
          <a:fillRef idx="1">
            <a:schemeClr val="lt1"/>
          </a:fillRef>
          <a:effectRef idx="0">
            <a:schemeClr val="accent1"/>
          </a:effectRef>
          <a:fontRef idx="minor">
            <a:schemeClr val="dk1"/>
          </a:fontRef>
        </p:style>
        <p:txBody>
          <a:bodyPr>
            <a:noAutofit/>
          </a:bodyPr>
          <a:lstStyle/>
          <a:p>
            <a:pPr>
              <a:defRPr/>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1) Against order of rejection appeal can be filed to the following authorities.</a:t>
            </a:r>
          </a:p>
          <a:p>
            <a:pPr>
              <a:defRPr/>
            </a:pPr>
            <a:r>
              <a:rPr lang="en-US" sz="2400" b="1" dirty="0">
                <a:latin typeface="Times New Roman" pitchFamily="18" charset="0"/>
                <a:cs typeface="Times New Roman" pitchFamily="18" charset="0"/>
              </a:rPr>
              <a:t>Appeal to be made to 		 Order Passed by</a:t>
            </a:r>
            <a:endParaRPr lang="en-US" sz="2400" dirty="0">
              <a:latin typeface="Times New Roman" pitchFamily="18" charset="0"/>
              <a:cs typeface="Times New Roman" pitchFamily="18" charset="0"/>
            </a:endParaRPr>
          </a:p>
          <a:p>
            <a:pPr marL="0" indent="0">
              <a:buFontTx/>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DCST(Adm.)			The authority sub-ordinate to DCST</a:t>
            </a:r>
          </a:p>
          <a:p>
            <a:pPr marL="0" indent="0">
              <a:buFontTx/>
              <a:buNone/>
              <a:defRPr/>
            </a:pPr>
            <a:r>
              <a:rPr lang="en-US" sz="2400" dirty="0">
                <a:latin typeface="Times New Roman" pitchFamily="18" charset="0"/>
                <a:cs typeface="Times New Roman" pitchFamily="18" charset="0"/>
              </a:rPr>
              <a:t>   (ii) JCST (Adm.)			The Deputy Commissioner of State Tax</a:t>
            </a:r>
          </a:p>
          <a:p>
            <a:pPr marL="0" indent="0">
              <a:buFontTx/>
              <a:buNone/>
              <a:defRPr/>
            </a:pPr>
            <a:r>
              <a:rPr lang="en-US" sz="2400" dirty="0">
                <a:latin typeface="Times New Roman" pitchFamily="18" charset="0"/>
                <a:cs typeface="Times New Roman" pitchFamily="18" charset="0"/>
              </a:rPr>
              <a:t>   (iii)Addl. Comm. of S.T.		Joint Commissioner of  State Tax</a:t>
            </a:r>
          </a:p>
          <a:p>
            <a:pPr marL="0" indent="0">
              <a:buFontTx/>
              <a:buNone/>
              <a:defRPr/>
            </a:pPr>
            <a:endParaRPr lang="en-US" sz="2400" dirty="0">
              <a:latin typeface="Times New Roman" pitchFamily="18" charset="0"/>
              <a:cs typeface="Times New Roman" pitchFamily="18" charset="0"/>
            </a:endParaRPr>
          </a:p>
          <a:p>
            <a:pPr marL="0" indent="0">
              <a:buFontTx/>
              <a:buNone/>
              <a:defRPr/>
            </a:pPr>
            <a:r>
              <a:rPr lang="en-US" sz="2400" dirty="0">
                <a:latin typeface="Times New Roman" pitchFamily="18" charset="0"/>
                <a:cs typeface="Times New Roman" pitchFamily="18" charset="0"/>
              </a:rPr>
              <a:t>  (2) To be filed within 60 days from the date of receipt of rejection order.</a:t>
            </a:r>
          </a:p>
          <a:p>
            <a:pPr marL="0" indent="0">
              <a:buNone/>
              <a:defRPr/>
            </a:pPr>
            <a:r>
              <a:rPr lang="en-US" sz="2400" dirty="0">
                <a:latin typeface="Times New Roman" pitchFamily="18" charset="0"/>
                <a:cs typeface="Times New Roman" pitchFamily="18" charset="0"/>
              </a:rPr>
              <a:t>  (3) In case there is a delay the appeal shall not be admitted.</a:t>
            </a:r>
          </a:p>
          <a:p>
            <a:pPr>
              <a:buFontTx/>
              <a:buNone/>
              <a:defRPr/>
            </a:pPr>
            <a:endParaRPr lang="en-US" sz="2400" dirty="0">
              <a:latin typeface="Times New Roman" pitchFamily="18" charset="0"/>
              <a:cs typeface="Times New Roman" pitchFamily="18" charset="0"/>
            </a:endParaRPr>
          </a:p>
          <a:p>
            <a:pPr marL="0" indent="0">
              <a:buFontTx/>
              <a:buNone/>
              <a:defRPr/>
            </a:pPr>
            <a:r>
              <a:rPr lang="en-US" sz="2400" dirty="0">
                <a:latin typeface="Times New Roman" pitchFamily="18" charset="0"/>
                <a:cs typeface="Times New Roman" pitchFamily="18" charset="0"/>
              </a:rPr>
              <a:t>    				</a:t>
            </a:r>
          </a:p>
          <a:p>
            <a:pPr marL="0" indent="0">
              <a:buFontTx/>
              <a:buNone/>
              <a:defRPr/>
            </a:pPr>
            <a:r>
              <a:rPr lang="en-US" sz="2400" dirty="0">
                <a:latin typeface="Times New Roman" pitchFamily="18" charset="0"/>
                <a:cs typeface="Times New Roman" pitchFamily="18" charset="0"/>
              </a:rPr>
              <a:t> </a:t>
            </a:r>
          </a:p>
          <a:p>
            <a:pPr marL="0" indent="0">
              <a:buFontTx/>
              <a:buNone/>
              <a:defRPr/>
            </a:pPr>
            <a:r>
              <a:rPr lang="en-US" sz="2400" dirty="0">
                <a:latin typeface="Times New Roman" pitchFamily="18" charset="0"/>
                <a:cs typeface="Times New Roman" pitchFamily="18" charset="0"/>
              </a:rPr>
              <a:t>		</a:t>
            </a:r>
          </a:p>
          <a:p>
            <a:pPr marL="0" indent="0">
              <a:buFontTx/>
              <a:buNone/>
              <a:defRPr/>
            </a:pPr>
            <a:r>
              <a:rPr lang="en-US" sz="2400" dirty="0">
                <a:latin typeface="Times New Roman" pitchFamily="18" charset="0"/>
                <a:cs typeface="Times New Roman" pitchFamily="18" charset="0"/>
              </a:rPr>
              <a:t> </a:t>
            </a:r>
          </a:p>
          <a:p>
            <a:pPr marL="0" indent="0">
              <a:buFontTx/>
              <a:buNone/>
              <a:defRPr/>
            </a:pPr>
            <a:r>
              <a:rPr lang="en-US" sz="2400" dirty="0">
                <a:latin typeface="Times New Roman" pitchFamily="18" charset="0"/>
                <a:cs typeface="Times New Roman" pitchFamily="18" charset="0"/>
              </a:rPr>
              <a:t> </a:t>
            </a:r>
          </a:p>
          <a:p>
            <a:pPr>
              <a:defRPr/>
            </a:pPr>
            <a:endParaRPr lang="en-US" sz="2400" dirty="0">
              <a:latin typeface="Times New Roman" pitchFamily="18" charset="0"/>
              <a:cs typeface="Times New Roman" pitchFamily="18" charset="0"/>
            </a:endParaRPr>
          </a:p>
        </p:txBody>
      </p:sp>
      <p:sp>
        <p:nvSpPr>
          <p:cNvPr id="3" name="Title 1">
            <a:extLst>
              <a:ext uri="{FF2B5EF4-FFF2-40B4-BE49-F238E27FC236}">
                <a16:creationId xmlns:a16="http://schemas.microsoft.com/office/drawing/2014/main" xmlns="" id="{4ADA4131-963C-4B9E-9779-90A27FC25FE6}"/>
              </a:ext>
            </a:extLst>
          </p:cNvPr>
          <p:cNvSpPr>
            <a:spLocks noGrp="1"/>
          </p:cNvSpPr>
          <p:nvPr>
            <p:ph type="title"/>
          </p:nvPr>
        </p:nvSpPr>
        <p:spPr>
          <a:xfrm>
            <a:off x="838200" y="1050925"/>
            <a:ext cx="10515600" cy="488315"/>
          </a:xfrm>
        </p:spPr>
        <p:style>
          <a:lnRef idx="2">
            <a:schemeClr val="accent1"/>
          </a:lnRef>
          <a:fillRef idx="1">
            <a:schemeClr val="lt1"/>
          </a:fillRef>
          <a:effectRef idx="0">
            <a:schemeClr val="accent1"/>
          </a:effectRef>
          <a:fontRef idx="minor">
            <a:schemeClr val="dk1"/>
          </a:fontRef>
        </p:style>
        <p:txBody>
          <a:bodyPr>
            <a:normAutofit/>
          </a:bodyPr>
          <a:lstStyle/>
          <a:p>
            <a:pPr algn="ctr">
              <a:defRPr/>
            </a:pPr>
            <a:r>
              <a:rPr lang="en-US" sz="2800" b="1" u="words" dirty="0" smtClean="0">
                <a:latin typeface="Times New Roman" pitchFamily="18" charset="0"/>
                <a:cs typeface="Times New Roman" pitchFamily="18" charset="0"/>
              </a:rPr>
              <a:t>APPEAL AGAINST ORDER OF REJECTION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4559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093D-D164-4DE6-B475-038BD026DE1D}"/>
              </a:ext>
            </a:extLst>
          </p:cNvPr>
          <p:cNvSpPr>
            <a:spLocks noGrp="1"/>
          </p:cNvSpPr>
          <p:nvPr>
            <p:ph type="title"/>
          </p:nvPr>
        </p:nvSpPr>
        <p:spPr>
          <a:xfrm>
            <a:off x="609600" y="1219200"/>
            <a:ext cx="10972800" cy="77724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2800" b="1" dirty="0" smtClean="0">
                <a:latin typeface="Times New Roman" pitchFamily="18" charset="0"/>
                <a:cs typeface="Times New Roman" pitchFamily="18" charset="0"/>
              </a:rPr>
              <a:t>RECTIFICATION OF MISTAKE IN SETTLEMENT ORDER</a:t>
            </a:r>
            <a:br>
              <a:rPr lang="en-US" sz="2800" b="1" dirty="0" smtClean="0">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2F6E3AAF-5F4C-47AB-868F-A103FDB99197}"/>
              </a:ext>
            </a:extLst>
          </p:cNvPr>
          <p:cNvSpPr>
            <a:spLocks noGrp="1"/>
          </p:cNvSpPr>
          <p:nvPr>
            <p:ph idx="1"/>
          </p:nvPr>
        </p:nvSpPr>
        <p:spPr>
          <a:xfrm>
            <a:off x="609600" y="2255520"/>
            <a:ext cx="10972800" cy="387096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defRPr/>
            </a:pPr>
            <a:r>
              <a:rPr lang="en-US" sz="2400" dirty="0">
                <a:latin typeface="Times New Roman" pitchFamily="18" charset="0"/>
                <a:cs typeface="Times New Roman" pitchFamily="18" charset="0"/>
              </a:rPr>
              <a:t>In case of error apparent on face of  records of a settlement order passed, the Designated Authority may issue notice in Form IV and may rectify such error within 6 months from the date of receipt of the order of settlement by the applicant.  </a:t>
            </a:r>
          </a:p>
          <a:p>
            <a:pPr algn="just">
              <a:defRPr/>
            </a:pPr>
            <a:r>
              <a:rPr lang="en-US" sz="2400" dirty="0">
                <a:latin typeface="Times New Roman" pitchFamily="18" charset="0"/>
                <a:cs typeface="Times New Roman" pitchFamily="18" charset="0"/>
              </a:rPr>
              <a:t>The rectification of mistake can also be made on application in Form V filed by the applicant such application is to be filed within 60 days from the date of receipt of the order of settlement.</a:t>
            </a:r>
          </a:p>
          <a:p>
            <a:pPr algn="just">
              <a:defRPr/>
            </a:pPr>
            <a:r>
              <a:rPr lang="en-US" sz="2400" dirty="0">
                <a:latin typeface="Times New Roman" pitchFamily="18" charset="0"/>
                <a:cs typeface="Times New Roman" pitchFamily="18" charset="0"/>
              </a:rPr>
              <a:t>The Designated Authority shall pass rectification order within 6 months from the date of receipt of order of settlement.  </a:t>
            </a:r>
          </a:p>
          <a:p>
            <a:pPr algn="just">
              <a:defRPr/>
            </a:pPr>
            <a:r>
              <a:rPr lang="en-US" sz="2400" dirty="0">
                <a:latin typeface="Times New Roman" pitchFamily="18" charset="0"/>
                <a:cs typeface="Times New Roman" pitchFamily="18" charset="0"/>
              </a:rPr>
              <a:t>The order adversely affecting the applicant shall be passed after giving an opportunity of being heard. </a:t>
            </a:r>
          </a:p>
          <a:p>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46994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6E411-9160-446F-A547-78E50BF15E5D}"/>
              </a:ext>
            </a:extLst>
          </p:cNvPr>
          <p:cNvSpPr>
            <a:spLocks noGrp="1"/>
          </p:cNvSpPr>
          <p:nvPr>
            <p:ph type="title"/>
          </p:nvPr>
        </p:nvSpPr>
        <p:spPr>
          <a:xfrm>
            <a:off x="838200" y="1127761"/>
            <a:ext cx="10515600" cy="761999"/>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altLang="en-US" sz="2800" b="1" u="sng" dirty="0" smtClean="0">
                <a:latin typeface="Times New Roman" pitchFamily="18" charset="0"/>
                <a:cs typeface="Times New Roman" pitchFamily="18" charset="0"/>
              </a:rPr>
              <a:t/>
            </a:r>
            <a:br>
              <a:rPr lang="en-US" altLang="en-US" sz="2800" b="1" u="sng" dirty="0" smtClean="0">
                <a:latin typeface="Times New Roman" pitchFamily="18" charset="0"/>
                <a:cs typeface="Times New Roman" pitchFamily="18" charset="0"/>
              </a:rPr>
            </a:br>
            <a:r>
              <a:rPr lang="en-US" altLang="en-US" sz="2800" b="1" u="sng" dirty="0" smtClean="0">
                <a:latin typeface="Times New Roman" pitchFamily="18" charset="0"/>
                <a:cs typeface="Times New Roman" pitchFamily="18" charset="0"/>
              </a:rPr>
              <a:t>REVIEW OF ORDER PASSED</a:t>
            </a:r>
            <a:br>
              <a:rPr lang="en-US" altLang="en-US" sz="2800" b="1" u="sng" dirty="0" smtClean="0">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7FBDA41B-6E5E-4DEF-A15B-525E5B1E7C72}"/>
              </a:ext>
            </a:extLst>
          </p:cNvPr>
          <p:cNvSpPr>
            <a:spLocks noGrp="1"/>
          </p:cNvSpPr>
          <p:nvPr>
            <p:ph idx="1"/>
          </p:nvPr>
        </p:nvSpPr>
        <p:spPr>
          <a:xfrm>
            <a:off x="819150" y="1981201"/>
            <a:ext cx="10515600" cy="446532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altLang="en-US" sz="2400" dirty="0">
                <a:latin typeface="Times New Roman" pitchFamily="18" charset="0"/>
                <a:cs typeface="Times New Roman" pitchFamily="18" charset="0"/>
              </a:rPr>
              <a:t>Order</a:t>
            </a:r>
            <a:r>
              <a:rPr lang="en-US" altLang="en-US" sz="2800" dirty="0"/>
              <a:t> passed under the Settlement Act can be reviewed within 12 months from the date of service of order.</a:t>
            </a:r>
          </a:p>
          <a:p>
            <a:pPr algn="just"/>
            <a:r>
              <a:rPr lang="en-US" altLang="en-US" sz="2800" dirty="0"/>
              <a:t>On noticing an error in such order, in so far as it is prejudicial to the interest of the revenue Commissioner can review the order.</a:t>
            </a:r>
          </a:p>
          <a:p>
            <a:pPr algn="just"/>
            <a:r>
              <a:rPr lang="en-US" altLang="en-US" dirty="0"/>
              <a:t>The Commissioner may review the order passed a</a:t>
            </a:r>
            <a:r>
              <a:rPr lang="en-US" altLang="en-US" sz="2800" dirty="0"/>
              <a:t>fter serving a notice in Form VI.</a:t>
            </a:r>
          </a:p>
          <a:p>
            <a:pPr algn="just"/>
            <a:r>
              <a:rPr lang="en-US" altLang="en-US" dirty="0"/>
              <a:t>The review order can be passed to the best of his judgment.</a:t>
            </a:r>
            <a:endParaRPr lang="en-US" altLang="en-US" sz="2800" dirty="0"/>
          </a:p>
          <a:p>
            <a:r>
              <a:rPr lang="en-US" altLang="en-US" sz="2800" dirty="0"/>
              <a:t>	</a:t>
            </a:r>
          </a:p>
          <a:p>
            <a:endParaRPr lang="en-IN" dirty="0"/>
          </a:p>
        </p:txBody>
      </p:sp>
    </p:spTree>
    <p:extLst>
      <p:ext uri="{BB962C8B-B14F-4D97-AF65-F5344CB8AC3E}">
        <p14:creationId xmlns:p14="http://schemas.microsoft.com/office/powerpoint/2010/main" xmlns="" val="69927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xmlns="" id="{46EC9B49-FDDB-4FC7-9639-C384E152672B}"/>
              </a:ext>
            </a:extLst>
          </p:cNvPr>
          <p:cNvSpPr>
            <a:spLocks noGrp="1"/>
          </p:cNvSpPr>
          <p:nvPr>
            <p:ph idx="1"/>
          </p:nvPr>
        </p:nvSpPr>
        <p:spPr>
          <a:xfrm>
            <a:off x="853440" y="1021080"/>
            <a:ext cx="10744200" cy="5273040"/>
          </a:xfrm>
        </p:spPr>
        <p:style>
          <a:lnRef idx="2">
            <a:schemeClr val="accent1"/>
          </a:lnRef>
          <a:fillRef idx="1">
            <a:schemeClr val="lt1"/>
          </a:fillRef>
          <a:effectRef idx="0">
            <a:schemeClr val="accent1"/>
          </a:effectRef>
          <a:fontRef idx="minor">
            <a:schemeClr val="dk1"/>
          </a:fontRef>
        </p:style>
        <p:txBody>
          <a:bodyPr>
            <a:noAutofit/>
          </a:bodyPr>
          <a:lstStyle/>
          <a:p>
            <a:pPr>
              <a:buFontTx/>
              <a:buNone/>
              <a:defRPr/>
            </a:pPr>
            <a:r>
              <a:rPr lang="en-US" sz="2400" b="1" u="words" dirty="0">
                <a:latin typeface="Times New Roman" pitchFamily="18" charset="0"/>
                <a:cs typeface="Times New Roman" pitchFamily="18" charset="0"/>
              </a:rPr>
              <a:t>Important terms defined as below:-</a:t>
            </a:r>
            <a:endParaRPr lang="en-US" sz="2400" dirty="0">
              <a:latin typeface="Times New Roman" pitchFamily="18" charset="0"/>
              <a:cs typeface="Times New Roman" pitchFamily="18" charset="0"/>
            </a:endParaRPr>
          </a:p>
          <a:p>
            <a:pPr marL="0" indent="0" algn="just">
              <a:buNone/>
              <a:defRPr/>
            </a:pPr>
            <a:r>
              <a:rPr lang="en-US" sz="2400" dirty="0">
                <a:latin typeface="Times New Roman" pitchFamily="18" charset="0"/>
                <a:cs typeface="Times New Roman" pitchFamily="18" charset="0"/>
              </a:rPr>
              <a:t>(d)</a:t>
            </a:r>
            <a:r>
              <a:rPr lang="en-US" sz="2400" b="1" dirty="0">
                <a:latin typeface="Times New Roman" pitchFamily="18" charset="0"/>
                <a:cs typeface="Times New Roman" pitchFamily="18" charset="0"/>
              </a:rPr>
              <a:t>	Arrears :-	</a:t>
            </a:r>
            <a:r>
              <a:rPr lang="en-US" sz="2400" dirty="0">
                <a:latin typeface="Times New Roman" pitchFamily="18" charset="0"/>
                <a:cs typeface="Times New Roman" pitchFamily="18" charset="0"/>
              </a:rPr>
              <a:t>means the outstanding amount of tax, interest, penalty or late fee, as the case may be –</a:t>
            </a:r>
          </a:p>
          <a:p>
            <a:pPr marL="971550" lvl="1" indent="-571500" algn="just">
              <a:buFontTx/>
              <a:buAutoNum type="romanLcParenBoth"/>
              <a:defRPr/>
            </a:pPr>
            <a:r>
              <a:rPr lang="en-US" dirty="0">
                <a:latin typeface="Times New Roman" pitchFamily="18" charset="0"/>
                <a:cs typeface="Times New Roman" pitchFamily="18" charset="0"/>
              </a:rPr>
              <a:t>Payable by an </a:t>
            </a:r>
            <a:r>
              <a:rPr lang="en-US" dirty="0" err="1">
                <a:latin typeface="Times New Roman" pitchFamily="18" charset="0"/>
                <a:cs typeface="Times New Roman" pitchFamily="18" charset="0"/>
              </a:rPr>
              <a:t>assessee</a:t>
            </a:r>
            <a:r>
              <a:rPr lang="en-US" dirty="0">
                <a:latin typeface="Times New Roman" pitchFamily="18" charset="0"/>
                <a:cs typeface="Times New Roman" pitchFamily="18" charset="0"/>
              </a:rPr>
              <a:t> as per any statutory order under the relevant Act, or</a:t>
            </a:r>
          </a:p>
          <a:p>
            <a:pPr marL="971550" lvl="1" indent="-571500" algn="just">
              <a:buFontTx/>
              <a:buAutoNum type="romanLcParenBoth"/>
              <a:defRPr/>
            </a:pPr>
            <a:r>
              <a:rPr lang="en-US" dirty="0">
                <a:latin typeface="Times New Roman" pitchFamily="18" charset="0"/>
                <a:cs typeface="Times New Roman" pitchFamily="18" charset="0"/>
              </a:rPr>
              <a:t>Admitted in the return or, as the case may be, the revised return filed under the relevant Act and which has not been paid either wholly or partly, or</a:t>
            </a:r>
          </a:p>
          <a:p>
            <a:pPr marL="971550" lvl="1" indent="-571500" algn="just">
              <a:buFontTx/>
              <a:buAutoNum type="romanLcParenBoth"/>
              <a:defRPr/>
            </a:pPr>
            <a:r>
              <a:rPr lang="en-US" dirty="0">
                <a:latin typeface="Times New Roman" pitchFamily="18" charset="0"/>
                <a:cs typeface="Times New Roman" pitchFamily="18" charset="0"/>
              </a:rPr>
              <a:t>Determined and recommended to be payable by the Auditor, in the Audit Report submitted as per section 61 of the VAT Act, whether the notice U/s 32 or 32A of the VAT Act has been issued or not and such arrears of tax, interest, penalty or late fee, pertains to specified period and it also includes the interest payable on the admitted tax under the Relevant Act for the specified period.</a:t>
            </a:r>
          </a:p>
          <a:p>
            <a:pPr marL="0" indent="0" algn="just">
              <a:buNone/>
              <a:defRPr/>
            </a:pPr>
            <a:r>
              <a:rPr lang="en-US" sz="2400" dirty="0">
                <a:latin typeface="Times New Roman" pitchFamily="18" charset="0"/>
                <a:cs typeface="Times New Roman"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C055D-2B60-488C-BEE1-8D3A965EE340}"/>
              </a:ext>
            </a:extLst>
          </p:cNvPr>
          <p:cNvSpPr>
            <a:spLocks noGrp="1"/>
          </p:cNvSpPr>
          <p:nvPr>
            <p:ph type="title"/>
          </p:nvPr>
        </p:nvSpPr>
        <p:spPr>
          <a:xfrm>
            <a:off x="655320" y="403861"/>
            <a:ext cx="10957560" cy="617220"/>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000" b="1" u="words" dirty="0" smtClean="0">
                <a:latin typeface="Times New Roman" pitchFamily="18" charset="0"/>
                <a:cs typeface="Times New Roman" pitchFamily="18" charset="0"/>
              </a:rPr>
              <a:t>REVOCATION OF SETTLEMENT ORDER</a:t>
            </a:r>
            <a:r>
              <a:rPr lang="en-US" sz="2000" b="1" dirty="0" smtClean="0">
                <a:latin typeface="Times New Roman" pitchFamily="18" charset="0"/>
                <a:cs typeface="Times New Roman" pitchFamily="18" charset="0"/>
              </a:rPr>
              <a:t>:-</a:t>
            </a:r>
            <a:br>
              <a:rPr lang="en-US" sz="2000" b="1" dirty="0" smtClean="0">
                <a:latin typeface="Times New Roman" pitchFamily="18" charset="0"/>
                <a:cs typeface="Times New Roman" pitchFamily="18" charset="0"/>
              </a:rPr>
            </a:br>
            <a:endParaRPr lang="en-IN" sz="2000" dirty="0">
              <a:latin typeface="Times New Roman" pitchFamily="18" charset="0"/>
              <a:cs typeface="Times New Roman" pitchFamily="18" charset="0"/>
            </a:endParaRPr>
          </a:p>
        </p:txBody>
      </p:sp>
      <p:sp>
        <p:nvSpPr>
          <p:cNvPr id="4" name="Content Placeholder 2">
            <a:extLst>
              <a:ext uri="{FF2B5EF4-FFF2-40B4-BE49-F238E27FC236}">
                <a16:creationId xmlns:a16="http://schemas.microsoft.com/office/drawing/2014/main" xmlns="" id="{A0FA336F-A19C-4031-82CF-8B622CA00505}"/>
              </a:ext>
            </a:extLst>
          </p:cNvPr>
          <p:cNvSpPr>
            <a:spLocks noGrp="1"/>
          </p:cNvSpPr>
          <p:nvPr>
            <p:ph idx="1"/>
          </p:nvPr>
        </p:nvSpPr>
        <p:spPr>
          <a:xfrm>
            <a:off x="655320" y="1112519"/>
            <a:ext cx="10988040" cy="5745481"/>
          </a:xfrm>
        </p:spPr>
        <p:style>
          <a:lnRef idx="2">
            <a:schemeClr val="accent1"/>
          </a:lnRef>
          <a:fillRef idx="1">
            <a:schemeClr val="lt1"/>
          </a:fillRef>
          <a:effectRef idx="0">
            <a:schemeClr val="accent1"/>
          </a:effectRef>
          <a:fontRef idx="minor">
            <a:schemeClr val="dk1"/>
          </a:fontRef>
        </p:style>
        <p:txBody>
          <a:bodyPr>
            <a:noAutofit/>
          </a:bodyPr>
          <a:lstStyle/>
          <a:p>
            <a:pPr algn="just">
              <a:defRPr/>
            </a:pPr>
            <a:r>
              <a:rPr lang="en-US" sz="2000" dirty="0">
                <a:latin typeface="Times New Roman" pitchFamily="18" charset="0"/>
                <a:cs typeface="Times New Roman" pitchFamily="18" charset="0"/>
              </a:rPr>
              <a:t>Order of settlement can be revoked where the benefits have been obtained by:-  </a:t>
            </a:r>
            <a:r>
              <a:rPr lang="en-US" sz="2000" b="1" dirty="0">
                <a:latin typeface="Times New Roman" pitchFamily="18" charset="0"/>
                <a:cs typeface="Times New Roman" pitchFamily="18" charset="0"/>
              </a:rPr>
              <a:t> </a:t>
            </a:r>
          </a:p>
          <a:p>
            <a:pPr algn="just">
              <a:defRP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Suppressing of material information or particulars.</a:t>
            </a:r>
          </a:p>
          <a:p>
            <a:pPr algn="just">
              <a:defRPr/>
            </a:pPr>
            <a:r>
              <a:rPr lang="en-US" sz="2000" dirty="0">
                <a:latin typeface="Times New Roman" pitchFamily="18" charset="0"/>
                <a:cs typeface="Times New Roman" pitchFamily="18" charset="0"/>
              </a:rPr>
              <a:t>	(ii)By furnishing incorrect or false information. </a:t>
            </a:r>
          </a:p>
          <a:p>
            <a:pPr algn="just">
              <a:defRPr/>
            </a:pPr>
            <a:r>
              <a:rPr lang="en-US" sz="2000" dirty="0">
                <a:latin typeface="Times New Roman" pitchFamily="18" charset="0"/>
                <a:cs typeface="Times New Roman" pitchFamily="18" charset="0"/>
              </a:rPr>
              <a:t>	(iii)By the suppression of material facts, concealment of any particulars found in the search and </a:t>
            </a:r>
            <a:r>
              <a:rPr lang="en-US" sz="2000" dirty="0" smtClean="0">
                <a:latin typeface="Times New Roman" pitchFamily="18" charset="0"/>
                <a:cs typeface="Times New Roman" pitchFamily="18" charset="0"/>
              </a:rPr>
              <a:t>	seizure </a:t>
            </a:r>
            <a:r>
              <a:rPr lang="en-US" sz="2000" dirty="0">
                <a:latin typeface="Times New Roman" pitchFamily="18" charset="0"/>
                <a:cs typeface="Times New Roman" pitchFamily="18" charset="0"/>
              </a:rPr>
              <a:t>under the relevant Act. </a:t>
            </a:r>
          </a:p>
          <a:p>
            <a:pPr algn="just">
              <a:defRPr/>
            </a:pPr>
            <a:r>
              <a:rPr lang="en-US" sz="2000" dirty="0">
                <a:latin typeface="Times New Roman" pitchFamily="18" charset="0"/>
                <a:cs typeface="Times New Roman" pitchFamily="18" charset="0"/>
              </a:rPr>
              <a:t>The revocation can be made by the Designated Authority for the reasons to be recorded in writing after issuing a notice in Form VIII and giving the opportunity of being heard within </a:t>
            </a:r>
            <a:r>
              <a:rPr lang="en-US" sz="2000" b="1" i="1" u="sng" dirty="0">
                <a:latin typeface="Times New Roman" pitchFamily="18" charset="0"/>
                <a:cs typeface="Times New Roman" pitchFamily="18" charset="0"/>
              </a:rPr>
              <a:t>2 years </a:t>
            </a:r>
            <a:r>
              <a:rPr lang="en-US" sz="2000" dirty="0">
                <a:latin typeface="Times New Roman" pitchFamily="18" charset="0"/>
                <a:cs typeface="Times New Roman" pitchFamily="18" charset="0"/>
              </a:rPr>
              <a:t>from the </a:t>
            </a:r>
            <a:r>
              <a:rPr lang="en-US" sz="2000" b="1" i="1" u="sng" dirty="0">
                <a:latin typeface="Times New Roman" pitchFamily="18" charset="0"/>
                <a:cs typeface="Times New Roman" pitchFamily="18" charset="0"/>
              </a:rPr>
              <a:t>end of the financial year </a:t>
            </a:r>
            <a:r>
              <a:rPr lang="en-US" sz="2000" dirty="0">
                <a:latin typeface="Times New Roman" pitchFamily="18" charset="0"/>
                <a:cs typeface="Times New Roman" pitchFamily="18" charset="0"/>
              </a:rPr>
              <a:t>in which the </a:t>
            </a:r>
            <a:r>
              <a:rPr lang="en-US" sz="2000" b="1" i="1" u="sng" dirty="0">
                <a:latin typeface="Times New Roman" pitchFamily="18" charset="0"/>
                <a:cs typeface="Times New Roman" pitchFamily="18" charset="0"/>
              </a:rPr>
              <a:t>order is served.</a:t>
            </a:r>
          </a:p>
          <a:p>
            <a:pPr algn="just">
              <a:defRPr/>
            </a:pPr>
            <a:r>
              <a:rPr lang="en-US" sz="2000" dirty="0">
                <a:latin typeface="Times New Roman" pitchFamily="18" charset="0"/>
                <a:cs typeface="Times New Roman" pitchFamily="18" charset="0"/>
              </a:rPr>
              <a:t>In case of revocation assessment, appeal, review or revision will be revived and reinstated immediately and the authorities shall decide such assessment /review/ revision /rectification /reassessment  under the provisions of relevant Act</a:t>
            </a:r>
            <a:r>
              <a:rPr lang="en-US" sz="2000" dirty="0" smtClean="0">
                <a:latin typeface="Times New Roman" pitchFamily="18" charset="0"/>
                <a:cs typeface="Times New Roman" pitchFamily="18" charset="0"/>
              </a:rPr>
              <a:t>.</a:t>
            </a:r>
          </a:p>
          <a:p>
            <a:pPr algn="just">
              <a:defRPr/>
            </a:pPr>
            <a:r>
              <a:rPr lang="en-US" sz="2000" b="1" i="1" dirty="0" smtClean="0">
                <a:latin typeface="Times New Roman" pitchFamily="18" charset="0"/>
                <a:cs typeface="Times New Roman" pitchFamily="18" charset="0"/>
              </a:rPr>
              <a:t>In case of appeal the original appeal under the relevant Act shall be reinstated on application made in this behalf to the Appellant Authority under the relevant Act.</a:t>
            </a:r>
          </a:p>
          <a:p>
            <a:pPr algn="just">
              <a:defRPr/>
            </a:pPr>
            <a:r>
              <a:rPr lang="en-US" sz="2000" b="1" i="1" dirty="0" smtClean="0">
                <a:latin typeface="Times New Roman" pitchFamily="18" charset="0"/>
                <a:cs typeface="Times New Roman" pitchFamily="18" charset="0"/>
              </a:rPr>
              <a:t>Where </a:t>
            </a:r>
            <a:r>
              <a:rPr lang="en-US" sz="2000" b="1" i="1" dirty="0">
                <a:latin typeface="Times New Roman" pitchFamily="18" charset="0"/>
                <a:cs typeface="Times New Roman" pitchFamily="18" charset="0"/>
              </a:rPr>
              <a:t>the period of limitation for reassessment/revision/review under the relevant Act is expiring within 2 years from the date of order of revocation then ignoring the provisions under the relevant Act rectification/revision/review etc. can be made by the respective authority within 2 years from the date of the order of such revocation.</a:t>
            </a:r>
          </a:p>
          <a:p>
            <a:pPr marL="0" indent="0" algn="just">
              <a:buNone/>
              <a:defRPr/>
            </a:pPr>
            <a:endParaRPr lang="en-US" sz="2000" dirty="0">
              <a:latin typeface="Times New Roman" pitchFamily="18" charset="0"/>
              <a:cs typeface="Times New Roman" pitchFamily="18" charset="0"/>
            </a:endParaRPr>
          </a:p>
          <a:p>
            <a:pPr algn="just">
              <a:defRPr/>
            </a:pPr>
            <a:r>
              <a:rPr lang="en-US" sz="2000" dirty="0">
                <a:latin typeface="Times New Roman" pitchFamily="18" charset="0"/>
                <a:cs typeface="Times New Roman" pitchFamily="18" charset="0"/>
              </a:rPr>
              <a:t>	</a:t>
            </a:r>
          </a:p>
          <a:p>
            <a:pPr algn="just">
              <a:defRP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139529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0F304-35D0-423D-8A7C-E7F550C8AE60}"/>
              </a:ext>
            </a:extLst>
          </p:cNvPr>
          <p:cNvSpPr>
            <a:spLocks noGrp="1"/>
          </p:cNvSpPr>
          <p:nvPr>
            <p:ph type="title"/>
          </p:nvPr>
        </p:nvSpPr>
        <p:spPr>
          <a:xfrm>
            <a:off x="609600" y="1146048"/>
            <a:ext cx="10972800" cy="423672"/>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2800" b="1" dirty="0">
                <a:latin typeface="Times New Roman" pitchFamily="18" charset="0"/>
                <a:cs typeface="Times New Roman" pitchFamily="18" charset="0"/>
              </a:rPr>
              <a:t>NO REFUND OF AMOUNT PAID</a:t>
            </a:r>
            <a:endParaRPr lang="en-IN" sz="2800" b="1"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66370EAD-1439-4398-B476-72EE47781C0A}"/>
              </a:ext>
            </a:extLst>
          </p:cNvPr>
          <p:cNvSpPr>
            <a:spLocks noGrp="1"/>
          </p:cNvSpPr>
          <p:nvPr>
            <p:ph idx="1"/>
          </p:nvPr>
        </p:nvSpPr>
        <p:spPr>
          <a:xfrm>
            <a:off x="609600" y="1935480"/>
            <a:ext cx="10972800" cy="3215640"/>
          </a:xfrm>
        </p:spPr>
        <p:style>
          <a:lnRef idx="2">
            <a:schemeClr val="accent1"/>
          </a:lnRef>
          <a:fillRef idx="1">
            <a:schemeClr val="lt1"/>
          </a:fillRef>
          <a:effectRef idx="0">
            <a:schemeClr val="accent1"/>
          </a:effectRef>
          <a:fontRef idx="minor">
            <a:schemeClr val="dk1"/>
          </a:fontRef>
        </p:style>
        <p:txBody>
          <a:bodyPr>
            <a:normAutofit/>
          </a:bodyPr>
          <a:lstStyle/>
          <a:p>
            <a:r>
              <a:rPr lang="en-US" sz="2400" dirty="0">
                <a:latin typeface="Times New Roman" pitchFamily="18" charset="0"/>
                <a:cs typeface="Times New Roman" pitchFamily="18" charset="0"/>
              </a:rPr>
              <a:t>Under no circumstances the applicant will be entitled to get the refund of any amount paid under this Act</a:t>
            </a:r>
            <a:r>
              <a:rPr lang="en-US" sz="2400" dirty="0" smtClean="0">
                <a:latin typeface="Times New Roman" pitchFamily="18" charset="0"/>
                <a:cs typeface="Times New Roman" pitchFamily="18" charset="0"/>
              </a:rPr>
              <a:t>.</a:t>
            </a:r>
          </a:p>
          <a:p>
            <a:pPr>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However, if order of settlement is revoked/rejected under the provisions of this Act, amount paid by the applicant shall be treated as paid under the relevant Act.</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016114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7AD76-74FA-4EE8-8B1A-C65D9C7BA077}"/>
              </a:ext>
            </a:extLst>
          </p:cNvPr>
          <p:cNvSpPr>
            <a:spLocks noGrp="1"/>
          </p:cNvSpPr>
          <p:nvPr>
            <p:ph type="title"/>
          </p:nvPr>
        </p:nvSpPr>
        <p:spPr>
          <a:xfrm>
            <a:off x="609600" y="1036320"/>
            <a:ext cx="10972800" cy="701040"/>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800" b="1" dirty="0">
                <a:latin typeface="Times New Roman" pitchFamily="18" charset="0"/>
                <a:cs typeface="Times New Roman" pitchFamily="18" charset="0"/>
              </a:rPr>
              <a:t>BAR ON REOPENING OF SETTLED CASES</a:t>
            </a:r>
            <a:endParaRPr lang="en-IN" sz="2800" b="1"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5A619351-0ED5-4487-8D35-B4CE9CE2A4B7}"/>
              </a:ext>
            </a:extLst>
          </p:cNvPr>
          <p:cNvSpPr>
            <a:spLocks noGrp="1"/>
          </p:cNvSpPr>
          <p:nvPr>
            <p:ph idx="1"/>
          </p:nvPr>
        </p:nvSpPr>
        <p:spPr>
          <a:xfrm>
            <a:off x="548640" y="2194560"/>
            <a:ext cx="10972800" cy="385572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a:latin typeface="Times New Roman" pitchFamily="18" charset="0"/>
                <a:cs typeface="Times New Roman" pitchFamily="18" charset="0"/>
              </a:rPr>
              <a:t>Subject to other provision of this Act, an order of settlement issued under this Act shall be </a:t>
            </a:r>
            <a:r>
              <a:rPr lang="en-US" sz="2400" b="1" i="1" dirty="0">
                <a:latin typeface="Times New Roman" pitchFamily="18" charset="0"/>
                <a:cs typeface="Times New Roman" pitchFamily="18" charset="0"/>
              </a:rPr>
              <a:t>conclusive </a:t>
            </a:r>
            <a:r>
              <a:rPr lang="en-US" sz="2400" dirty="0">
                <a:latin typeface="Times New Roman" pitchFamily="18" charset="0"/>
                <a:cs typeface="Times New Roman" pitchFamily="18" charset="0"/>
              </a:rPr>
              <a:t>as to the settlement of arrears covered by such order and will not be reopen in any proceeding under the relevant Act.</a:t>
            </a:r>
          </a:p>
          <a:p>
            <a:pPr algn="just"/>
            <a:r>
              <a:rPr lang="en-US" sz="2400" b="1" i="1" dirty="0">
                <a:latin typeface="Times New Roman" pitchFamily="18" charset="0"/>
                <a:cs typeface="Times New Roman" pitchFamily="18" charset="0"/>
              </a:rPr>
              <a:t>However, this rule will not apply to any proceeding on account of specific observations made by C and AG.</a:t>
            </a:r>
            <a:endParaRPr lang="en-IN"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440890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990600"/>
            <a:ext cx="9982200" cy="67056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EXAMPLES-1</a:t>
            </a:r>
            <a:br>
              <a:rPr lang="en-US" sz="2700" b="1" dirty="0" smtClean="0">
                <a:latin typeface="Times New Roman" pitchFamily="18" charset="0"/>
                <a:cs typeface="Times New Roman" pitchFamily="18" charset="0"/>
              </a:rPr>
            </a:b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853440" y="1844040"/>
            <a:ext cx="10347960" cy="4785360"/>
          </a:xfrm>
        </p:spPr>
        <p:style>
          <a:lnRef idx="2">
            <a:schemeClr val="accent1"/>
          </a:lnRef>
          <a:fillRef idx="1">
            <a:schemeClr val="lt1"/>
          </a:fillRef>
          <a:effectRef idx="0">
            <a:schemeClr val="accent1"/>
          </a:effectRef>
          <a:fontRef idx="minor">
            <a:schemeClr val="dk1"/>
          </a:fontRef>
        </p:style>
        <p:txBody>
          <a:bodyPr>
            <a:normAutofit/>
          </a:bodyPr>
          <a:lstStyle/>
          <a:p>
            <a:r>
              <a:rPr lang="en-US" sz="2000" b="1" dirty="0" smtClean="0">
                <a:latin typeface="Times New Roman" pitchFamily="18" charset="0"/>
                <a:cs typeface="Times New Roman" pitchFamily="18" charset="0"/>
              </a:rPr>
              <a:t>1.a</a:t>
            </a:r>
            <a:r>
              <a:rPr lang="en-US" sz="2000" dirty="0" smtClean="0">
                <a:latin typeface="Times New Roman" pitchFamily="18" charset="0"/>
                <a:cs typeface="Times New Roman" pitchFamily="18" charset="0"/>
              </a:rPr>
              <a:t>	Statutory order in the case of M/s. ABC for the period 2015-16 has been passed </a:t>
            </a:r>
          </a:p>
          <a:p>
            <a:pPr>
              <a:buNone/>
            </a:pPr>
            <a:r>
              <a:rPr lang="en-US" sz="2000" dirty="0" smtClean="0">
                <a:latin typeface="Times New Roman" pitchFamily="18" charset="0"/>
                <a:cs typeface="Times New Roman" pitchFamily="18" charset="0"/>
              </a:rPr>
              <a:t>              on dt.31.03.2020 resulting in dues as under</a:t>
            </a:r>
          </a:p>
          <a:p>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783080" y="2745896"/>
          <a:ext cx="8625841" cy="3716176"/>
        </p:xfrm>
        <a:graphic>
          <a:graphicData uri="http://schemas.openxmlformats.org/drawingml/2006/table">
            <a:tbl>
              <a:tblPr firstRow="1" bandRow="1">
                <a:tableStyleId>{5C22544A-7EE6-4342-B048-85BDC9FD1C3A}</a:tableStyleId>
              </a:tblPr>
              <a:tblGrid>
                <a:gridCol w="1200283"/>
                <a:gridCol w="3593422"/>
                <a:gridCol w="1664959"/>
                <a:gridCol w="2167177"/>
              </a:tblGrid>
              <a:tr h="591664">
                <a:tc>
                  <a:txBody>
                    <a:bodyPr/>
                    <a:lstStyle/>
                    <a:p>
                      <a:pPr algn="ctr"/>
                      <a:r>
                        <a:rPr lang="en-US" sz="1600" dirty="0" err="1" smtClean="0">
                          <a:latin typeface="Times New Roman" pitchFamily="18" charset="0"/>
                          <a:cs typeface="Times New Roman" pitchFamily="18" charset="0"/>
                        </a:rPr>
                        <a:t>S</a:t>
                      </a:r>
                      <a:r>
                        <a:rPr lang="en-US" sz="1600" dirty="0" err="1" smtClean="0">
                          <a:solidFill>
                            <a:schemeClr val="tx1"/>
                          </a:solidFill>
                          <a:latin typeface="Times New Roman" pitchFamily="18" charset="0"/>
                          <a:cs typeface="Times New Roman" pitchFamily="18" charset="0"/>
                        </a:rPr>
                        <a:t>Sr</a:t>
                      </a:r>
                      <a:r>
                        <a:rPr lang="en-US" sz="1600" dirty="0" smtClean="0">
                          <a:solidFill>
                            <a:schemeClr val="tx1"/>
                          </a:solidFill>
                          <a:latin typeface="Times New Roman" pitchFamily="18" charset="0"/>
                          <a:cs typeface="Times New Roman" pitchFamily="18" charset="0"/>
                        </a:rPr>
                        <a:t>. No.</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Head wise amount</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Total Amount</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r>
                        <a:rPr lang="en-US" sz="1600" b="0" dirty="0" smtClean="0">
                          <a:latin typeface="Times New Roman" pitchFamily="18" charset="0"/>
                          <a:cs typeface="Times New Roman" pitchFamily="18" charset="0"/>
                        </a:rPr>
                        <a:t>1.</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Times New Roman" pitchFamily="18" charset="0"/>
                          <a:cs typeface="Times New Roman" pitchFamily="18" charset="0"/>
                        </a:rPr>
                        <a:t>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Times New Roman" pitchFamily="18" charset="0"/>
                          <a:cs typeface="Times New Roman" pitchFamily="18" charset="0"/>
                        </a:rPr>
                        <a:t>Un-disputed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Times New Roman" pitchFamily="18" charset="0"/>
                          <a:cs typeface="Times New Roman" pitchFamily="18" charset="0"/>
                        </a:rPr>
                        <a:t>Disputed</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6842">
                <a:tc>
                  <a:txBody>
                    <a:bodyPr/>
                    <a:lstStyle/>
                    <a:p>
                      <a:r>
                        <a:rPr lang="en-US" sz="1600" b="0" dirty="0" smtClean="0">
                          <a:latin typeface="Times New Roman" pitchFamily="18" charset="0"/>
                          <a:cs typeface="Times New Roman" pitchFamily="18" charset="0"/>
                        </a:rPr>
                        <a:t>2</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Times New Roman" pitchFamily="18" charset="0"/>
                          <a:cs typeface="Times New Roman" pitchFamily="18" charset="0"/>
                        </a:rPr>
                        <a:t>Interest</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3,60,000/-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5920">
                <a:tc>
                  <a:txBody>
                    <a:bodyPr/>
                    <a:lstStyle/>
                    <a:p>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Times New Roman" pitchFamily="18" charset="0"/>
                          <a:cs typeface="Times New Roman" pitchFamily="18" charset="0"/>
                        </a:rPr>
                        <a:t>Interest U/s 30(2)</a:t>
                      </a:r>
                      <a:endParaRPr lang="en-IN" sz="1600" b="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5616">
                <a:tc>
                  <a:txBody>
                    <a:bodyPr/>
                    <a:lstStyle/>
                    <a:p>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Times New Roman" pitchFamily="18" charset="0"/>
                          <a:cs typeface="Times New Roman" pitchFamily="18" charset="0"/>
                        </a:rPr>
                        <a:t>Interest U/s 30(3)</a:t>
                      </a:r>
                      <a:endParaRPr lang="en-IN" sz="1600" b="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3,25,000/-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8936">
                <a:tc>
                  <a:txBody>
                    <a:bodyPr/>
                    <a:lstStyle/>
                    <a:p>
                      <a:r>
                        <a:rPr lang="en-US" sz="1600" b="0" dirty="0" smtClean="0">
                          <a:latin typeface="Times New Roman" pitchFamily="18" charset="0"/>
                          <a:cs typeface="Times New Roman" pitchFamily="18" charset="0"/>
                        </a:rPr>
                        <a:t>3</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Times New Roman" pitchFamily="18" charset="0"/>
                          <a:cs typeface="Times New Roman" pitchFamily="18" charset="0"/>
                        </a:rPr>
                        <a:t>Penalty</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75,000/-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80">
                <a:tc>
                  <a:txBody>
                    <a:bodyPr/>
                    <a:lstStyle/>
                    <a:p>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solidFill>
                            <a:schemeClr val="tx1"/>
                          </a:solidFill>
                          <a:latin typeface="Times New Roman" pitchFamily="18" charset="0"/>
                          <a:cs typeface="Times New Roman" pitchFamily="18" charset="0"/>
                        </a:rPr>
                        <a:t>Total</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8,85,000/-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79120"/>
            <a:ext cx="10972800" cy="574548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200" dirty="0" smtClean="0">
                <a:latin typeface="Times New Roman" pitchFamily="18" charset="0"/>
                <a:cs typeface="Times New Roman" pitchFamily="18" charset="0"/>
              </a:rPr>
              <a:t>M/s. ABC has paid Rs.1,50,000/- after the assessment order is passed but before the 31</a:t>
            </a:r>
            <a:r>
              <a:rPr lang="en-US" sz="2200" baseline="30000" dirty="0" smtClean="0">
                <a:latin typeface="Times New Roman" pitchFamily="18" charset="0"/>
                <a:cs typeface="Times New Roman" pitchFamily="18" charset="0"/>
              </a:rPr>
              <a:t>st</a:t>
            </a:r>
            <a:r>
              <a:rPr lang="en-US" sz="2200" dirty="0" smtClean="0">
                <a:latin typeface="Times New Roman" pitchFamily="18" charset="0"/>
                <a:cs typeface="Times New Roman" pitchFamily="18" charset="0"/>
              </a:rPr>
              <a:t> March, 2022. As per Section 6 of the Settlement Act, this amount would be adjusted first against un-disputed tax. As there is no balance remaining, there would be no adjustment towards the disputed tax, interest or penalty.</a:t>
            </a:r>
          </a:p>
          <a:p>
            <a:pPr>
              <a:buNone/>
            </a:pPr>
            <a:r>
              <a:rPr lang="en-US" sz="2200" dirty="0" smtClean="0"/>
              <a:t>    </a:t>
            </a:r>
            <a:r>
              <a:rPr lang="en-US" sz="2200" dirty="0" smtClean="0">
                <a:latin typeface="Times New Roman" pitchFamily="18" charset="0"/>
                <a:cs typeface="Times New Roman" pitchFamily="18" charset="0"/>
              </a:rPr>
              <a:t>The dues eligible for settlement would be Rs.7,35,000/-as shown below.-</a:t>
            </a:r>
            <a:endParaRPr lang="en-IN" sz="2200" dirty="0" smtClean="0">
              <a:latin typeface="Times New Roman" pitchFamily="18" charset="0"/>
              <a:cs typeface="Times New Roman" pitchFamily="18" charset="0"/>
            </a:endParaRPr>
          </a:p>
          <a:p>
            <a:endParaRPr lang="en-IN" sz="2000" dirty="0"/>
          </a:p>
        </p:txBody>
      </p:sp>
      <p:graphicFrame>
        <p:nvGraphicFramePr>
          <p:cNvPr id="4" name="Table 3"/>
          <p:cNvGraphicFramePr>
            <a:graphicFrameLocks noGrp="1"/>
          </p:cNvGraphicFramePr>
          <p:nvPr/>
        </p:nvGraphicFramePr>
        <p:xfrm>
          <a:off x="1264921" y="2758440"/>
          <a:ext cx="8976358" cy="3456694"/>
        </p:xfrm>
        <a:graphic>
          <a:graphicData uri="http://schemas.openxmlformats.org/drawingml/2006/table">
            <a:tbl>
              <a:tblPr firstRow="1" bandRow="1">
                <a:tableStyleId>{5C22544A-7EE6-4342-B048-85BDC9FD1C3A}</a:tableStyleId>
              </a:tblPr>
              <a:tblGrid>
                <a:gridCol w="3223328"/>
                <a:gridCol w="1822473"/>
                <a:gridCol w="1632065"/>
                <a:gridCol w="2298492"/>
              </a:tblGrid>
              <a:tr h="1158240">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Total</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Adjustment of amount paid </a:t>
                      </a:r>
                      <a:r>
                        <a:rPr lang="en-US" sz="1600" dirty="0" err="1" smtClean="0">
                          <a:solidFill>
                            <a:schemeClr val="tx1"/>
                          </a:solidFill>
                          <a:latin typeface="Times New Roman" pitchFamily="18" charset="0"/>
                          <a:cs typeface="Times New Roman" pitchFamily="18" charset="0"/>
                        </a:rPr>
                        <a:t>upto</a:t>
                      </a:r>
                      <a:r>
                        <a:rPr lang="en-US" sz="1600" dirty="0" smtClean="0">
                          <a:solidFill>
                            <a:schemeClr val="tx1"/>
                          </a:solidFill>
                          <a:latin typeface="Times New Roman" pitchFamily="18" charset="0"/>
                          <a:cs typeface="Times New Roman" pitchFamily="18" charset="0"/>
                        </a:rPr>
                        <a:t> 31</a:t>
                      </a:r>
                      <a:r>
                        <a:rPr lang="en-US" sz="1600" baseline="30000" dirty="0" smtClean="0">
                          <a:solidFill>
                            <a:schemeClr val="tx1"/>
                          </a:solidFill>
                          <a:latin typeface="Times New Roman" pitchFamily="18" charset="0"/>
                          <a:cs typeface="Times New Roman" pitchFamily="18" charset="0"/>
                        </a:rPr>
                        <a:t>st</a:t>
                      </a:r>
                      <a:r>
                        <a:rPr lang="en-US" sz="1600" dirty="0" smtClean="0">
                          <a:solidFill>
                            <a:schemeClr val="tx1"/>
                          </a:solidFill>
                          <a:latin typeface="Times New Roman" pitchFamily="18" charset="0"/>
                          <a:cs typeface="Times New Roman" pitchFamily="18" charset="0"/>
                        </a:rPr>
                        <a:t> March, 2022</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Balance Dues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086">
                <a:tc>
                  <a:txBody>
                    <a:bodyPr/>
                    <a:lstStyle/>
                    <a:p>
                      <a:r>
                        <a:rPr lang="en-US" sz="1800" b="0" dirty="0" smtClean="0">
                          <a:solidFill>
                            <a:schemeClr val="tx1"/>
                          </a:solidFill>
                          <a:latin typeface="Times New Roman" pitchFamily="18" charset="0"/>
                          <a:cs typeface="Times New Roman" pitchFamily="18" charset="0"/>
                        </a:rPr>
                        <a:t>Un-disputed Tax</a:t>
                      </a:r>
                      <a:endParaRPr lang="en-IN" sz="1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b="0" dirty="0" smtClean="0">
                          <a:solidFill>
                            <a:schemeClr val="tx1"/>
                          </a:solidFill>
                          <a:latin typeface="Times New Roman" pitchFamily="18" charset="0"/>
                          <a:cs typeface="Times New Roman" pitchFamily="18" charset="0"/>
                        </a:rPr>
                        <a:t>2,00,000/-</a:t>
                      </a:r>
                      <a:endParaRPr lang="en-IN" sz="1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086">
                <a:tc>
                  <a:txBody>
                    <a:bodyPr/>
                    <a:lstStyle/>
                    <a:p>
                      <a:r>
                        <a:rPr lang="en-US" sz="1800" b="0" dirty="0" smtClean="0">
                          <a:solidFill>
                            <a:schemeClr val="tx1"/>
                          </a:solidFill>
                          <a:latin typeface="Times New Roman" pitchFamily="18" charset="0"/>
                          <a:cs typeface="Times New Roman" pitchFamily="18" charset="0"/>
                        </a:rPr>
                        <a:t>Disputed</a:t>
                      </a:r>
                      <a:endParaRPr lang="en-IN" sz="1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b="0" dirty="0" smtClean="0">
                          <a:solidFill>
                            <a:schemeClr val="tx1"/>
                          </a:solidFill>
                          <a:latin typeface="Times New Roman" pitchFamily="18" charset="0"/>
                          <a:cs typeface="Times New Roman" pitchFamily="18" charset="0"/>
                        </a:rPr>
                        <a:t>2,50,000/-</a:t>
                      </a:r>
                      <a:endParaRPr lang="en-IN" sz="1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Nil</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Times New Roman" pitchFamily="18" charset="0"/>
                          <a:cs typeface="Times New Roman" pitchFamily="18" charset="0"/>
                        </a:rPr>
                        <a:t>Interest U/s 30(2)</a:t>
                      </a:r>
                      <a:endParaRPr lang="en-IN" sz="1800" b="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b="0" dirty="0" smtClean="0">
                          <a:solidFill>
                            <a:schemeClr val="tx1"/>
                          </a:solidFill>
                          <a:latin typeface="Times New Roman" pitchFamily="18" charset="0"/>
                          <a:cs typeface="Times New Roman" pitchFamily="18" charset="0"/>
                        </a:rPr>
                        <a:t>35,000/-</a:t>
                      </a:r>
                      <a:endParaRPr lang="en-IN" sz="1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smtClean="0">
                          <a:solidFill>
                            <a:schemeClr val="tx1"/>
                          </a:solidFill>
                          <a:latin typeface="Times New Roman" pitchFamily="18" charset="0"/>
                          <a:cs typeface="Times New Roman" pitchFamily="18" charset="0"/>
                        </a:rPr>
                        <a:t>Nil</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Times New Roman" pitchFamily="18" charset="0"/>
                          <a:cs typeface="Times New Roman" pitchFamily="18" charset="0"/>
                        </a:rPr>
                        <a:t>Interest U/s 30(3)</a:t>
                      </a:r>
                      <a:endParaRPr lang="en-IN" sz="1800" b="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b="0" dirty="0" smtClean="0">
                          <a:solidFill>
                            <a:schemeClr val="tx1"/>
                          </a:solidFill>
                          <a:latin typeface="Times New Roman" pitchFamily="18" charset="0"/>
                          <a:cs typeface="Times New Roman" pitchFamily="18" charset="0"/>
                        </a:rPr>
                        <a:t>3,25,000/-</a:t>
                      </a:r>
                      <a:endParaRPr lang="en-IN" sz="1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smtClean="0">
                          <a:solidFill>
                            <a:schemeClr val="tx1"/>
                          </a:solidFill>
                          <a:latin typeface="Times New Roman" pitchFamily="18" charset="0"/>
                          <a:cs typeface="Times New Roman" pitchFamily="18" charset="0"/>
                        </a:rPr>
                        <a:t>Nil</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3,25,000/-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086">
                <a:tc>
                  <a:txBody>
                    <a:bodyPr/>
                    <a:lstStyle/>
                    <a:p>
                      <a:r>
                        <a:rPr lang="en-US" sz="1800" b="0" dirty="0" smtClean="0">
                          <a:solidFill>
                            <a:schemeClr val="tx1"/>
                          </a:solidFill>
                          <a:latin typeface="Times New Roman" pitchFamily="18" charset="0"/>
                          <a:cs typeface="Times New Roman" pitchFamily="18" charset="0"/>
                        </a:rPr>
                        <a:t>Penalty</a:t>
                      </a:r>
                      <a:endParaRPr lang="en-IN" sz="1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b="0" dirty="0" smtClean="0">
                          <a:solidFill>
                            <a:schemeClr val="tx1"/>
                          </a:solidFill>
                          <a:latin typeface="Times New Roman" pitchFamily="18" charset="0"/>
                          <a:cs typeface="Times New Roman" pitchFamily="18" charset="0"/>
                        </a:rPr>
                        <a:t>75,000/-</a:t>
                      </a:r>
                      <a:endParaRPr lang="en-IN" sz="18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Nil</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75,000/-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9654">
                <a:tc>
                  <a:txBody>
                    <a:bodyPr/>
                    <a:lstStyle/>
                    <a:p>
                      <a:r>
                        <a:rPr lang="en-US" sz="1800" b="1" dirty="0" smtClean="0">
                          <a:latin typeface="Times New Roman" pitchFamily="18" charset="0"/>
                          <a:cs typeface="Times New Roman" pitchFamily="18" charset="0"/>
                        </a:rPr>
                        <a:t>Total</a:t>
                      </a:r>
                      <a:endParaRPr lang="en-IN"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b="1" dirty="0" smtClean="0">
                          <a:solidFill>
                            <a:schemeClr val="tx1"/>
                          </a:solidFill>
                          <a:latin typeface="Times New Roman" pitchFamily="18" charset="0"/>
                          <a:cs typeface="Times New Roman" pitchFamily="18" charset="0"/>
                        </a:rPr>
                        <a:t>8,85,000/-</a:t>
                      </a:r>
                      <a:endParaRPr lang="en-IN"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1,50,000/-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7,35,000/-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1310640"/>
            <a:ext cx="10347960" cy="3931920"/>
          </a:xfrm>
        </p:spPr>
        <p:style>
          <a:lnRef idx="2">
            <a:schemeClr val="accent1"/>
          </a:lnRef>
          <a:fillRef idx="1">
            <a:schemeClr val="lt1"/>
          </a:fillRef>
          <a:effectRef idx="0">
            <a:schemeClr val="accent1"/>
          </a:effectRef>
          <a:fontRef idx="minor">
            <a:schemeClr val="dk1"/>
          </a:fontRef>
        </p:style>
        <p:txBody>
          <a:bodyPr>
            <a:normAutofit/>
          </a:bodyPr>
          <a:lstStyle/>
          <a:p>
            <a:pPr lvl="1" algn="just"/>
            <a:r>
              <a:rPr lang="en-US" b="1" dirty="0" smtClean="0">
                <a:latin typeface="Times New Roman" pitchFamily="18" charset="0"/>
                <a:cs typeface="Times New Roman" pitchFamily="18" charset="0"/>
              </a:rPr>
              <a:t>1.b</a:t>
            </a:r>
            <a:r>
              <a:rPr lang="en-US" dirty="0" smtClean="0">
                <a:latin typeface="Times New Roman" pitchFamily="18" charset="0"/>
                <a:cs typeface="Times New Roman" pitchFamily="18" charset="0"/>
              </a:rPr>
              <a:t>	As dues in this case as on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April 2022 are less than rupees ten </a:t>
            </a:r>
            <a:r>
              <a:rPr lang="en-US" dirty="0" err="1" smtClean="0">
                <a:latin typeface="Times New Roman" pitchFamily="18" charset="0"/>
                <a:cs typeface="Times New Roman" pitchFamily="18" charset="0"/>
              </a:rPr>
              <a:t>lakhs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lump sum option </a:t>
            </a:r>
            <a:r>
              <a:rPr lang="en-US" dirty="0" smtClean="0">
                <a:latin typeface="Times New Roman" pitchFamily="18" charset="0"/>
                <a:cs typeface="Times New Roman" pitchFamily="18" charset="0"/>
              </a:rPr>
              <a:t>is available to the dealer. If the dealer opts for lump sum payment under clause (b) of sub-section (1) of section 8, he would have to pay 20 per cent. of the outstanding dues as requisite amount. On payment of Rs.1,47,000/- (20% of Rs.7,35,000/-), the balance dues of Rs.5,88,000/-would be waived.</a:t>
            </a:r>
            <a:endParaRPr lang="en-IN"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883920"/>
            <a:ext cx="10347960" cy="5379720"/>
          </a:xfrm>
        </p:spPr>
        <p:style>
          <a:lnRef idx="2">
            <a:schemeClr val="accent1"/>
          </a:lnRef>
          <a:fillRef idx="1">
            <a:schemeClr val="lt1"/>
          </a:fillRef>
          <a:effectRef idx="0">
            <a:schemeClr val="accent1"/>
          </a:effectRef>
          <a:fontRef idx="minor">
            <a:schemeClr val="dk1"/>
          </a:fontRef>
        </p:style>
        <p:txBody>
          <a:bodyPr>
            <a:normAutofit/>
          </a:bodyPr>
          <a:lstStyle/>
          <a:p>
            <a:r>
              <a:rPr lang="en-US" sz="2000" b="1" dirty="0" smtClean="0">
                <a:latin typeface="Times New Roman" pitchFamily="18" charset="0"/>
                <a:cs typeface="Times New Roman" pitchFamily="18" charset="0"/>
              </a:rPr>
              <a:t>1.c</a:t>
            </a:r>
            <a:r>
              <a:rPr lang="en-US" sz="2000" dirty="0" smtClean="0">
                <a:latin typeface="Times New Roman" pitchFamily="18" charset="0"/>
                <a:cs typeface="Times New Roman" pitchFamily="18" charset="0"/>
              </a:rPr>
              <a:t>	The calculation of requisite amount would be as follows:-</a:t>
            </a:r>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661160" y="1584961"/>
          <a:ext cx="9464040" cy="4034281"/>
        </p:xfrm>
        <a:graphic>
          <a:graphicData uri="http://schemas.openxmlformats.org/drawingml/2006/table">
            <a:tbl>
              <a:tblPr firstRow="1" bandRow="1">
                <a:tableStyleId>{5C22544A-7EE6-4342-B048-85BDC9FD1C3A}</a:tableStyleId>
              </a:tblPr>
              <a:tblGrid>
                <a:gridCol w="1784528"/>
                <a:gridCol w="1974903"/>
                <a:gridCol w="1589809"/>
                <a:gridCol w="2057400"/>
                <a:gridCol w="2057400"/>
              </a:tblGrid>
              <a:tr h="717649">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Balance Dues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Percentage</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Requisite Amount</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Amount of Waiver</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259">
                <a:tc>
                  <a:txBody>
                    <a:bodyPr/>
                    <a:lstStyle/>
                    <a:p>
                      <a:r>
                        <a:rPr lang="en-US" sz="1600" b="0" dirty="0" smtClean="0">
                          <a:solidFill>
                            <a:schemeClr val="tx1"/>
                          </a:solidFill>
                          <a:latin typeface="Times New Roman" pitchFamily="18" charset="0"/>
                          <a:cs typeface="Times New Roman" pitchFamily="18" charset="0"/>
                        </a:rPr>
                        <a:t>Un-disputed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Nil</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259">
                <a:tc>
                  <a:txBody>
                    <a:bodyPr/>
                    <a:lstStyle/>
                    <a:p>
                      <a:r>
                        <a:rPr lang="en-US" sz="1600" b="0" dirty="0" smtClean="0">
                          <a:solidFill>
                            <a:schemeClr val="tx1"/>
                          </a:solidFill>
                          <a:latin typeface="Times New Roman" pitchFamily="18" charset="0"/>
                          <a:cs typeface="Times New Roman" pitchFamily="18" charset="0"/>
                        </a:rPr>
                        <a:t>Disputed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1,25,000/-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1,25,000/-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Times New Roman" pitchFamily="18" charset="0"/>
                          <a:cs typeface="Times New Roman" pitchFamily="18" charset="0"/>
                        </a:rPr>
                        <a:t>Interest U/s 30(2)</a:t>
                      </a:r>
                      <a:endParaRPr lang="en-IN" sz="1600" b="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5,250/-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29,750/-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Times New Roman" pitchFamily="18" charset="0"/>
                          <a:cs typeface="Times New Roman" pitchFamily="18" charset="0"/>
                        </a:rPr>
                        <a:t>Interest U/s 30(3)</a:t>
                      </a:r>
                      <a:endParaRPr lang="en-IN" sz="1600" b="0" dirty="0" smtClean="0">
                        <a:solidFill>
                          <a:schemeClr val="tx1"/>
                        </a:solidFill>
                        <a:latin typeface="Times New Roman" pitchFamily="18" charset="0"/>
                        <a:cs typeface="Times New Roman" pitchFamily="18" charset="0"/>
                      </a:endParaRPr>
                    </a:p>
                    <a:p>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3,25,000/-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48,750/-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2,76,250/-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857">
                <a:tc>
                  <a:txBody>
                    <a:bodyPr/>
                    <a:lstStyle/>
                    <a:p>
                      <a:r>
                        <a:rPr lang="en-US" sz="1600" b="0" dirty="0" smtClean="0">
                          <a:solidFill>
                            <a:schemeClr val="tx1"/>
                          </a:solidFill>
                          <a:latin typeface="Times New Roman" pitchFamily="18" charset="0"/>
                          <a:cs typeface="Times New Roman" pitchFamily="18" charset="0"/>
                        </a:rPr>
                        <a:t>Penalty</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smtClean="0">
                          <a:solidFill>
                            <a:schemeClr val="tx1"/>
                          </a:solidFill>
                          <a:latin typeface="Times New Roman" pitchFamily="18" charset="0"/>
                          <a:cs typeface="Times New Roman" pitchFamily="18" charset="0"/>
                        </a:rPr>
                        <a:t>75,000/-</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3,750/-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71,250/-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857">
                <a:tc>
                  <a:txBody>
                    <a:bodyPr/>
                    <a:lstStyle/>
                    <a:p>
                      <a:r>
                        <a:rPr lang="en-US" sz="1600" b="1" dirty="0" smtClean="0">
                          <a:solidFill>
                            <a:schemeClr val="tx1"/>
                          </a:solidFill>
                          <a:latin typeface="Times New Roman" pitchFamily="18" charset="0"/>
                          <a:cs typeface="Times New Roman" pitchFamily="18" charset="0"/>
                        </a:rPr>
                        <a:t>Total</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7,35,000/-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2,32,750/-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5,02,250/-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777240"/>
            <a:ext cx="10347960" cy="446532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r>
              <a:rPr lang="en-US" sz="2800" b="1" dirty="0" smtClean="0">
                <a:latin typeface="Times New Roman" pitchFamily="18" charset="0"/>
                <a:cs typeface="Times New Roman" pitchFamily="18" charset="0"/>
              </a:rPr>
              <a:t>	</a:t>
            </a:r>
          </a:p>
          <a:p>
            <a:pPr algn="just">
              <a:buNone/>
            </a:pPr>
            <a:r>
              <a:rPr lang="en-US" sz="28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Since the dues are less than rupees fifty </a:t>
            </a:r>
            <a:r>
              <a:rPr lang="en-US" dirty="0" err="1" smtClean="0">
                <a:latin typeface="Times New Roman" pitchFamily="18" charset="0"/>
                <a:cs typeface="Times New Roman" pitchFamily="18" charset="0"/>
              </a:rPr>
              <a:t>lakhs</a:t>
            </a:r>
            <a:r>
              <a:rPr lang="en-US" dirty="0" smtClean="0">
                <a:latin typeface="Times New Roman" pitchFamily="18" charset="0"/>
                <a:cs typeface="Times New Roman" pitchFamily="18" charset="0"/>
              </a:rPr>
              <a:t>, the installment option would not be allowable, to the dealer. In this case as per </a:t>
            </a:r>
            <a:r>
              <a:rPr lang="en-US" b="1" dirty="0" err="1" smtClean="0">
                <a:latin typeface="Times New Roman" pitchFamily="18" charset="0"/>
                <a:cs typeface="Times New Roman" pitchFamily="18" charset="0"/>
              </a:rPr>
              <a:t>OneTime</a:t>
            </a:r>
            <a:r>
              <a:rPr lang="en-US" b="1" dirty="0" smtClean="0">
                <a:latin typeface="Times New Roman" pitchFamily="18" charset="0"/>
                <a:cs typeface="Times New Roman" pitchFamily="18" charset="0"/>
              </a:rPr>
              <a:t> payment option </a:t>
            </a:r>
            <a:r>
              <a:rPr lang="en-US" dirty="0" smtClean="0">
                <a:latin typeface="Times New Roman" pitchFamily="18" charset="0"/>
                <a:cs typeface="Times New Roman" pitchFamily="18" charset="0"/>
              </a:rPr>
              <a:t>under clause (a) of sub-section (l) of section 8, dealer would have to pay requisite amount of Rs.2,32,750/- to get waiver of Rs.5,02,250/-.</a:t>
            </a:r>
          </a:p>
          <a:p>
            <a:pPr>
              <a:buNone/>
            </a:pPr>
            <a:endParaRPr lang="en-IN"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To  settle  the above dues,  M/s. ABC would have to  opt for One Time Payment option  and  pay the requisite  amount during the period from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April 2022 to 30</a:t>
            </a:r>
            <a:r>
              <a:rPr lang="en-US" baseline="30000" dirty="0" smtClean="0">
                <a:latin typeface="Times New Roman" pitchFamily="18" charset="0"/>
                <a:cs typeface="Times New Roman" pitchFamily="18" charset="0"/>
              </a:rPr>
              <a:t>th </a:t>
            </a:r>
            <a:r>
              <a:rPr lang="en-US" dirty="0" smtClean="0">
                <a:latin typeface="Times New Roman" pitchFamily="18" charset="0"/>
                <a:cs typeface="Times New Roman" pitchFamily="18" charset="0"/>
              </a:rPr>
              <a:t>September 2022. Application for settlement would have to be submitted on or before 14</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October, 2022.</a:t>
            </a:r>
            <a:endParaRPr lang="en-IN" dirty="0" smtClean="0">
              <a:latin typeface="Times New Roman" pitchFamily="18" charset="0"/>
              <a:cs typeface="Times New Roman" pitchFamily="18" charset="0"/>
            </a:endParaRPr>
          </a:p>
          <a:p>
            <a:pPr>
              <a:buNone/>
            </a:pPr>
            <a:r>
              <a:rPr lang="en-US" sz="2800" dirty="0" smtClean="0"/>
              <a:t/>
            </a:r>
            <a:br>
              <a:rPr lang="en-US" sz="2800" dirty="0" smtClean="0"/>
            </a:br>
            <a:endParaRPr lang="en-IN"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807720"/>
            <a:ext cx="10347960" cy="5775960"/>
          </a:xfrm>
        </p:spPr>
        <p:style>
          <a:lnRef idx="2">
            <a:schemeClr val="accent1"/>
          </a:lnRef>
          <a:fillRef idx="1">
            <a:schemeClr val="lt1"/>
          </a:fillRef>
          <a:effectRef idx="0">
            <a:schemeClr val="accent1"/>
          </a:effectRef>
          <a:fontRef idx="minor">
            <a:schemeClr val="dk1"/>
          </a:fontRef>
        </p:style>
        <p:txBody>
          <a:bodyPr>
            <a:noAutofit/>
          </a:bodyPr>
          <a:lstStyle/>
          <a:p>
            <a:pPr lvl="1" algn="just"/>
            <a:r>
              <a:rPr lang="en-US" b="1" dirty="0" smtClean="0">
                <a:latin typeface="Times New Roman" pitchFamily="18" charset="0"/>
                <a:cs typeface="Times New Roman" pitchFamily="18" charset="0"/>
              </a:rPr>
              <a:t>1.d</a:t>
            </a:r>
            <a:r>
              <a:rPr lang="en-US" dirty="0" smtClean="0">
                <a:latin typeface="Times New Roman" pitchFamily="18" charset="0"/>
                <a:cs typeface="Times New Roman" pitchFamily="18" charset="0"/>
              </a:rPr>
              <a:t>	 In case the dealer pays an amount less than the requisite amount, then he would be eligible to get </a:t>
            </a:r>
            <a:r>
              <a:rPr lang="en-US" b="1" dirty="0" smtClean="0">
                <a:latin typeface="Times New Roman" pitchFamily="18" charset="0"/>
                <a:cs typeface="Times New Roman" pitchFamily="18" charset="0"/>
              </a:rPr>
              <a:t>proportionate benefit. </a:t>
            </a:r>
            <a:r>
              <a:rPr lang="en-US" dirty="0" smtClean="0">
                <a:latin typeface="Times New Roman" pitchFamily="18" charset="0"/>
                <a:cs typeface="Times New Roman" pitchFamily="18" charset="0"/>
              </a:rPr>
              <a:t>Suppose he pays Rs.2,00,000/-then the payment  made shall first be adjusted towards the undisputed tax and the remaining amount shall then be adjusted towards the disputed tax, interest and penalty proportionately. In this example, the requisite amount is Rs.2,32,750/­ whereas the dealer has paid Rs.2,00,000/-which is short payment. Out of the requisite amount ofRs.2,32,750/-, the amount of un-disputed tax is Rs. 50,000/-. Hence, Rs. 50,000/- would be adjusted against un-disputed tax first. The balance requisite amount would be Rs.1,82,750/- [232750 -50000]which includes requisite amount in respect of disputed tax, interest and penalty. The remaining balance payment ofRs.1,50,000/ [200000 - 50000] would be adjusted against disputed tax, interest and penalty in proportion to the balance requisite amount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Rs.1,82,750/-. </a:t>
            </a:r>
            <a:endParaRPr lang="en-IN"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021080"/>
            <a:ext cx="11201400" cy="5836920"/>
          </a:xfrm>
        </p:spPr>
        <p:style>
          <a:lnRef idx="2">
            <a:schemeClr val="accent1"/>
          </a:lnRef>
          <a:fillRef idx="1">
            <a:schemeClr val="lt1"/>
          </a:fillRef>
          <a:effectRef idx="0">
            <a:schemeClr val="accent1"/>
          </a:effectRef>
          <a:fontRef idx="minor">
            <a:schemeClr val="dk1"/>
          </a:fontRef>
        </p:style>
        <p:txBody>
          <a:bodyPr>
            <a:noAutofit/>
          </a:bodyPr>
          <a:lstStyle/>
          <a:p>
            <a:pPr lvl="1" algn="just">
              <a:buNone/>
            </a:pPr>
            <a:r>
              <a:rPr lang="en-US" dirty="0" smtClean="0">
                <a:latin typeface="Times New Roman" pitchFamily="18" charset="0"/>
                <a:cs typeface="Times New Roman" pitchFamily="18" charset="0"/>
              </a:rPr>
              <a:t>	In view of this, the amount to be adjusted against the requisite amount of disputed tax of Rs.1,25,000/-would be 125000/182750*150000 which comes to Rs.1,02,599/-. This amount of Rs.1,02,599/- would be considered to calculate the amount of waiver. In respect of disputed tax, the requisite amount to be paid is 50 per cent. and waiver is 50 percent as per the Annexure A. Hence, the amount of waiver would be 102509/50*50 which comes toRs.1,02,599/-.</a:t>
            </a:r>
          </a:p>
          <a:p>
            <a:pPr lvl="1" algn="just">
              <a:buNone/>
            </a:pPr>
            <a:endParaRPr lang="en-US" sz="900" dirty="0" smtClean="0">
              <a:latin typeface="Times New Roman" pitchFamily="18" charset="0"/>
              <a:cs typeface="Times New Roman" pitchFamily="18" charset="0"/>
            </a:endParaRPr>
          </a:p>
          <a:p>
            <a:pPr lvl="1" algn="just">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 respect of interest of Rs.35,000/-, the requisite amount to be paid is      Rs.5,250/-. The amount to be adjusted against the requisite amount of interest of Rs.5,250/- would be 5250/182750*150000 which comes to Rs.4,309/-. This amount of Rs.4,309/- would be considered to calculate the amount </a:t>
            </a:r>
            <a:r>
              <a:rPr lang="en-US" sz="2400" dirty="0" err="1" smtClean="0">
                <a:latin typeface="Times New Roman" pitchFamily="18" charset="0"/>
                <a:cs typeface="Times New Roman" pitchFamily="18" charset="0"/>
              </a:rPr>
              <a:t>ofwaiver.Being</a:t>
            </a:r>
            <a:r>
              <a:rPr lang="en-US" sz="2400" dirty="0" smtClean="0">
                <a:latin typeface="Times New Roman" pitchFamily="18" charset="0"/>
                <a:cs typeface="Times New Roman" pitchFamily="18" charset="0"/>
              </a:rPr>
              <a:t> a 2015-16 period, for waiver of 85 percent, 15 percent is to be paid as per Annexure-A.  Hence, the amount of waiver would be 4309/15*85 which comes to Rs.24,418/-.</a:t>
            </a:r>
          </a:p>
          <a:p>
            <a:pPr lvl="1" algn="just">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 similar method, the other remaining components of the requisite amount would be proportionately adjusted and eligible waiver would be calculated as shown below.</a:t>
            </a:r>
            <a:endParaRPr lang="en-IN" sz="2400" dirty="0" smtClean="0">
              <a:latin typeface="Times New Roman" pitchFamily="18" charset="0"/>
              <a:cs typeface="Times New Roman" pitchFamily="18" charset="0"/>
            </a:endParaRPr>
          </a:p>
          <a:p>
            <a:pPr lvl="1" algn="just">
              <a:buNone/>
            </a:pPr>
            <a:endParaRPr lang="en-IN"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B0E9931-491B-4873-8389-0E246296B5F1}"/>
              </a:ext>
            </a:extLst>
          </p:cNvPr>
          <p:cNvSpPr txBox="1"/>
          <p:nvPr/>
        </p:nvSpPr>
        <p:spPr>
          <a:xfrm>
            <a:off x="746760" y="1001167"/>
            <a:ext cx="10820400" cy="539963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algn="just">
              <a:buFontTx/>
              <a:buAutoNum type="alphaLcParenBoth" startAt="3"/>
              <a:defRPr/>
            </a:pPr>
            <a:r>
              <a:rPr lang="en-US" altLang="en-US" sz="2400" b="1" u="sng" dirty="0">
                <a:latin typeface="Times New Roman" pitchFamily="18" charset="0"/>
                <a:cs typeface="Times New Roman" pitchFamily="18" charset="0"/>
              </a:rPr>
              <a:t>Applicant </a:t>
            </a:r>
            <a:r>
              <a:rPr lang="en-US" altLang="en-US" sz="2400" dirty="0">
                <a:latin typeface="Times New Roman" pitchFamily="18" charset="0"/>
                <a:cs typeface="Times New Roman" pitchFamily="18" charset="0"/>
              </a:rPr>
              <a:t>: “Applicant” means a person who is liable to pay arrears of tax, interest, penalty or late fee levied or leviable under the relevant Act or any other person including financial institution who desires to avail the benefit of settlement, by complying with the conditions, under this Act.</a:t>
            </a:r>
          </a:p>
          <a:p>
            <a:pPr marL="342900" indent="-342900" algn="just">
              <a:buAutoNum type="alphaLcParenBoth" startAt="5"/>
              <a:defRPr/>
            </a:pPr>
            <a:r>
              <a:rPr lang="en-US" sz="2400" b="1" dirty="0" smtClean="0">
                <a:latin typeface="Times New Roman" pitchFamily="18" charset="0"/>
                <a:cs typeface="Times New Roman" pitchFamily="18" charset="0"/>
              </a:rPr>
              <a:t>   Commissioner</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Means	 an officer appointed as the Commissioner State tax </a:t>
            </a:r>
            <a:r>
              <a:rPr lang="en-US" sz="2400" dirty="0" smtClean="0">
                <a:latin typeface="Times New Roman" pitchFamily="18" charset="0"/>
                <a:cs typeface="Times New Roman" pitchFamily="18" charset="0"/>
              </a:rPr>
              <a:t>  </a:t>
            </a:r>
          </a:p>
          <a:p>
            <a:pPr marL="342900" indent="-342900" algn="just">
              <a:defRPr/>
            </a:pPr>
            <a:r>
              <a:rPr lang="en-US" sz="2400" dirty="0" smtClean="0">
                <a:latin typeface="Times New Roman" pitchFamily="18" charset="0"/>
                <a:cs typeface="Times New Roman" pitchFamily="18" charset="0"/>
              </a:rPr>
              <a:t>        under </a:t>
            </a:r>
            <a:r>
              <a:rPr lang="en-US" sz="2400" dirty="0">
                <a:latin typeface="Times New Roman" pitchFamily="18" charset="0"/>
                <a:cs typeface="Times New Roman" pitchFamily="18" charset="0"/>
              </a:rPr>
              <a:t>clause (a) of Section 3 of the Goods &amp; Services Tax Act and includes the </a:t>
            </a:r>
            <a:endParaRPr lang="en-US" sz="2400" dirty="0" smtClean="0">
              <a:latin typeface="Times New Roman" pitchFamily="18" charset="0"/>
              <a:cs typeface="Times New Roman" pitchFamily="18" charset="0"/>
            </a:endParaRPr>
          </a:p>
          <a:p>
            <a:pPr marL="342900" indent="-342900" algn="just">
              <a:defRPr/>
            </a:pPr>
            <a:r>
              <a:rPr lang="en-US" sz="2400" dirty="0" smtClean="0">
                <a:latin typeface="Times New Roman" pitchFamily="18" charset="0"/>
                <a:cs typeface="Times New Roman" pitchFamily="18" charset="0"/>
              </a:rPr>
              <a:t>        Commissioner  </a:t>
            </a:r>
            <a:r>
              <a:rPr lang="en-US" sz="2400" dirty="0">
                <a:latin typeface="Times New Roman" pitchFamily="18" charset="0"/>
                <a:cs typeface="Times New Roman" pitchFamily="18" charset="0"/>
              </a:rPr>
              <a:t>of Sales Tax appointed under sub-section (1) of section 10 of the </a:t>
            </a:r>
            <a:r>
              <a:rPr lang="en-US" sz="2400" dirty="0" smtClean="0">
                <a:latin typeface="Times New Roman" pitchFamily="18" charset="0"/>
                <a:cs typeface="Times New Roman" pitchFamily="18" charset="0"/>
              </a:rPr>
              <a:t>  </a:t>
            </a:r>
          </a:p>
          <a:p>
            <a:pPr marL="342900" indent="-342900" algn="just">
              <a:defRPr/>
            </a:pPr>
            <a:r>
              <a:rPr lang="en-US" sz="2400" dirty="0" smtClean="0">
                <a:latin typeface="Times New Roman" pitchFamily="18" charset="0"/>
                <a:cs typeface="Times New Roman" pitchFamily="18" charset="0"/>
              </a:rPr>
              <a:t>        Value </a:t>
            </a:r>
            <a:r>
              <a:rPr lang="en-US" sz="2400" dirty="0">
                <a:latin typeface="Times New Roman" pitchFamily="18" charset="0"/>
                <a:cs typeface="Times New Roman" pitchFamily="18" charset="0"/>
              </a:rPr>
              <a:t>Added Tax Act.</a:t>
            </a:r>
          </a:p>
          <a:p>
            <a:pPr marL="342900" indent="-342900" algn="just">
              <a:buAutoNum type="alphaLcParenBoth" startAt="5"/>
              <a:defRPr/>
            </a:pPr>
            <a:r>
              <a:rPr lang="en-US" sz="2400" b="1" dirty="0" smtClean="0">
                <a:latin typeface="Times New Roman" pitchFamily="18" charset="0"/>
                <a:cs typeface="Times New Roman" pitchFamily="18" charset="0"/>
              </a:rPr>
              <a:t>    Designated </a:t>
            </a:r>
            <a:r>
              <a:rPr lang="en-US" sz="2400" b="1" dirty="0">
                <a:latin typeface="Times New Roman" pitchFamily="18" charset="0"/>
                <a:cs typeface="Times New Roman" pitchFamily="18" charset="0"/>
              </a:rPr>
              <a:t>Authority</a:t>
            </a:r>
            <a:r>
              <a:rPr lang="en-US" sz="2400" dirty="0">
                <a:latin typeface="Times New Roman" pitchFamily="18" charset="0"/>
                <a:cs typeface="Times New Roman" pitchFamily="18" charset="0"/>
              </a:rPr>
              <a:t> :Means  an authority appointed U/s 3 of this Act.</a:t>
            </a:r>
          </a:p>
          <a:p>
            <a:pPr marL="342900" indent="-342900" algn="just">
              <a:buAutoNum type="alphaLcParenBoth" startAt="5"/>
              <a:defRPr/>
            </a:pPr>
            <a:r>
              <a:rPr lang="en-US" sz="2400" b="1" dirty="0" smtClean="0">
                <a:latin typeface="Times New Roman" pitchFamily="18" charset="0"/>
                <a:cs typeface="Times New Roman" pitchFamily="18" charset="0"/>
              </a:rPr>
              <a:t>    Disputed </a:t>
            </a:r>
            <a:r>
              <a:rPr lang="en-US" sz="2400" b="1" dirty="0">
                <a:latin typeface="Times New Roman" pitchFamily="18" charset="0"/>
                <a:cs typeface="Times New Roman" pitchFamily="18" charset="0"/>
              </a:rPr>
              <a:t>Tax: </a:t>
            </a:r>
            <a:r>
              <a:rPr lang="en-US" sz="2400" dirty="0">
                <a:latin typeface="Times New Roman" pitchFamily="18" charset="0"/>
                <a:cs typeface="Times New Roman" pitchFamily="18" charset="0"/>
              </a:rPr>
              <a:t> Means the tax other than undisputed tax as defined in clause (q).</a:t>
            </a:r>
          </a:p>
          <a:p>
            <a:pPr marL="400050" indent="-400050" algn="just">
              <a:buAutoNum type="romanLcParenBoth"/>
              <a:defRPr/>
            </a:pPr>
            <a:r>
              <a:rPr lang="en-US" sz="2400" b="1" dirty="0" smtClean="0">
                <a:latin typeface="Times New Roman" pitchFamily="18" charset="0"/>
                <a:cs typeface="Times New Roman" pitchFamily="18" charset="0"/>
              </a:rPr>
              <a:t>   Government </a:t>
            </a:r>
            <a:r>
              <a:rPr lang="en-US" sz="2400" b="1" dirty="0">
                <a:latin typeface="Times New Roman" pitchFamily="18" charset="0"/>
                <a:cs typeface="Times New Roman" pitchFamily="18" charset="0"/>
              </a:rPr>
              <a:t>or State Government :</a:t>
            </a:r>
            <a:r>
              <a:rPr lang="en-US" sz="2400" dirty="0">
                <a:latin typeface="Times New Roman" pitchFamily="18" charset="0"/>
                <a:cs typeface="Times New Roman" pitchFamily="18" charset="0"/>
              </a:rPr>
              <a:t> Means the Government of Maharashtra.</a:t>
            </a:r>
          </a:p>
          <a:p>
            <a:pPr marL="457200" indent="-457200" algn="just">
              <a:buAutoNum type="alphaLcParenBoth" startAt="10"/>
              <a:defRPr/>
            </a:pPr>
            <a:r>
              <a:rPr lang="en-US" sz="2400" b="1" dirty="0" smtClean="0">
                <a:latin typeface="Times New Roman" pitchFamily="18" charset="0"/>
                <a:cs typeface="Times New Roman" pitchFamily="18" charset="0"/>
              </a:rPr>
              <a:t>  Order </a:t>
            </a:r>
            <a:r>
              <a:rPr lang="en-US" sz="2400" b="1" dirty="0">
                <a:latin typeface="Times New Roman" pitchFamily="18" charset="0"/>
                <a:cs typeface="Times New Roman" pitchFamily="18" charset="0"/>
              </a:rPr>
              <a:t>of Settlement : </a:t>
            </a:r>
            <a:r>
              <a:rPr lang="en-US" sz="2400" dirty="0">
                <a:latin typeface="Times New Roman" pitchFamily="18" charset="0"/>
                <a:cs typeface="Times New Roman" pitchFamily="18" charset="0"/>
              </a:rPr>
              <a:t>Means an order issued under this Act for Settlement of </a:t>
            </a:r>
            <a:r>
              <a:rPr lang="en-US" sz="2400" dirty="0" smtClean="0">
                <a:latin typeface="Times New Roman" pitchFamily="18" charset="0"/>
                <a:cs typeface="Times New Roman" pitchFamily="18" charset="0"/>
              </a:rPr>
              <a:t>   </a:t>
            </a:r>
          </a:p>
          <a:p>
            <a:pPr marL="457200" indent="-457200" algn="just">
              <a:defRPr/>
            </a:pPr>
            <a:r>
              <a:rPr lang="en-US" sz="2400" dirty="0" smtClean="0">
                <a:latin typeface="Times New Roman" pitchFamily="18" charset="0"/>
                <a:cs typeface="Times New Roman" pitchFamily="18" charset="0"/>
              </a:rPr>
              <a:t>         Arrears </a:t>
            </a:r>
            <a:r>
              <a:rPr lang="en-US" sz="2400" dirty="0">
                <a:latin typeface="Times New Roman" pitchFamily="18" charset="0"/>
                <a:cs typeface="Times New Roman" pitchFamily="18" charset="0"/>
              </a:rPr>
              <a:t>of Tax, Interest, Penalty or Late fee</a:t>
            </a:r>
            <a:endParaRPr lang="en-US" sz="2400" b="1" dirty="0">
              <a:latin typeface="Times New Roman" pitchFamily="18" charset="0"/>
              <a:cs typeface="Times New Roman" pitchFamily="18" charset="0"/>
            </a:endParaRPr>
          </a:p>
          <a:p>
            <a:pPr>
              <a:buFontTx/>
              <a:buNone/>
              <a:defRPr/>
            </a:pPr>
            <a:r>
              <a:rPr lang="en-US" sz="2400" dirty="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681006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670560"/>
            <a:ext cx="10347960" cy="5836920"/>
          </a:xfrm>
        </p:spPr>
        <p:style>
          <a:lnRef idx="2">
            <a:schemeClr val="accent1"/>
          </a:lnRef>
          <a:fillRef idx="1">
            <a:schemeClr val="lt1"/>
          </a:fillRef>
          <a:effectRef idx="0">
            <a:schemeClr val="accent1"/>
          </a:effectRef>
          <a:fontRef idx="minor">
            <a:schemeClr val="dk1"/>
          </a:fontRef>
        </p:style>
        <p:txBody>
          <a:bodyPr>
            <a:normAutofit/>
          </a:bodyPr>
          <a:lstStyle/>
          <a:p>
            <a:r>
              <a:rPr lang="en-US" sz="2000" dirty="0" smtClean="0">
                <a:latin typeface="Times New Roman" pitchFamily="18" charset="0"/>
                <a:cs typeface="Times New Roman" pitchFamily="18" charset="0"/>
              </a:rPr>
              <a:t>The proportionate adjustment  of the payment made towards requisite amount and waiver in this case would be as under-</a:t>
            </a:r>
          </a:p>
          <a:p>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960120" y="1584961"/>
          <a:ext cx="10195559" cy="4706236"/>
        </p:xfrm>
        <a:graphic>
          <a:graphicData uri="http://schemas.openxmlformats.org/drawingml/2006/table">
            <a:tbl>
              <a:tblPr firstRow="1" bandRow="1">
                <a:tableStyleId>{5C22544A-7EE6-4342-B048-85BDC9FD1C3A}</a:tableStyleId>
              </a:tblPr>
              <a:tblGrid>
                <a:gridCol w="2362200"/>
                <a:gridCol w="1234440"/>
                <a:gridCol w="2331720"/>
                <a:gridCol w="1021080"/>
                <a:gridCol w="1752600"/>
                <a:gridCol w="1493519"/>
              </a:tblGrid>
              <a:tr h="717649">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Balance Dues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Appointment of amount paid towards requisite amount</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Percentage</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Amount of Waiver</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Balance Dues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259">
                <a:tc>
                  <a:txBody>
                    <a:bodyPr/>
                    <a:lstStyle/>
                    <a:p>
                      <a:r>
                        <a:rPr lang="en-US" sz="1600" b="0" dirty="0" smtClean="0">
                          <a:solidFill>
                            <a:schemeClr val="tx1"/>
                          </a:solidFill>
                          <a:latin typeface="Times New Roman" pitchFamily="18" charset="0"/>
                          <a:cs typeface="Times New Roman" pitchFamily="18" charset="0"/>
                        </a:rPr>
                        <a:t>Un-disputed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Nil</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259">
                <a:tc>
                  <a:txBody>
                    <a:bodyPr/>
                    <a:lstStyle/>
                    <a:p>
                      <a:r>
                        <a:rPr lang="en-US" sz="1600" b="0" dirty="0" smtClean="0">
                          <a:solidFill>
                            <a:schemeClr val="tx1"/>
                          </a:solidFill>
                          <a:latin typeface="Times New Roman" pitchFamily="18" charset="0"/>
                          <a:cs typeface="Times New Roman" pitchFamily="18" charset="0"/>
                        </a:rPr>
                        <a:t>Disputed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smtClean="0">
                          <a:latin typeface="Times New Roman" pitchFamily="18" charset="0"/>
                          <a:cs typeface="Times New Roman" pitchFamily="18" charset="0"/>
                        </a:rPr>
                        <a:t>[125000/182750*150000]Rs.1,02,599/-</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smtClean="0">
                          <a:latin typeface="Times New Roman" pitchFamily="18" charset="0"/>
                          <a:cs typeface="Times New Roman" pitchFamily="18" charset="0"/>
                        </a:rPr>
                        <a:t>[102509/50*50] 1,02,599/-</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Times New Roman" pitchFamily="18" charset="0"/>
                          <a:cs typeface="Times New Roman" pitchFamily="18" charset="0"/>
                        </a:rPr>
                        <a:t>44,802/-</a:t>
                      </a:r>
                      <a:endParaRPr lang="en-IN" sz="1600" b="0" dirty="0" smtClean="0">
                        <a:solidFill>
                          <a:schemeClr val="tx1"/>
                        </a:solidFill>
                        <a:latin typeface="Times New Roman" pitchFamily="18" charset="0"/>
                        <a:cs typeface="Times New Roman" pitchFamily="18" charset="0"/>
                      </a:endParaRPr>
                    </a:p>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Times New Roman" pitchFamily="18" charset="0"/>
                          <a:cs typeface="Times New Roman" pitchFamily="18" charset="0"/>
                        </a:rPr>
                        <a:t>Interest U/s 30(2)</a:t>
                      </a:r>
                      <a:endParaRPr lang="en-IN" sz="1600" b="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dirty="0" smtClean="0">
                          <a:latin typeface="Times New Roman" pitchFamily="18" charset="0"/>
                          <a:cs typeface="Times New Roman" pitchFamily="18" charset="0"/>
                        </a:rPr>
                        <a:t>[5250/ 182750*150000] </a:t>
                      </a:r>
                    </a:p>
                    <a:p>
                      <a:pPr algn="l"/>
                      <a:r>
                        <a:rPr lang="en-US" sz="1600" dirty="0" smtClean="0">
                          <a:latin typeface="Times New Roman" pitchFamily="18" charset="0"/>
                          <a:cs typeface="Times New Roman" pitchFamily="18" charset="0"/>
                        </a:rPr>
                        <a:t>4,309/-</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smtClean="0">
                          <a:latin typeface="Times New Roman" pitchFamily="18" charset="0"/>
                          <a:cs typeface="Times New Roman" pitchFamily="18" charset="0"/>
                        </a:rPr>
                        <a:t>[4309/15*85]  24,418/-</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6,273/-</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Times New Roman" pitchFamily="18" charset="0"/>
                          <a:cs typeface="Times New Roman" pitchFamily="18" charset="0"/>
                        </a:rPr>
                        <a:t>Interest U/s 30(3)</a:t>
                      </a:r>
                      <a:endParaRPr lang="en-IN" sz="1600" b="0" dirty="0" smtClean="0">
                        <a:solidFill>
                          <a:schemeClr val="tx1"/>
                        </a:solidFill>
                        <a:latin typeface="Times New Roman" pitchFamily="18" charset="0"/>
                        <a:cs typeface="Times New Roman" pitchFamily="18" charset="0"/>
                      </a:endParaRPr>
                    </a:p>
                    <a:p>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3,25,000/-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dirty="0" smtClean="0">
                          <a:latin typeface="Times New Roman" pitchFamily="18" charset="0"/>
                          <a:cs typeface="Times New Roman" pitchFamily="18" charset="0"/>
                        </a:rPr>
                        <a:t>[48750/ 182750*150000] </a:t>
                      </a:r>
                    </a:p>
                    <a:p>
                      <a:pPr algn="l"/>
                      <a:r>
                        <a:rPr lang="en-US" sz="1600" dirty="0" smtClean="0">
                          <a:latin typeface="Times New Roman" pitchFamily="18" charset="0"/>
                          <a:cs typeface="Times New Roman" pitchFamily="18" charset="0"/>
                        </a:rPr>
                        <a:t>40,014/- </a:t>
                      </a:r>
                      <a:endParaRPr lang="en-IN" sz="1600" b="0" dirty="0" smtClean="0">
                        <a:solidFill>
                          <a:schemeClr val="tx1"/>
                        </a:solidFill>
                        <a:latin typeface="Times New Roman" pitchFamily="18" charset="0"/>
                        <a:cs typeface="Times New Roman" pitchFamily="18" charset="0"/>
                      </a:endParaRPr>
                    </a:p>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[40014/15*85]  2,26,746/-</a:t>
                      </a:r>
                      <a:endParaRPr lang="en-IN" sz="1600" b="0" dirty="0" smtClean="0">
                        <a:solidFill>
                          <a:schemeClr val="tx1"/>
                        </a:solidFill>
                        <a:latin typeface="Times New Roman" pitchFamily="18" charset="0"/>
                        <a:cs typeface="Times New Roman" pitchFamily="18" charset="0"/>
                      </a:endParaRPr>
                    </a:p>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58,240/-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857">
                <a:tc>
                  <a:txBody>
                    <a:bodyPr/>
                    <a:lstStyle/>
                    <a:p>
                      <a:r>
                        <a:rPr lang="en-US" sz="1600" b="0" dirty="0" smtClean="0">
                          <a:solidFill>
                            <a:schemeClr val="tx1"/>
                          </a:solidFill>
                          <a:latin typeface="Times New Roman" pitchFamily="18" charset="0"/>
                          <a:cs typeface="Times New Roman" pitchFamily="18" charset="0"/>
                        </a:rPr>
                        <a:t>Penalty</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smtClean="0">
                          <a:solidFill>
                            <a:schemeClr val="tx1"/>
                          </a:solidFill>
                          <a:latin typeface="Times New Roman" pitchFamily="18" charset="0"/>
                          <a:cs typeface="Times New Roman" pitchFamily="18" charset="0"/>
                        </a:rPr>
                        <a:t>75,000/-</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dirty="0" smtClean="0">
                          <a:latin typeface="Times New Roman" pitchFamily="18" charset="0"/>
                          <a:cs typeface="Times New Roman" pitchFamily="18" charset="0"/>
                        </a:rPr>
                        <a:t>[3750/ 182750*150000] </a:t>
                      </a:r>
                    </a:p>
                    <a:p>
                      <a:pPr algn="l"/>
                      <a:r>
                        <a:rPr lang="en-US" sz="1600" dirty="0" smtClean="0">
                          <a:latin typeface="Times New Roman" pitchFamily="18" charset="0"/>
                          <a:cs typeface="Times New Roman" pitchFamily="18" charset="0"/>
                        </a:rPr>
                        <a:t>3,078/-. </a:t>
                      </a:r>
                      <a:endParaRPr lang="en-IN" sz="1600" b="0" dirty="0" smtClean="0">
                        <a:solidFill>
                          <a:schemeClr val="tx1"/>
                        </a:solidFill>
                        <a:latin typeface="Times New Roman" pitchFamily="18" charset="0"/>
                        <a:cs typeface="Times New Roman" pitchFamily="18" charset="0"/>
                      </a:endParaRPr>
                    </a:p>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[3018/5*95]  58,482/-</a:t>
                      </a:r>
                      <a:endParaRPr lang="en-IN" sz="1600" b="0" dirty="0" smtClean="0">
                        <a:solidFill>
                          <a:schemeClr val="tx1"/>
                        </a:solidFill>
                        <a:latin typeface="Times New Roman" pitchFamily="18" charset="0"/>
                        <a:cs typeface="Times New Roman" pitchFamily="18" charset="0"/>
                      </a:endParaRPr>
                    </a:p>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smtClean="0">
                          <a:solidFill>
                            <a:schemeClr val="tx1"/>
                          </a:solidFill>
                          <a:latin typeface="Times New Roman" pitchFamily="18" charset="0"/>
                          <a:cs typeface="Times New Roman" pitchFamily="18" charset="0"/>
                        </a:rPr>
                        <a:t>13,440/-</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857">
                <a:tc>
                  <a:txBody>
                    <a:bodyPr/>
                    <a:lstStyle/>
                    <a:p>
                      <a:r>
                        <a:rPr lang="en-US" sz="1600" b="1" dirty="0" smtClean="0">
                          <a:solidFill>
                            <a:schemeClr val="tx1"/>
                          </a:solidFill>
                          <a:latin typeface="Times New Roman" pitchFamily="18" charset="0"/>
                          <a:cs typeface="Times New Roman" pitchFamily="18" charset="0"/>
                        </a:rPr>
                        <a:t>Total</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7,35,000/-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2,00,000/-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4,12,245/-</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1,22,755/-</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777240"/>
            <a:ext cx="10347960" cy="4465320"/>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800" b="1" dirty="0" smtClean="0">
                <a:latin typeface="Times New Roman" pitchFamily="18" charset="0"/>
                <a:cs typeface="Times New Roman" pitchFamily="18" charset="0"/>
              </a:rPr>
              <a:t>	</a:t>
            </a:r>
          </a:p>
          <a:p>
            <a:pPr algn="just">
              <a:buNone/>
            </a:pPr>
            <a:r>
              <a:rPr lang="en-US" sz="28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From the above Table, it can be seen that upon short payment of the requisite amount, the dealer is eligible for waiver of Rs.4,12,245/- only. After considering the payment of Rs.2,00,000/- and the waiver of Rs.4,12.245/-, the balance dues remain at Rs.1,22,755/- which shall be recovered  from the dealer as per the provisions of the Relevant Act.</a:t>
            </a:r>
            <a:endParaRPr lang="en-IN"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IN" sz="24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731520"/>
            <a:ext cx="9982200" cy="67056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EXAMPLES-2</a:t>
            </a:r>
            <a:br>
              <a:rPr lang="en-US" sz="2700" b="1" dirty="0" smtClean="0">
                <a:latin typeface="Times New Roman" pitchFamily="18" charset="0"/>
                <a:cs typeface="Times New Roman" pitchFamily="18" charset="0"/>
              </a:rPr>
            </a:b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853440" y="1524000"/>
            <a:ext cx="10347960" cy="5090160"/>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0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This example explains the options of </a:t>
            </a:r>
            <a:r>
              <a:rPr lang="en-US" sz="2200" b="1" dirty="0" smtClean="0">
                <a:latin typeface="Times New Roman" pitchFamily="18" charset="0"/>
                <a:cs typeface="Times New Roman" pitchFamily="18" charset="0"/>
              </a:rPr>
              <a:t>One time payment </a:t>
            </a:r>
            <a:r>
              <a:rPr lang="en-US" sz="2200" dirty="0" smtClean="0">
                <a:latin typeface="Times New Roman" pitchFamily="18" charset="0"/>
                <a:cs typeface="Times New Roman" pitchFamily="18" charset="0"/>
              </a:rPr>
              <a:t>and </a:t>
            </a:r>
            <a:r>
              <a:rPr lang="en-US" sz="2200" b="1" dirty="0" smtClean="0">
                <a:latin typeface="Times New Roman" pitchFamily="18" charset="0"/>
                <a:cs typeface="Times New Roman" pitchFamily="18" charset="0"/>
              </a:rPr>
              <a:t>Installment payment </a:t>
            </a:r>
            <a:r>
              <a:rPr lang="en-US" sz="2200" dirty="0" smtClean="0">
                <a:latin typeface="Times New Roman" pitchFamily="18" charset="0"/>
                <a:cs typeface="Times New Roman" pitchFamily="18" charset="0"/>
              </a:rPr>
              <a:t>available to settle the arrears if the arrears are more than rupees fifty1akhs.</a:t>
            </a:r>
            <a:endParaRPr lang="en-IN"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Statutory order in the case of M/s.PQR for the period 2015-16 has been passed on dt.31/03/2020 resulting in dues as under</a:t>
            </a:r>
          </a:p>
          <a:p>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661160" y="3279296"/>
          <a:ext cx="8747761" cy="3053598"/>
        </p:xfrm>
        <a:graphic>
          <a:graphicData uri="http://schemas.openxmlformats.org/drawingml/2006/table">
            <a:tbl>
              <a:tblPr firstRow="1" bandRow="1">
                <a:tableStyleId>{5C22544A-7EE6-4342-B048-85BDC9FD1C3A}</a:tableStyleId>
              </a:tblPr>
              <a:tblGrid>
                <a:gridCol w="1217249"/>
                <a:gridCol w="3644212"/>
                <a:gridCol w="1688492"/>
                <a:gridCol w="2197808"/>
              </a:tblGrid>
              <a:tr h="591664">
                <a:tc>
                  <a:txBody>
                    <a:bodyPr/>
                    <a:lstStyle/>
                    <a:p>
                      <a:pPr algn="ctr"/>
                      <a:r>
                        <a:rPr lang="en-US" sz="1600" dirty="0" err="1" smtClean="0">
                          <a:latin typeface="Times New Roman" pitchFamily="18" charset="0"/>
                          <a:cs typeface="Times New Roman" pitchFamily="18" charset="0"/>
                        </a:rPr>
                        <a:t>S</a:t>
                      </a:r>
                      <a:r>
                        <a:rPr lang="en-US" sz="1600" dirty="0" err="1" smtClean="0">
                          <a:solidFill>
                            <a:schemeClr val="tx1"/>
                          </a:solidFill>
                          <a:latin typeface="Times New Roman" pitchFamily="18" charset="0"/>
                          <a:cs typeface="Times New Roman" pitchFamily="18" charset="0"/>
                        </a:rPr>
                        <a:t>Sr</a:t>
                      </a:r>
                      <a:r>
                        <a:rPr lang="en-US" sz="1600" dirty="0" smtClean="0">
                          <a:solidFill>
                            <a:schemeClr val="tx1"/>
                          </a:solidFill>
                          <a:latin typeface="Times New Roman" pitchFamily="18" charset="0"/>
                          <a:cs typeface="Times New Roman" pitchFamily="18" charset="0"/>
                        </a:rPr>
                        <a:t>. No.</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Head wise amount</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Total Amount</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080">
                <a:tc>
                  <a:txBody>
                    <a:bodyPr/>
                    <a:lstStyle/>
                    <a:p>
                      <a:pPr algn="ctr"/>
                      <a:r>
                        <a:rPr lang="en-US" sz="1600" b="0" dirty="0" smtClean="0">
                          <a:latin typeface="Times New Roman" pitchFamily="18" charset="0"/>
                          <a:cs typeface="Times New Roman" pitchFamily="18" charset="0"/>
                        </a:rPr>
                        <a:t>1.</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Times New Roman" pitchFamily="18" charset="0"/>
                          <a:cs typeface="Times New Roman" pitchFamily="18" charset="0"/>
                        </a:rPr>
                        <a:t>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45,00,000/-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Times New Roman" pitchFamily="18" charset="0"/>
                          <a:cs typeface="Times New Roman" pitchFamily="18" charset="0"/>
                        </a:rPr>
                        <a:t>Un-disputed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12,00,000/-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Times New Roman" pitchFamily="18" charset="0"/>
                          <a:cs typeface="Times New Roman" pitchFamily="18" charset="0"/>
                        </a:rPr>
                        <a:t>Disputed</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33,00,000/-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2</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Times New Roman" pitchFamily="18" charset="0"/>
                          <a:cs typeface="Times New Roman" pitchFamily="18" charset="0"/>
                        </a:rPr>
                        <a:t>Interest</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32,50,000/-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2368">
                <a:tc>
                  <a:txBody>
                    <a:bodyPr/>
                    <a:lstStyle/>
                    <a:p>
                      <a:pPr algn="ctr"/>
                      <a:r>
                        <a:rPr lang="en-US" sz="1600" b="0" dirty="0" smtClean="0">
                          <a:latin typeface="Times New Roman" pitchFamily="18" charset="0"/>
                          <a:cs typeface="Times New Roman" pitchFamily="18" charset="0"/>
                        </a:rPr>
                        <a:t>3</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Times New Roman" pitchFamily="18" charset="0"/>
                          <a:cs typeface="Times New Roman" pitchFamily="18" charset="0"/>
                        </a:rPr>
                        <a:t>Penalty</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8,00,000/-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2368">
                <a:tc>
                  <a:txBody>
                    <a:bodyPr/>
                    <a:lstStyle/>
                    <a:p>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solidFill>
                            <a:schemeClr val="tx1"/>
                          </a:solidFill>
                          <a:latin typeface="Times New Roman" pitchFamily="18" charset="0"/>
                          <a:cs typeface="Times New Roman" pitchFamily="18" charset="0"/>
                        </a:rPr>
                        <a:t>Total</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85,50,000/-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883920"/>
            <a:ext cx="10347960" cy="5318760"/>
          </a:xfrm>
        </p:spPr>
        <p:style>
          <a:lnRef idx="2">
            <a:schemeClr val="accent1"/>
          </a:lnRef>
          <a:fillRef idx="1">
            <a:schemeClr val="lt1"/>
          </a:fillRef>
          <a:effectRef idx="0">
            <a:schemeClr val="accent1"/>
          </a:effectRef>
          <a:fontRef idx="minor">
            <a:schemeClr val="dk1"/>
          </a:fontRef>
        </p:style>
        <p:txBody>
          <a:bodyPr>
            <a:normAutofit/>
          </a:bodyPr>
          <a:lstStyle/>
          <a:p>
            <a:pPr marL="274320" lvl="1" indent="-274320">
              <a:buClr>
                <a:schemeClr val="accent3"/>
              </a:buClr>
              <a:buSzPct val="95000"/>
            </a:pPr>
            <a:r>
              <a:rPr lang="en-US" b="1" dirty="0" smtClean="0">
                <a:latin typeface="Times New Roman" pitchFamily="18" charset="0"/>
                <a:cs typeface="Times New Roman" pitchFamily="18" charset="0"/>
              </a:rPr>
              <a:t>2.a	</a:t>
            </a:r>
            <a:r>
              <a:rPr lang="en-US" dirty="0" smtClean="0">
                <a:latin typeface="Times New Roman" pitchFamily="18" charset="0"/>
                <a:cs typeface="Times New Roman" pitchFamily="18" charset="0"/>
              </a:rPr>
              <a:t>Under </a:t>
            </a:r>
            <a:r>
              <a:rPr lang="en-US" b="1" dirty="0" smtClean="0">
                <a:latin typeface="Times New Roman" pitchFamily="18" charset="0"/>
                <a:cs typeface="Times New Roman" pitchFamily="18" charset="0"/>
              </a:rPr>
              <a:t>One Time payment option, </a:t>
            </a:r>
            <a:r>
              <a:rPr lang="en-US" dirty="0" smtClean="0">
                <a:latin typeface="Times New Roman" pitchFamily="18" charset="0"/>
                <a:cs typeface="Times New Roman" pitchFamily="18" charset="0"/>
              </a:rPr>
              <a:t>the calculation of requisite amount 	would be as under</a:t>
            </a:r>
            <a:r>
              <a:rPr lang="en-US" sz="2000" dirty="0" smtClean="0">
                <a:latin typeface="Times New Roman" pitchFamily="18" charset="0"/>
                <a:cs typeface="Times New Roman" pitchFamily="18" charset="0"/>
              </a:rPr>
              <a:t>:-</a:t>
            </a:r>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661160" y="2026921"/>
          <a:ext cx="9464040" cy="3680998"/>
        </p:xfrm>
        <a:graphic>
          <a:graphicData uri="http://schemas.openxmlformats.org/drawingml/2006/table">
            <a:tbl>
              <a:tblPr firstRow="1" bandRow="1">
                <a:tableStyleId>{5C22544A-7EE6-4342-B048-85BDC9FD1C3A}</a:tableStyleId>
              </a:tblPr>
              <a:tblGrid>
                <a:gridCol w="1784528"/>
                <a:gridCol w="1974903"/>
                <a:gridCol w="1589809"/>
                <a:gridCol w="2057400"/>
                <a:gridCol w="2057400"/>
              </a:tblGrid>
              <a:tr h="717649">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Dues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imes New Roman" pitchFamily="18" charset="0"/>
                          <a:cs typeface="Times New Roman" pitchFamily="18" charset="0"/>
                        </a:rPr>
                        <a:t>Percentage of Requisite Amount</a:t>
                      </a:r>
                      <a:endParaRPr lang="en-IN" sz="1600" dirty="0" smtClean="0">
                        <a:solidFill>
                          <a:schemeClr val="tx1"/>
                        </a:solidFill>
                        <a:latin typeface="Times New Roman" pitchFamily="18" charset="0"/>
                        <a:cs typeface="Times New Roman" pitchFamily="18" charset="0"/>
                      </a:endParaRPr>
                    </a:p>
                    <a:p>
                      <a:pPr algn="ctr"/>
                      <a:r>
                        <a:rPr lang="en-US" sz="1600" dirty="0" smtClean="0">
                          <a:solidFill>
                            <a:schemeClr val="tx1"/>
                          </a:solidFill>
                          <a:latin typeface="Times New Roman" pitchFamily="18" charset="0"/>
                          <a:cs typeface="Times New Roman" pitchFamily="18" charset="0"/>
                        </a:rPr>
                        <a:t> to</a:t>
                      </a:r>
                      <a:r>
                        <a:rPr lang="en-US" sz="1600" baseline="0" dirty="0" smtClean="0">
                          <a:solidFill>
                            <a:schemeClr val="tx1"/>
                          </a:solidFill>
                          <a:latin typeface="Times New Roman" pitchFamily="18" charset="0"/>
                          <a:cs typeface="Times New Roman" pitchFamily="18" charset="0"/>
                        </a:rPr>
                        <a:t> be paid</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Requisite Amount</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Amount of Waiver</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259">
                <a:tc>
                  <a:txBody>
                    <a:bodyPr/>
                    <a:lstStyle/>
                    <a:p>
                      <a:r>
                        <a:rPr lang="en-US" sz="1600" b="0" dirty="0" smtClean="0">
                          <a:solidFill>
                            <a:schemeClr val="tx1"/>
                          </a:solidFill>
                          <a:latin typeface="Times New Roman" pitchFamily="18" charset="0"/>
                          <a:cs typeface="Times New Roman" pitchFamily="18" charset="0"/>
                        </a:rPr>
                        <a:t>Un-disputed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12,00,000/-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12,00,000/-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Nil</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259">
                <a:tc>
                  <a:txBody>
                    <a:bodyPr/>
                    <a:lstStyle/>
                    <a:p>
                      <a:r>
                        <a:rPr lang="en-US" sz="1600" b="0" dirty="0" smtClean="0">
                          <a:solidFill>
                            <a:schemeClr val="tx1"/>
                          </a:solidFill>
                          <a:latin typeface="Times New Roman" pitchFamily="18" charset="0"/>
                          <a:cs typeface="Times New Roman" pitchFamily="18" charset="0"/>
                        </a:rPr>
                        <a:t>Disputed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33,00,000/-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16,50,000/-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16,50,000/-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Times New Roman" pitchFamily="18" charset="0"/>
                          <a:cs typeface="Times New Roman" pitchFamily="18" charset="0"/>
                        </a:rPr>
                        <a:t>Interest </a:t>
                      </a:r>
                      <a:endParaRPr lang="en-IN" sz="1600" b="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32,50,000/-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4,87,500/-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27,62,500/-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857">
                <a:tc>
                  <a:txBody>
                    <a:bodyPr/>
                    <a:lstStyle/>
                    <a:p>
                      <a:r>
                        <a:rPr lang="en-US" sz="1600" b="0" dirty="0" smtClean="0">
                          <a:solidFill>
                            <a:schemeClr val="tx1"/>
                          </a:solidFill>
                          <a:latin typeface="Times New Roman" pitchFamily="18" charset="0"/>
                          <a:cs typeface="Times New Roman" pitchFamily="18" charset="0"/>
                        </a:rPr>
                        <a:t>Penalty</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smtClean="0">
                          <a:solidFill>
                            <a:schemeClr val="tx1"/>
                          </a:solidFill>
                          <a:latin typeface="Times New Roman" pitchFamily="18" charset="0"/>
                          <a:cs typeface="Times New Roman" pitchFamily="18" charset="0"/>
                        </a:rPr>
                        <a:t>8,00,000/-</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7,60,000/-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857">
                <a:tc>
                  <a:txBody>
                    <a:bodyPr/>
                    <a:lstStyle/>
                    <a:p>
                      <a:r>
                        <a:rPr lang="en-US" sz="1600" b="1" dirty="0" smtClean="0">
                          <a:solidFill>
                            <a:schemeClr val="tx1"/>
                          </a:solidFill>
                          <a:latin typeface="Times New Roman" pitchFamily="18" charset="0"/>
                          <a:cs typeface="Times New Roman" pitchFamily="18" charset="0"/>
                        </a:rPr>
                        <a:t>Total</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85,50,000/-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33,77,500/-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51,72,500/-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883920"/>
            <a:ext cx="10347960" cy="4480560"/>
          </a:xfrm>
        </p:spPr>
        <p:style>
          <a:lnRef idx="2">
            <a:schemeClr val="accent1"/>
          </a:lnRef>
          <a:fillRef idx="1">
            <a:schemeClr val="lt1"/>
          </a:fillRef>
          <a:effectRef idx="0">
            <a:schemeClr val="accent1"/>
          </a:effectRef>
          <a:fontRef idx="minor">
            <a:schemeClr val="dk1"/>
          </a:fontRef>
        </p:style>
        <p:txBody>
          <a:bodyPr>
            <a:normAutofit/>
          </a:bodyPr>
          <a:lstStyle/>
          <a:p>
            <a:pPr marL="274320" lvl="1" indent="-274320" algn="just">
              <a:buClr>
                <a:schemeClr val="accent3"/>
              </a:buClr>
              <a:buSzPct val="95000"/>
              <a:buNone/>
            </a:pPr>
            <a:r>
              <a:rPr lang="en-US" dirty="0" smtClean="0">
                <a:latin typeface="Times New Roman" pitchFamily="18" charset="0"/>
                <a:cs typeface="Times New Roman" pitchFamily="18" charset="0"/>
              </a:rPr>
              <a:t>	To settle the above dues under One Time Payment option, M/s. PQR would have to pay the requisite amount during the period from 1</a:t>
            </a:r>
            <a:r>
              <a:rPr lang="en-US" baseline="30000" dirty="0" smtClean="0">
                <a:latin typeface="Times New Roman" pitchFamily="18" charset="0"/>
                <a:cs typeface="Times New Roman" pitchFamily="18" charset="0"/>
              </a:rPr>
              <a:t>st </a:t>
            </a:r>
            <a:r>
              <a:rPr lang="en-US" dirty="0" smtClean="0">
                <a:latin typeface="Times New Roman" pitchFamily="18" charset="0"/>
                <a:cs typeface="Times New Roman" pitchFamily="18" charset="0"/>
              </a:rPr>
              <a:t>April 2022 to 30</a:t>
            </a:r>
            <a:r>
              <a:rPr lang="en-US" baseline="30000" dirty="0" smtClean="0">
                <a:latin typeface="Times New Roman" pitchFamily="18" charset="0"/>
                <a:cs typeface="Times New Roman" pitchFamily="18" charset="0"/>
              </a:rPr>
              <a:t>th </a:t>
            </a:r>
            <a:r>
              <a:rPr lang="en-US" dirty="0" smtClean="0">
                <a:latin typeface="Times New Roman" pitchFamily="18" charset="0"/>
                <a:cs typeface="Times New Roman" pitchFamily="18" charset="0"/>
              </a:rPr>
              <a:t>September 2022. Application for settlement would have to be submitted on or before14</a:t>
            </a:r>
            <a:r>
              <a:rPr lang="en-US" baseline="30000" dirty="0" smtClean="0">
                <a:latin typeface="Times New Roman" pitchFamily="18" charset="0"/>
                <a:cs typeface="Times New Roman" pitchFamily="18" charset="0"/>
              </a:rPr>
              <a:t>th </a:t>
            </a:r>
            <a:r>
              <a:rPr lang="en-US" dirty="0" smtClean="0">
                <a:latin typeface="Times New Roman" pitchFamily="18" charset="0"/>
                <a:cs typeface="Times New Roman" pitchFamily="18" charset="0"/>
              </a:rPr>
              <a:t>October 2022</a:t>
            </a:r>
            <a:r>
              <a:rPr lang="en-US" dirty="0" smtClean="0"/>
              <a:t>.</a:t>
            </a:r>
            <a:endParaRPr lang="en-IN" dirty="0" smtClean="0"/>
          </a:p>
          <a:p>
            <a:pPr marL="274320" lvl="1" indent="-274320">
              <a:buClr>
                <a:schemeClr val="accent3"/>
              </a:buClr>
              <a:buSzPct val="95000"/>
              <a:buNone/>
            </a:pPr>
            <a:endParaRPr lang="en-IN" sz="20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883920"/>
            <a:ext cx="10347960" cy="5394960"/>
          </a:xfrm>
        </p:spPr>
        <p:style>
          <a:lnRef idx="2">
            <a:schemeClr val="accent1"/>
          </a:lnRef>
          <a:fillRef idx="1">
            <a:schemeClr val="lt1"/>
          </a:fillRef>
          <a:effectRef idx="0">
            <a:schemeClr val="accent1"/>
          </a:effectRef>
          <a:fontRef idx="minor">
            <a:schemeClr val="dk1"/>
          </a:fontRef>
        </p:style>
        <p:txBody>
          <a:bodyPr>
            <a:normAutofit/>
          </a:bodyPr>
          <a:lstStyle/>
          <a:p>
            <a:pPr marL="274320" lvl="1" indent="-274320" algn="just">
              <a:buClr>
                <a:schemeClr val="accent3"/>
              </a:buClr>
              <a:buSzPct val="95000"/>
            </a:pPr>
            <a:r>
              <a:rPr lang="en-US" b="1" dirty="0" smtClean="0">
                <a:latin typeface="Times New Roman" pitchFamily="18" charset="0"/>
                <a:cs typeface="Times New Roman" pitchFamily="18" charset="0"/>
              </a:rPr>
              <a:t>2.b	</a:t>
            </a:r>
            <a:r>
              <a:rPr lang="en-US" dirty="0" smtClean="0"/>
              <a:t> </a:t>
            </a:r>
            <a:r>
              <a:rPr lang="en-US" dirty="0" smtClean="0">
                <a:latin typeface="Times New Roman" pitchFamily="18" charset="0"/>
                <a:cs typeface="Times New Roman" pitchFamily="18" charset="0"/>
              </a:rPr>
              <a:t>As outstanding dues as on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April 2022 in this case are above Rupees Fifty </a:t>
            </a:r>
            <a:r>
              <a:rPr lang="en-US" dirty="0" err="1" smtClean="0">
                <a:latin typeface="Times New Roman" pitchFamily="18" charset="0"/>
                <a:cs typeface="Times New Roman" pitchFamily="18" charset="0"/>
              </a:rPr>
              <a:t>lakhs</a:t>
            </a:r>
            <a:r>
              <a:rPr lang="en-US" dirty="0" smtClean="0">
                <a:latin typeface="Times New Roman" pitchFamily="18" charset="0"/>
                <a:cs typeface="Times New Roman" pitchFamily="18" charset="0"/>
              </a:rPr>
              <a:t>, the dealer can also opt for </a:t>
            </a:r>
            <a:r>
              <a:rPr lang="en-US" b="1" dirty="0" smtClean="0">
                <a:latin typeface="Times New Roman" pitchFamily="18" charset="0"/>
                <a:cs typeface="Times New Roman" pitchFamily="18" charset="0"/>
              </a:rPr>
              <a:t>Installment option.  </a:t>
            </a:r>
            <a:r>
              <a:rPr lang="en-US" dirty="0" smtClean="0">
                <a:latin typeface="Times New Roman" pitchFamily="18" charset="0"/>
                <a:cs typeface="Times New Roman" pitchFamily="18" charset="0"/>
              </a:rPr>
              <a:t>Under Installment option, the requisite amount would be as follows-</a:t>
            </a:r>
            <a:endParaRPr lang="en-IN" dirty="0" smtClean="0">
              <a:latin typeface="Times New Roman" pitchFamily="18" charset="0"/>
              <a:cs typeface="Times New Roman" pitchFamily="18" charset="0"/>
            </a:endParaRPr>
          </a:p>
          <a:p>
            <a:pPr marL="274320" lvl="1" indent="-274320">
              <a:buClr>
                <a:schemeClr val="accent3"/>
              </a:buClr>
              <a:buSzPct val="95000"/>
            </a:pPr>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661160" y="2392681"/>
          <a:ext cx="9464040" cy="3680998"/>
        </p:xfrm>
        <a:graphic>
          <a:graphicData uri="http://schemas.openxmlformats.org/drawingml/2006/table">
            <a:tbl>
              <a:tblPr firstRow="1" bandRow="1">
                <a:tableStyleId>{5C22544A-7EE6-4342-B048-85BDC9FD1C3A}</a:tableStyleId>
              </a:tblPr>
              <a:tblGrid>
                <a:gridCol w="1784528"/>
                <a:gridCol w="1974903"/>
                <a:gridCol w="1589809"/>
                <a:gridCol w="2057400"/>
                <a:gridCol w="2057400"/>
              </a:tblGrid>
              <a:tr h="717649">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Dues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imes New Roman" pitchFamily="18" charset="0"/>
                          <a:cs typeface="Times New Roman" pitchFamily="18" charset="0"/>
                        </a:rPr>
                        <a:t>Percentage of Requisite Amount</a:t>
                      </a:r>
                      <a:endParaRPr lang="en-IN" sz="1600" dirty="0" smtClean="0">
                        <a:solidFill>
                          <a:schemeClr val="tx1"/>
                        </a:solidFill>
                        <a:latin typeface="Times New Roman" pitchFamily="18" charset="0"/>
                        <a:cs typeface="Times New Roman" pitchFamily="18" charset="0"/>
                      </a:endParaRPr>
                    </a:p>
                    <a:p>
                      <a:pPr algn="ctr"/>
                      <a:r>
                        <a:rPr lang="en-US" sz="1600" dirty="0" smtClean="0">
                          <a:solidFill>
                            <a:schemeClr val="tx1"/>
                          </a:solidFill>
                          <a:latin typeface="Times New Roman" pitchFamily="18" charset="0"/>
                          <a:cs typeface="Times New Roman" pitchFamily="18" charset="0"/>
                        </a:rPr>
                        <a:t> to</a:t>
                      </a:r>
                      <a:r>
                        <a:rPr lang="en-US" sz="1600" baseline="0" dirty="0" smtClean="0">
                          <a:solidFill>
                            <a:schemeClr val="tx1"/>
                          </a:solidFill>
                          <a:latin typeface="Times New Roman" pitchFamily="18" charset="0"/>
                          <a:cs typeface="Times New Roman" pitchFamily="18" charset="0"/>
                        </a:rPr>
                        <a:t> be paid</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Requisite Amount</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Amount of Waiver</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259">
                <a:tc>
                  <a:txBody>
                    <a:bodyPr/>
                    <a:lstStyle/>
                    <a:p>
                      <a:r>
                        <a:rPr lang="en-US" sz="1600" b="0" dirty="0" smtClean="0">
                          <a:solidFill>
                            <a:schemeClr val="tx1"/>
                          </a:solidFill>
                          <a:latin typeface="Times New Roman" pitchFamily="18" charset="0"/>
                          <a:cs typeface="Times New Roman" pitchFamily="18" charset="0"/>
                        </a:rPr>
                        <a:t>Un-disputed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12,00,000/-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1,20,000/-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Nil</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259">
                <a:tc>
                  <a:txBody>
                    <a:bodyPr/>
                    <a:lstStyle/>
                    <a:p>
                      <a:r>
                        <a:rPr lang="en-US" sz="1600" b="0" dirty="0" smtClean="0">
                          <a:solidFill>
                            <a:schemeClr val="tx1"/>
                          </a:solidFill>
                          <a:latin typeface="Times New Roman" pitchFamily="18" charset="0"/>
                          <a:cs typeface="Times New Roman" pitchFamily="18" charset="0"/>
                        </a:rPr>
                        <a:t>Disputed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33,00,000/-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56%</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18,48,000/-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14,52,000/-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Times New Roman" pitchFamily="18" charset="0"/>
                          <a:cs typeface="Times New Roman" pitchFamily="18" charset="0"/>
                        </a:rPr>
                        <a:t>Interest </a:t>
                      </a:r>
                      <a:endParaRPr lang="en-IN" sz="1600" b="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32,50,000/-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4,87,500/-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27,62,500/-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857">
                <a:tc>
                  <a:txBody>
                    <a:bodyPr/>
                    <a:lstStyle/>
                    <a:p>
                      <a:r>
                        <a:rPr lang="en-US" sz="1600" b="0" dirty="0" smtClean="0">
                          <a:solidFill>
                            <a:schemeClr val="tx1"/>
                          </a:solidFill>
                          <a:latin typeface="Times New Roman" pitchFamily="18" charset="0"/>
                          <a:cs typeface="Times New Roman" pitchFamily="18" charset="0"/>
                        </a:rPr>
                        <a:t>Penalty</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smtClean="0">
                          <a:solidFill>
                            <a:schemeClr val="tx1"/>
                          </a:solidFill>
                          <a:latin typeface="Times New Roman" pitchFamily="18" charset="0"/>
                          <a:cs typeface="Times New Roman" pitchFamily="18" charset="0"/>
                        </a:rPr>
                        <a:t>8,00,000/-</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7,60,000/-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7857">
                <a:tc>
                  <a:txBody>
                    <a:bodyPr/>
                    <a:lstStyle/>
                    <a:p>
                      <a:r>
                        <a:rPr lang="en-US" sz="1600" b="1" dirty="0" smtClean="0">
                          <a:solidFill>
                            <a:schemeClr val="tx1"/>
                          </a:solidFill>
                          <a:latin typeface="Times New Roman" pitchFamily="18" charset="0"/>
                          <a:cs typeface="Times New Roman" pitchFamily="18" charset="0"/>
                        </a:rPr>
                        <a:t>Total</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85,50,000/-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35,75,500/-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49,74,500/-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883920"/>
            <a:ext cx="10347960" cy="4815840"/>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To settle the above dues under Installment option, M/s. PQR would have to pay minimum 25 percent. Of the requisite amount which comes to Rs.8,93,875/-during the period from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April 2022 to 30</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September 2022. And application for settlement would have to be submitted on or before 114</a:t>
            </a:r>
            <a:r>
              <a:rPr lang="en-US" sz="2400" baseline="30000" dirty="0" smtClean="0">
                <a:latin typeface="Times New Roman" pitchFamily="18" charset="0"/>
                <a:cs typeface="Times New Roman" pitchFamily="18" charset="0"/>
              </a:rPr>
              <a:t>th  </a:t>
            </a:r>
            <a:r>
              <a:rPr lang="en-US" sz="2400" dirty="0" smtClean="0">
                <a:latin typeface="Times New Roman" pitchFamily="18" charset="0"/>
                <a:cs typeface="Times New Roman" pitchFamily="18" charset="0"/>
              </a:rPr>
              <a:t>October 2022. The balance requisite amount of Rs.26,81,625/- would have to be paid in three equal quarterly installments starting from the date of application. If any installment is paid late, it shall attract interest at the rate of 12 per cent. per annum. </a:t>
            </a:r>
            <a:r>
              <a:rPr lang="en-US" sz="2400" b="1" i="1" dirty="0" smtClean="0">
                <a:latin typeface="Times New Roman" pitchFamily="18" charset="0"/>
                <a:cs typeface="Times New Roman" pitchFamily="18" charset="0"/>
              </a:rPr>
              <a:t>However, all installments </a:t>
            </a:r>
            <a:r>
              <a:rPr lang="en-US" sz="2400" dirty="0" smtClean="0">
                <a:latin typeface="Times New Roman" pitchFamily="18" charset="0"/>
                <a:cs typeface="Times New Roman" pitchFamily="18" charset="0"/>
              </a:rPr>
              <a:t>are required to be paid within </a:t>
            </a:r>
            <a:r>
              <a:rPr lang="en-US" sz="2400" b="1" i="1" dirty="0" smtClean="0">
                <a:latin typeface="Times New Roman" pitchFamily="18" charset="0"/>
                <a:cs typeface="Times New Roman" pitchFamily="18" charset="0"/>
              </a:rPr>
              <a:t>nine months </a:t>
            </a:r>
            <a:r>
              <a:rPr lang="en-US" sz="2400" dirty="0" smtClean="0">
                <a:latin typeface="Times New Roman" pitchFamily="18" charset="0"/>
                <a:cs typeface="Times New Roman" pitchFamily="18" charset="0"/>
              </a:rPr>
              <a:t>from the </a:t>
            </a:r>
            <a:r>
              <a:rPr lang="en-US" sz="2400" b="1" i="1" dirty="0" smtClean="0">
                <a:latin typeface="Times New Roman" pitchFamily="18" charset="0"/>
                <a:cs typeface="Times New Roman" pitchFamily="18" charset="0"/>
              </a:rPr>
              <a:t>date of application.</a:t>
            </a:r>
            <a:endParaRPr lang="en-IN" sz="2400" b="1" i="1" dirty="0" smtClean="0">
              <a:latin typeface="Times New Roman" pitchFamily="18" charset="0"/>
              <a:cs typeface="Times New Roman" pitchFamily="18" charset="0"/>
            </a:endParaRPr>
          </a:p>
          <a:p>
            <a:pPr marL="274320" lvl="1" indent="-274320">
              <a:buClr>
                <a:schemeClr val="accent3"/>
              </a:buClr>
              <a:buSzPct val="95000"/>
              <a:buNone/>
            </a:pPr>
            <a:endParaRPr lang="en-IN" sz="20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731520"/>
            <a:ext cx="9982200" cy="67056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EXAMPLES-3</a:t>
            </a:r>
            <a:br>
              <a:rPr lang="en-US" sz="2700" b="1" dirty="0" smtClean="0">
                <a:latin typeface="Times New Roman" pitchFamily="18" charset="0"/>
                <a:cs typeface="Times New Roman" pitchFamily="18" charset="0"/>
              </a:rPr>
            </a:b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853440" y="1524000"/>
            <a:ext cx="10347960" cy="4754880"/>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000" dirty="0" smtClean="0">
                <a:latin typeface="Times New Roman" pitchFamily="18" charset="0"/>
                <a:cs typeface="Times New Roman" pitchFamily="18" charset="0"/>
              </a:rPr>
              <a:t>	</a:t>
            </a:r>
            <a:r>
              <a:rPr lang="en-US" sz="2400" dirty="0" smtClean="0"/>
              <a:t> </a:t>
            </a:r>
            <a:r>
              <a:rPr lang="en-US" sz="2400" dirty="0" smtClean="0">
                <a:latin typeface="Times New Roman" pitchFamily="18" charset="0"/>
                <a:cs typeface="Times New Roman" pitchFamily="18" charset="0"/>
              </a:rPr>
              <a:t>This example explains the calculation of </a:t>
            </a:r>
            <a:r>
              <a:rPr lang="en-US" sz="2400" b="1" dirty="0" smtClean="0">
                <a:latin typeface="Times New Roman" pitchFamily="18" charset="0"/>
                <a:cs typeface="Times New Roman" pitchFamily="18" charset="0"/>
              </a:rPr>
              <a:t>requisite amount </a:t>
            </a:r>
            <a:r>
              <a:rPr lang="en-US" sz="2400" dirty="0" smtClean="0">
                <a:latin typeface="Times New Roman" pitchFamily="18" charset="0"/>
                <a:cs typeface="Times New Roman" pitchFamily="18" charset="0"/>
              </a:rPr>
              <a:t>in respect of </a:t>
            </a:r>
            <a:r>
              <a:rPr lang="en-US" sz="2400" b="1" dirty="0" smtClean="0">
                <a:latin typeface="Times New Roman" pitchFamily="18" charset="0"/>
                <a:cs typeface="Times New Roman" pitchFamily="18" charset="0"/>
              </a:rPr>
              <a:t>return dues </a:t>
            </a:r>
            <a:r>
              <a:rPr lang="en-US" sz="2400" dirty="0" smtClean="0">
                <a:latin typeface="Times New Roman" pitchFamily="18" charset="0"/>
                <a:cs typeface="Times New Roman" pitchFamily="18" charset="0"/>
              </a:rPr>
              <a:t>and </a:t>
            </a:r>
            <a:r>
              <a:rPr lang="en-US" sz="2400" b="1" dirty="0" smtClean="0">
                <a:latin typeface="Times New Roman" pitchFamily="18" charset="0"/>
                <a:cs typeface="Times New Roman" pitchFamily="18" charset="0"/>
              </a:rPr>
              <a:t>interest payable </a:t>
            </a:r>
            <a:r>
              <a:rPr lang="en-US" sz="2400" dirty="0" smtClean="0">
                <a:latin typeface="Times New Roman" pitchFamily="18" charset="0"/>
                <a:cs typeface="Times New Roman" pitchFamily="18" charset="0"/>
              </a:rPr>
              <a:t>on delayed payment.</a:t>
            </a:r>
          </a:p>
          <a:p>
            <a:pPr>
              <a:buNone/>
            </a:pPr>
            <a:r>
              <a:rPr lang="en-US" sz="2400" dirty="0" smtClean="0">
                <a:latin typeface="Times New Roman" pitchFamily="18" charset="0"/>
                <a:cs typeface="Times New Roman" pitchFamily="18" charset="0"/>
              </a:rPr>
              <a:t>    M/s</a:t>
            </a:r>
            <a:r>
              <a:rPr lang="en-US" sz="2400" i="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LMN has shown outstanding dues in respect of the following returns filed for the year 2015-16:-</a:t>
            </a:r>
            <a:endParaRPr lang="en-IN" sz="24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03119" y="3340256"/>
          <a:ext cx="5989322" cy="2742526"/>
        </p:xfrm>
        <a:graphic>
          <a:graphicData uri="http://schemas.openxmlformats.org/drawingml/2006/table">
            <a:tbl>
              <a:tblPr firstRow="1" bandRow="1">
                <a:tableStyleId>{5C22544A-7EE6-4342-B048-85BDC9FD1C3A}</a:tableStyleId>
              </a:tblPr>
              <a:tblGrid>
                <a:gridCol w="1106042"/>
                <a:gridCol w="1419073"/>
                <a:gridCol w="1200353"/>
                <a:gridCol w="2263854"/>
              </a:tblGrid>
              <a:tr h="591664">
                <a:tc>
                  <a:txBody>
                    <a:bodyPr/>
                    <a:lstStyle/>
                    <a:p>
                      <a:pPr algn="ctr"/>
                      <a:r>
                        <a:rPr lang="en-US" sz="1600" dirty="0" err="1" smtClean="0">
                          <a:latin typeface="Times New Roman" pitchFamily="18" charset="0"/>
                          <a:cs typeface="Times New Roman" pitchFamily="18" charset="0"/>
                        </a:rPr>
                        <a:t>S</a:t>
                      </a:r>
                      <a:r>
                        <a:rPr lang="en-US" sz="1600" dirty="0" err="1" smtClean="0">
                          <a:solidFill>
                            <a:schemeClr val="tx1"/>
                          </a:solidFill>
                          <a:latin typeface="Times New Roman" pitchFamily="18" charset="0"/>
                          <a:cs typeface="Times New Roman" pitchFamily="18" charset="0"/>
                        </a:rPr>
                        <a:t>Return</a:t>
                      </a:r>
                      <a:r>
                        <a:rPr lang="en-US" sz="1600" baseline="0" dirty="0" smtClean="0">
                          <a:solidFill>
                            <a:schemeClr val="tx1"/>
                          </a:solidFill>
                          <a:latin typeface="Times New Roman" pitchFamily="18" charset="0"/>
                          <a:cs typeface="Times New Roman" pitchFamily="18" charset="0"/>
                        </a:rPr>
                        <a:t> Period</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Tax payable as per Return</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Interest shown in the Return </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Total</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080">
                <a:tc>
                  <a:txBody>
                    <a:bodyPr/>
                    <a:lstStyle/>
                    <a:p>
                      <a:pPr algn="ctr"/>
                      <a:r>
                        <a:rPr lang="en-US" sz="1600" b="0" dirty="0" smtClean="0">
                          <a:latin typeface="Times New Roman" pitchFamily="18" charset="0"/>
                          <a:cs typeface="Times New Roman" pitchFamily="18" charset="0"/>
                        </a:rPr>
                        <a:t>Dec. 2015</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1,800/-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21,800/-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Jan. 2016</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Feb. 2016</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60,000/-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63,000/-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Mar. 2016</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2368">
                <a:tc>
                  <a:txBody>
                    <a:bodyPr/>
                    <a:lstStyle/>
                    <a:p>
                      <a:pPr algn="r"/>
                      <a:r>
                        <a:rPr lang="en-US" sz="1600" b="1" dirty="0" smtClean="0">
                          <a:latin typeface="Times New Roman" pitchFamily="18" charset="0"/>
                          <a:cs typeface="Times New Roman" pitchFamily="18" charset="0"/>
                        </a:rPr>
                        <a:t>Total</a:t>
                      </a: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1,50,000/-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4,800/-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1,54,800/-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990600"/>
            <a:ext cx="10347960" cy="4861560"/>
          </a:xfrm>
        </p:spPr>
        <p:style>
          <a:lnRef idx="2">
            <a:schemeClr val="accent1"/>
          </a:lnRef>
          <a:fillRef idx="1">
            <a:schemeClr val="lt1"/>
          </a:fillRef>
          <a:effectRef idx="0">
            <a:schemeClr val="accent1"/>
          </a:effectRef>
          <a:fontRef idx="minor">
            <a:schemeClr val="dk1"/>
          </a:fontRef>
        </p:style>
        <p:txBody>
          <a:bodyPr>
            <a:noAutofit/>
          </a:bodyPr>
          <a:lstStyle/>
          <a:p>
            <a:pPr lvl="1" algn="just"/>
            <a:r>
              <a:rPr lang="en-US" b="1" dirty="0" smtClean="0">
                <a:latin typeface="Times New Roman" pitchFamily="18" charset="0"/>
                <a:cs typeface="Times New Roman" pitchFamily="18" charset="0"/>
              </a:rPr>
              <a:t>3.a    </a:t>
            </a:r>
            <a:r>
              <a:rPr lang="en-US" dirty="0" smtClean="0">
                <a:latin typeface="Times New Roman" pitchFamily="18" charset="0"/>
                <a:cs typeface="Times New Roman" pitchFamily="18" charset="0"/>
              </a:rPr>
              <a:t>In order to avail the benefit of the Settlement Act, M/s. LMN would have to calculate the arrears as on 01st April 2022 after considering  the payments  made up to 31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March 2022. In this example, it is presumed that no payment towards the return dues has been made up to 31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March 2022.  In such circumstances, the admitted tax of Rs.150000/-  being un-disputed tax, the same would have to be paid in full. Benefit of interest is available under the Settlement Act. For this purpose, M/s. LMN  would have to calculate the interest payable from the due date of the return to the date of actual payment  of the tax dues, ignoring the interest shown payable in the return. The requisite amount towards interest shall be determined on the basis of the interest so calculated as shown in the following Table-</a:t>
            </a:r>
            <a:endParaRPr lang="en-IN" dirty="0" smtClean="0">
              <a:latin typeface="Times New Roman" pitchFamily="18" charset="0"/>
              <a:cs typeface="Times New Roman" pitchFamily="18" charset="0"/>
            </a:endParaRPr>
          </a:p>
          <a:p>
            <a:pPr lvl="1" algn="just"/>
            <a:endParaRPr lang="en-IN"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853440"/>
            <a:ext cx="10347960" cy="5334000"/>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000" dirty="0" smtClean="0">
                <a:latin typeface="Times New Roman" pitchFamily="18" charset="0"/>
                <a:cs typeface="Times New Roman" pitchFamily="18" charset="0"/>
              </a:rPr>
              <a:t>	</a:t>
            </a:r>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03119" y="1359056"/>
          <a:ext cx="8610603" cy="3431902"/>
        </p:xfrm>
        <a:graphic>
          <a:graphicData uri="http://schemas.openxmlformats.org/drawingml/2006/table">
            <a:tbl>
              <a:tblPr firstRow="1" bandRow="1">
                <a:tableStyleId>{5C22544A-7EE6-4342-B048-85BDC9FD1C3A}</a:tableStyleId>
              </a:tblPr>
              <a:tblGrid>
                <a:gridCol w="1463041"/>
                <a:gridCol w="975360"/>
                <a:gridCol w="1112520"/>
                <a:gridCol w="1127760"/>
                <a:gridCol w="1417320"/>
                <a:gridCol w="1280160"/>
                <a:gridCol w="1234442"/>
              </a:tblGrid>
              <a:tr h="591664">
                <a:tc>
                  <a:txBody>
                    <a:bodyPr/>
                    <a:lstStyle/>
                    <a:p>
                      <a:pPr algn="ctr"/>
                      <a:r>
                        <a:rPr lang="en-US" sz="1600" dirty="0" err="1" smtClean="0">
                          <a:latin typeface="Times New Roman" pitchFamily="18" charset="0"/>
                          <a:cs typeface="Times New Roman" pitchFamily="18" charset="0"/>
                        </a:rPr>
                        <a:t>S</a:t>
                      </a:r>
                      <a:r>
                        <a:rPr lang="en-US" sz="1600" dirty="0" err="1" smtClean="0">
                          <a:solidFill>
                            <a:schemeClr val="tx1"/>
                          </a:solidFill>
                          <a:latin typeface="Times New Roman" pitchFamily="18" charset="0"/>
                          <a:cs typeface="Times New Roman" pitchFamily="18" charset="0"/>
                        </a:rPr>
                        <a:t>Return</a:t>
                      </a:r>
                      <a:r>
                        <a:rPr lang="en-US" sz="1600" baseline="0" dirty="0" smtClean="0">
                          <a:solidFill>
                            <a:schemeClr val="tx1"/>
                          </a:solidFill>
                          <a:latin typeface="Times New Roman" pitchFamily="18" charset="0"/>
                          <a:cs typeface="Times New Roman" pitchFamily="18" charset="0"/>
                        </a:rPr>
                        <a:t> Period</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Tax payable as per Return</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Interest shown in the Return </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Total as per Return</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Due date of the Return</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Date of Payment of Tax to settle</a:t>
                      </a:r>
                      <a:r>
                        <a:rPr lang="en-US" sz="1600" baseline="0" dirty="0" smtClean="0">
                          <a:solidFill>
                            <a:schemeClr val="tx1"/>
                          </a:solidFill>
                          <a:latin typeface="Times New Roman" pitchFamily="18" charset="0"/>
                          <a:cs typeface="Times New Roman" pitchFamily="18" charset="0"/>
                        </a:rPr>
                        <a:t> the Return dues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Actual Interest payable</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0224">
                <a:tc>
                  <a:txBody>
                    <a:bodyPr/>
                    <a:lstStyle/>
                    <a:p>
                      <a:pPr algn="ctr"/>
                      <a:r>
                        <a:rPr lang="en-US" sz="1600" b="0" dirty="0" smtClean="0">
                          <a:latin typeface="Times New Roman" pitchFamily="18" charset="0"/>
                          <a:cs typeface="Times New Roman" pitchFamily="18" charset="0"/>
                        </a:rPr>
                        <a:t>Dec. 2015</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1,800/-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21,800/-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Times New Roman" pitchFamily="18" charset="0"/>
                          <a:cs typeface="Times New Roman" pitchFamily="18" charset="0"/>
                        </a:rPr>
                        <a:t>21.01.2016</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21.05.2022</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30,050/-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Jan. 2016</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Times New Roman" pitchFamily="18" charset="0"/>
                          <a:cs typeface="Times New Roman" pitchFamily="18" charset="0"/>
                        </a:rPr>
                        <a:t>21.02.2016</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21.05.2022</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59,300/-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Feb. 2016</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60,000/-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63,000/-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Times New Roman" pitchFamily="18" charset="0"/>
                          <a:cs typeface="Times New Roman" pitchFamily="18" charset="0"/>
                        </a:rPr>
                        <a:t>21.03.2016</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21.05.2022</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87,750/-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Mar. 2016</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Times New Roman" pitchFamily="18" charset="0"/>
                          <a:cs typeface="Times New Roman" pitchFamily="18" charset="0"/>
                        </a:rPr>
                        <a:t>21.04.2016</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21.05.2022</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43,275/-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2368">
                <a:tc>
                  <a:txBody>
                    <a:bodyPr/>
                    <a:lstStyle/>
                    <a:p>
                      <a:pPr algn="r"/>
                      <a:r>
                        <a:rPr lang="en-US" sz="1600" b="1" dirty="0" smtClean="0">
                          <a:latin typeface="Times New Roman" pitchFamily="18" charset="0"/>
                          <a:cs typeface="Times New Roman" pitchFamily="18" charset="0"/>
                        </a:rPr>
                        <a:t>Total</a:t>
                      </a: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1,50,000/-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4,800/-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1,54,800/-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2,20,375/-</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xmlns="" id="{CE1027DE-C0E8-48E9-83CA-1BBD811872D8}"/>
              </a:ext>
            </a:extLst>
          </p:cNvPr>
          <p:cNvSpPr>
            <a:spLocks noGrp="1" noChangeArrowheads="1"/>
          </p:cNvSpPr>
          <p:nvPr>
            <p:ph idx="1"/>
          </p:nvPr>
        </p:nvSpPr>
        <p:spPr>
          <a:xfrm>
            <a:off x="929640" y="944880"/>
            <a:ext cx="10256520" cy="5760720"/>
          </a:xfrm>
        </p:spPr>
        <p:style>
          <a:lnRef idx="2">
            <a:schemeClr val="accent1"/>
          </a:lnRef>
          <a:fillRef idx="1">
            <a:schemeClr val="lt1"/>
          </a:fillRef>
          <a:effectRef idx="0">
            <a:schemeClr val="accent1"/>
          </a:effectRef>
          <a:fontRef idx="minor">
            <a:schemeClr val="dk1"/>
          </a:fontRef>
        </p:style>
        <p:txBody>
          <a:bodyPr>
            <a:noAutofit/>
          </a:bodyPr>
          <a:lstStyle/>
          <a:p>
            <a:pPr marL="457200" indent="-457200">
              <a:buNone/>
              <a:defRPr/>
            </a:pPr>
            <a:r>
              <a:rPr lang="en-US" altLang="en-US" sz="2400" b="1" dirty="0" smtClean="0">
                <a:latin typeface="Times New Roman" pitchFamily="18" charset="0"/>
                <a:cs typeface="Times New Roman" pitchFamily="18" charset="0"/>
              </a:rPr>
              <a:t>(</a:t>
            </a:r>
            <a:r>
              <a:rPr lang="en-US" altLang="en-US" sz="2400" b="1" dirty="0">
                <a:latin typeface="Times New Roman" pitchFamily="18" charset="0"/>
                <a:cs typeface="Times New Roman" pitchFamily="18" charset="0"/>
              </a:rPr>
              <a:t>k) </a:t>
            </a:r>
            <a:r>
              <a:rPr lang="en-US" altLang="en-US" sz="2400" b="1" u="sng" dirty="0">
                <a:latin typeface="Times New Roman" pitchFamily="18" charset="0"/>
                <a:cs typeface="Times New Roman" pitchFamily="18" charset="0"/>
              </a:rPr>
              <a:t>Relevant Act:</a:t>
            </a:r>
            <a:r>
              <a:rPr lang="en-US" altLang="en-US" sz="2400" dirty="0">
                <a:latin typeface="Times New Roman" pitchFamily="18" charset="0"/>
                <a:cs typeface="Times New Roman" pitchFamily="18" charset="0"/>
              </a:rPr>
              <a:t>- means the following Acts, namely:-</a:t>
            </a:r>
          </a:p>
          <a:p>
            <a:pPr>
              <a:spcBef>
                <a:spcPts val="0"/>
              </a:spcBef>
              <a:buNone/>
              <a:defRPr/>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i</a:t>
            </a:r>
            <a:r>
              <a:rPr lang="en-US" altLang="en-US" sz="2400" dirty="0">
                <a:latin typeface="Times New Roman" pitchFamily="18" charset="0"/>
                <a:cs typeface="Times New Roman" pitchFamily="18" charset="0"/>
              </a:rPr>
              <a:t>)	The Central Sales Tax Act, 1956 ;</a:t>
            </a:r>
          </a:p>
          <a:p>
            <a:pPr>
              <a:spcBef>
                <a:spcPts val="0"/>
              </a:spcBef>
              <a:buNone/>
              <a:defRPr/>
            </a:pPr>
            <a:r>
              <a:rPr lang="en-US" altLang="en-US" sz="2400" dirty="0">
                <a:latin typeface="Times New Roman" pitchFamily="18" charset="0"/>
                <a:cs typeface="Times New Roman" pitchFamily="18" charset="0"/>
              </a:rPr>
              <a:t>	ii)	The Bombay Sales Tax on Motors Spirit taxation   Act, 1958;</a:t>
            </a:r>
          </a:p>
          <a:p>
            <a:pPr>
              <a:spcBef>
                <a:spcPts val="0"/>
              </a:spcBef>
              <a:buNone/>
              <a:defRPr/>
            </a:pPr>
            <a:r>
              <a:rPr lang="en-US" altLang="en-US" sz="2400" dirty="0">
                <a:latin typeface="Times New Roman" pitchFamily="18" charset="0"/>
                <a:cs typeface="Times New Roman" pitchFamily="18" charset="0"/>
              </a:rPr>
              <a:t>	iii)	The Bombay Sales Tax Act, 1959; </a:t>
            </a:r>
          </a:p>
          <a:p>
            <a:pPr>
              <a:spcBef>
                <a:spcPts val="0"/>
              </a:spcBef>
              <a:buNone/>
              <a:defRPr/>
            </a:pPr>
            <a:r>
              <a:rPr lang="en-US" altLang="en-US" sz="2400" dirty="0">
                <a:latin typeface="Times New Roman" pitchFamily="18" charset="0"/>
                <a:cs typeface="Times New Roman" pitchFamily="18" charset="0"/>
              </a:rPr>
              <a:t>	iv)	The Maharashtra Purchase  Tax  on Sugarcane Act, 	1962;</a:t>
            </a:r>
          </a:p>
          <a:p>
            <a:pPr>
              <a:spcBef>
                <a:spcPts val="0"/>
              </a:spcBef>
              <a:buNone/>
              <a:defRPr/>
            </a:pPr>
            <a:r>
              <a:rPr lang="en-US" altLang="en-US" sz="2400" dirty="0">
                <a:latin typeface="Times New Roman" pitchFamily="18" charset="0"/>
                <a:cs typeface="Times New Roman" pitchFamily="18" charset="0"/>
              </a:rPr>
              <a:t>	v)	The Maharashtra  State Tax on Professions , Trades, </a:t>
            </a:r>
            <a:r>
              <a:rPr lang="en-US" altLang="en-US" sz="2400" dirty="0" smtClean="0">
                <a:latin typeface="Times New Roman" pitchFamily="18" charset="0"/>
                <a:cs typeface="Times New Roman" pitchFamily="18" charset="0"/>
              </a:rPr>
              <a:t>Callings </a:t>
            </a:r>
            <a:r>
              <a:rPr lang="en-US" altLang="en-US" sz="2400" dirty="0">
                <a:latin typeface="Times New Roman" pitchFamily="18" charset="0"/>
                <a:cs typeface="Times New Roman" pitchFamily="18" charset="0"/>
              </a:rPr>
              <a:t>and </a:t>
            </a:r>
            <a:endParaRPr lang="en-US" altLang="en-US" sz="2400" dirty="0" smtClean="0">
              <a:latin typeface="Times New Roman" pitchFamily="18" charset="0"/>
              <a:cs typeface="Times New Roman" pitchFamily="18" charset="0"/>
            </a:endParaRPr>
          </a:p>
          <a:p>
            <a:pPr>
              <a:spcBef>
                <a:spcPts val="0"/>
              </a:spcBef>
              <a:buNone/>
              <a:defRPr/>
            </a:pPr>
            <a:r>
              <a:rPr lang="en-US" altLang="en-US" sz="2400" dirty="0" smtClean="0">
                <a:latin typeface="Times New Roman" pitchFamily="18" charset="0"/>
                <a:cs typeface="Times New Roman" pitchFamily="18" charset="0"/>
              </a:rPr>
              <a:t>             Employment </a:t>
            </a:r>
            <a:r>
              <a:rPr lang="en-US" altLang="en-US" sz="2400" dirty="0">
                <a:latin typeface="Times New Roman" pitchFamily="18" charset="0"/>
                <a:cs typeface="Times New Roman" pitchFamily="18" charset="0"/>
              </a:rPr>
              <a:t>Act,1975;</a:t>
            </a:r>
          </a:p>
          <a:p>
            <a:pPr algn="just">
              <a:buFontTx/>
              <a:buNone/>
              <a:defRPr/>
            </a:pPr>
            <a:r>
              <a:rPr lang="en-US" altLang="en-US" sz="2400" dirty="0">
                <a:latin typeface="Times New Roman" pitchFamily="18" charset="0"/>
                <a:cs typeface="Times New Roman" pitchFamily="18" charset="0"/>
              </a:rPr>
              <a:t>	vi)	The Maharashtra Sales Tax on Transfer of right to use any 	Goods for any </a:t>
            </a:r>
            <a:r>
              <a:rPr lang="en-US" altLang="en-US" sz="2400" dirty="0" smtClean="0">
                <a:latin typeface="Times New Roman" pitchFamily="18" charset="0"/>
                <a:cs typeface="Times New Roman" pitchFamily="18" charset="0"/>
              </a:rPr>
              <a:t> </a:t>
            </a:r>
          </a:p>
          <a:p>
            <a:pPr algn="just">
              <a:buFontTx/>
              <a:buNone/>
              <a:defRPr/>
            </a:pPr>
            <a:r>
              <a:rPr lang="en-US" altLang="en-US" sz="2400" dirty="0" smtClean="0">
                <a:latin typeface="Times New Roman" pitchFamily="18" charset="0"/>
                <a:cs typeface="Times New Roman" pitchFamily="18" charset="0"/>
              </a:rPr>
              <a:t>             Purpose </a:t>
            </a:r>
            <a:r>
              <a:rPr lang="en-US" altLang="en-US" sz="2400" dirty="0">
                <a:latin typeface="Times New Roman" pitchFamily="18" charset="0"/>
                <a:cs typeface="Times New Roman" pitchFamily="18" charset="0"/>
              </a:rPr>
              <a:t>Act, 1985;</a:t>
            </a:r>
          </a:p>
          <a:p>
            <a:pPr algn="just">
              <a:buFontTx/>
              <a:buNone/>
              <a:defRPr/>
            </a:pPr>
            <a:r>
              <a:rPr lang="en-US" altLang="en-US" sz="2400" dirty="0">
                <a:latin typeface="Times New Roman" pitchFamily="18" charset="0"/>
                <a:cs typeface="Times New Roman" pitchFamily="18" charset="0"/>
              </a:rPr>
              <a:t>	vii)	The Maharashtra Tax on  Entry of Motor Vehicles 	into Local Areas Act, </a:t>
            </a:r>
            <a:endParaRPr lang="en-US" altLang="en-US" sz="2400" dirty="0" smtClean="0">
              <a:latin typeface="Times New Roman" pitchFamily="18" charset="0"/>
              <a:cs typeface="Times New Roman" pitchFamily="18" charset="0"/>
            </a:endParaRPr>
          </a:p>
          <a:p>
            <a:pPr algn="just">
              <a:buFontTx/>
              <a:buNone/>
              <a:defRPr/>
            </a:pPr>
            <a:r>
              <a:rPr lang="en-US" altLang="en-US" sz="2400" dirty="0" smtClean="0">
                <a:latin typeface="Times New Roman" pitchFamily="18" charset="0"/>
                <a:cs typeface="Times New Roman" pitchFamily="18" charset="0"/>
              </a:rPr>
              <a:t>             1987</a:t>
            </a:r>
            <a:r>
              <a:rPr lang="en-US" altLang="en-US" sz="2400" dirty="0">
                <a:latin typeface="Times New Roman" pitchFamily="18" charset="0"/>
                <a:cs typeface="Times New Roman" pitchFamily="18" charset="0"/>
              </a:rPr>
              <a:t>; </a:t>
            </a:r>
          </a:p>
          <a:p>
            <a:pPr algn="just">
              <a:buFontTx/>
              <a:buNone/>
              <a:defRPr/>
            </a:pPr>
            <a:r>
              <a:rPr lang="en-US" altLang="en-US" sz="2400" dirty="0">
                <a:latin typeface="Times New Roman" pitchFamily="18" charset="0"/>
                <a:cs typeface="Times New Roman" pitchFamily="18" charset="0"/>
              </a:rPr>
              <a:t>	viii)The Maharashtra Tax on Luxuries Act, 1987;</a:t>
            </a:r>
          </a:p>
          <a:p>
            <a:pPr algn="just">
              <a:buFontTx/>
              <a:buNone/>
              <a:defRPr/>
            </a:pPr>
            <a:r>
              <a:rPr lang="en-US" altLang="en-US" sz="2400" dirty="0">
                <a:latin typeface="Times New Roman" pitchFamily="18" charset="0"/>
                <a:cs typeface="Times New Roman" pitchFamily="18" charset="0"/>
              </a:rPr>
              <a:t>     </a:t>
            </a:r>
          </a:p>
          <a:p>
            <a:pPr>
              <a:spcBef>
                <a:spcPts val="0"/>
              </a:spcBef>
              <a:buNone/>
              <a:defRPr/>
            </a:pPr>
            <a:endParaRPr lang="en-US" altLang="en-US" sz="2400" dirty="0">
              <a:latin typeface="Times New Roman" pitchFamily="18" charset="0"/>
              <a:cs typeface="Times New Roman" pitchFamily="18" charset="0"/>
            </a:endParaRPr>
          </a:p>
          <a:p>
            <a:pPr>
              <a:spcBef>
                <a:spcPts val="0"/>
              </a:spcBef>
              <a:buNone/>
              <a:defRPr/>
            </a:pPr>
            <a:endParaRPr lang="en-US" altLang="en-US" sz="2400" dirty="0">
              <a:latin typeface="Times New Roman" pitchFamily="18" charset="0"/>
              <a:cs typeface="Times New Roman" pitchFamily="18" charset="0"/>
            </a:endParaRPr>
          </a:p>
          <a:p>
            <a:pPr>
              <a:buFontTx/>
              <a:buNone/>
              <a:defRPr/>
            </a:pPr>
            <a:endParaRPr lang="en-US" altLang="en-US" sz="2400" dirty="0">
              <a:latin typeface="Times New Roman" pitchFamily="18" charset="0"/>
              <a:cs typeface="Times New Roman" pitchFamily="18" charset="0"/>
            </a:endParaRPr>
          </a:p>
          <a:p>
            <a:pPr>
              <a:buFontTx/>
              <a:buNone/>
              <a:defRPr/>
            </a:pPr>
            <a:r>
              <a:rPr lang="en-US" altLang="en-US" sz="2400" dirty="0">
                <a:latin typeface="Times New Roman" pitchFamily="18" charset="0"/>
                <a:cs typeface="Times New Roman"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990600"/>
            <a:ext cx="10347960" cy="4861560"/>
          </a:xfrm>
        </p:spPr>
        <p:style>
          <a:lnRef idx="2">
            <a:schemeClr val="accent1"/>
          </a:lnRef>
          <a:fillRef idx="1">
            <a:schemeClr val="lt1"/>
          </a:fillRef>
          <a:effectRef idx="0">
            <a:schemeClr val="accent1"/>
          </a:effectRef>
          <a:fontRef idx="minor">
            <a:schemeClr val="dk1"/>
          </a:fontRef>
        </p:style>
        <p:txBody>
          <a:bodyPr>
            <a:noAutofit/>
          </a:bodyPr>
          <a:lstStyle/>
          <a:p>
            <a:pPr lvl="1" algn="just"/>
            <a:r>
              <a:rPr lang="en-US" b="1" dirty="0" smtClean="0">
                <a:latin typeface="Times New Roman" pitchFamily="18" charset="0"/>
                <a:cs typeface="Times New Roman" pitchFamily="18" charset="0"/>
              </a:rPr>
              <a:t>3.b 	</a:t>
            </a:r>
            <a:r>
              <a:rPr lang="en-US" dirty="0" smtClean="0">
                <a:latin typeface="Times New Roman" pitchFamily="18" charset="0"/>
                <a:cs typeface="Times New Roman" pitchFamily="18" charset="0"/>
              </a:rPr>
              <a:t>In the above example, if it is presumed that the dealer has paid the tax dues of Rs.1,50,000/- on dt.21/05/2022 then the actual interest up to the date of payment of tax comes to Rs.2,20,375/-. The requisite amount towards interest would have to be calculated on Rs.2,20,375/-. As per Annexure A, the requisite amount is to be paid at 15 percent of Rs.2,20,375/- which is Rs.33,056/-. In order to settle the outstanding return dues, M/s.LMN would have to pay Rs.1,83,056/- [150000+33056].</a:t>
            </a:r>
            <a:endParaRPr lang="en-IN" dirty="0" smtClean="0">
              <a:latin typeface="Times New Roman" pitchFamily="18" charset="0"/>
              <a:cs typeface="Times New Roman" pitchFamily="18" charset="0"/>
            </a:endParaRPr>
          </a:p>
          <a:p>
            <a:pPr lvl="1" algn="just"/>
            <a:endParaRPr lang="en-IN" dirty="0" smtClean="0">
              <a:latin typeface="Times New Roman" pitchFamily="18" charset="0"/>
              <a:cs typeface="Times New Roman" pitchFamily="18" charset="0"/>
            </a:endParaRPr>
          </a:p>
          <a:p>
            <a:pPr lvl="1" algn="just"/>
            <a:endParaRPr lang="en-IN"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731520"/>
            <a:ext cx="9982200" cy="67056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EXAMPLES-4</a:t>
            </a:r>
            <a:br>
              <a:rPr lang="en-US" sz="2700" b="1" dirty="0" smtClean="0">
                <a:latin typeface="Times New Roman" pitchFamily="18" charset="0"/>
                <a:cs typeface="Times New Roman" pitchFamily="18" charset="0"/>
              </a:rPr>
            </a:b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1051560" y="1524000"/>
            <a:ext cx="9814560" cy="4526280"/>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This   example   explains   the   calculation   of   requisite   amount in    respect of </a:t>
            </a:r>
            <a:r>
              <a:rPr lang="en-US" sz="2400" b="1" dirty="0" smtClean="0">
                <a:latin typeface="Times New Roman" pitchFamily="18" charset="0"/>
                <a:cs typeface="Times New Roman" pitchFamily="18" charset="0"/>
              </a:rPr>
              <a:t>arrears as per recommendation of auditor.</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M/s.NOP has been recommended to pay the following amounts by their auditor in respect of the year 2015-16:-</a:t>
            </a:r>
            <a:endParaRPr lang="en-IN" sz="24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18359" y="3294536"/>
          <a:ext cx="5989322" cy="2084666"/>
        </p:xfrm>
        <a:graphic>
          <a:graphicData uri="http://schemas.openxmlformats.org/drawingml/2006/table">
            <a:tbl>
              <a:tblPr firstRow="1" bandRow="1">
                <a:tableStyleId>{5C22544A-7EE6-4342-B048-85BDC9FD1C3A}</a:tableStyleId>
              </a:tblPr>
              <a:tblGrid>
                <a:gridCol w="1106042"/>
                <a:gridCol w="1896239"/>
                <a:gridCol w="1554480"/>
                <a:gridCol w="1432561"/>
              </a:tblGrid>
              <a:tr h="591664">
                <a:tc>
                  <a:txBody>
                    <a:bodyPr/>
                    <a:lstStyle/>
                    <a:p>
                      <a:pPr algn="ctr"/>
                      <a:r>
                        <a:rPr lang="en-US" sz="1600" dirty="0" err="1" smtClean="0">
                          <a:latin typeface="Times New Roman" pitchFamily="18" charset="0"/>
                          <a:cs typeface="Times New Roman" pitchFamily="18" charset="0"/>
                        </a:rPr>
                        <a:t>S</a:t>
                      </a:r>
                      <a:r>
                        <a:rPr lang="en-US" sz="1600" dirty="0" err="1" smtClean="0">
                          <a:solidFill>
                            <a:schemeClr val="tx1"/>
                          </a:solidFill>
                          <a:latin typeface="Times New Roman" pitchFamily="18" charset="0"/>
                          <a:cs typeface="Times New Roman" pitchFamily="18" charset="0"/>
                        </a:rPr>
                        <a:t>Sr</a:t>
                      </a:r>
                      <a:r>
                        <a:rPr lang="en-US" sz="1600" dirty="0" smtClean="0">
                          <a:solidFill>
                            <a:schemeClr val="tx1"/>
                          </a:solidFill>
                          <a:latin typeface="Times New Roman" pitchFamily="18" charset="0"/>
                          <a:cs typeface="Times New Roman" pitchFamily="18" charset="0"/>
                        </a:rPr>
                        <a:t>. No.</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Amount</a:t>
                      </a:r>
                      <a:r>
                        <a:rPr lang="en-US" sz="1600" baseline="0" dirty="0" smtClean="0">
                          <a:solidFill>
                            <a:schemeClr val="tx1"/>
                          </a:solidFill>
                          <a:latin typeface="Times New Roman" pitchFamily="18" charset="0"/>
                          <a:cs typeface="Times New Roman" pitchFamily="18" charset="0"/>
                        </a:rPr>
                        <a:t> recommended by the Auditor</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Amount accepted by the Dealer</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080">
                <a:tc>
                  <a:txBody>
                    <a:bodyPr/>
                    <a:lstStyle/>
                    <a:p>
                      <a:pPr algn="ctr"/>
                      <a:r>
                        <a:rPr lang="en-US" sz="1600" b="0" dirty="0" smtClean="0">
                          <a:latin typeface="Times New Roman" pitchFamily="18" charset="0"/>
                          <a:cs typeface="Times New Roman" pitchFamily="18" charset="0"/>
                        </a:rPr>
                        <a:t>1.</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Pay Additional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2.</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Pay Interest</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2368">
                <a:tc>
                  <a:txBody>
                    <a:bodyPr/>
                    <a:lstStyle/>
                    <a:p>
                      <a:pPr algn="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Total</a:t>
                      </a:r>
                      <a:endParaRPr lang="en-IN" sz="1600" b="1" dirty="0" smtClean="0">
                        <a:latin typeface="Times New Roman" pitchFamily="18" charset="0"/>
                        <a:cs typeface="Times New Roman" pitchFamily="18" charset="0"/>
                      </a:endParaRPr>
                    </a:p>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2,90,000/-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1,75,000/-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670560"/>
            <a:ext cx="10347960" cy="6004560"/>
          </a:xfrm>
        </p:spPr>
        <p:style>
          <a:lnRef idx="2">
            <a:schemeClr val="accent1"/>
          </a:lnRef>
          <a:fillRef idx="1">
            <a:schemeClr val="lt1"/>
          </a:fillRef>
          <a:effectRef idx="0">
            <a:schemeClr val="accent1"/>
          </a:effectRef>
          <a:fontRef idx="minor">
            <a:schemeClr val="dk1"/>
          </a:fontRef>
        </p:style>
        <p:txBody>
          <a:bodyPr>
            <a:noAutofit/>
          </a:bodyPr>
          <a:lstStyle/>
          <a:p>
            <a:pPr lvl="1" algn="just"/>
            <a:r>
              <a:rPr lang="en-US" b="1" dirty="0" smtClean="0">
                <a:latin typeface="Times New Roman" pitchFamily="18" charset="0"/>
                <a:cs typeface="Times New Roman" pitchFamily="18" charset="0"/>
              </a:rPr>
              <a:t>4.a 	</a:t>
            </a:r>
            <a:r>
              <a:rPr lang="en-US" dirty="0" smtClean="0">
                <a:latin typeface="Times New Roman" pitchFamily="18" charset="0"/>
                <a:cs typeface="Times New Roman" pitchFamily="18" charset="0"/>
              </a:rPr>
              <a:t>In order to avail the benefit of the Settlement Act, M/s</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NOP would have to calculate the arrears as on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April 2022 after considering the payments made up to 31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March, 2022. In the above example, the dealer has accepted the additional tax liability to the extent of Rs.1,50,000/-</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As per the definition of "un-disputed tax', the amount recommended by the auditor and accepted by the dealer is to be treated as ‘un-disputed tax’ only. Therefore, M/s</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NOP would have to pay Rs.1,50,000/- of the accepted tax in full.</a:t>
            </a:r>
            <a:endParaRPr lang="en-IN" dirty="0" smtClean="0">
              <a:latin typeface="Times New Roman" pitchFamily="18" charset="0"/>
              <a:cs typeface="Times New Roman" pitchFamily="18" charset="0"/>
            </a:endParaRPr>
          </a:p>
          <a:p>
            <a:pPr lvl="1" algn="just">
              <a:buNone/>
            </a:pPr>
            <a:endParaRPr lang="en-IN" sz="1100" dirty="0" smtClean="0">
              <a:latin typeface="Times New Roman" pitchFamily="18" charset="0"/>
              <a:cs typeface="Times New Roman" pitchFamily="18" charset="0"/>
            </a:endParaRPr>
          </a:p>
          <a:p>
            <a:pPr lvl="1" algn="just"/>
            <a:r>
              <a:rPr lang="en-US" b="1" dirty="0" smtClean="0">
                <a:latin typeface="Times New Roman" pitchFamily="18" charset="0"/>
                <a:cs typeface="Times New Roman" pitchFamily="18" charset="0"/>
              </a:rPr>
              <a:t>4.b </a:t>
            </a:r>
            <a:r>
              <a:rPr lang="en-US" dirty="0" smtClean="0">
                <a:latin typeface="Times New Roman" pitchFamily="18" charset="0"/>
                <a:cs typeface="Times New Roman" pitchFamily="18" charset="0"/>
              </a:rPr>
              <a:t>The payment of the balance tax amount ofRs.1,00,000/- would depend on the contingency based upon which the additional tax liability is recommended. If the additional tax liability is on account of any of the contingencies specified in the definition of ‘un-disputed tax’, the same would have to be treated as ‘undisputed tax’ and would have to be discharged in full. Otherwise the additional tax liability would  be treated as 'disputed tax' and would  have to be discharged  as per the proportions mentioned in </a:t>
            </a:r>
            <a:r>
              <a:rPr lang="en-US" b="1" i="1" dirty="0" err="1" smtClean="0">
                <a:latin typeface="Times New Roman" pitchFamily="18" charset="0"/>
                <a:cs typeface="Times New Roman" pitchFamily="18" charset="0"/>
              </a:rPr>
              <a:t>AnnexureA</a:t>
            </a:r>
            <a:r>
              <a:rPr lang="en-US" i="1" dirty="0" smtClean="0">
                <a:latin typeface="Times New Roman" pitchFamily="18" charset="0"/>
                <a:cs typeface="Times New Roman" pitchFamily="18" charset="0"/>
              </a:rPr>
              <a:t>.</a:t>
            </a:r>
            <a:endParaRPr lang="en-IN" dirty="0" smtClean="0">
              <a:latin typeface="Times New Roman" pitchFamily="18" charset="0"/>
              <a:cs typeface="Times New Roman" pitchFamily="18" charset="0"/>
            </a:endParaRPr>
          </a:p>
          <a:p>
            <a:pPr lvl="1" algn="just"/>
            <a:endParaRPr lang="en-IN" dirty="0" smtClean="0">
              <a:latin typeface="Times New Roman" pitchFamily="18" charset="0"/>
              <a:cs typeface="Times New Roman" pitchFamily="18" charset="0"/>
            </a:endParaRPr>
          </a:p>
          <a:p>
            <a:pPr lvl="1" algn="just"/>
            <a:endParaRPr lang="en-IN"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670560"/>
            <a:ext cx="10347960" cy="6004560"/>
          </a:xfrm>
        </p:spPr>
        <p:style>
          <a:lnRef idx="2">
            <a:schemeClr val="accent1"/>
          </a:lnRef>
          <a:fillRef idx="1">
            <a:schemeClr val="lt1"/>
          </a:fillRef>
          <a:effectRef idx="0">
            <a:schemeClr val="accent1"/>
          </a:effectRef>
          <a:fontRef idx="minor">
            <a:schemeClr val="dk1"/>
          </a:fontRef>
        </p:style>
        <p:txBody>
          <a:bodyPr>
            <a:noAutofit/>
          </a:bodyPr>
          <a:lstStyle/>
          <a:p>
            <a:pPr lvl="1" algn="just"/>
            <a:r>
              <a:rPr lang="en-US" sz="2200" b="1" dirty="0" smtClean="0">
                <a:latin typeface="Times New Roman" pitchFamily="18" charset="0"/>
                <a:cs typeface="Times New Roman" pitchFamily="18" charset="0"/>
              </a:rPr>
              <a:t>4.c 	</a:t>
            </a:r>
            <a:r>
              <a:rPr lang="en-US" sz="2200" dirty="0" smtClean="0">
                <a:latin typeface="Times New Roman" pitchFamily="18" charset="0"/>
                <a:cs typeface="Times New Roman" pitchFamily="18" charset="0"/>
              </a:rPr>
              <a:t> To avail the settlement in respect of interest, the dealer would have to calculate interest on the total Tax amount recommended by the auditor from the due date of the amount to be paid till the date of actual payment of the tax amount. The requisite amount towards interest shall be determined on the basis of the interest so calculated.</a:t>
            </a:r>
            <a:endParaRPr lang="en-IN" sz="2200" dirty="0" smtClean="0">
              <a:latin typeface="Times New Roman" pitchFamily="18" charset="0"/>
              <a:cs typeface="Times New Roman" pitchFamily="18" charset="0"/>
            </a:endParaRPr>
          </a:p>
          <a:p>
            <a:pPr lvl="1" algn="just">
              <a:buNone/>
            </a:pPr>
            <a:endParaRPr lang="en-US" sz="1000" b="1" dirty="0" smtClean="0">
              <a:latin typeface="Times New Roman" pitchFamily="18" charset="0"/>
              <a:cs typeface="Times New Roman" pitchFamily="18" charset="0"/>
            </a:endParaRPr>
          </a:p>
          <a:p>
            <a:pPr lvl="1" algn="just"/>
            <a:r>
              <a:rPr lang="en-US" sz="2200" b="1" dirty="0" smtClean="0">
                <a:latin typeface="Times New Roman" pitchFamily="18" charset="0"/>
                <a:cs typeface="Times New Roman" pitchFamily="18" charset="0"/>
              </a:rPr>
              <a:t>4.d 	</a:t>
            </a:r>
            <a:r>
              <a:rPr lang="en-US" sz="2200" dirty="0" smtClean="0">
                <a:latin typeface="Times New Roman" pitchFamily="18" charset="0"/>
                <a:cs typeface="Times New Roman" pitchFamily="18" charset="0"/>
              </a:rPr>
              <a:t>In the above example, out of Rs.2,50,000/-, the dealer has accepted the tax recommendation of Rs.1,50,000/-. Hence, the same would have to be paid in full. </a:t>
            </a:r>
          </a:p>
          <a:p>
            <a:pPr lvl="1" algn="just">
              <a:buNone/>
            </a:pPr>
            <a:r>
              <a:rPr lang="en-US" sz="2200" dirty="0" smtClean="0">
                <a:latin typeface="Times New Roman" pitchFamily="18" charset="0"/>
                <a:cs typeface="Times New Roman" pitchFamily="18" charset="0"/>
              </a:rPr>
              <a:t>	Out of the balance Rs.1,00,000/-, if it is presumed that Rs.40,000/-is on account of contingencies specified in the definition of ‘un-disputed tax’, the dealer would have to pay this amount in full.</a:t>
            </a:r>
          </a:p>
          <a:p>
            <a:pPr lvl="1" algn="just">
              <a:buNone/>
            </a:pPr>
            <a:endParaRPr lang="en-US" sz="1000" dirty="0" smtClean="0">
              <a:latin typeface="Times New Roman" pitchFamily="18" charset="0"/>
              <a:cs typeface="Times New Roman" pitchFamily="18" charset="0"/>
            </a:endParaRPr>
          </a:p>
          <a:p>
            <a:pPr lvl="1" algn="just">
              <a:buNone/>
            </a:pPr>
            <a:r>
              <a:rPr lang="en-US" sz="2200" dirty="0" smtClean="0">
                <a:latin typeface="Times New Roman" pitchFamily="18" charset="0"/>
                <a:cs typeface="Times New Roman" pitchFamily="18" charset="0"/>
              </a:rPr>
              <a:t>	The balance Rs.60,000/- [100000-40000] being disputed tax, then the dealer would have to pay 50 percent of the  same as per Annexure-A.</a:t>
            </a:r>
            <a:endParaRPr lang="en-IN" sz="2200" dirty="0" smtClean="0">
              <a:latin typeface="Times New Roman" pitchFamily="18" charset="0"/>
              <a:cs typeface="Times New Roman" pitchFamily="18" charset="0"/>
            </a:endParaRPr>
          </a:p>
          <a:p>
            <a:pPr lvl="1" algn="just">
              <a:buNone/>
            </a:pPr>
            <a:r>
              <a:rPr lang="en-US" sz="2200" dirty="0" smtClean="0">
                <a:latin typeface="Times New Roman" pitchFamily="18" charset="0"/>
                <a:cs typeface="Times New Roman" pitchFamily="18" charset="0"/>
              </a:rPr>
              <a:t>	The requisite amount on account of tax would be Rs.2,20,000/-[150000+40000+30000]and requisite amount towards interest would be as shown below-</a:t>
            </a:r>
            <a:endParaRPr lang="en-IN" sz="2200" dirty="0" smtClean="0">
              <a:latin typeface="Times New Roman" pitchFamily="18" charset="0"/>
              <a:cs typeface="Times New Roman" pitchFamily="18" charset="0"/>
            </a:endParaRPr>
          </a:p>
          <a:p>
            <a:pPr lvl="1" algn="just"/>
            <a:endParaRPr lang="en-IN" sz="2200" dirty="0" smtClean="0">
              <a:latin typeface="Times New Roman" pitchFamily="18" charset="0"/>
              <a:cs typeface="Times New Roman" pitchFamily="18" charset="0"/>
            </a:endParaRPr>
          </a:p>
          <a:p>
            <a:pPr lvl="1" algn="just"/>
            <a:endParaRPr lang="en-IN" sz="22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1005840"/>
            <a:ext cx="10347960" cy="5334000"/>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000" dirty="0" smtClean="0">
                <a:latin typeface="Times New Roman" pitchFamily="18" charset="0"/>
                <a:cs typeface="Times New Roman" pitchFamily="18" charset="0"/>
              </a:rPr>
              <a:t>	</a:t>
            </a:r>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021079" y="1359056"/>
          <a:ext cx="10012677" cy="4163422"/>
        </p:xfrm>
        <a:graphic>
          <a:graphicData uri="http://schemas.openxmlformats.org/drawingml/2006/table">
            <a:tbl>
              <a:tblPr firstRow="1" bandRow="1">
                <a:tableStyleId>{5C22544A-7EE6-4342-B048-85BDC9FD1C3A}</a:tableStyleId>
              </a:tblPr>
              <a:tblGrid>
                <a:gridCol w="630382"/>
                <a:gridCol w="1289859"/>
                <a:gridCol w="992311"/>
                <a:gridCol w="925017"/>
                <a:gridCol w="925017"/>
                <a:gridCol w="1162519"/>
                <a:gridCol w="1050018"/>
                <a:gridCol w="1012518"/>
                <a:gridCol w="1012518"/>
                <a:gridCol w="1012518"/>
              </a:tblGrid>
              <a:tr h="591664">
                <a:tc>
                  <a:txBody>
                    <a:bodyPr/>
                    <a:lstStyle/>
                    <a:p>
                      <a:pPr algn="ctr"/>
                      <a:r>
                        <a:rPr lang="en-US" sz="1600" dirty="0" err="1" smtClean="0">
                          <a:latin typeface="Times New Roman" pitchFamily="18" charset="0"/>
                          <a:cs typeface="Times New Roman" pitchFamily="18" charset="0"/>
                        </a:rPr>
                        <a:t>S</a:t>
                      </a:r>
                      <a:r>
                        <a:rPr lang="en-US" sz="1600" dirty="0" err="1" smtClean="0">
                          <a:solidFill>
                            <a:schemeClr val="tx1"/>
                          </a:solidFill>
                          <a:latin typeface="Times New Roman" pitchFamily="18" charset="0"/>
                          <a:cs typeface="Times New Roman" pitchFamily="18" charset="0"/>
                        </a:rPr>
                        <a:t>Sr</a:t>
                      </a:r>
                      <a:r>
                        <a:rPr lang="en-US" sz="1600" dirty="0" smtClean="0">
                          <a:solidFill>
                            <a:schemeClr val="tx1"/>
                          </a:solidFill>
                          <a:latin typeface="Times New Roman" pitchFamily="18" charset="0"/>
                          <a:cs typeface="Times New Roman" pitchFamily="18" charset="0"/>
                        </a:rPr>
                        <a:t>. No.</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Amount</a:t>
                      </a:r>
                      <a:r>
                        <a:rPr lang="en-US" sz="1600" baseline="0" dirty="0" smtClean="0">
                          <a:solidFill>
                            <a:schemeClr val="tx1"/>
                          </a:solidFill>
                          <a:latin typeface="Times New Roman" pitchFamily="18" charset="0"/>
                          <a:cs typeface="Times New Roman" pitchFamily="18" charset="0"/>
                        </a:rPr>
                        <a:t> recommended by the Auditor</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Amount accepted by the Dealer</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Balance</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Un-disputed  Tax out of Balance Tax</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Total Undisputed Tax</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Total Disputed</a:t>
                      </a:r>
                      <a:r>
                        <a:rPr lang="en-US" sz="1600" baseline="0" dirty="0" smtClean="0">
                          <a:solidFill>
                            <a:schemeClr val="tx1"/>
                          </a:solidFill>
                          <a:latin typeface="Times New Roman" pitchFamily="18" charset="0"/>
                          <a:cs typeface="Times New Roman" pitchFamily="18" charset="0"/>
                        </a:rPr>
                        <a:t> Tax</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Actual Interest  payable *</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Requisite Amount</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2624">
                <a:tc>
                  <a:txBody>
                    <a:bodyPr/>
                    <a:lstStyle/>
                    <a:p>
                      <a:pPr algn="ctr"/>
                      <a:r>
                        <a:rPr lang="en-US" sz="1600" b="0" dirty="0" smtClean="0">
                          <a:latin typeface="Times New Roman" pitchFamily="18" charset="0"/>
                          <a:cs typeface="Times New Roman" pitchFamily="18" charset="0"/>
                        </a:rPr>
                        <a:t>1.</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Additional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latin typeface="Times New Roman" pitchFamily="18" charset="0"/>
                          <a:cs typeface="Times New Roman" pitchFamily="18" charset="0"/>
                        </a:rPr>
                        <a:t>100000/-</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190000/-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60000/-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N.A.</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220000/-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2.</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Interest</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40000/-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latin typeface="Times New Roman" pitchFamily="18" charset="0"/>
                          <a:cs typeface="Times New Roman" pitchFamily="18" charset="0"/>
                        </a:rPr>
                        <a:t>N.A.</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latin typeface="Times New Roman" pitchFamily="18" charset="0"/>
                          <a:cs typeface="Times New Roman" pitchFamily="18" charset="0"/>
                        </a:rPr>
                        <a:t>N.A.</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Times New Roman" pitchFamily="18" charset="0"/>
                          <a:cs typeface="Times New Roman" pitchFamily="18" charset="0"/>
                        </a:rPr>
                        <a:t>N.A.</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N.A.</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395000/-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59250/-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Total</a:t>
                      </a:r>
                      <a:endParaRPr lang="en-IN" sz="16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290000/-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175000/-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latin typeface="Times New Roman" pitchFamily="18" charset="0"/>
                          <a:cs typeface="Times New Roman" pitchFamily="18" charset="0"/>
                        </a:rPr>
                        <a:t>100000/-</a:t>
                      </a: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latin typeface="Times New Roman" pitchFamily="18" charset="0"/>
                          <a:cs typeface="Times New Roman" pitchFamily="18" charset="0"/>
                        </a:rPr>
                        <a:t>40000/-</a:t>
                      </a: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Times New Roman" pitchFamily="18" charset="0"/>
                          <a:cs typeface="Times New Roman" pitchFamily="18" charset="0"/>
                        </a:rPr>
                        <a:t>190000/-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60000/-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395000/-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smtClean="0">
                          <a:solidFill>
                            <a:schemeClr val="tx1"/>
                          </a:solidFill>
                          <a:latin typeface="Times New Roman" pitchFamily="18" charset="0"/>
                          <a:cs typeface="Times New Roman" pitchFamily="18" charset="0"/>
                        </a:rPr>
                        <a:t>279250/-</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IN" sz="16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gridSpan="10">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[*As per proviso to sub-section(2) of section 30, interest is calculated from the 1</a:t>
                      </a:r>
                      <a:r>
                        <a:rPr kumimoji="0" lang="en-US" sz="1800" kern="1200" baseline="30000" dirty="0" smtClean="0">
                          <a:solidFill>
                            <a:schemeClr val="dk1"/>
                          </a:solidFill>
                          <a:latin typeface="Times New Roman" pitchFamily="18" charset="0"/>
                          <a:ea typeface="+mn-ea"/>
                          <a:cs typeface="Times New Roman" pitchFamily="18" charset="0"/>
                        </a:rPr>
                        <a:t>st</a:t>
                      </a:r>
                      <a:r>
                        <a:rPr kumimoji="0" lang="en-US" sz="1800" kern="1200" dirty="0" smtClean="0">
                          <a:solidFill>
                            <a:schemeClr val="dk1"/>
                          </a:solidFill>
                          <a:latin typeface="Times New Roman" pitchFamily="18" charset="0"/>
                          <a:ea typeface="+mn-ea"/>
                          <a:cs typeface="Times New Roman" pitchFamily="18" charset="0"/>
                        </a:rPr>
                        <a:t>  October of the year, to which the annual revised return relates (revised return as per audit findings). It is presumed that dealer has paid the tax amount on </a:t>
                      </a:r>
                      <a:r>
                        <a:rPr kumimoji="0" lang="en-US" sz="1800" kern="1200" dirty="0" err="1" smtClean="0">
                          <a:solidFill>
                            <a:schemeClr val="dk1"/>
                          </a:solidFill>
                          <a:latin typeface="Times New Roman" pitchFamily="18" charset="0"/>
                          <a:ea typeface="+mn-ea"/>
                          <a:cs typeface="Times New Roman" pitchFamily="18" charset="0"/>
                        </a:rPr>
                        <a:t>dt</a:t>
                      </a:r>
                      <a:r>
                        <a:rPr kumimoji="0" lang="en-US" sz="1800" kern="1200" baseline="0" dirty="0" smtClean="0">
                          <a:solidFill>
                            <a:schemeClr val="dk1"/>
                          </a:solidFill>
                          <a:latin typeface="Times New Roman" pitchFamily="18" charset="0"/>
                          <a:ea typeface="+mn-ea"/>
                          <a:cs typeface="Times New Roman" pitchFamily="18" charset="0"/>
                        </a:rPr>
                        <a:t> 01</a:t>
                      </a:r>
                      <a:r>
                        <a:rPr kumimoji="0" lang="en-US" sz="1800" kern="1200" dirty="0" smtClean="0">
                          <a:solidFill>
                            <a:schemeClr val="dk1"/>
                          </a:solidFill>
                          <a:latin typeface="Times New Roman" pitchFamily="18" charset="0"/>
                          <a:ea typeface="+mn-ea"/>
                          <a:cs typeface="Times New Roman" pitchFamily="18" charset="0"/>
                        </a:rPr>
                        <a:t>/06/2022</a:t>
                      </a:r>
                      <a:r>
                        <a:rPr kumimoji="0" lang="en-US" sz="1800" kern="1200" dirty="0" smtClean="0">
                          <a:solidFill>
                            <a:schemeClr val="dk1"/>
                          </a:solidFill>
                          <a:latin typeface="+mn-lt"/>
                          <a:ea typeface="+mn-ea"/>
                          <a:cs typeface="+mn-cs"/>
                        </a:rPr>
                        <a:t>.]</a:t>
                      </a:r>
                      <a:endParaRPr kumimoji="0" lang="en-IN" sz="1800" kern="1200" dirty="0" smtClean="0">
                        <a:solidFill>
                          <a:schemeClr val="dk1"/>
                        </a:solidFill>
                        <a:latin typeface="+mn-lt"/>
                        <a:ea typeface="+mn-ea"/>
                        <a:cs typeface="+mn-cs"/>
                      </a:endParaRPr>
                    </a:p>
                    <a:p>
                      <a:pPr algn="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IN" sz="16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IN"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1310640"/>
            <a:ext cx="10347960" cy="4389120"/>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2400" dirty="0" smtClean="0">
                <a:latin typeface="Times New Roman" pitchFamily="18" charset="0"/>
                <a:cs typeface="Times New Roman" pitchFamily="18" charset="0"/>
              </a:rPr>
              <a:t>Interest calculated up to the date of payment of tax on the recommended tax amount of Rs.250000/- comes to Rs.395000/-. The requisite amount towards interest would have to be paid at 15 percent of Rs.395000/- which is Rs.59250/-.</a:t>
            </a:r>
            <a:endParaRPr lang="en-IN"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In order to settle the outstanding dues recommended by the auditor, M/s. NOP would have to pay Rs. 279250/- [220000+59250].</a:t>
            </a:r>
            <a:endParaRPr lang="en-IN" sz="2400" dirty="0" smtClean="0">
              <a:latin typeface="Times New Roman" pitchFamily="18" charset="0"/>
              <a:cs typeface="Times New Roman" pitchFamily="18" charset="0"/>
            </a:endParaRPr>
          </a:p>
          <a:p>
            <a:pPr lvl="1" algn="just"/>
            <a:endParaRPr lang="en-IN" sz="2200" dirty="0" smtClean="0">
              <a:latin typeface="Times New Roman" pitchFamily="18" charset="0"/>
              <a:cs typeface="Times New Roman" pitchFamily="18" charset="0"/>
            </a:endParaRPr>
          </a:p>
          <a:p>
            <a:pPr lvl="1" algn="just"/>
            <a:endParaRPr lang="en-IN" sz="22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731520"/>
            <a:ext cx="9982200" cy="67056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EXAMPLES-5</a:t>
            </a:r>
            <a:br>
              <a:rPr lang="en-US" sz="2700" b="1" dirty="0" smtClean="0">
                <a:latin typeface="Times New Roman" pitchFamily="18" charset="0"/>
                <a:cs typeface="Times New Roman" pitchFamily="18" charset="0"/>
              </a:rPr>
            </a:b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524000"/>
            <a:ext cx="9814560" cy="492252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000" dirty="0" smtClean="0">
                <a:latin typeface="Times New Roman" pitchFamily="18" charset="0"/>
                <a:cs typeface="Times New Roman" pitchFamily="18" charset="0"/>
              </a:rPr>
              <a:t>This example explains the calculation of requisite amount in respect of </a:t>
            </a:r>
            <a:r>
              <a:rPr lang="en-US" sz="2000" b="1" dirty="0" smtClean="0">
                <a:latin typeface="Times New Roman" pitchFamily="18" charset="0"/>
                <a:cs typeface="Times New Roman" pitchFamily="18" charset="0"/>
              </a:rPr>
              <a:t>outstanding dues as per statutory order under the Tax on </a:t>
            </a:r>
            <a:r>
              <a:rPr lang="en-US" sz="2000" b="1" dirty="0" err="1" smtClean="0">
                <a:latin typeface="Times New Roman" pitchFamily="18" charset="0"/>
                <a:cs typeface="Times New Roman" pitchFamily="18" charset="0"/>
              </a:rPr>
              <a:t>EntryAct</a:t>
            </a:r>
            <a:r>
              <a:rPr lang="en-US" sz="2000" b="1" dirty="0" smtClean="0">
                <a:latin typeface="Times New Roman" pitchFamily="18" charset="0"/>
                <a:cs typeface="Times New Roman" pitchFamily="18" charset="0"/>
              </a:rPr>
              <a:t>.</a:t>
            </a:r>
          </a:p>
          <a:p>
            <a:pPr algn="just">
              <a:buNone/>
            </a:pPr>
            <a:endParaRPr lang="en-IN" sz="105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M/s.DEF</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imported natural gas into the State of Maharashtra during the period 2015-16, to be used as fuel in the manufacture of goods. Order under Tax on Entry Act is passed levying  Entry Tax on the same. The details are as under-</a:t>
            </a:r>
            <a:endParaRPr lang="en-IN" sz="20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18359" y="3736496"/>
          <a:ext cx="6781800" cy="2523930"/>
        </p:xfrm>
        <a:graphic>
          <a:graphicData uri="http://schemas.openxmlformats.org/drawingml/2006/table">
            <a:tbl>
              <a:tblPr firstRow="1" bandRow="1">
                <a:tableStyleId>{5C22544A-7EE6-4342-B048-85BDC9FD1C3A}</a:tableStyleId>
              </a:tblPr>
              <a:tblGrid>
                <a:gridCol w="1646115"/>
                <a:gridCol w="2822162"/>
                <a:gridCol w="2313523"/>
              </a:tblGrid>
              <a:tr h="591664">
                <a:tc>
                  <a:txBody>
                    <a:bodyPr/>
                    <a:lstStyle/>
                    <a:p>
                      <a:pPr algn="ctr"/>
                      <a:r>
                        <a:rPr lang="en-US" sz="1600" dirty="0" err="1" smtClean="0">
                          <a:latin typeface="Times New Roman" pitchFamily="18" charset="0"/>
                          <a:cs typeface="Times New Roman" pitchFamily="18" charset="0"/>
                        </a:rPr>
                        <a:t>S</a:t>
                      </a:r>
                      <a:r>
                        <a:rPr lang="en-US" sz="1600" dirty="0" err="1" smtClean="0">
                          <a:solidFill>
                            <a:schemeClr val="tx1"/>
                          </a:solidFill>
                          <a:latin typeface="Times New Roman" pitchFamily="18" charset="0"/>
                          <a:cs typeface="Times New Roman" pitchFamily="18" charset="0"/>
                        </a:rPr>
                        <a:t>Sr</a:t>
                      </a:r>
                      <a:r>
                        <a:rPr lang="en-US" sz="1600" dirty="0" smtClean="0">
                          <a:solidFill>
                            <a:schemeClr val="tx1"/>
                          </a:solidFill>
                          <a:latin typeface="Times New Roman" pitchFamily="18" charset="0"/>
                          <a:cs typeface="Times New Roman" pitchFamily="18" charset="0"/>
                        </a:rPr>
                        <a:t>. No.</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Amount</a:t>
                      </a:r>
                      <a:r>
                        <a:rPr lang="en-US" sz="1600" baseline="0" dirty="0" smtClean="0">
                          <a:solidFill>
                            <a:schemeClr val="tx1"/>
                          </a:solidFill>
                          <a:latin typeface="Times New Roman" pitchFamily="18" charset="0"/>
                          <a:cs typeface="Times New Roman" pitchFamily="18" charset="0"/>
                        </a:rPr>
                        <a:t> recommended by the Auditor</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080">
                <a:tc>
                  <a:txBody>
                    <a:bodyPr/>
                    <a:lstStyle/>
                    <a:p>
                      <a:pPr algn="ctr"/>
                      <a:r>
                        <a:rPr lang="en-US" sz="1600" b="0" dirty="0" smtClean="0">
                          <a:latin typeface="Times New Roman" pitchFamily="18" charset="0"/>
                          <a:cs typeface="Times New Roman" pitchFamily="18" charset="0"/>
                        </a:rPr>
                        <a:t>1.</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Value of imported natural gas</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080">
                <a:tc>
                  <a:txBody>
                    <a:bodyPr/>
                    <a:lstStyle/>
                    <a:p>
                      <a:pPr algn="ctr"/>
                      <a:r>
                        <a:rPr lang="en-US" sz="1600" b="0" dirty="0" smtClean="0">
                          <a:latin typeface="Times New Roman" pitchFamily="18" charset="0"/>
                          <a:cs typeface="Times New Roman" pitchFamily="18" charset="0"/>
                        </a:rPr>
                        <a:t>2.</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Rate of Entry Tax</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12.5%</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080">
                <a:tc>
                  <a:txBody>
                    <a:bodyPr/>
                    <a:lstStyle/>
                    <a:p>
                      <a:pPr algn="ctr"/>
                      <a:r>
                        <a:rPr lang="en-US" sz="1600" b="0" dirty="0" smtClean="0">
                          <a:latin typeface="Times New Roman" pitchFamily="18" charset="0"/>
                          <a:cs typeface="Times New Roman" pitchFamily="18" charset="0"/>
                        </a:rPr>
                        <a:t>3.</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Entry Tax Assessed</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62500/-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4.</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Interest</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5.</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Dues outstanding as per assessment order</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670560"/>
            <a:ext cx="10347960" cy="6004560"/>
          </a:xfrm>
        </p:spPr>
        <p:style>
          <a:lnRef idx="2">
            <a:schemeClr val="accent1"/>
          </a:lnRef>
          <a:fillRef idx="1">
            <a:schemeClr val="lt1"/>
          </a:fillRef>
          <a:effectRef idx="0">
            <a:schemeClr val="accent1"/>
          </a:effectRef>
          <a:fontRef idx="minor">
            <a:schemeClr val="dk1"/>
          </a:fontRef>
        </p:style>
        <p:txBody>
          <a:bodyPr>
            <a:noAutofit/>
          </a:bodyPr>
          <a:lstStyle/>
          <a:p>
            <a:pPr lvl="1" algn="just"/>
            <a:r>
              <a:rPr lang="en-US" sz="2200" b="1" dirty="0" smtClean="0">
                <a:latin typeface="Times New Roman" pitchFamily="18" charset="0"/>
                <a:cs typeface="Times New Roman" pitchFamily="18" charset="0"/>
              </a:rPr>
              <a:t>5.a 	</a:t>
            </a:r>
            <a:r>
              <a:rPr lang="en-US" sz="2200" dirty="0" smtClean="0">
                <a:latin typeface="Times New Roman" pitchFamily="18" charset="0"/>
                <a:cs typeface="Times New Roman" pitchFamily="18" charset="0"/>
              </a:rPr>
              <a:t>Under the MVAT rules, if natural gas is used as fuel, set-off in excess of 3% is available. This means 3% of the Entry Tax is denied or reduced by way of retention.  In order to settle the dues assessed under the Tax on Entry Act, the requisite amount shall be the amount of Entry Tax or the amount reduced or denied by the amount of set-off of Entry Tax, whichever is less.  In this example, the retention /denial of set-off of natural gas would be Rs.15000/- and Entry Tax assessed is Rs.62500/-. Hence,Rs.15000/-being the lesser of the two amounts, to settle the tax dues under the Tax on Entry Act, dealer would have to pay Rs.15000/-as the requisite amount on account of tax.</a:t>
            </a:r>
          </a:p>
          <a:p>
            <a:pPr lvl="1" algn="just">
              <a:buNone/>
            </a:pPr>
            <a:endParaRPr lang="en-IN" sz="1000" dirty="0" smtClean="0">
              <a:latin typeface="Times New Roman" pitchFamily="18" charset="0"/>
              <a:cs typeface="Times New Roman" pitchFamily="18" charset="0"/>
            </a:endParaRPr>
          </a:p>
          <a:p>
            <a:pPr lvl="1" algn="just"/>
            <a:r>
              <a:rPr lang="en-US" sz="2200" b="1" dirty="0" smtClean="0">
                <a:latin typeface="Times New Roman" pitchFamily="18" charset="0"/>
                <a:cs typeface="Times New Roman" pitchFamily="18" charset="0"/>
              </a:rPr>
              <a:t>5.b 	</a:t>
            </a:r>
            <a:r>
              <a:rPr lang="en-US" sz="2200" dirty="0" smtClean="0">
                <a:latin typeface="Times New Roman" pitchFamily="18" charset="0"/>
                <a:cs typeface="Times New Roman" pitchFamily="18" charset="0"/>
              </a:rPr>
              <a:t>As regards interest levied, the requisite amount would be 15 per cent. of the interest levied in the assessment order which is Rs.7500/. The requisite amount to settle the total dues of Rs.1,12,500/-,  the dealer would have to pay Rs.22,500/-. However, the dealer won't be allowed to claim set-off under the MVAT Act of the amount of Entry Tax.</a:t>
            </a:r>
            <a:endParaRPr lang="en-IN" sz="2200" dirty="0" smtClean="0">
              <a:latin typeface="Times New Roman" pitchFamily="18" charset="0"/>
              <a:cs typeface="Times New Roman" pitchFamily="18" charset="0"/>
            </a:endParaRPr>
          </a:p>
          <a:p>
            <a:pPr lvl="1" algn="just"/>
            <a:r>
              <a:rPr lang="en-US" sz="2000" b="1" dirty="0" smtClean="0">
                <a:latin typeface="Times New Roman" pitchFamily="18" charset="0"/>
                <a:cs typeface="Times New Roman" pitchFamily="18" charset="0"/>
              </a:rPr>
              <a:t>5.c 	</a:t>
            </a:r>
            <a:r>
              <a:rPr lang="en-US" sz="2000" b="1" i="1" dirty="0" smtClean="0">
                <a:latin typeface="Times New Roman" pitchFamily="18" charset="0"/>
                <a:cs typeface="Times New Roman" pitchFamily="18" charset="0"/>
              </a:rPr>
              <a:t>Dealer won't be eligible to opt for the lump sum and installment option for settlement of the dues on account of  tax under the Tax on Entry Act.</a:t>
            </a:r>
            <a:endParaRPr lang="en-IN" sz="2000" b="1" i="1" dirty="0" smtClean="0">
              <a:latin typeface="Times New Roman" pitchFamily="18" charset="0"/>
              <a:cs typeface="Times New Roman" pitchFamily="18" charset="0"/>
            </a:endParaRPr>
          </a:p>
          <a:p>
            <a:pPr lvl="1" algn="just"/>
            <a:endParaRPr lang="en-IN" sz="2200" dirty="0" smtClean="0">
              <a:latin typeface="Times New Roman" pitchFamily="18" charset="0"/>
              <a:cs typeface="Times New Roman" pitchFamily="18" charset="0"/>
            </a:endParaRPr>
          </a:p>
          <a:p>
            <a:pPr lvl="1" algn="just"/>
            <a:endParaRPr lang="en-IN" sz="22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731520"/>
            <a:ext cx="10287000" cy="67056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EXAMPLES-6</a:t>
            </a:r>
            <a:br>
              <a:rPr lang="en-US" sz="2700" b="1" dirty="0" smtClean="0">
                <a:latin typeface="Times New Roman" pitchFamily="18" charset="0"/>
                <a:cs typeface="Times New Roman" pitchFamily="18" charset="0"/>
              </a:rPr>
            </a:b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853440" y="1524000"/>
            <a:ext cx="10347960" cy="4678680"/>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sz="20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This example explains a case where </a:t>
            </a:r>
            <a:r>
              <a:rPr lang="en-US" sz="2200" b="1" dirty="0" smtClean="0">
                <a:latin typeface="Times New Roman" pitchFamily="18" charset="0"/>
                <a:cs typeface="Times New Roman" pitchFamily="18" charset="0"/>
              </a:rPr>
              <a:t>excess refund / set-off under MVAT Act is adjusted against tax payable under the CST Act </a:t>
            </a:r>
            <a:r>
              <a:rPr lang="en-US" sz="2200" dirty="0" smtClean="0">
                <a:latin typeface="Times New Roman" pitchFamily="18" charset="0"/>
                <a:cs typeface="Times New Roman" pitchFamily="18" charset="0"/>
              </a:rPr>
              <a:t>while filing returns. However, while assessing the dealer the said refund</a:t>
            </a:r>
            <a:endParaRPr lang="en-IN"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/set-off is reduced which results in dues in the assessment under the  CST Act.</a:t>
            </a:r>
            <a:endParaRPr lang="en-IN" sz="22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M/s. XYZ has filed returns under the MVAT and CST Acts for the year 2015-16 wherein excess refund/ set-off under the MVAT Act was adjusted against dues under the CST Act. In assessment, the set-off under the MVAT Act was reduced. Therefore, the adjustment of excess set-off under the MVAT Act towards the dues under the CST Act was reduced resulting in dues under the CST Act.  Dealer wants to settle the CST dues under this Settlement Act.</a:t>
            </a:r>
            <a:endParaRPr lang="en-IN" sz="2200" dirty="0" smtClean="0">
              <a:latin typeface="Times New Roman" pitchFamily="18" charset="0"/>
              <a:cs typeface="Times New Roman" pitchFamily="18" charset="0"/>
            </a:endParaRPr>
          </a:p>
          <a:p>
            <a:pPr algn="just"/>
            <a:endParaRPr lang="en-IN" sz="22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160" y="853440"/>
            <a:ext cx="10347960" cy="4404360"/>
          </a:xfrm>
        </p:spPr>
        <p:style>
          <a:lnRef idx="2">
            <a:schemeClr val="accent1"/>
          </a:lnRef>
          <a:fillRef idx="1">
            <a:schemeClr val="lt1"/>
          </a:fillRef>
          <a:effectRef idx="0">
            <a:schemeClr val="accent1"/>
          </a:effectRef>
          <a:fontRef idx="minor">
            <a:schemeClr val="dk1"/>
          </a:fontRef>
        </p:style>
        <p:txBody>
          <a:bodyPr>
            <a:noAutofit/>
          </a:bodyPr>
          <a:lstStyle/>
          <a:p>
            <a:pPr lvl="1"/>
            <a:r>
              <a:rPr lang="en-US" b="1" dirty="0" smtClean="0">
                <a:latin typeface="Times New Roman" pitchFamily="18" charset="0"/>
                <a:cs typeface="Times New Roman" pitchFamily="18" charset="0"/>
              </a:rPr>
              <a:t>6.a 	</a:t>
            </a:r>
            <a:r>
              <a:rPr lang="en-US" dirty="0" smtClean="0">
                <a:latin typeface="Times New Roman" pitchFamily="18" charset="0"/>
                <a:cs typeface="Times New Roman" pitchFamily="18" charset="0"/>
              </a:rPr>
              <a:t> In the facts as above, whether the dues under the CST Act are to be treated as un-disputed or disputed and what are the conditions for availing the benefit of settlement.</a:t>
            </a:r>
            <a:endParaRPr lang="en-IN" dirty="0" smtClean="0">
              <a:latin typeface="Times New Roman" pitchFamily="18" charset="0"/>
              <a:cs typeface="Times New Roman" pitchFamily="18" charset="0"/>
            </a:endParaRPr>
          </a:p>
          <a:p>
            <a:pPr lvl="1" algn="just">
              <a:buNone/>
            </a:pPr>
            <a:endParaRPr lang="en-IN" sz="900" dirty="0" smtClean="0">
              <a:latin typeface="Times New Roman" pitchFamily="18" charset="0"/>
              <a:cs typeface="Times New Roman" pitchFamily="18" charset="0"/>
            </a:endParaRPr>
          </a:p>
          <a:p>
            <a:pPr lvl="1" algn="just"/>
            <a:r>
              <a:rPr lang="en-US" b="1" dirty="0" smtClean="0">
                <a:latin typeface="Times New Roman" pitchFamily="18" charset="0"/>
                <a:cs typeface="Times New Roman" pitchFamily="18" charset="0"/>
              </a:rPr>
              <a:t>6.b 	</a:t>
            </a:r>
            <a:r>
              <a:rPr lang="en-US" dirty="0" smtClean="0">
                <a:latin typeface="Times New Roman" pitchFamily="18" charset="0"/>
                <a:cs typeface="Times New Roman" pitchFamily="18" charset="0"/>
              </a:rPr>
              <a:t> This query has been explained in detail in point 3 of </a:t>
            </a:r>
            <a:r>
              <a:rPr lang="en-US" dirty="0" err="1" smtClean="0">
                <a:latin typeface="Times New Roman" pitchFamily="18" charset="0"/>
                <a:cs typeface="Times New Roman" pitchFamily="18" charset="0"/>
              </a:rPr>
              <a:t>para</a:t>
            </a:r>
            <a:r>
              <a:rPr lang="en-US" dirty="0" smtClean="0">
                <a:latin typeface="Times New Roman" pitchFamily="18" charset="0"/>
                <a:cs typeface="Times New Roman" pitchFamily="18" charset="0"/>
              </a:rPr>
              <a:t> 10 . The same can be illustrated with an example as under-</a:t>
            </a:r>
            <a:endParaRPr lang="en-IN" dirty="0" smtClean="0">
              <a:latin typeface="Times New Roman" pitchFamily="18" charset="0"/>
              <a:cs typeface="Times New Roman" pitchFamily="18" charset="0"/>
            </a:endParaRPr>
          </a:p>
          <a:p>
            <a:pPr lvl="1" algn="just">
              <a:buNone/>
            </a:pPr>
            <a:endParaRPr lang="en-IN" sz="12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xmlns="" id="{F1A54944-AD15-4776-83C1-F74DD3000614}"/>
              </a:ext>
            </a:extLst>
          </p:cNvPr>
          <p:cNvSpPr>
            <a:spLocks noGrp="1" noChangeArrowheads="1"/>
          </p:cNvSpPr>
          <p:nvPr>
            <p:ph idx="1"/>
          </p:nvPr>
        </p:nvSpPr>
        <p:spPr>
          <a:xfrm>
            <a:off x="914400" y="960120"/>
            <a:ext cx="10424160" cy="5669280"/>
          </a:xfrm>
        </p:spPr>
        <p:style>
          <a:lnRef idx="2">
            <a:schemeClr val="accent1"/>
          </a:lnRef>
          <a:fillRef idx="1">
            <a:schemeClr val="lt1"/>
          </a:fillRef>
          <a:effectRef idx="0">
            <a:schemeClr val="accent1"/>
          </a:effectRef>
          <a:fontRef idx="minor">
            <a:schemeClr val="dk1"/>
          </a:fontRef>
        </p:style>
        <p:txBody>
          <a:bodyPr>
            <a:noAutofit/>
          </a:bodyPr>
          <a:lstStyle/>
          <a:p>
            <a:pPr algn="just">
              <a:buFontTx/>
              <a:buNone/>
              <a:defRPr/>
            </a:pPr>
            <a:r>
              <a:rPr lang="en-US" altLang="en-US" sz="2400" dirty="0">
                <a:latin typeface="Times New Roman" pitchFamily="18" charset="0"/>
                <a:cs typeface="Times New Roman" pitchFamily="18" charset="0"/>
              </a:rPr>
              <a:t>	ix)	The Maharashtra Sales Tax on  the Transfer of </a:t>
            </a:r>
            <a:r>
              <a:rPr lang="en-US" altLang="en-US" sz="2400" dirty="0" smtClean="0">
                <a:latin typeface="Times New Roman" pitchFamily="18" charset="0"/>
                <a:cs typeface="Times New Roman" pitchFamily="18" charset="0"/>
              </a:rPr>
              <a:t>property </a:t>
            </a:r>
            <a:r>
              <a:rPr lang="en-US" altLang="en-US" sz="2400" dirty="0">
                <a:latin typeface="Times New Roman" pitchFamily="18" charset="0"/>
                <a:cs typeface="Times New Roman" pitchFamily="18" charset="0"/>
              </a:rPr>
              <a:t>in goods involved in </a:t>
            </a:r>
            <a:endParaRPr lang="en-US" altLang="en-US" sz="2400" dirty="0" smtClean="0">
              <a:latin typeface="Times New Roman" pitchFamily="18" charset="0"/>
              <a:cs typeface="Times New Roman" pitchFamily="18" charset="0"/>
            </a:endParaRPr>
          </a:p>
          <a:p>
            <a:pPr algn="just">
              <a:buFontTx/>
              <a:buNone/>
              <a:defRPr/>
            </a:pPr>
            <a:r>
              <a:rPr lang="en-US" altLang="en-US" sz="2400" dirty="0" smtClean="0">
                <a:latin typeface="Times New Roman" pitchFamily="18" charset="0"/>
                <a:cs typeface="Times New Roman" pitchFamily="18" charset="0"/>
              </a:rPr>
              <a:t>             the </a:t>
            </a:r>
            <a:r>
              <a:rPr lang="en-US" altLang="en-US" sz="2400" dirty="0">
                <a:latin typeface="Times New Roman" pitchFamily="18" charset="0"/>
                <a:cs typeface="Times New Roman" pitchFamily="18" charset="0"/>
              </a:rPr>
              <a:t>execution of Works </a:t>
            </a:r>
            <a:r>
              <a:rPr lang="en-US" altLang="en-US" sz="2400" dirty="0" smtClean="0">
                <a:latin typeface="Times New Roman" pitchFamily="18" charset="0"/>
                <a:cs typeface="Times New Roman" pitchFamily="18" charset="0"/>
              </a:rPr>
              <a:t>Contract </a:t>
            </a:r>
            <a:r>
              <a:rPr lang="en-US" altLang="en-US" sz="2400" dirty="0">
                <a:latin typeface="Times New Roman" pitchFamily="18" charset="0"/>
                <a:cs typeface="Times New Roman" pitchFamily="18" charset="0"/>
              </a:rPr>
              <a:t>(Re-enacted) Act, 1989;</a:t>
            </a:r>
          </a:p>
          <a:p>
            <a:pPr>
              <a:buFontTx/>
              <a:buNone/>
              <a:defRPr/>
            </a:pPr>
            <a:r>
              <a:rPr lang="en-US" altLang="en-US" sz="2400" dirty="0">
                <a:latin typeface="Times New Roman" pitchFamily="18" charset="0"/>
                <a:cs typeface="Times New Roman" pitchFamily="18" charset="0"/>
              </a:rPr>
              <a:t>	x)	The Maharashtra Tax on Entry of Goods into Local 	Areas Act, 2002 ; and</a:t>
            </a:r>
          </a:p>
          <a:p>
            <a:pPr>
              <a:buFontTx/>
              <a:buNone/>
              <a:defRPr/>
            </a:pPr>
            <a:r>
              <a:rPr lang="en-US" altLang="en-US" sz="2400" dirty="0">
                <a:latin typeface="Times New Roman" pitchFamily="18" charset="0"/>
                <a:cs typeface="Times New Roman" pitchFamily="18" charset="0"/>
              </a:rPr>
              <a:t>	xi)	The Maharashtra Value Added Tax Act, 2002</a:t>
            </a:r>
          </a:p>
          <a:p>
            <a:pPr>
              <a:buFontTx/>
              <a:buNone/>
              <a:defRPr/>
            </a:pPr>
            <a:r>
              <a:rPr lang="en-US" altLang="en-US" sz="2400" dirty="0">
                <a:latin typeface="Times New Roman" pitchFamily="18" charset="0"/>
                <a:cs typeface="Times New Roman" pitchFamily="18" charset="0"/>
              </a:rPr>
              <a:t>              and also includes the Rules made or Notifications issued there 	under.</a:t>
            </a:r>
          </a:p>
          <a:p>
            <a:pPr marL="457200" indent="-457200">
              <a:buNone/>
              <a:defRPr/>
            </a:pPr>
            <a:r>
              <a:rPr lang="en-US" altLang="en-US" sz="2400" b="1" dirty="0">
                <a:latin typeface="Times New Roman" pitchFamily="18" charset="0"/>
                <a:cs typeface="Times New Roman" pitchFamily="18" charset="0"/>
              </a:rPr>
              <a:t>(l) </a:t>
            </a:r>
            <a:r>
              <a:rPr lang="en-US" altLang="en-US" sz="2400" dirty="0">
                <a:latin typeface="Times New Roman" pitchFamily="18" charset="0"/>
                <a:cs typeface="Times New Roman" pitchFamily="18" charset="0"/>
              </a:rPr>
              <a:t>“requisite amount” means an amount required to be paid by the applicant under this Act shall be  the aggregate of the following amount paid during  the specified period in clause (b) of the table given in sub-section (2) of section 10 of this Act towards,-</a:t>
            </a:r>
          </a:p>
          <a:p>
            <a:pPr algn="just">
              <a:buFontTx/>
              <a:buNone/>
              <a:defRPr/>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i</a:t>
            </a:r>
            <a:r>
              <a:rPr lang="en-US" altLang="en-US" sz="2400" dirty="0">
                <a:latin typeface="Times New Roman" pitchFamily="18" charset="0"/>
                <a:cs typeface="Times New Roman" pitchFamily="18" charset="0"/>
              </a:rPr>
              <a:t>) 	the amount of Undisputed tax, and</a:t>
            </a:r>
          </a:p>
          <a:p>
            <a:pPr algn="just">
              <a:buFontTx/>
              <a:buNone/>
              <a:defRPr/>
            </a:pPr>
            <a:r>
              <a:rPr lang="en-US" altLang="en-US" sz="2400" dirty="0">
                <a:latin typeface="Times New Roman" pitchFamily="18" charset="0"/>
                <a:cs typeface="Times New Roman" pitchFamily="18" charset="0"/>
              </a:rPr>
              <a:t>	(ii)	The amount of disputed tax,  interest, penalty, late 	fees,  	whether  levied </a:t>
            </a:r>
            <a:endParaRPr lang="en-US" altLang="en-US" sz="2400" dirty="0" smtClean="0">
              <a:latin typeface="Times New Roman" pitchFamily="18" charset="0"/>
              <a:cs typeface="Times New Roman" pitchFamily="18" charset="0"/>
            </a:endParaRPr>
          </a:p>
          <a:p>
            <a:pPr algn="just">
              <a:buFontTx/>
              <a:buNone/>
              <a:defRPr/>
            </a:pPr>
            <a:r>
              <a:rPr lang="en-US" altLang="en-US" sz="2400" dirty="0" smtClean="0">
                <a:latin typeface="Times New Roman" pitchFamily="18" charset="0"/>
                <a:cs typeface="Times New Roman" pitchFamily="18" charset="0"/>
              </a:rPr>
              <a:t>             or </a:t>
            </a:r>
            <a:r>
              <a:rPr lang="en-US" altLang="en-US" sz="2400" dirty="0">
                <a:latin typeface="Times New Roman" pitchFamily="18" charset="0"/>
                <a:cs typeface="Times New Roman" pitchFamily="18" charset="0"/>
              </a:rPr>
              <a:t>not, as determined U/s  8 &amp; 9 of the Act and as specified in 	</a:t>
            </a:r>
            <a:r>
              <a:rPr lang="en-US" altLang="en-US" sz="2400" i="1" dirty="0">
                <a:latin typeface="Times New Roman" pitchFamily="18" charset="0"/>
                <a:cs typeface="Times New Roman" pitchFamily="18" charset="0"/>
              </a:rPr>
              <a:t>Annexure A or Annexure B </a:t>
            </a:r>
            <a:r>
              <a:rPr lang="en-US" altLang="en-US" sz="2400" dirty="0">
                <a:latin typeface="Times New Roman" pitchFamily="18" charset="0"/>
                <a:cs typeface="Times New Roman" pitchFamily="18" charset="0"/>
              </a:rPr>
              <a:t>appended to the Act.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44880"/>
            <a:ext cx="9814560" cy="4922520"/>
          </a:xfrm>
        </p:spPr>
        <p:style>
          <a:lnRef idx="2">
            <a:schemeClr val="accent1"/>
          </a:lnRef>
          <a:fillRef idx="1">
            <a:schemeClr val="lt1"/>
          </a:fillRef>
          <a:effectRef idx="0">
            <a:schemeClr val="accent1"/>
          </a:effectRef>
          <a:fontRef idx="minor">
            <a:schemeClr val="dk1"/>
          </a:fontRef>
        </p:style>
        <p:txBody>
          <a:bodyPr>
            <a:normAutofit/>
          </a:bodyPr>
          <a:lstStyle/>
          <a:p>
            <a:endParaRPr lang="en-IN" sz="20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386839" y="1722120"/>
          <a:ext cx="8503920" cy="3565330"/>
        </p:xfrm>
        <a:graphic>
          <a:graphicData uri="http://schemas.openxmlformats.org/drawingml/2006/table">
            <a:tbl>
              <a:tblPr firstRow="1" bandRow="1">
                <a:tableStyleId>{5C22544A-7EE6-4342-B048-85BDC9FD1C3A}</a:tableStyleId>
              </a:tblPr>
              <a:tblGrid>
                <a:gridCol w="724853"/>
                <a:gridCol w="2682967"/>
                <a:gridCol w="2548050"/>
                <a:gridCol w="2548050"/>
              </a:tblGrid>
              <a:tr h="365760">
                <a:tc>
                  <a:txBody>
                    <a:bodyPr/>
                    <a:lstStyle/>
                    <a:p>
                      <a:pPr algn="ctr"/>
                      <a:r>
                        <a:rPr lang="en-US" sz="1600" dirty="0" err="1" smtClean="0">
                          <a:latin typeface="Times New Roman" pitchFamily="18" charset="0"/>
                          <a:cs typeface="Times New Roman" pitchFamily="18" charset="0"/>
                        </a:rPr>
                        <a:t>S</a:t>
                      </a:r>
                      <a:r>
                        <a:rPr lang="en-US" sz="1600" dirty="0" err="1" smtClean="0">
                          <a:solidFill>
                            <a:schemeClr val="tx1"/>
                          </a:solidFill>
                          <a:latin typeface="Times New Roman" pitchFamily="18" charset="0"/>
                          <a:cs typeface="Times New Roman" pitchFamily="18" charset="0"/>
                        </a:rPr>
                        <a:t>Sr</a:t>
                      </a:r>
                      <a:r>
                        <a:rPr lang="en-US" sz="1600" dirty="0" smtClean="0">
                          <a:solidFill>
                            <a:schemeClr val="tx1"/>
                          </a:solidFill>
                          <a:latin typeface="Times New Roman" pitchFamily="18" charset="0"/>
                          <a:cs typeface="Times New Roman" pitchFamily="18" charset="0"/>
                        </a:rPr>
                        <a:t>. No.</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Particulars</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As Per CST Return</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Times New Roman" pitchFamily="18" charset="0"/>
                          <a:cs typeface="Times New Roman" pitchFamily="18" charset="0"/>
                        </a:rPr>
                        <a:t>As Per CST Assessment</a:t>
                      </a:r>
                      <a:r>
                        <a:rPr lang="en-US" sz="1600" baseline="0" dirty="0" smtClean="0">
                          <a:solidFill>
                            <a:schemeClr val="tx1"/>
                          </a:solidFill>
                          <a:latin typeface="Times New Roman" pitchFamily="18" charset="0"/>
                          <a:cs typeface="Times New Roman" pitchFamily="18" charset="0"/>
                        </a:rPr>
                        <a:t> Order</a:t>
                      </a:r>
                      <a:endParaRPr lang="en-IN"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080">
                <a:tc>
                  <a:txBody>
                    <a:bodyPr/>
                    <a:lstStyle/>
                    <a:p>
                      <a:pPr algn="ctr"/>
                      <a:r>
                        <a:rPr lang="en-US" sz="1600" b="0" dirty="0" smtClean="0">
                          <a:latin typeface="Times New Roman" pitchFamily="18" charset="0"/>
                          <a:cs typeface="Times New Roman" pitchFamily="18" charset="0"/>
                        </a:rPr>
                        <a:t>1.</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Tax Collection</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080">
                <a:tc>
                  <a:txBody>
                    <a:bodyPr/>
                    <a:lstStyle/>
                    <a:p>
                      <a:pPr algn="ctr"/>
                      <a:r>
                        <a:rPr lang="en-US" sz="1600" b="0" dirty="0" smtClean="0">
                          <a:latin typeface="Times New Roman" pitchFamily="18" charset="0"/>
                          <a:cs typeface="Times New Roman" pitchFamily="18" charset="0"/>
                        </a:rPr>
                        <a:t>2.</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Tax Payable</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080">
                <a:tc>
                  <a:txBody>
                    <a:bodyPr/>
                    <a:lstStyle/>
                    <a:p>
                      <a:pPr algn="ctr"/>
                      <a:r>
                        <a:rPr lang="en-US" sz="1600" b="0" dirty="0" smtClean="0">
                          <a:latin typeface="Times New Roman" pitchFamily="18" charset="0"/>
                          <a:cs typeface="Times New Roman" pitchFamily="18" charset="0"/>
                        </a:rPr>
                        <a:t>3.</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Excess MVAT Set-off/Refund adjusted</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4.</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Paid</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5.</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Balance Payable</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Nil</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200000/-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6.</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Interest</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N.A.</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140000/-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7.</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Penalty</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N.A.</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50000/-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306">
                <a:tc>
                  <a:txBody>
                    <a:bodyPr/>
                    <a:lstStyle/>
                    <a:p>
                      <a:pPr algn="ctr"/>
                      <a:r>
                        <a:rPr lang="en-US" sz="1600" b="0" dirty="0" smtClean="0">
                          <a:latin typeface="Times New Roman" pitchFamily="18" charset="0"/>
                          <a:cs typeface="Times New Roman" pitchFamily="18" charset="0"/>
                        </a:rPr>
                        <a:t>8.</a:t>
                      </a:r>
                      <a:endParaRPr lang="en-IN" sz="16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dirty="0" smtClean="0">
                          <a:solidFill>
                            <a:schemeClr val="tx1"/>
                          </a:solidFill>
                          <a:latin typeface="Times New Roman" pitchFamily="18" charset="0"/>
                          <a:cs typeface="Times New Roman" pitchFamily="18" charset="0"/>
                        </a:rPr>
                        <a:t>Dues as per Assessment</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N.A.</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smtClean="0">
                          <a:solidFill>
                            <a:schemeClr val="tx1"/>
                          </a:solidFill>
                          <a:latin typeface="Times New Roman" pitchFamily="18" charset="0"/>
                          <a:cs typeface="Times New Roman" pitchFamily="18" charset="0"/>
                        </a:rPr>
                        <a:t>390000/-</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160" y="853440"/>
            <a:ext cx="10347960" cy="5532120"/>
          </a:xfrm>
        </p:spPr>
        <p:style>
          <a:lnRef idx="2">
            <a:schemeClr val="accent1"/>
          </a:lnRef>
          <a:fillRef idx="1">
            <a:schemeClr val="lt1"/>
          </a:fillRef>
          <a:effectRef idx="0">
            <a:schemeClr val="accent1"/>
          </a:effectRef>
          <a:fontRef idx="minor">
            <a:schemeClr val="dk1"/>
          </a:fontRef>
        </p:style>
        <p:txBody>
          <a:bodyPr>
            <a:noAutofit/>
          </a:bodyPr>
          <a:lstStyle/>
          <a:p>
            <a:pPr lvl="1" algn="just"/>
            <a:r>
              <a:rPr lang="en-US" b="1" dirty="0" smtClean="0">
                <a:latin typeface="Times New Roman" pitchFamily="18" charset="0"/>
                <a:cs typeface="Times New Roman" pitchFamily="18" charset="0"/>
              </a:rPr>
              <a:t>6.c 	</a:t>
            </a:r>
            <a:r>
              <a:rPr lang="en-US" dirty="0" smtClean="0">
                <a:latin typeface="Times New Roman" pitchFamily="18" charset="0"/>
                <a:cs typeface="Times New Roman" pitchFamily="18" charset="0"/>
              </a:rPr>
              <a:t> In the above illustration, the extra demand under the CST Act is due to disallowance of set-off under the MVAT Act. Disallowance of set-off doesn't fall under the contingencies specified for 'un­disputed tax' under this Settlement Act. Hence, it is to be treated as disputed tax. To  settle this demand which  is on account of disallowance of set-off, the dealer can avail  the benefit available for disputed tax, subject to withdrawal  of appeal  if file d. Considering  these facts, if  the dealer  wants to settle  the dues then appeal filed under the MVAT Act would have to be withdrawn along with appeal filed under the CST Act and in which case the tax dues of Rs.2,00,000/ - under the CST Act would be treated as disputed tax . If the appeal under the MVAT Act is not withdrawn it would mean  that  the dealer is contesting the </a:t>
            </a:r>
            <a:r>
              <a:rPr lang="en-US" dirty="0" err="1" smtClean="0">
                <a:latin typeface="Times New Roman" pitchFamily="18" charset="0"/>
                <a:cs typeface="Times New Roman" pitchFamily="18" charset="0"/>
              </a:rPr>
              <a:t>dis</a:t>
            </a:r>
            <a:r>
              <a:rPr lang="en-US" dirty="0" smtClean="0">
                <a:latin typeface="Times New Roman" pitchFamily="18" charset="0"/>
                <a:cs typeface="Times New Roman" pitchFamily="18" charset="0"/>
              </a:rPr>
              <a:t>-allowance  of set-off.  Under such  circumstances, the tax dues of Rs.2,00,000/-  under the CST Act would be treated as un-disputed  tax as those are on account of tax collection  under the CST Act.</a:t>
            </a:r>
            <a:endParaRPr lang="en-IN" dirty="0" smtClean="0">
              <a:latin typeface="Times New Roman" pitchFamily="18" charset="0"/>
              <a:cs typeface="Times New Roman" pitchFamily="18" charset="0"/>
            </a:endParaRPr>
          </a:p>
          <a:p>
            <a:pPr lvl="1"/>
            <a:endParaRPr lang="en-IN" dirty="0" smtClean="0">
              <a:latin typeface="Times New Roman" pitchFamily="18" charset="0"/>
              <a:cs typeface="Times New Roman" pitchFamily="18" charset="0"/>
            </a:endParaRPr>
          </a:p>
          <a:p>
            <a:pPr lvl="1" algn="just">
              <a:buNone/>
            </a:pPr>
            <a:endParaRPr lang="en-IN" sz="900" dirty="0" smtClean="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10"/>
          </p:nvPr>
        </p:nvSpPr>
        <p:spPr/>
        <p:txBody>
          <a:bodyPr/>
          <a:lstStyle/>
          <a:p>
            <a:pPr>
              <a:defRPr/>
            </a:pPr>
            <a:fld id="{AD881B46-5480-42A1-B8FB-E31F1C3A6466}" type="slidenum">
              <a:rPr lang="en-US" altLang="en-US"/>
              <a:pPr>
                <a:defRPr/>
              </a:pPr>
              <a:t>62</a:t>
            </a:fld>
            <a:endParaRPr lang="en-US" altLang="en-US"/>
          </a:p>
        </p:txBody>
      </p:sp>
      <p:sp>
        <p:nvSpPr>
          <p:cNvPr id="6" name="Rectangle 11"/>
          <p:cNvSpPr>
            <a:spLocks noGrp="1" noChangeArrowheads="1"/>
          </p:cNvSpPr>
          <p:nvPr>
            <p:ph type="ftr" sz="quarter" idx="11"/>
          </p:nvPr>
        </p:nvSpPr>
        <p:spPr/>
        <p:txBody>
          <a:bodyPr/>
          <a:lstStyle/>
          <a:p>
            <a:pPr>
              <a:defRPr/>
            </a:pPr>
            <a:r>
              <a:rPr lang="en-US"/>
              <a:t>sbcngp@gmail.com</a:t>
            </a:r>
          </a:p>
        </p:txBody>
      </p:sp>
      <p:sp>
        <p:nvSpPr>
          <p:cNvPr id="4" name="Slide Number Placeholder 2"/>
          <p:cNvSpPr txBox="1">
            <a:spLocks noGrp="1"/>
          </p:cNvSpPr>
          <p:nvPr/>
        </p:nvSpPr>
        <p:spPr bwMode="auto">
          <a:xfrm>
            <a:off x="9287933" y="6372225"/>
            <a:ext cx="2844800" cy="476250"/>
          </a:xfrm>
          <a:prstGeom prst="rect">
            <a:avLst/>
          </a:prstGeom>
          <a:noFill/>
          <a:ln>
            <a:miter lim="800000"/>
            <a:headEnd/>
            <a:tailEnd/>
          </a:ln>
        </p:spPr>
        <p:txBody>
          <a:bodyPr anchor="b"/>
          <a:lstStyle/>
          <a:p>
            <a:pPr algn="r" eaLnBrk="1" hangingPunct="1">
              <a:defRPr/>
            </a:pPr>
            <a:fld id="{1E08A85E-2B37-4DFE-A2E4-A8489844241D}" type="slidenum">
              <a:rPr lang="en-US" altLang="en-US" sz="1400">
                <a:effectLst>
                  <a:outerShdw blurRad="38100" dist="38100" dir="2700000" algn="tl">
                    <a:srgbClr val="000000"/>
                  </a:outerShdw>
                </a:effectLst>
                <a:latin typeface="Arial" charset="0"/>
              </a:rPr>
              <a:pPr algn="r" eaLnBrk="1" hangingPunct="1">
                <a:defRPr/>
              </a:pPr>
              <a:t>62</a:t>
            </a:fld>
            <a:endParaRPr lang="en-US" altLang="en-US" sz="1400">
              <a:effectLst>
                <a:outerShdw blurRad="38100" dist="38100" dir="2700000" algn="tl">
                  <a:srgbClr val="000000"/>
                </a:outerShdw>
              </a:effectLst>
              <a:latin typeface="Arial" charset="0"/>
            </a:endParaRPr>
          </a:p>
        </p:txBody>
      </p:sp>
      <p:sp>
        <p:nvSpPr>
          <p:cNvPr id="48134" name="WordArt 6"/>
          <p:cNvSpPr>
            <a:spLocks noChangeArrowheads="1" noChangeShapeType="1" noTextEdit="1"/>
          </p:cNvSpPr>
          <p:nvPr/>
        </p:nvSpPr>
        <p:spPr bwMode="auto">
          <a:xfrm>
            <a:off x="1930400" y="1752600"/>
            <a:ext cx="7823200" cy="2743200"/>
          </a:xfrm>
          <a:prstGeom prst="rect">
            <a:avLst/>
          </a:prstGeom>
        </p:spPr>
        <p:txBody>
          <a:bodyPr wrap="none" fromWordArt="1">
            <a:prstTxWarp prst="textFadeUp">
              <a:avLst>
                <a:gd name="adj" fmla="val 9991"/>
              </a:avLst>
            </a:prstTxWarp>
          </a:bodyPr>
          <a:lstStyle/>
          <a:p>
            <a:pPr algn="ctr"/>
            <a:endParaRPr lang="en-IN" sz="9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
        <p:nvSpPr>
          <p:cNvPr id="48137" name="Rectangle 9"/>
          <p:cNvSpPr>
            <a:spLocks noChangeArrowheads="1"/>
          </p:cNvSpPr>
          <p:nvPr/>
        </p:nvSpPr>
        <p:spPr bwMode="auto">
          <a:xfrm>
            <a:off x="8128000" y="5486400"/>
            <a:ext cx="3149600" cy="381000"/>
          </a:xfrm>
          <a:prstGeom prst="rect">
            <a:avLst/>
          </a:prstGeom>
          <a:solidFill>
            <a:schemeClr val="bg1"/>
          </a:solidFill>
          <a:ln w="9525">
            <a:solidFill>
              <a:schemeClr val="tx1"/>
            </a:solidFill>
            <a:miter lim="800000"/>
            <a:headEnd/>
            <a:tailEnd/>
          </a:ln>
        </p:spPr>
        <p:txBody>
          <a:bodyPr wrap="none" anchor="ctr"/>
          <a:lstStyle/>
          <a:p>
            <a:r>
              <a:rPr lang="en-US" altLang="en-US" sz="2400" b="1">
                <a:solidFill>
                  <a:srgbClr val="FF73FF"/>
                </a:solidFill>
              </a:rPr>
              <a:t>Any Questions ?</a:t>
            </a:r>
          </a:p>
        </p:txBody>
      </p:sp>
      <p:pic>
        <p:nvPicPr>
          <p:cNvPr id="80903" name="Picture 2" descr="C:\Users\broeck r\Downloads\COLOURBOX1269631.jpg"/>
          <p:cNvPicPr>
            <a:picLocks noChangeAspect="1" noChangeArrowheads="1"/>
          </p:cNvPicPr>
          <p:nvPr/>
        </p:nvPicPr>
        <p:blipFill>
          <a:blip r:embed="rId3"/>
          <a:srcRect t="2187"/>
          <a:stretch>
            <a:fillRect/>
          </a:stretch>
        </p:blipFill>
        <p:spPr bwMode="auto">
          <a:xfrm>
            <a:off x="0" y="1"/>
            <a:ext cx="13208000" cy="6867525"/>
          </a:xfrm>
          <a:prstGeom prst="rect">
            <a:avLst/>
          </a:prstGeom>
          <a:noFill/>
          <a:ln w="9525">
            <a:noFill/>
            <a:miter lim="800000"/>
            <a:headEnd/>
            <a:tailEnd/>
          </a:ln>
        </p:spPr>
      </p:pic>
      <p:sp>
        <p:nvSpPr>
          <p:cNvPr id="8" name="Title 4"/>
          <p:cNvSpPr txBox="1">
            <a:spLocks/>
          </p:cNvSpPr>
          <p:nvPr/>
        </p:nvSpPr>
        <p:spPr>
          <a:xfrm rot="1667920">
            <a:off x="6588512" y="996332"/>
            <a:ext cx="6051105" cy="1073245"/>
          </a:xfrm>
          <a:prstGeom prst="rect">
            <a:avLst/>
          </a:prstGeom>
          <a:solidFill>
            <a:schemeClr val="accent6">
              <a:lumMod val="40000"/>
              <a:lumOff val="60000"/>
              <a:alpha val="0"/>
            </a:schemeClr>
          </a:solidFill>
          <a:effectLst>
            <a:softEdge rad="139700"/>
          </a:effectLst>
        </p:spPr>
        <p:txBody>
          <a:bodyPr/>
          <a:lstStyle>
            <a:lvl1pPr algn="l" rtl="0" eaLnBrk="0" fontAlgn="base" hangingPunct="0">
              <a:lnSpc>
                <a:spcPct val="105000"/>
              </a:lnSpc>
              <a:spcBef>
                <a:spcPct val="0"/>
              </a:spcBef>
              <a:spcAft>
                <a:spcPct val="0"/>
              </a:spcAft>
              <a:defRPr sz="2800" b="1">
                <a:solidFill>
                  <a:srgbClr val="ED1A3B"/>
                </a:solidFill>
                <a:latin typeface="+mj-lt"/>
                <a:ea typeface="ＭＳ Ｐゴシック" pitchFamily="-110" charset="-128"/>
                <a:cs typeface="ＭＳ Ｐゴシック" pitchFamily="-110" charset="-128"/>
              </a:defRPr>
            </a:lvl1pPr>
            <a:lvl2pPr algn="l" rtl="0" eaLnBrk="0" fontAlgn="base" hangingPunct="0">
              <a:lnSpc>
                <a:spcPct val="105000"/>
              </a:lnSpc>
              <a:spcBef>
                <a:spcPct val="0"/>
              </a:spcBef>
              <a:spcAft>
                <a:spcPct val="0"/>
              </a:spcAft>
              <a:defRPr sz="2800" b="1">
                <a:solidFill>
                  <a:srgbClr val="ED1A3B"/>
                </a:solidFill>
                <a:latin typeface="Trebuchet MS" pitchFamily="-110" charset="0"/>
                <a:ea typeface="ＭＳ Ｐゴシック" pitchFamily="-110" charset="-128"/>
                <a:cs typeface="ＭＳ Ｐゴシック" pitchFamily="-110" charset="-128"/>
              </a:defRPr>
            </a:lvl2pPr>
            <a:lvl3pPr algn="l" rtl="0" eaLnBrk="0" fontAlgn="base" hangingPunct="0">
              <a:lnSpc>
                <a:spcPct val="105000"/>
              </a:lnSpc>
              <a:spcBef>
                <a:spcPct val="0"/>
              </a:spcBef>
              <a:spcAft>
                <a:spcPct val="0"/>
              </a:spcAft>
              <a:defRPr sz="2800" b="1">
                <a:solidFill>
                  <a:srgbClr val="ED1A3B"/>
                </a:solidFill>
                <a:latin typeface="Trebuchet MS" pitchFamily="-110" charset="0"/>
                <a:ea typeface="ＭＳ Ｐゴシック" pitchFamily="-110" charset="-128"/>
                <a:cs typeface="ＭＳ Ｐゴシック" pitchFamily="-110" charset="-128"/>
              </a:defRPr>
            </a:lvl3pPr>
            <a:lvl4pPr algn="l" rtl="0" eaLnBrk="0" fontAlgn="base" hangingPunct="0">
              <a:lnSpc>
                <a:spcPct val="105000"/>
              </a:lnSpc>
              <a:spcBef>
                <a:spcPct val="0"/>
              </a:spcBef>
              <a:spcAft>
                <a:spcPct val="0"/>
              </a:spcAft>
              <a:defRPr sz="2800" b="1">
                <a:solidFill>
                  <a:srgbClr val="ED1A3B"/>
                </a:solidFill>
                <a:latin typeface="Trebuchet MS" pitchFamily="-110" charset="0"/>
                <a:ea typeface="ＭＳ Ｐゴシック" pitchFamily="-110" charset="-128"/>
                <a:cs typeface="ＭＳ Ｐゴシック" pitchFamily="-110" charset="-128"/>
              </a:defRPr>
            </a:lvl4pPr>
            <a:lvl5pPr algn="l" rtl="0" eaLnBrk="0" fontAlgn="base" hangingPunct="0">
              <a:lnSpc>
                <a:spcPct val="105000"/>
              </a:lnSpc>
              <a:spcBef>
                <a:spcPct val="0"/>
              </a:spcBef>
              <a:spcAft>
                <a:spcPct val="0"/>
              </a:spcAft>
              <a:defRPr sz="2800" b="1">
                <a:solidFill>
                  <a:srgbClr val="ED1A3B"/>
                </a:solidFill>
                <a:latin typeface="Trebuchet MS" pitchFamily="-110" charset="0"/>
                <a:ea typeface="ＭＳ Ｐゴシック" pitchFamily="-110" charset="-128"/>
                <a:cs typeface="ＭＳ Ｐゴシック" pitchFamily="-110" charset="-128"/>
              </a:defRPr>
            </a:lvl5pPr>
            <a:lvl6pPr marL="457200" algn="l" rtl="0" fontAlgn="base">
              <a:lnSpc>
                <a:spcPct val="105000"/>
              </a:lnSpc>
              <a:spcBef>
                <a:spcPct val="0"/>
              </a:spcBef>
              <a:spcAft>
                <a:spcPct val="0"/>
              </a:spcAft>
              <a:defRPr sz="2800" b="1">
                <a:solidFill>
                  <a:srgbClr val="ED1A3B"/>
                </a:solidFill>
                <a:latin typeface="Trebuchet MS" pitchFamily="-110" charset="0"/>
              </a:defRPr>
            </a:lvl6pPr>
            <a:lvl7pPr marL="914400" algn="l" rtl="0" fontAlgn="base">
              <a:lnSpc>
                <a:spcPct val="105000"/>
              </a:lnSpc>
              <a:spcBef>
                <a:spcPct val="0"/>
              </a:spcBef>
              <a:spcAft>
                <a:spcPct val="0"/>
              </a:spcAft>
              <a:defRPr sz="2800" b="1">
                <a:solidFill>
                  <a:srgbClr val="ED1A3B"/>
                </a:solidFill>
                <a:latin typeface="Trebuchet MS" pitchFamily="-110" charset="0"/>
              </a:defRPr>
            </a:lvl7pPr>
            <a:lvl8pPr marL="1371600" algn="l" rtl="0" fontAlgn="base">
              <a:lnSpc>
                <a:spcPct val="105000"/>
              </a:lnSpc>
              <a:spcBef>
                <a:spcPct val="0"/>
              </a:spcBef>
              <a:spcAft>
                <a:spcPct val="0"/>
              </a:spcAft>
              <a:defRPr sz="2800" b="1">
                <a:solidFill>
                  <a:srgbClr val="ED1A3B"/>
                </a:solidFill>
                <a:latin typeface="Trebuchet MS" pitchFamily="-110" charset="0"/>
              </a:defRPr>
            </a:lvl8pPr>
            <a:lvl9pPr marL="1828800" algn="l" rtl="0" fontAlgn="base">
              <a:lnSpc>
                <a:spcPct val="105000"/>
              </a:lnSpc>
              <a:spcBef>
                <a:spcPct val="0"/>
              </a:spcBef>
              <a:spcAft>
                <a:spcPct val="0"/>
              </a:spcAft>
              <a:defRPr sz="2800" b="1">
                <a:solidFill>
                  <a:srgbClr val="ED1A3B"/>
                </a:solidFill>
                <a:latin typeface="Trebuchet MS" pitchFamily="-110" charset="0"/>
              </a:defRPr>
            </a:lvl9pPr>
          </a:lstStyle>
          <a:p>
            <a:pPr algn="ctr">
              <a:defRPr/>
            </a:pPr>
            <a:r>
              <a:rPr lang="en-US" sz="5400" dirty="0">
                <a:solidFill>
                  <a:schemeClr val="tx1"/>
                </a:solidFill>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afterEffect" nodePh="1">
                                  <p:stCondLst>
                                    <p:cond delay="0"/>
                                  </p:stCondLst>
                                  <p:endCondLst>
                                    <p:cond evt="begin" delay="0">
                                      <p:tn val="5"/>
                                    </p:cond>
                                  </p:endCondLst>
                                  <p:childTnLst>
                                    <p:set>
                                      <p:cBhvr>
                                        <p:cTn id="6" dur="1" fill="hold">
                                          <p:stCondLst>
                                            <p:cond delay="0"/>
                                          </p:stCondLst>
                                        </p:cTn>
                                        <p:tgtEl>
                                          <p:spTgt spid="48134"/>
                                        </p:tgtEl>
                                        <p:attrNameLst>
                                          <p:attrName>style.visibility</p:attrName>
                                        </p:attrNameLst>
                                      </p:cBhvr>
                                      <p:to>
                                        <p:strVal val="visible"/>
                                      </p:to>
                                    </p:set>
                                    <p:animEffect transition="in" filter="circle(out)">
                                      <p:cBhvr>
                                        <p:cTn id="7" dur="2000"/>
                                        <p:tgtEl>
                                          <p:spTgt spid="48134"/>
                                        </p:tgtEl>
                                      </p:cBhvr>
                                    </p:animEffect>
                                  </p:childTnLst>
                                </p:cTn>
                              </p:par>
                            </p:childTnLst>
                          </p:cTn>
                        </p:par>
                        <p:par>
                          <p:cTn id="8" fill="hold" nodeType="afterGroup">
                            <p:stCondLst>
                              <p:cond delay="2000"/>
                            </p:stCondLst>
                            <p:childTnLst>
                              <p:par>
                                <p:cTn id="9" presetID="6" presetClass="emph" presetSubtype="0" fill="hold" grpId="1" nodeType="afterEffect" nodePh="1">
                                  <p:stCondLst>
                                    <p:cond delay="0"/>
                                  </p:stCondLst>
                                  <p:endCondLst>
                                    <p:cond evt="begin" delay="0">
                                      <p:tn val="9"/>
                                    </p:cond>
                                  </p:endCondLst>
                                  <p:childTnLst>
                                    <p:animScale>
                                      <p:cBhvr>
                                        <p:cTn id="10" dur="1000" fill="hold"/>
                                        <p:tgtEl>
                                          <p:spTgt spid="48134"/>
                                        </p:tgtEl>
                                      </p:cBhvr>
                                      <p:by x="150000" y="150000"/>
                                    </p:animScale>
                                  </p:childTnLst>
                                </p:cTn>
                              </p:par>
                            </p:childTnLst>
                          </p:cTn>
                        </p:par>
                        <p:par>
                          <p:cTn id="11" fill="hold" nodeType="afterGroup">
                            <p:stCondLst>
                              <p:cond delay="3000"/>
                            </p:stCondLst>
                            <p:childTnLst>
                              <p:par>
                                <p:cTn id="12" presetID="6" presetClass="emph" presetSubtype="0" fill="hold" grpId="2" nodeType="afterEffect" nodePh="1">
                                  <p:stCondLst>
                                    <p:cond delay="0"/>
                                  </p:stCondLst>
                                  <p:endCondLst>
                                    <p:cond evt="begin" delay="0">
                                      <p:tn val="12"/>
                                    </p:cond>
                                  </p:endCondLst>
                                  <p:childTnLst>
                                    <p:animScale>
                                      <p:cBhvr>
                                        <p:cTn id="13" dur="1000" fill="hold"/>
                                        <p:tgtEl>
                                          <p:spTgt spid="48134"/>
                                        </p:tgtEl>
                                      </p:cBhvr>
                                      <p:by x="50000" y="50000"/>
                                    </p:animScale>
                                  </p:childTnLst>
                                </p:cTn>
                              </p:par>
                            </p:childTnLst>
                          </p:cTn>
                        </p:par>
                        <p:par>
                          <p:cTn id="14" fill="hold" nodeType="afterGroup">
                            <p:stCondLst>
                              <p:cond delay="4000"/>
                            </p:stCondLst>
                            <p:childTnLst>
                              <p:par>
                                <p:cTn id="15" presetID="16" presetClass="entr" presetSubtype="42" fill="hold" grpId="1" nodeType="afterEffect">
                                  <p:stCondLst>
                                    <p:cond delay="0"/>
                                  </p:stCondLst>
                                  <p:childTnLst>
                                    <p:set>
                                      <p:cBhvr>
                                        <p:cTn id="16" dur="1" fill="hold">
                                          <p:stCondLst>
                                            <p:cond delay="0"/>
                                          </p:stCondLst>
                                        </p:cTn>
                                        <p:tgtEl>
                                          <p:spTgt spid="48137"/>
                                        </p:tgtEl>
                                        <p:attrNameLst>
                                          <p:attrName>style.visibility</p:attrName>
                                        </p:attrNameLst>
                                      </p:cBhvr>
                                      <p:to>
                                        <p:strVal val="visible"/>
                                      </p:to>
                                    </p:set>
                                    <p:animEffect transition="in" filter="barn(outHorizontal)">
                                      <p:cBhvr>
                                        <p:cTn id="17" dur="500"/>
                                        <p:tgtEl>
                                          <p:spTgt spid="48137"/>
                                        </p:tgtEl>
                                      </p:cBhvr>
                                    </p:animEffect>
                                  </p:childTnLst>
                                </p:cTn>
                              </p:par>
                            </p:childTnLst>
                          </p:cTn>
                        </p:par>
                        <p:par>
                          <p:cTn id="18" fill="hold" nodeType="afterGroup">
                            <p:stCondLst>
                              <p:cond delay="4500"/>
                            </p:stCondLst>
                            <p:childTnLst>
                              <p:par>
                                <p:cTn id="19" presetID="8" presetClass="emph" presetSubtype="0" fill="hold" grpId="0" nodeType="afterEffect">
                                  <p:stCondLst>
                                    <p:cond delay="0"/>
                                  </p:stCondLst>
                                  <p:childTnLst>
                                    <p:animRot by="21600000">
                                      <p:cBhvr>
                                        <p:cTn id="20" dur="2000" fill="hold"/>
                                        <p:tgtEl>
                                          <p:spTgt spid="48137"/>
                                        </p:tgtEl>
                                        <p:attrNameLst>
                                          <p:attrName>r</p:attrName>
                                        </p:attrNameLst>
                                      </p:cBhvr>
                                    </p:animRot>
                                  </p:childTnLst>
                                </p:cTn>
                              </p:par>
                            </p:childTnLst>
                          </p:cTn>
                        </p:par>
                        <p:par>
                          <p:cTn id="21" fill="hold" nodeType="afterGroup">
                            <p:stCondLst>
                              <p:cond delay="6500"/>
                            </p:stCondLst>
                            <p:childTnLst>
                              <p:par>
                                <p:cTn id="22" presetID="8" presetClass="emph" presetSubtype="0" fill="hold" grpId="2" nodeType="afterEffect">
                                  <p:stCondLst>
                                    <p:cond delay="0"/>
                                  </p:stCondLst>
                                  <p:childTnLst>
                                    <p:animRot by="21600000">
                                      <p:cBhvr>
                                        <p:cTn id="23" dur="2000" fill="hold"/>
                                        <p:tgtEl>
                                          <p:spTgt spid="48137"/>
                                        </p:tgtEl>
                                        <p:attrNameLst>
                                          <p:attrName>r</p:attrName>
                                        </p:attrNameLst>
                                      </p:cBhvr>
                                    </p:animRot>
                                  </p:childTnLst>
                                </p:cTn>
                              </p:par>
                            </p:childTnLst>
                          </p:cTn>
                        </p:par>
                        <p:par>
                          <p:cTn id="24" fill="hold" nodeType="afterGroup">
                            <p:stCondLst>
                              <p:cond delay="8500"/>
                            </p:stCondLst>
                            <p:childTnLst>
                              <p:par>
                                <p:cTn id="25" presetID="8" presetClass="emph" presetSubtype="0" fill="hold" grpId="3" nodeType="afterEffect">
                                  <p:stCondLst>
                                    <p:cond delay="0"/>
                                  </p:stCondLst>
                                  <p:childTnLst>
                                    <p:animRot by="21600000">
                                      <p:cBhvr>
                                        <p:cTn id="26" dur="2000" fill="hold"/>
                                        <p:tgtEl>
                                          <p:spTgt spid="48137"/>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P spid="48134" grpId="1" animBg="1"/>
      <p:bldP spid="48134" grpId="2" animBg="1"/>
      <p:bldP spid="48137" grpId="0" animBg="1"/>
      <p:bldP spid="48137" grpId="1" animBg="1"/>
      <p:bldP spid="48137" grpId="2" animBg="1"/>
      <p:bldP spid="48137"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xmlns="" id="{001F7250-8D51-449A-AA85-6E80BE5C0FF5}"/>
              </a:ext>
            </a:extLst>
          </p:cNvPr>
          <p:cNvSpPr>
            <a:spLocks noGrp="1" noChangeArrowheads="1"/>
          </p:cNvSpPr>
          <p:nvPr>
            <p:ph idx="1"/>
          </p:nvPr>
        </p:nvSpPr>
        <p:spPr>
          <a:xfrm>
            <a:off x="838200" y="838200"/>
            <a:ext cx="10530840" cy="568452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FontTx/>
              <a:buNone/>
            </a:pPr>
            <a:r>
              <a:rPr lang="en-US" altLang="en-US" sz="2400" b="1" dirty="0">
                <a:latin typeface="Times New Roman" pitchFamily="18" charset="0"/>
                <a:cs typeface="Times New Roman" pitchFamily="18" charset="0"/>
              </a:rPr>
              <a:t>(m)</a:t>
            </a:r>
            <a:r>
              <a:rPr lang="en-US" altLang="en-US" sz="2400" dirty="0">
                <a:latin typeface="Times New Roman" pitchFamily="18" charset="0"/>
                <a:cs typeface="Times New Roman" pitchFamily="18" charset="0"/>
              </a:rPr>
              <a:t>	</a:t>
            </a:r>
            <a:r>
              <a:rPr lang="en-US" altLang="en-US" sz="2400" b="1" u="sng" dirty="0">
                <a:latin typeface="Times New Roman" pitchFamily="18" charset="0"/>
                <a:cs typeface="Times New Roman" pitchFamily="18" charset="0"/>
              </a:rPr>
              <a:t>Return Dues:-</a:t>
            </a:r>
          </a:p>
          <a:p>
            <a:pPr algn="just">
              <a:buFontTx/>
              <a:buNone/>
            </a:pPr>
            <a:r>
              <a:rPr lang="en-US" altLang="en-US" sz="2400" dirty="0">
                <a:latin typeface="Times New Roman" pitchFamily="18" charset="0"/>
                <a:cs typeface="Times New Roman" pitchFamily="18" charset="0"/>
              </a:rPr>
              <a:t>		Means the amount of tax, interest or late fee, admitted </a:t>
            </a:r>
            <a:r>
              <a:rPr lang="en-US" altLang="en-US" sz="2400" dirty="0" smtClean="0">
                <a:latin typeface="Times New Roman" pitchFamily="18" charset="0"/>
                <a:cs typeface="Times New Roman" pitchFamily="18" charset="0"/>
              </a:rPr>
              <a:t>in </a:t>
            </a:r>
            <a:r>
              <a:rPr lang="en-US" altLang="en-US" sz="2400" dirty="0">
                <a:latin typeface="Times New Roman" pitchFamily="18" charset="0"/>
                <a:cs typeface="Times New Roman" pitchFamily="18" charset="0"/>
              </a:rPr>
              <a:t>the return or </a:t>
            </a:r>
            <a:endParaRPr lang="en-US" altLang="en-US" sz="2400" dirty="0" smtClean="0">
              <a:latin typeface="Times New Roman" pitchFamily="18" charset="0"/>
              <a:cs typeface="Times New Roman" pitchFamily="18" charset="0"/>
            </a:endParaRPr>
          </a:p>
          <a:p>
            <a:pPr algn="just">
              <a:buFontTx/>
              <a:buNone/>
            </a:pPr>
            <a:r>
              <a:rPr lang="en-US" altLang="en-US" sz="2400" dirty="0" smtClean="0">
                <a:latin typeface="Times New Roman" pitchFamily="18" charset="0"/>
                <a:cs typeface="Times New Roman" pitchFamily="18" charset="0"/>
              </a:rPr>
              <a:t>             the </a:t>
            </a:r>
            <a:r>
              <a:rPr lang="en-US" altLang="en-US" sz="2400" dirty="0">
                <a:latin typeface="Times New Roman" pitchFamily="18" charset="0"/>
                <a:cs typeface="Times New Roman" pitchFamily="18" charset="0"/>
              </a:rPr>
              <a:t>revised return filed under the </a:t>
            </a:r>
            <a:r>
              <a:rPr lang="en-US" altLang="en-US" sz="2400" dirty="0" smtClean="0">
                <a:latin typeface="Times New Roman" pitchFamily="18" charset="0"/>
                <a:cs typeface="Times New Roman" pitchFamily="18" charset="0"/>
              </a:rPr>
              <a:t>relevant </a:t>
            </a:r>
            <a:r>
              <a:rPr lang="en-US" altLang="en-US" sz="2400" dirty="0">
                <a:latin typeface="Times New Roman" pitchFamily="18" charset="0"/>
                <a:cs typeface="Times New Roman" pitchFamily="18" charset="0"/>
              </a:rPr>
              <a:t>Act in respect of the specified </a:t>
            </a:r>
            <a:endParaRPr lang="en-US" altLang="en-US" sz="2400" dirty="0" smtClean="0">
              <a:latin typeface="Times New Roman" pitchFamily="18" charset="0"/>
              <a:cs typeface="Times New Roman" pitchFamily="18" charset="0"/>
            </a:endParaRPr>
          </a:p>
          <a:p>
            <a:pPr algn="just">
              <a:buFontTx/>
              <a:buNone/>
            </a:pPr>
            <a:r>
              <a:rPr lang="en-US" altLang="en-US" sz="2400" dirty="0" smtClean="0">
                <a:latin typeface="Times New Roman" pitchFamily="18" charset="0"/>
                <a:cs typeface="Times New Roman" pitchFamily="18" charset="0"/>
              </a:rPr>
              <a:t>             period </a:t>
            </a:r>
            <a:r>
              <a:rPr lang="en-US" altLang="en-US" sz="2400" dirty="0">
                <a:latin typeface="Times New Roman" pitchFamily="18" charset="0"/>
                <a:cs typeface="Times New Roman" pitchFamily="18" charset="0"/>
              </a:rPr>
              <a:t>but </a:t>
            </a:r>
            <a:r>
              <a:rPr lang="en-US" altLang="en-US" sz="2400" dirty="0" smtClean="0">
                <a:latin typeface="Times New Roman" pitchFamily="18" charset="0"/>
                <a:cs typeface="Times New Roman" pitchFamily="18" charset="0"/>
              </a:rPr>
              <a:t>which </a:t>
            </a:r>
            <a:r>
              <a:rPr lang="en-US" altLang="en-US" sz="2400" dirty="0">
                <a:latin typeface="Times New Roman" pitchFamily="18" charset="0"/>
                <a:cs typeface="Times New Roman" pitchFamily="18" charset="0"/>
              </a:rPr>
              <a:t>has remained unpaid either wholly or partly, at 	any time </a:t>
            </a:r>
            <a:r>
              <a:rPr lang="en-US" altLang="en-US" sz="2400" dirty="0" smtClean="0">
                <a:latin typeface="Times New Roman" pitchFamily="18" charset="0"/>
                <a:cs typeface="Times New Roman" pitchFamily="18" charset="0"/>
              </a:rPr>
              <a:t>  </a:t>
            </a:r>
          </a:p>
          <a:p>
            <a:pPr algn="just">
              <a:buFontTx/>
              <a:buNone/>
            </a:pPr>
            <a:r>
              <a:rPr lang="en-US" altLang="en-US" sz="2400" dirty="0" smtClean="0">
                <a:latin typeface="Times New Roman" pitchFamily="18" charset="0"/>
                <a:cs typeface="Times New Roman" pitchFamily="18" charset="0"/>
              </a:rPr>
              <a:t>             on </a:t>
            </a:r>
            <a:r>
              <a:rPr lang="en-US" altLang="en-US" sz="2400" dirty="0">
                <a:latin typeface="Times New Roman" pitchFamily="18" charset="0"/>
                <a:cs typeface="Times New Roman" pitchFamily="18" charset="0"/>
              </a:rPr>
              <a:t>or before the 1</a:t>
            </a:r>
            <a:r>
              <a:rPr lang="en-US" altLang="en-US" sz="2400" baseline="30000" dirty="0">
                <a:latin typeface="Times New Roman" pitchFamily="18" charset="0"/>
                <a:cs typeface="Times New Roman" pitchFamily="18" charset="0"/>
              </a:rPr>
              <a:t>st</a:t>
            </a:r>
            <a:r>
              <a:rPr lang="en-US" altLang="en-US" sz="2400" dirty="0">
                <a:latin typeface="Times New Roman" pitchFamily="18" charset="0"/>
                <a:cs typeface="Times New Roman" pitchFamily="18" charset="0"/>
              </a:rPr>
              <a:t> April, 2022 .</a:t>
            </a:r>
          </a:p>
          <a:p>
            <a:pPr>
              <a:buFontTx/>
              <a:buNone/>
            </a:pPr>
            <a:r>
              <a:rPr lang="en-US" altLang="en-US" sz="2400" b="1" dirty="0">
                <a:latin typeface="Times New Roman" pitchFamily="18" charset="0"/>
                <a:cs typeface="Times New Roman" pitchFamily="18" charset="0"/>
              </a:rPr>
              <a:t>(n)</a:t>
            </a:r>
            <a:r>
              <a:rPr lang="en-US" altLang="en-US" sz="2400" dirty="0">
                <a:latin typeface="Times New Roman" pitchFamily="18" charset="0"/>
                <a:cs typeface="Times New Roman" pitchFamily="18" charset="0"/>
              </a:rPr>
              <a:t>	</a:t>
            </a:r>
            <a:r>
              <a:rPr lang="en-US" altLang="en-US" sz="2400" b="1" u="sng" dirty="0">
                <a:latin typeface="Times New Roman" pitchFamily="18" charset="0"/>
                <a:cs typeface="Times New Roman" pitchFamily="18" charset="0"/>
              </a:rPr>
              <a:t>Specified Period:-</a:t>
            </a:r>
          </a:p>
          <a:p>
            <a:pPr algn="just">
              <a:buFontTx/>
              <a:buNone/>
            </a:pPr>
            <a:r>
              <a:rPr lang="en-US" altLang="en-US" sz="2400" dirty="0">
                <a:latin typeface="Times New Roman" pitchFamily="18" charset="0"/>
                <a:cs typeface="Times New Roman" pitchFamily="18" charset="0"/>
              </a:rPr>
              <a:t>		Means any period ending on or before the 30</a:t>
            </a:r>
            <a:r>
              <a:rPr lang="en-US" altLang="en-US" sz="2400" baseline="30000" dirty="0">
                <a:latin typeface="Times New Roman" pitchFamily="18" charset="0"/>
                <a:cs typeface="Times New Roman" pitchFamily="18" charset="0"/>
              </a:rPr>
              <a:t>th</a:t>
            </a:r>
            <a:r>
              <a:rPr lang="en-US" altLang="en-US" sz="2400" dirty="0">
                <a:latin typeface="Times New Roman" pitchFamily="18" charset="0"/>
                <a:cs typeface="Times New Roman" pitchFamily="18" charset="0"/>
              </a:rPr>
              <a:t> June, 	2017.</a:t>
            </a:r>
          </a:p>
          <a:p>
            <a:pPr algn="just">
              <a:buFontTx/>
              <a:buNone/>
            </a:pPr>
            <a:r>
              <a:rPr lang="en-US" altLang="en-US" sz="2400" b="1" dirty="0">
                <a:latin typeface="Times New Roman" pitchFamily="18" charset="0"/>
                <a:cs typeface="Times New Roman" pitchFamily="18" charset="0"/>
              </a:rPr>
              <a:t>(o)</a:t>
            </a:r>
            <a:r>
              <a:rPr lang="en-US" altLang="en-US" sz="2400" dirty="0">
                <a:latin typeface="Times New Roman" pitchFamily="18" charset="0"/>
                <a:cs typeface="Times New Roman" pitchFamily="18" charset="0"/>
              </a:rPr>
              <a:t>	</a:t>
            </a:r>
            <a:r>
              <a:rPr lang="en-US" altLang="en-US" sz="2400" b="1" u="sng" dirty="0">
                <a:latin typeface="Times New Roman" pitchFamily="18" charset="0"/>
                <a:cs typeface="Times New Roman" pitchFamily="18" charset="0"/>
              </a:rPr>
              <a:t>Statutory Order:- </a:t>
            </a:r>
          </a:p>
          <a:p>
            <a:pPr algn="just">
              <a:buFontTx/>
              <a:buNone/>
            </a:pPr>
            <a:r>
              <a:rPr lang="en-US" altLang="en-US" sz="2400" dirty="0">
                <a:latin typeface="Times New Roman" pitchFamily="18" charset="0"/>
                <a:cs typeface="Times New Roman" pitchFamily="18" charset="0"/>
              </a:rPr>
              <a:t>		Means any order passed under the relevant Act, raising  	demand of tax, </a:t>
            </a:r>
            <a:r>
              <a:rPr lang="en-US" altLang="en-US" sz="2400" dirty="0" smtClean="0">
                <a:latin typeface="Times New Roman" pitchFamily="18" charset="0"/>
                <a:cs typeface="Times New Roman" pitchFamily="18" charset="0"/>
              </a:rPr>
              <a:t>  </a:t>
            </a:r>
          </a:p>
          <a:p>
            <a:pPr algn="just">
              <a:buFontTx/>
              <a:buNone/>
            </a:pPr>
            <a:r>
              <a:rPr lang="en-US" altLang="en-US" sz="2400" dirty="0" smtClean="0">
                <a:latin typeface="Times New Roman" pitchFamily="18" charset="0"/>
                <a:cs typeface="Times New Roman" pitchFamily="18" charset="0"/>
              </a:rPr>
              <a:t>             interest</a:t>
            </a:r>
            <a:r>
              <a:rPr lang="en-US" altLang="en-US" sz="2400" dirty="0">
                <a:latin typeface="Times New Roman" pitchFamily="18" charset="0"/>
                <a:cs typeface="Times New Roman" pitchFamily="18" charset="0"/>
              </a:rPr>
              <a:t>, penalty or late fee payable by 	the applicant.</a:t>
            </a:r>
          </a:p>
          <a:p>
            <a:pPr algn="just">
              <a:buFontTx/>
              <a:buNone/>
            </a:pPr>
            <a:r>
              <a:rPr lang="en-US" altLang="en-US" sz="2800" b="1" dirty="0">
                <a:latin typeface="Times New Roman" pitchFamily="18" charset="0"/>
                <a:cs typeface="Times New Roman" pitchFamily="18" charset="0"/>
              </a:rPr>
              <a:t>(p)</a:t>
            </a:r>
            <a:r>
              <a:rPr lang="en-US" altLang="en-US" sz="2800" dirty="0">
                <a:latin typeface="Times New Roman" pitchFamily="18" charset="0"/>
                <a:cs typeface="Times New Roman" pitchFamily="18" charset="0"/>
              </a:rPr>
              <a:t>	</a:t>
            </a:r>
            <a:r>
              <a:rPr lang="en-US" altLang="en-US" sz="2800" b="1" u="sng" dirty="0">
                <a:latin typeface="Times New Roman" pitchFamily="18" charset="0"/>
                <a:cs typeface="Times New Roman" pitchFamily="18" charset="0"/>
              </a:rPr>
              <a:t>Tax on Entry Act:- </a:t>
            </a:r>
          </a:p>
          <a:p>
            <a:pPr algn="just">
              <a:buFontTx/>
              <a:buNone/>
            </a:pPr>
            <a:r>
              <a:rPr lang="en-US" altLang="en-US" sz="2800" dirty="0">
                <a:latin typeface="Times New Roman" pitchFamily="18" charset="0"/>
                <a:cs typeface="Times New Roman" pitchFamily="18" charset="0"/>
              </a:rPr>
              <a:t>		Means the Maharashtra Tax on the Entry of Good into Local </a:t>
            </a:r>
            <a:endParaRPr lang="en-US" altLang="en-US" sz="2800" dirty="0" smtClean="0">
              <a:latin typeface="Times New Roman" pitchFamily="18" charset="0"/>
              <a:cs typeface="Times New Roman" pitchFamily="18" charset="0"/>
            </a:endParaRPr>
          </a:p>
          <a:p>
            <a:pPr algn="just">
              <a:buFontTx/>
              <a:buNone/>
            </a:pPr>
            <a:r>
              <a:rPr lang="en-US" altLang="en-US" sz="2800" dirty="0" smtClean="0">
                <a:latin typeface="Times New Roman" pitchFamily="18" charset="0"/>
                <a:cs typeface="Times New Roman" pitchFamily="18" charset="0"/>
              </a:rPr>
              <a:t>           Areas </a:t>
            </a:r>
            <a:r>
              <a:rPr lang="en-US" altLang="en-US" sz="2800" dirty="0">
                <a:latin typeface="Times New Roman" pitchFamily="18" charset="0"/>
                <a:cs typeface="Times New Roman" pitchFamily="18" charset="0"/>
              </a:rPr>
              <a:t>Act, 2002.</a:t>
            </a:r>
            <a:endParaRPr lang="en-US" altLang="en-US"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xmlns="" id="{E9F1548B-8C3E-4511-A94F-D19A85BD542F}"/>
              </a:ext>
            </a:extLst>
          </p:cNvPr>
          <p:cNvSpPr>
            <a:spLocks noGrp="1"/>
          </p:cNvSpPr>
          <p:nvPr>
            <p:ph idx="1"/>
          </p:nvPr>
        </p:nvSpPr>
        <p:spPr>
          <a:xfrm>
            <a:off x="701040" y="746760"/>
            <a:ext cx="10759440" cy="5943600"/>
          </a:xfrm>
        </p:spPr>
        <p:style>
          <a:lnRef idx="2">
            <a:schemeClr val="accent1"/>
          </a:lnRef>
          <a:fillRef idx="1">
            <a:schemeClr val="lt1"/>
          </a:fillRef>
          <a:effectRef idx="0">
            <a:schemeClr val="accent1"/>
          </a:effectRef>
          <a:fontRef idx="minor">
            <a:schemeClr val="dk1"/>
          </a:fontRef>
        </p:style>
        <p:txBody>
          <a:bodyPr>
            <a:noAutofit/>
          </a:bodyPr>
          <a:lstStyle/>
          <a:p>
            <a:pPr algn="just">
              <a:buFontTx/>
              <a:buNone/>
              <a:defRPr/>
            </a:pPr>
            <a:r>
              <a:rPr lang="en-US" altLang="en-US" sz="2400" b="1" dirty="0">
                <a:latin typeface="Times New Roman" pitchFamily="18" charset="0"/>
                <a:cs typeface="Times New Roman" pitchFamily="18" charset="0"/>
              </a:rPr>
              <a:t>(q) 	</a:t>
            </a:r>
            <a:r>
              <a:rPr lang="en-US" altLang="en-US" sz="2400" b="1" u="sng" dirty="0">
                <a:latin typeface="Times New Roman" pitchFamily="18" charset="0"/>
                <a:cs typeface="Times New Roman" pitchFamily="18" charset="0"/>
              </a:rPr>
              <a:t>Undisputed tax </a:t>
            </a:r>
            <a:r>
              <a:rPr lang="en-US" altLang="en-US" sz="2400" b="1" dirty="0">
                <a:latin typeface="Times New Roman" pitchFamily="18" charset="0"/>
                <a:cs typeface="Times New Roman" pitchFamily="18" charset="0"/>
              </a:rPr>
              <a:t>:-</a:t>
            </a:r>
            <a:r>
              <a:rPr lang="en-US" altLang="en-US" sz="2400" dirty="0">
                <a:latin typeface="Times New Roman" pitchFamily="18" charset="0"/>
                <a:cs typeface="Times New Roman" pitchFamily="18" charset="0"/>
              </a:rPr>
              <a:t> Means</a:t>
            </a:r>
          </a:p>
          <a:p>
            <a:pPr marL="571500" indent="-571500" algn="just">
              <a:buNone/>
              <a:defRPr/>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i</a:t>
            </a: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     The </a:t>
            </a:r>
            <a:r>
              <a:rPr lang="en-US" altLang="en-US" sz="2400" dirty="0">
                <a:latin typeface="Times New Roman" pitchFamily="18" charset="0"/>
                <a:cs typeface="Times New Roman" pitchFamily="18" charset="0"/>
              </a:rPr>
              <a:t>taxes collected separately under the Relevant Act; </a:t>
            </a:r>
            <a:r>
              <a:rPr lang="en-US" altLang="en-US" sz="2400" dirty="0" smtClean="0">
                <a:latin typeface="Times New Roman" pitchFamily="18" charset="0"/>
                <a:cs typeface="Times New Roman" pitchFamily="18" charset="0"/>
              </a:rPr>
              <a:t>or</a:t>
            </a:r>
            <a:endParaRPr lang="en-US" altLang="en-US" sz="2400" dirty="0">
              <a:latin typeface="Times New Roman" pitchFamily="18" charset="0"/>
              <a:cs typeface="Times New Roman" pitchFamily="18" charset="0"/>
            </a:endParaRPr>
          </a:p>
          <a:p>
            <a:pPr marL="571500" indent="-571500" algn="just">
              <a:buNone/>
              <a:defRPr/>
            </a:pP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ii)     The </a:t>
            </a:r>
            <a:r>
              <a:rPr lang="en-US" altLang="en-US" sz="2400" dirty="0">
                <a:latin typeface="Times New Roman" pitchFamily="18" charset="0"/>
                <a:cs typeface="Times New Roman" pitchFamily="18" charset="0"/>
              </a:rPr>
              <a:t>taxes shown payable in the return or the revised </a:t>
            </a:r>
            <a:r>
              <a:rPr lang="en-US" altLang="en-US" sz="2400" dirty="0" smtClean="0">
                <a:latin typeface="Times New Roman" pitchFamily="18" charset="0"/>
                <a:cs typeface="Times New Roman" pitchFamily="18" charset="0"/>
              </a:rPr>
              <a:t>return </a:t>
            </a:r>
            <a:r>
              <a:rPr lang="en-US" altLang="en-US" sz="2400" dirty="0">
                <a:latin typeface="Times New Roman" pitchFamily="18" charset="0"/>
                <a:cs typeface="Times New Roman" pitchFamily="18" charset="0"/>
              </a:rPr>
              <a:t>under the </a:t>
            </a:r>
            <a:r>
              <a:rPr lang="en-US" altLang="en-US" sz="2400" dirty="0" smtClean="0">
                <a:latin typeface="Times New Roman" pitchFamily="18" charset="0"/>
                <a:cs typeface="Times New Roman" pitchFamily="18" charset="0"/>
              </a:rPr>
              <a:t>		      Relevant  Act</a:t>
            </a:r>
            <a:r>
              <a:rPr lang="en-US" altLang="en-US" sz="2400" dirty="0">
                <a:latin typeface="Times New Roman" pitchFamily="18" charset="0"/>
                <a:cs typeface="Times New Roman" pitchFamily="18" charset="0"/>
              </a:rPr>
              <a:t>; or</a:t>
            </a:r>
          </a:p>
          <a:p>
            <a:pPr marL="571500" indent="-571500" algn="just">
              <a:buNone/>
              <a:defRPr/>
            </a:pPr>
            <a:r>
              <a:rPr lang="en-US" altLang="en-US" sz="2400" dirty="0">
                <a:latin typeface="Times New Roman" pitchFamily="18" charset="0"/>
                <a:cs typeface="Times New Roman" pitchFamily="18" charset="0"/>
              </a:rPr>
              <a:t>	(iii</a:t>
            </a:r>
            <a:r>
              <a:rPr lang="en-US" altLang="en-US" sz="2400" dirty="0" smtClean="0">
                <a:latin typeface="Times New Roman" pitchFamily="18" charset="0"/>
                <a:cs typeface="Times New Roman" pitchFamily="18" charset="0"/>
              </a:rPr>
              <a:t>)    an </a:t>
            </a:r>
            <a:r>
              <a:rPr lang="en-US" altLang="en-US" sz="2400" dirty="0">
                <a:latin typeface="Times New Roman" pitchFamily="18" charset="0"/>
                <a:cs typeface="Times New Roman" pitchFamily="18" charset="0"/>
              </a:rPr>
              <a:t>amount claimed by the dealer as  deductions as per Rule 57 of </a:t>
            </a:r>
            <a:r>
              <a:rPr lang="en-US" altLang="en-US" sz="2400" dirty="0" smtClean="0">
                <a:latin typeface="Times New Roman" pitchFamily="18" charset="0"/>
                <a:cs typeface="Times New Roman" pitchFamily="18" charset="0"/>
              </a:rPr>
              <a:t>the Value  </a:t>
            </a:r>
          </a:p>
          <a:p>
            <a:pPr marL="571500" indent="-571500" algn="just">
              <a:buNone/>
              <a:defRPr/>
            </a:pPr>
            <a:r>
              <a:rPr lang="en-US" altLang="en-US" sz="2400" dirty="0" smtClean="0">
                <a:latin typeface="Times New Roman" pitchFamily="18" charset="0"/>
                <a:cs typeface="Times New Roman" pitchFamily="18" charset="0"/>
              </a:rPr>
              <a:t>	          Added </a:t>
            </a:r>
            <a:r>
              <a:rPr lang="en-US" altLang="en-US" sz="2400" dirty="0">
                <a:latin typeface="Times New Roman" pitchFamily="18" charset="0"/>
                <a:cs typeface="Times New Roman" pitchFamily="18" charset="0"/>
              </a:rPr>
              <a:t>Tax Rules or similar rules under other Relevant Act; or</a:t>
            </a:r>
          </a:p>
          <a:p>
            <a:pPr marL="571500" indent="-571500" algn="just">
              <a:buNone/>
              <a:defRPr/>
            </a:pP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iv)    An </a:t>
            </a:r>
            <a:r>
              <a:rPr lang="en-US" altLang="en-US" sz="2400" dirty="0">
                <a:latin typeface="Times New Roman" pitchFamily="18" charset="0"/>
                <a:cs typeface="Times New Roman" pitchFamily="18" charset="0"/>
              </a:rPr>
              <a:t>amount forfeited under the statutory order or </a:t>
            </a:r>
            <a:r>
              <a:rPr lang="en-US" altLang="en-US" sz="2400" dirty="0" smtClean="0">
                <a:latin typeface="Times New Roman" pitchFamily="18" charset="0"/>
                <a:cs typeface="Times New Roman" pitchFamily="18" charset="0"/>
              </a:rPr>
              <a:t>excess </a:t>
            </a:r>
            <a:r>
              <a:rPr lang="en-US" altLang="en-US" sz="2400" dirty="0">
                <a:latin typeface="Times New Roman" pitchFamily="18" charset="0"/>
                <a:cs typeface="Times New Roman" pitchFamily="18" charset="0"/>
              </a:rPr>
              <a:t>tax collection </a:t>
            </a:r>
            <a:r>
              <a:rPr lang="en-US" altLang="en-US" sz="2400" dirty="0" smtClean="0">
                <a:latin typeface="Times New Roman" pitchFamily="18" charset="0"/>
                <a:cs typeface="Times New Roman" pitchFamily="18" charset="0"/>
              </a:rPr>
              <a:t>		     shown in </a:t>
            </a:r>
            <a:r>
              <a:rPr lang="en-US" altLang="en-US" sz="2400" dirty="0">
                <a:latin typeface="Times New Roman" pitchFamily="18" charset="0"/>
                <a:cs typeface="Times New Roman" pitchFamily="18" charset="0"/>
              </a:rPr>
              <a:t>the return, revised </a:t>
            </a:r>
            <a:r>
              <a:rPr lang="en-US" altLang="en-US" sz="2400" dirty="0" smtClean="0">
                <a:latin typeface="Times New Roman" pitchFamily="18" charset="0"/>
                <a:cs typeface="Times New Roman" pitchFamily="18" charset="0"/>
              </a:rPr>
              <a:t>return </a:t>
            </a:r>
            <a:r>
              <a:rPr lang="en-US" altLang="en-US" sz="2400" dirty="0">
                <a:latin typeface="Times New Roman" pitchFamily="18" charset="0"/>
                <a:cs typeface="Times New Roman" pitchFamily="18" charset="0"/>
              </a:rPr>
              <a:t>or, Audit report, as the case may be, </a:t>
            </a:r>
            <a:endParaRPr lang="en-US" altLang="en-US" sz="2400" dirty="0" smtClean="0">
              <a:latin typeface="Times New Roman" pitchFamily="18" charset="0"/>
              <a:cs typeface="Times New Roman" pitchFamily="18" charset="0"/>
            </a:endParaRPr>
          </a:p>
          <a:p>
            <a:pPr marL="571500" indent="-571500" algn="just">
              <a:buNone/>
              <a:defRPr/>
            </a:pPr>
            <a:r>
              <a:rPr lang="en-US" altLang="en-US" sz="2400" dirty="0" smtClean="0">
                <a:latin typeface="Times New Roman" pitchFamily="18" charset="0"/>
                <a:cs typeface="Times New Roman" pitchFamily="18" charset="0"/>
              </a:rPr>
              <a:t>                 submitted under </a:t>
            </a:r>
            <a:r>
              <a:rPr lang="en-US" altLang="en-US" sz="2400" dirty="0">
                <a:latin typeface="Times New Roman" pitchFamily="18" charset="0"/>
                <a:cs typeface="Times New Roman" pitchFamily="18" charset="0"/>
              </a:rPr>
              <a:t>the Relevant Act; or</a:t>
            </a:r>
          </a:p>
          <a:p>
            <a:pPr marL="571500" indent="-571500" algn="just">
              <a:buNone/>
            </a:pPr>
            <a:r>
              <a:rPr lang="en-US" altLang="en-US" sz="2400" dirty="0" smtClean="0">
                <a:latin typeface="Times New Roman" pitchFamily="18" charset="0"/>
                <a:cs typeface="Times New Roman" pitchFamily="18" charset="0"/>
              </a:rPr>
              <a:t>	(</a:t>
            </a:r>
            <a:r>
              <a:rPr lang="en-US" altLang="en-US" sz="2400" dirty="0">
                <a:latin typeface="Times New Roman" pitchFamily="18" charset="0"/>
                <a:cs typeface="Times New Roman" pitchFamily="18" charset="0"/>
              </a:rPr>
              <a:t>v) </a:t>
            </a:r>
            <a:r>
              <a:rPr lang="en-US" altLang="en-US" sz="2400" dirty="0" smtClean="0">
                <a:latin typeface="Times New Roman" pitchFamily="18" charset="0"/>
                <a:cs typeface="Times New Roman" pitchFamily="18" charset="0"/>
              </a:rPr>
              <a:t>    Any </a:t>
            </a:r>
            <a:r>
              <a:rPr lang="en-US" altLang="en-US" sz="2400" dirty="0">
                <a:latin typeface="Times New Roman" pitchFamily="18" charset="0"/>
                <a:cs typeface="Times New Roman" pitchFamily="18" charset="0"/>
              </a:rPr>
              <a:t>amount of tax determined </a:t>
            </a:r>
            <a:r>
              <a:rPr lang="en-US" altLang="en-US" sz="2400" dirty="0" smtClean="0">
                <a:latin typeface="Times New Roman" pitchFamily="18" charset="0"/>
                <a:cs typeface="Times New Roman" pitchFamily="18" charset="0"/>
              </a:rPr>
              <a:t>and </a:t>
            </a:r>
            <a:r>
              <a:rPr lang="en-US" altLang="en-US" sz="2400" dirty="0">
                <a:latin typeface="Times New Roman" pitchFamily="18" charset="0"/>
                <a:cs typeface="Times New Roman" pitchFamily="18" charset="0"/>
              </a:rPr>
              <a:t>recommended to be payable by the </a:t>
            </a:r>
            <a:r>
              <a:rPr lang="en-US" altLang="en-US" sz="2400" dirty="0" smtClean="0">
                <a:latin typeface="Times New Roman" pitchFamily="18" charset="0"/>
                <a:cs typeface="Times New Roman" pitchFamily="18" charset="0"/>
              </a:rPr>
              <a:t>  </a:t>
            </a:r>
          </a:p>
          <a:p>
            <a:pPr marL="571500" indent="-571500" algn="just">
              <a:buNone/>
            </a:pPr>
            <a:r>
              <a:rPr lang="en-US" altLang="en-US" sz="2400" dirty="0" smtClean="0">
                <a:latin typeface="Times New Roman" pitchFamily="18" charset="0"/>
                <a:cs typeface="Times New Roman" pitchFamily="18" charset="0"/>
              </a:rPr>
              <a:t>                 auditor</a:t>
            </a:r>
            <a:r>
              <a:rPr lang="en-US" altLang="en-US" sz="2400" dirty="0">
                <a:latin typeface="Times New Roman" pitchFamily="18" charset="0"/>
                <a:cs typeface="Times New Roman" pitchFamily="18" charset="0"/>
              </a:rPr>
              <a:t>, in the </a:t>
            </a:r>
            <a:r>
              <a:rPr lang="en-US" altLang="en-US" sz="2400" dirty="0" smtClean="0">
                <a:latin typeface="Times New Roman" pitchFamily="18" charset="0"/>
                <a:cs typeface="Times New Roman" pitchFamily="18" charset="0"/>
              </a:rPr>
              <a:t>audit </a:t>
            </a:r>
            <a:r>
              <a:rPr lang="en-US" altLang="en-US" sz="2400" dirty="0">
                <a:latin typeface="Times New Roman" pitchFamily="18" charset="0"/>
                <a:cs typeface="Times New Roman" pitchFamily="18" charset="0"/>
              </a:rPr>
              <a:t>report submitted as per section 61 of the Value </a:t>
            </a:r>
            <a:r>
              <a:rPr lang="en-US" altLang="en-US" sz="2400" dirty="0" smtClean="0">
                <a:latin typeface="Times New Roman" pitchFamily="18" charset="0"/>
                <a:cs typeface="Times New Roman" pitchFamily="18" charset="0"/>
              </a:rPr>
              <a:t>Added  </a:t>
            </a:r>
          </a:p>
          <a:p>
            <a:pPr marL="571500" indent="-571500" algn="just">
              <a:buNone/>
            </a:pPr>
            <a:r>
              <a:rPr lang="en-US" altLang="en-US" sz="2400" dirty="0" smtClean="0">
                <a:latin typeface="Times New Roman" pitchFamily="18" charset="0"/>
                <a:cs typeface="Times New Roman" pitchFamily="18" charset="0"/>
              </a:rPr>
              <a:t>                 Tax </a:t>
            </a:r>
            <a:r>
              <a:rPr lang="en-US" altLang="en-US" sz="2400" dirty="0">
                <a:latin typeface="Times New Roman" pitchFamily="18" charset="0"/>
                <a:cs typeface="Times New Roman" pitchFamily="18" charset="0"/>
              </a:rPr>
              <a:t>Act, and accepted by the </a:t>
            </a:r>
            <a:r>
              <a:rPr lang="en-US" altLang="en-US" sz="2400" dirty="0" err="1">
                <a:latin typeface="Times New Roman" pitchFamily="18" charset="0"/>
                <a:cs typeface="Times New Roman" pitchFamily="18" charset="0"/>
              </a:rPr>
              <a:t>assessee</a:t>
            </a:r>
            <a:r>
              <a:rPr lang="en-US" altLang="en-US" sz="2400" dirty="0">
                <a:latin typeface="Times New Roman" pitchFamily="18" charset="0"/>
                <a:cs typeface="Times New Roman" pitchFamily="18" charset="0"/>
              </a:rPr>
              <a:t> either </a:t>
            </a:r>
            <a:r>
              <a:rPr lang="en-US" altLang="en-US" sz="2400" dirty="0" smtClean="0">
                <a:latin typeface="Times New Roman" pitchFamily="18" charset="0"/>
                <a:cs typeface="Times New Roman" pitchFamily="18" charset="0"/>
              </a:rPr>
              <a:t>wholly </a:t>
            </a:r>
            <a:r>
              <a:rPr lang="en-US" altLang="en-US" sz="2400" dirty="0">
                <a:latin typeface="Times New Roman" pitchFamily="18" charset="0"/>
                <a:cs typeface="Times New Roman" pitchFamily="18" charset="0"/>
              </a:rPr>
              <a:t>or partly; or</a:t>
            </a:r>
          </a:p>
          <a:p>
            <a:pPr marL="571500" indent="-571500" algn="just">
              <a:buNone/>
            </a:pPr>
            <a:r>
              <a:rPr lang="en-US" altLang="en-US" sz="2400" dirty="0">
                <a:latin typeface="Times New Roman" pitchFamily="18" charset="0"/>
                <a:cs typeface="Times New Roman" pitchFamily="18" charset="0"/>
              </a:rPr>
              <a:t>	(vi</a:t>
            </a:r>
            <a:r>
              <a:rPr lang="en-US" altLang="en-US" sz="2400" dirty="0" smtClean="0">
                <a:latin typeface="Times New Roman" pitchFamily="18" charset="0"/>
                <a:cs typeface="Times New Roman" pitchFamily="18" charset="0"/>
              </a:rPr>
              <a:t>)    The </a:t>
            </a:r>
            <a:r>
              <a:rPr lang="en-US" altLang="en-US" sz="2400" dirty="0">
                <a:latin typeface="Times New Roman" pitchFamily="18" charset="0"/>
                <a:cs typeface="Times New Roman" pitchFamily="18" charset="0"/>
              </a:rPr>
              <a:t>tax deducted at source (TDS) by the </a:t>
            </a:r>
            <a:r>
              <a:rPr lang="en-US" altLang="en-US" sz="2400" dirty="0" smtClean="0">
                <a:latin typeface="Times New Roman" pitchFamily="18" charset="0"/>
                <a:cs typeface="Times New Roman" pitchFamily="18" charset="0"/>
              </a:rPr>
              <a:t>employer under </a:t>
            </a:r>
            <a:r>
              <a:rPr lang="en-US" altLang="en-US" sz="2400" dirty="0">
                <a:latin typeface="Times New Roman" pitchFamily="18" charset="0"/>
                <a:cs typeface="Times New Roman" pitchFamily="18" charset="0"/>
              </a:rPr>
              <a:t>the Relevant </a:t>
            </a:r>
            <a:endParaRPr lang="en-US" altLang="en-US" sz="2400" dirty="0" smtClean="0">
              <a:latin typeface="Times New Roman" pitchFamily="18" charset="0"/>
              <a:cs typeface="Times New Roman" pitchFamily="18" charset="0"/>
            </a:endParaRPr>
          </a:p>
          <a:p>
            <a:pPr marL="571500" indent="-571500" algn="just">
              <a:buNone/>
            </a:pPr>
            <a:r>
              <a:rPr lang="en-US" altLang="en-US" sz="2400" dirty="0" smtClean="0">
                <a:latin typeface="Times New Roman" pitchFamily="18" charset="0"/>
                <a:cs typeface="Times New Roman" pitchFamily="18" charset="0"/>
              </a:rPr>
              <a:t>                 Act</a:t>
            </a:r>
            <a:r>
              <a:rPr lang="en-US" altLang="en-US" sz="2400" dirty="0">
                <a:latin typeface="Times New Roman" pitchFamily="18" charset="0"/>
                <a:cs typeface="Times New Roman" pitchFamily="18" charset="0"/>
              </a:rPr>
              <a:t>; or</a:t>
            </a:r>
          </a:p>
          <a:p>
            <a:pPr marL="571500" indent="-571500" algn="just">
              <a:buNone/>
              <a:defRPr/>
            </a:pPr>
            <a:endParaRPr lang="en-US" altLang="en-US" sz="2400" dirty="0">
              <a:latin typeface="Times New Roman" pitchFamily="18" charset="0"/>
              <a:cs typeface="Times New Roman" pitchFamily="18" charset="0"/>
            </a:endParaRPr>
          </a:p>
          <a:p>
            <a:pPr>
              <a:buFontTx/>
              <a:buNone/>
              <a:defRPr/>
            </a:pPr>
            <a:endParaRPr lang="en-US" alt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xmlns="" id="{908E294C-0A71-4F41-92C3-38B257DC23C5}"/>
              </a:ext>
            </a:extLst>
          </p:cNvPr>
          <p:cNvSpPr>
            <a:spLocks noGrp="1" noChangeArrowheads="1"/>
          </p:cNvSpPr>
          <p:nvPr>
            <p:ph idx="1"/>
          </p:nvPr>
        </p:nvSpPr>
        <p:spPr>
          <a:xfrm>
            <a:off x="975360" y="1097280"/>
            <a:ext cx="10180320" cy="504444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571500" indent="-571500" algn="just">
              <a:buNone/>
            </a:pP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a:t>
            </a:r>
            <a:r>
              <a:rPr lang="en-US" altLang="en-US" sz="2400" dirty="0">
                <a:latin typeface="Times New Roman" pitchFamily="18" charset="0"/>
                <a:cs typeface="Times New Roman" pitchFamily="18" charset="0"/>
              </a:rPr>
              <a:t>vii</a:t>
            </a:r>
            <a:r>
              <a:rPr lang="en-US" altLang="en-US" sz="2400" dirty="0" smtClean="0">
                <a:latin typeface="Times New Roman" pitchFamily="18" charset="0"/>
                <a:cs typeface="Times New Roman" pitchFamily="18" charset="0"/>
              </a:rPr>
              <a:t>)   The </a:t>
            </a:r>
            <a:r>
              <a:rPr lang="en-US" altLang="en-US" sz="2400" dirty="0">
                <a:latin typeface="Times New Roman" pitchFamily="18" charset="0"/>
                <a:cs typeface="Times New Roman" pitchFamily="18" charset="0"/>
              </a:rPr>
              <a:t>tax collection made under section 31A of the </a:t>
            </a:r>
            <a:r>
              <a:rPr lang="en-US" altLang="en-US" sz="2400" dirty="0" smtClean="0">
                <a:latin typeface="Times New Roman" pitchFamily="18" charset="0"/>
                <a:cs typeface="Times New Roman" pitchFamily="18" charset="0"/>
              </a:rPr>
              <a:t>Value </a:t>
            </a:r>
            <a:r>
              <a:rPr lang="en-US" altLang="en-US" sz="2400" dirty="0">
                <a:latin typeface="Times New Roman" pitchFamily="18" charset="0"/>
                <a:cs typeface="Times New Roman" pitchFamily="18" charset="0"/>
              </a:rPr>
              <a:t>Added Tax </a:t>
            </a:r>
            <a:endParaRPr lang="en-US" altLang="en-US" sz="2400" dirty="0" smtClean="0">
              <a:latin typeface="Times New Roman" pitchFamily="18" charset="0"/>
              <a:cs typeface="Times New Roman" pitchFamily="18" charset="0"/>
            </a:endParaRPr>
          </a:p>
          <a:p>
            <a:pPr marL="571500" indent="-571500" algn="just">
              <a:buNone/>
            </a:pPr>
            <a:r>
              <a:rPr lang="en-US" altLang="en-US" sz="2400" dirty="0" smtClean="0">
                <a:latin typeface="Times New Roman" pitchFamily="18" charset="0"/>
                <a:cs typeface="Times New Roman" pitchFamily="18" charset="0"/>
              </a:rPr>
              <a:t>                 Act</a:t>
            </a:r>
            <a:r>
              <a:rPr lang="en-US" altLang="en-US" sz="2400" dirty="0">
                <a:latin typeface="Times New Roman" pitchFamily="18" charset="0"/>
                <a:cs typeface="Times New Roman" pitchFamily="18" charset="0"/>
              </a:rPr>
              <a:t>; or</a:t>
            </a:r>
          </a:p>
          <a:p>
            <a:pPr marL="571500" indent="-571500" algn="just">
              <a:buNone/>
            </a:pP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viii) The </a:t>
            </a:r>
            <a:r>
              <a:rPr lang="en-US" altLang="en-US" sz="2400" dirty="0">
                <a:latin typeface="Times New Roman" pitchFamily="18" charset="0"/>
                <a:cs typeface="Times New Roman" pitchFamily="18" charset="0"/>
              </a:rPr>
              <a:t>tax payable by the enrolled certificate holder under the </a:t>
            </a:r>
            <a:endParaRPr lang="en-US" altLang="en-US" sz="2400" dirty="0" smtClean="0">
              <a:latin typeface="Times New Roman" pitchFamily="18" charset="0"/>
              <a:cs typeface="Times New Roman" pitchFamily="18" charset="0"/>
            </a:endParaRPr>
          </a:p>
          <a:p>
            <a:pPr marL="571500" indent="-571500" algn="just">
              <a:buNone/>
            </a:pPr>
            <a:r>
              <a:rPr lang="en-US" altLang="en-US" sz="2400" dirty="0" smtClean="0">
                <a:latin typeface="Times New Roman" pitchFamily="18" charset="0"/>
                <a:cs typeface="Times New Roman" pitchFamily="18" charset="0"/>
              </a:rPr>
              <a:t>                 Maharashtra </a:t>
            </a:r>
            <a:r>
              <a:rPr lang="en-US" altLang="en-US" sz="2400" dirty="0">
                <a:latin typeface="Times New Roman" pitchFamily="18" charset="0"/>
                <a:cs typeface="Times New Roman" pitchFamily="18" charset="0"/>
              </a:rPr>
              <a:t>State Tax on Professions, Trades Callings and </a:t>
            </a:r>
            <a:r>
              <a:rPr lang="en-US" altLang="en-US" sz="2400" dirty="0" smtClean="0">
                <a:latin typeface="Times New Roman" pitchFamily="18" charset="0"/>
                <a:cs typeface="Times New Roman" pitchFamily="18" charset="0"/>
              </a:rPr>
              <a:t>   </a:t>
            </a:r>
          </a:p>
          <a:p>
            <a:pPr marL="571500" indent="-571500" algn="just">
              <a:buNone/>
            </a:pPr>
            <a:r>
              <a:rPr lang="en-US" altLang="en-US" sz="2400" dirty="0" smtClean="0">
                <a:latin typeface="Times New Roman" pitchFamily="18" charset="0"/>
                <a:cs typeface="Times New Roman" pitchFamily="18" charset="0"/>
              </a:rPr>
              <a:t>                 Employments </a:t>
            </a:r>
            <a:r>
              <a:rPr lang="en-US" altLang="en-US" sz="2400" dirty="0">
                <a:latin typeface="Times New Roman" pitchFamily="18" charset="0"/>
                <a:cs typeface="Times New Roman" pitchFamily="18" charset="0"/>
              </a:rPr>
              <a:t>Act, 1975;</a:t>
            </a:r>
          </a:p>
          <a:p>
            <a:pPr marL="571500" indent="-571500" algn="just">
              <a:buNone/>
            </a:pPr>
            <a:r>
              <a:rPr lang="en-US" altLang="en-US" sz="2400" dirty="0">
                <a:latin typeface="Times New Roman" pitchFamily="18" charset="0"/>
                <a:cs typeface="Times New Roman" pitchFamily="18" charset="0"/>
              </a:rPr>
              <a:t>	(ix)  </a:t>
            </a:r>
            <a:r>
              <a:rPr lang="en-US" altLang="en-US" sz="2400" dirty="0" smtClean="0">
                <a:latin typeface="Times New Roman" pitchFamily="18" charset="0"/>
                <a:cs typeface="Times New Roman" pitchFamily="18" charset="0"/>
              </a:rPr>
              <a:t> The </a:t>
            </a:r>
            <a:r>
              <a:rPr lang="en-US" altLang="en-US" sz="2400" dirty="0">
                <a:latin typeface="Times New Roman" pitchFamily="18" charset="0"/>
                <a:cs typeface="Times New Roman" pitchFamily="18" charset="0"/>
              </a:rPr>
              <a:t>tax deducted by the employer under the Maharashtra State Tax on </a:t>
            </a:r>
            <a:r>
              <a:rPr lang="en-US" altLang="en-US" sz="2400" dirty="0" smtClean="0">
                <a:latin typeface="Times New Roman" pitchFamily="18" charset="0"/>
                <a:cs typeface="Times New Roman" pitchFamily="18" charset="0"/>
              </a:rPr>
              <a:t> </a:t>
            </a:r>
          </a:p>
          <a:p>
            <a:pPr marL="571500" indent="-571500" algn="just">
              <a:buNone/>
            </a:pPr>
            <a:r>
              <a:rPr lang="en-US" altLang="en-US" sz="2400" dirty="0" smtClean="0">
                <a:latin typeface="Times New Roman" pitchFamily="18" charset="0"/>
                <a:cs typeface="Times New Roman" pitchFamily="18" charset="0"/>
              </a:rPr>
              <a:t>                 Professions</a:t>
            </a:r>
            <a:r>
              <a:rPr lang="en-US" altLang="en-US" sz="2400" dirty="0">
                <a:latin typeface="Times New Roman" pitchFamily="18" charset="0"/>
                <a:cs typeface="Times New Roman" pitchFamily="18" charset="0"/>
              </a:rPr>
              <a:t>, Trades, Callings and Employments Act, 1975;</a:t>
            </a:r>
          </a:p>
          <a:p>
            <a:pPr marL="571500" indent="-571500" algn="just">
              <a:buNone/>
            </a:pPr>
            <a:r>
              <a:rPr lang="en-US" altLang="en-US" sz="2400" dirty="0">
                <a:latin typeface="Times New Roman" pitchFamily="18" charset="0"/>
                <a:cs typeface="Times New Roman" pitchFamily="18" charset="0"/>
              </a:rPr>
              <a:t>	(x) </a:t>
            </a:r>
            <a:r>
              <a:rPr lang="en-US" altLang="en-US" sz="2400" dirty="0" smtClean="0">
                <a:latin typeface="Times New Roman" pitchFamily="18" charset="0"/>
                <a:cs typeface="Times New Roman" pitchFamily="18" charset="0"/>
              </a:rPr>
              <a:t>  The </a:t>
            </a:r>
            <a:r>
              <a:rPr lang="en-US" altLang="en-US" sz="2400" dirty="0">
                <a:latin typeface="Times New Roman" pitchFamily="18" charset="0"/>
                <a:cs typeface="Times New Roman" pitchFamily="18" charset="0"/>
              </a:rPr>
              <a:t>amount of disallowed set-off under rules 52A or 52B of the Value </a:t>
            </a:r>
            <a:endParaRPr lang="en-US" altLang="en-US" sz="2400" dirty="0" smtClean="0">
              <a:latin typeface="Times New Roman" pitchFamily="18" charset="0"/>
              <a:cs typeface="Times New Roman" pitchFamily="18" charset="0"/>
            </a:endParaRPr>
          </a:p>
          <a:p>
            <a:pPr marL="571500" indent="-571500" algn="just">
              <a:buNone/>
            </a:pPr>
            <a:r>
              <a:rPr lang="en-US" altLang="en-US" sz="2400" dirty="0" smtClean="0">
                <a:latin typeface="Times New Roman" pitchFamily="18" charset="0"/>
                <a:cs typeface="Times New Roman" pitchFamily="18" charset="0"/>
              </a:rPr>
              <a:t>                Added </a:t>
            </a:r>
            <a:r>
              <a:rPr lang="en-US" altLang="en-US" sz="2400" dirty="0">
                <a:latin typeface="Times New Roman" pitchFamily="18" charset="0"/>
                <a:cs typeface="Times New Roman" pitchFamily="18" charset="0"/>
              </a:rPr>
              <a:t>Tax Rules, which is  eligible to be claimed in the subsequent </a:t>
            </a:r>
            <a:r>
              <a:rPr lang="en-US" altLang="en-US" sz="2400" dirty="0" smtClean="0">
                <a:latin typeface="Times New Roman" pitchFamily="18" charset="0"/>
                <a:cs typeface="Times New Roman" pitchFamily="18" charset="0"/>
              </a:rPr>
              <a:t> </a:t>
            </a:r>
          </a:p>
          <a:p>
            <a:pPr marL="571500" indent="-571500" algn="just">
              <a:buNone/>
            </a:pPr>
            <a:r>
              <a:rPr lang="en-US" altLang="en-US" sz="2400" dirty="0" smtClean="0">
                <a:latin typeface="Times New Roman" pitchFamily="18" charset="0"/>
                <a:cs typeface="Times New Roman" pitchFamily="18" charset="0"/>
              </a:rPr>
              <a:t>                period</a:t>
            </a:r>
            <a:r>
              <a:rPr lang="en-US" altLang="en-US" sz="2400" dirty="0">
                <a:latin typeface="Times New Roman" pitchFamily="18" charset="0"/>
                <a:cs typeface="Times New Roman" pitchFamily="18" charset="0"/>
              </a:rPr>
              <a:t>;</a:t>
            </a:r>
          </a:p>
          <a:p>
            <a:pPr marL="571500" indent="-571500" algn="just">
              <a:buNone/>
            </a:pPr>
            <a:r>
              <a:rPr lang="en-US" altLang="en-US" sz="2400" i="1" dirty="0" smtClean="0">
                <a:latin typeface="Times New Roman" pitchFamily="18" charset="0"/>
                <a:cs typeface="Times New Roman" pitchFamily="18" charset="0"/>
              </a:rPr>
              <a:t>        </a:t>
            </a:r>
            <a:r>
              <a:rPr lang="en-US" altLang="en-US" sz="2400" b="1" i="1" dirty="0" smtClean="0">
                <a:latin typeface="Times New Roman" pitchFamily="18" charset="0"/>
                <a:cs typeface="Times New Roman" pitchFamily="18" charset="0"/>
              </a:rPr>
              <a:t>Words </a:t>
            </a:r>
            <a:r>
              <a:rPr lang="en-US" altLang="en-US" sz="2400" b="1" i="1" dirty="0">
                <a:latin typeface="Times New Roman" pitchFamily="18" charset="0"/>
                <a:cs typeface="Times New Roman" pitchFamily="18" charset="0"/>
              </a:rPr>
              <a:t>and expressions used in this Act but not defined here in shall have the same meaning as respectively assigned to them under the relevant Act.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683</TotalTime>
  <Words>3403</Words>
  <Application>Microsoft Office PowerPoint</Application>
  <PresentationFormat>Custom</PresentationFormat>
  <Paragraphs>669</Paragraphs>
  <Slides>62</Slides>
  <Notes>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Flow</vt:lpstr>
      <vt:lpstr>THE MAHARASHTRA SETTLEMENT OF ARREARS OF TAX, INTEREST, PENALTY OR LATE FEE ACT, 2022   </vt:lpstr>
      <vt:lpstr>Slide 2</vt:lpstr>
      <vt:lpstr>Slide 3</vt:lpstr>
      <vt:lpstr>Slide 4</vt:lpstr>
      <vt:lpstr>Slide 5</vt:lpstr>
      <vt:lpstr>Slide 6</vt:lpstr>
      <vt:lpstr>Slide 7</vt:lpstr>
      <vt:lpstr>Slide 8</vt:lpstr>
      <vt:lpstr>Slide 9</vt:lpstr>
      <vt:lpstr>ELIGIBILITY FOR SETTLEMENT </vt:lpstr>
      <vt:lpstr>CASES LITIGATED BY STATE ALSO ELIGIBLE </vt:lpstr>
      <vt:lpstr>ADJUSTMENT AND DETERMINATION OF ARREARS ELIGIBLE FOR SETTLEMENT</vt:lpstr>
      <vt:lpstr>ADJUSTMENT AND DETERMINATION OF ARREARS ELIGIBLE FOR SETTLEMENT (RETURN DUES OR AS PER RECOMMENDATION OF AUDITORS</vt:lpstr>
      <vt:lpstr>WRITE OF IN RESPECT OF CERTAIN AMOUNTS</vt:lpstr>
      <vt:lpstr>REQUISITE AMOUNT AND EXTENT OF WAIVER</vt:lpstr>
      <vt:lpstr>ANNEXURE-A</vt:lpstr>
      <vt:lpstr>ANNEXURE-B</vt:lpstr>
      <vt:lpstr>DURATION FOR PAYMENT OF REQUISITE   AMOUNT</vt:lpstr>
      <vt:lpstr>TIME PERIOD FOR SUBMISSION OF APPLICATION</vt:lpstr>
      <vt:lpstr>CONDITIONS FOR SETTLEMENT </vt:lpstr>
      <vt:lpstr> THE REQUISITE AMOUNT FOR SETTLEMENT OF ENTRY TAX UNDER TAX ON ENTRY ACT </vt:lpstr>
      <vt:lpstr>Application settlement of arrears </vt:lpstr>
      <vt:lpstr>APPLICATION SETTLEMENT OF ARREARS </vt:lpstr>
      <vt:lpstr>PASSING OF ORDER OF SETTLEMENT</vt:lpstr>
      <vt:lpstr>      DEFECT NOTICE</vt:lpstr>
      <vt:lpstr>REJECTION OF APPLICATION FOR SETTLEMENT </vt:lpstr>
      <vt:lpstr>APPEAL AGAINST ORDER OF REJECTION</vt:lpstr>
      <vt:lpstr>RECTIFICATION OF MISTAKE IN SETTLEMENT ORDER </vt:lpstr>
      <vt:lpstr> REVIEW OF ORDER PASSED </vt:lpstr>
      <vt:lpstr>REVOCATION OF SETTLEMENT ORDER:- </vt:lpstr>
      <vt:lpstr>NO REFUND OF AMOUNT PAID</vt:lpstr>
      <vt:lpstr>BAR ON REOPENING OF SETTLED CASES</vt:lpstr>
      <vt:lpstr>   EXAMPLES-1 </vt:lpstr>
      <vt:lpstr>Slide 34</vt:lpstr>
      <vt:lpstr>Slide 35</vt:lpstr>
      <vt:lpstr>Slide 36</vt:lpstr>
      <vt:lpstr>Slide 37</vt:lpstr>
      <vt:lpstr>Slide 38</vt:lpstr>
      <vt:lpstr>Slide 39</vt:lpstr>
      <vt:lpstr>Slide 40</vt:lpstr>
      <vt:lpstr>Slide 41</vt:lpstr>
      <vt:lpstr>   EXAMPLES-2 </vt:lpstr>
      <vt:lpstr>Slide 43</vt:lpstr>
      <vt:lpstr>Slide 44</vt:lpstr>
      <vt:lpstr>Slide 45</vt:lpstr>
      <vt:lpstr>Slide 46</vt:lpstr>
      <vt:lpstr>   EXAMPLES-3 </vt:lpstr>
      <vt:lpstr>Slide 48</vt:lpstr>
      <vt:lpstr>Slide 49</vt:lpstr>
      <vt:lpstr>Slide 50</vt:lpstr>
      <vt:lpstr>   EXAMPLES-4 </vt:lpstr>
      <vt:lpstr>Slide 52</vt:lpstr>
      <vt:lpstr>Slide 53</vt:lpstr>
      <vt:lpstr>Slide 54</vt:lpstr>
      <vt:lpstr>Slide 55</vt:lpstr>
      <vt:lpstr>   EXAMPLES-5 </vt:lpstr>
      <vt:lpstr>Slide 57</vt:lpstr>
      <vt:lpstr>   EXAMPLES-6 </vt:lpstr>
      <vt:lpstr>Slide 59</vt:lpstr>
      <vt:lpstr>Slide 60</vt:lpstr>
      <vt:lpstr>Slide 61</vt:lpstr>
      <vt:lpstr>Slide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MAHARASHTRA SETTLEMENT OF ARREARS IN DISPUTE  ORDINANCE 2022   </dc:title>
  <dc:creator>Vikram Shah</dc:creator>
  <cp:lastModifiedBy>Sandhya</cp:lastModifiedBy>
  <cp:revision>142</cp:revision>
  <dcterms:created xsi:type="dcterms:W3CDTF">2022-04-21T13:10:02Z</dcterms:created>
  <dcterms:modified xsi:type="dcterms:W3CDTF">2022-04-25T11:57:14Z</dcterms:modified>
</cp:coreProperties>
</file>