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9"/>
  </p:notesMasterIdLst>
  <p:sldIdLst>
    <p:sldId id="256" r:id="rId2"/>
    <p:sldId id="265" r:id="rId3"/>
    <p:sldId id="257" r:id="rId4"/>
    <p:sldId id="290" r:id="rId5"/>
    <p:sldId id="292" r:id="rId6"/>
    <p:sldId id="270" r:id="rId7"/>
    <p:sldId id="271" r:id="rId8"/>
    <p:sldId id="321" r:id="rId9"/>
    <p:sldId id="293" r:id="rId10"/>
    <p:sldId id="259" r:id="rId11"/>
    <p:sldId id="298" r:id="rId12"/>
    <p:sldId id="267" r:id="rId13"/>
    <p:sldId id="300" r:id="rId14"/>
    <p:sldId id="262" r:id="rId15"/>
    <p:sldId id="301" r:id="rId16"/>
    <p:sldId id="294" r:id="rId17"/>
    <p:sldId id="263" r:id="rId18"/>
    <p:sldId id="303" r:id="rId19"/>
    <p:sldId id="311" r:id="rId20"/>
    <p:sldId id="312" r:id="rId21"/>
    <p:sldId id="272" r:id="rId22"/>
    <p:sldId id="313" r:id="rId23"/>
    <p:sldId id="314" r:id="rId24"/>
    <p:sldId id="264" r:id="rId25"/>
    <p:sldId id="315" r:id="rId26"/>
    <p:sldId id="297" r:id="rId27"/>
    <p:sldId id="296" r:id="rId28"/>
    <p:sldId id="316" r:id="rId29"/>
    <p:sldId id="322" r:id="rId30"/>
    <p:sldId id="317" r:id="rId31"/>
    <p:sldId id="277" r:id="rId32"/>
    <p:sldId id="323" r:id="rId33"/>
    <p:sldId id="324" r:id="rId34"/>
    <p:sldId id="325" r:id="rId35"/>
    <p:sldId id="326" r:id="rId36"/>
    <p:sldId id="268" r:id="rId37"/>
    <p:sldId id="28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705"/>
  </p:normalViewPr>
  <p:slideViewPr>
    <p:cSldViewPr>
      <p:cViewPr varScale="1">
        <p:scale>
          <a:sx n="108" d="100"/>
          <a:sy n="108" d="100"/>
        </p:scale>
        <p:origin x="32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84E9B-4695-4E43-9A61-40006B4DB229}" type="datetimeFigureOut">
              <a:rPr lang="en-US" smtClean="0"/>
              <a:pPr/>
              <a:t>9/13/19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D7472-0EEB-40B5-A262-9B483B0024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D7472-0EEB-40B5-A262-9B483B00244E}"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B69F80D4-DDD5-1F43-8991-1E78AB130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C95BFF05-6319-7C4D-95FF-3130623AC9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100356" name="Slide Number Placeholder 3">
            <a:extLst>
              <a:ext uri="{FF2B5EF4-FFF2-40B4-BE49-F238E27FC236}">
                <a16:creationId xmlns:a16="http://schemas.microsoft.com/office/drawing/2014/main" id="{6E6EF8E1-8CC1-394A-80E7-1578DC8C938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54AF84-2C4F-154C-A494-E119154A9A27}" type="slidenum">
              <a:rPr lang="en-IN" altLang="en-US">
                <a:latin typeface="Calibri" panose="020F0502020204030204" pitchFamily="34" charset="0"/>
              </a:rPr>
              <a:pPr eaLnBrk="1" hangingPunct="1"/>
              <a:t>37</a:t>
            </a:fld>
            <a:endParaRPr lang="en-IN" altLang="en-US">
              <a:latin typeface="Calibri" panose="020F0502020204030204" pitchFamily="34" charset="0"/>
            </a:endParaRPr>
          </a:p>
        </p:txBody>
      </p:sp>
    </p:spTree>
    <p:extLst>
      <p:ext uri="{BB962C8B-B14F-4D97-AF65-F5344CB8AC3E}">
        <p14:creationId xmlns:p14="http://schemas.microsoft.com/office/powerpoint/2010/main" val="350954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9/13/19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9/13/19</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9/13/19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9/13/19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9/13/19</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9/13/19</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9/13/19</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9/13/19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split orient="vert"/>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din.icai.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abhijit@kelkarcoca.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9200"/>
            <a:ext cx="6858000" cy="2057400"/>
          </a:xfrm>
        </p:spPr>
        <p:txBody>
          <a:bodyPr>
            <a:normAutofit/>
          </a:bodyPr>
          <a:lstStyle/>
          <a:p>
            <a:pPr algn="ctr"/>
            <a:r>
              <a:rPr lang="en-US" sz="2700" b="1" dirty="0"/>
              <a:t>Unique Document Identification Number</a:t>
            </a:r>
            <a:br>
              <a:rPr lang="en-US" sz="2700" b="1" dirty="0"/>
            </a:br>
            <a:r>
              <a:rPr lang="en-US" sz="2700" b="1" dirty="0"/>
              <a:t>(UDIN</a:t>
            </a:r>
            <a:r>
              <a:rPr lang="en-US" b="1" dirty="0"/>
              <a:t>)</a:t>
            </a:r>
            <a:endParaRPr lang="en-US" dirty="0"/>
          </a:p>
        </p:txBody>
      </p:sp>
      <p:sp>
        <p:nvSpPr>
          <p:cNvPr id="3" name="Subtitle 2"/>
          <p:cNvSpPr>
            <a:spLocks noGrp="1"/>
          </p:cNvSpPr>
          <p:nvPr>
            <p:ph type="subTitle" idx="1"/>
          </p:nvPr>
        </p:nvSpPr>
        <p:spPr/>
        <p:txBody>
          <a:bodyPr>
            <a:normAutofit/>
          </a:bodyPr>
          <a:lstStyle/>
          <a:p>
            <a:r>
              <a:rPr lang="en-US" dirty="0"/>
              <a:t>Digital Attestation of documents by </a:t>
            </a:r>
            <a:r>
              <a:rPr lang="en-IN" dirty="0"/>
              <a:t>practising</a:t>
            </a:r>
            <a:r>
              <a:rPr lang="en-US" dirty="0"/>
              <a:t> Chartered Accountants</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Generate UDIN</a:t>
            </a:r>
          </a:p>
        </p:txBody>
      </p:sp>
      <p:sp>
        <p:nvSpPr>
          <p:cNvPr id="3" name="Content Placeholder 2"/>
          <p:cNvSpPr>
            <a:spLocks noGrp="1"/>
          </p:cNvSpPr>
          <p:nvPr>
            <p:ph sz="quarter" idx="1"/>
          </p:nvPr>
        </p:nvSpPr>
        <p:spPr/>
        <p:txBody>
          <a:bodyPr>
            <a:normAutofit lnSpcReduction="10000"/>
          </a:bodyPr>
          <a:lstStyle/>
          <a:p>
            <a:pPr>
              <a:buNone/>
            </a:pPr>
            <a:r>
              <a:rPr lang="en-US" dirty="0">
                <a:effectLst>
                  <a:outerShdw blurRad="38100" dist="38100" dir="2700000" algn="tl">
                    <a:srgbClr val="000000">
                      <a:alpha val="43137"/>
                    </a:srgbClr>
                  </a:outerShdw>
                </a:effectLst>
              </a:rPr>
              <a:t>STEP  </a:t>
            </a:r>
            <a:r>
              <a:rPr lang="en-US" sz="3600" dirty="0">
                <a:effectLst>
                  <a:outerShdw blurRad="38100" dist="38100" dir="2700000" algn="tl">
                    <a:srgbClr val="000000">
                      <a:alpha val="43137"/>
                    </a:srgbClr>
                  </a:outerShdw>
                </a:effectLst>
              </a:rPr>
              <a:t>1: Registration in UDIN Portal</a:t>
            </a:r>
            <a:endParaRPr lang="en-US" dirty="0">
              <a:effectLst>
                <a:outerShdw blurRad="38100" dist="38100" dir="2700000" algn="tl">
                  <a:srgbClr val="000000">
                    <a:alpha val="43137"/>
                  </a:srgbClr>
                </a:outerShdw>
              </a:effectLst>
            </a:endParaRPr>
          </a:p>
          <a:p>
            <a:r>
              <a:rPr lang="en-US" sz="2100" dirty="0">
                <a:latin typeface="Times New Roman" pitchFamily="18" charset="0"/>
                <a:cs typeface="Times New Roman" pitchFamily="18" charset="0"/>
              </a:rPr>
              <a:t>The UDIN can be generated from the website </a:t>
            </a:r>
            <a:r>
              <a:rPr lang="en-US" sz="2100" dirty="0">
                <a:latin typeface="Times New Roman" pitchFamily="18" charset="0"/>
                <a:cs typeface="Times New Roman" pitchFamily="18" charset="0"/>
                <a:hlinkClick r:id="rId2"/>
              </a:rPr>
              <a:t>www.udin.icai.org</a:t>
            </a:r>
            <a:endParaRPr lang="en-US" sz="2100" dirty="0">
              <a:latin typeface="Times New Roman" pitchFamily="18" charset="0"/>
              <a:cs typeface="Times New Roman" pitchFamily="18" charset="0"/>
            </a:endParaRPr>
          </a:p>
          <a:p>
            <a:pPr>
              <a:buNone/>
            </a:pPr>
            <a:endParaRPr lang="en-US" sz="2100" dirty="0">
              <a:latin typeface="Times New Roman" pitchFamily="18" charset="0"/>
              <a:cs typeface="Times New Roman" pitchFamily="18" charset="0"/>
            </a:endParaRPr>
          </a:p>
          <a:p>
            <a:r>
              <a:rPr lang="en-US" sz="2100" dirty="0">
                <a:latin typeface="Times New Roman" pitchFamily="18" charset="0"/>
                <a:cs typeface="Times New Roman" pitchFamily="18" charset="0"/>
              </a:rPr>
              <a:t>The user Chartered Accountant first needs to sign up to the Portal using his Membership Number and other credentials</a:t>
            </a:r>
          </a:p>
          <a:p>
            <a:pPr>
              <a:buNone/>
            </a:pPr>
            <a:endParaRPr lang="en-US" sz="2100" dirty="0">
              <a:latin typeface="Times New Roman" pitchFamily="18" charset="0"/>
              <a:cs typeface="Times New Roman" pitchFamily="18" charset="0"/>
            </a:endParaRPr>
          </a:p>
          <a:p>
            <a:r>
              <a:rPr lang="en-US" sz="2100" dirty="0">
                <a:latin typeface="Times New Roman" pitchFamily="18" charset="0"/>
                <a:cs typeface="Times New Roman" pitchFamily="18" charset="0"/>
              </a:rPr>
              <a:t>The same will be verified through OTP on the Email Id and the Mobile Number registered with the Institute.</a:t>
            </a:r>
          </a:p>
          <a:p>
            <a:pPr>
              <a:buNone/>
            </a:pPr>
            <a:endParaRPr lang="en-US" sz="2100" dirty="0">
              <a:latin typeface="Times New Roman" pitchFamily="18" charset="0"/>
              <a:cs typeface="Times New Roman" pitchFamily="18" charset="0"/>
            </a:endParaRPr>
          </a:p>
          <a:p>
            <a:r>
              <a:rPr lang="en-US" sz="2100" dirty="0">
                <a:latin typeface="Times New Roman" pitchFamily="18" charset="0"/>
                <a:cs typeface="Times New Roman" pitchFamily="18" charset="0"/>
              </a:rPr>
              <a:t>The user will then receive the Password required for accessing the UDIN Portal on his contact registered with the Institute.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3">
                                            <p:txEl>
                                              <p:pRg st="0" end="0"/>
                                            </p:txEl>
                                          </p:spTgt>
                                        </p:tgtEl>
                                        <p:attrNameLst>
                                          <p:attrName>ppt_w</p:attrName>
                                        </p:attrNameLst>
                                      </p:cBhvr>
                                    </p:anim>
                                    <p:anim by="(#ppt_w*0.50)" calcmode="lin" valueType="num">
                                      <p:cBhvr>
                                        <p:cTn id="8" dur="250" decel="50000" autoRev="1" fill="hold">
                                          <p:stCondLst>
                                            <p:cond delay="0"/>
                                          </p:stCondLst>
                                        </p:cTn>
                                        <p:tgtEl>
                                          <p:spTgt spid="3">
                                            <p:txEl>
                                              <p:pRg st="0" end="0"/>
                                            </p:txEl>
                                          </p:spTgt>
                                        </p:tgtEl>
                                        <p:attrNameLst>
                                          <p:attrName>ppt_x</p:attrName>
                                        </p:attrNameLst>
                                      </p:cBhvr>
                                    </p:anim>
                                    <p:anim from="(-#ppt_h/2)" to="(#ppt_y)" calcmode="lin" valueType="num">
                                      <p:cBhvr>
                                        <p:cTn id="9" dur="500" fill="hold">
                                          <p:stCondLst>
                                            <p:cond delay="0"/>
                                          </p:stCondLst>
                                        </p:cTn>
                                        <p:tgtEl>
                                          <p:spTgt spid="3">
                                            <p:txEl>
                                              <p:pRg st="0" end="0"/>
                                            </p:txEl>
                                          </p:spTgt>
                                        </p:tgtEl>
                                        <p:attrNameLst>
                                          <p:attrName>ppt_y</p:attrName>
                                        </p:attrNameLst>
                                      </p:cBhvr>
                                    </p:anim>
                                    <p:animRot by="21600000">
                                      <p:cBhvr>
                                        <p:cTn id="10" dur="5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250" autoRev="1" fill="hold">
                                          <p:stCondLst>
                                            <p:cond delay="0"/>
                                          </p:stCondLst>
                                        </p:cTn>
                                        <p:tgtEl>
                                          <p:spTgt spid="3">
                                            <p:txEl>
                                              <p:pRg st="1" end="1"/>
                                            </p:txEl>
                                          </p:spTgt>
                                        </p:tgtEl>
                                        <p:attrNameLst>
                                          <p:attrName>ppt_w</p:attrName>
                                        </p:attrNameLst>
                                      </p:cBhvr>
                                    </p:anim>
                                    <p:anim by="(#ppt_w*0.50)" calcmode="lin" valueType="num">
                                      <p:cBhvr>
                                        <p:cTn id="16" dur="250" decel="50000" autoRev="1" fill="hold">
                                          <p:stCondLst>
                                            <p:cond delay="0"/>
                                          </p:stCondLst>
                                        </p:cTn>
                                        <p:tgtEl>
                                          <p:spTgt spid="3">
                                            <p:txEl>
                                              <p:pRg st="1" end="1"/>
                                            </p:txEl>
                                          </p:spTgt>
                                        </p:tgtEl>
                                        <p:attrNameLst>
                                          <p:attrName>ppt_x</p:attrName>
                                        </p:attrNameLst>
                                      </p:cBhvr>
                                    </p:anim>
                                    <p:anim from="(-#ppt_h/2)" to="(#ppt_y)" calcmode="lin" valueType="num">
                                      <p:cBhvr>
                                        <p:cTn id="17" dur="500" fill="hold">
                                          <p:stCondLst>
                                            <p:cond delay="0"/>
                                          </p:stCondLst>
                                        </p:cTn>
                                        <p:tgtEl>
                                          <p:spTgt spid="3">
                                            <p:txEl>
                                              <p:pRg st="1" end="1"/>
                                            </p:txEl>
                                          </p:spTgt>
                                        </p:tgtEl>
                                        <p:attrNameLst>
                                          <p:attrName>ppt_y</p:attrName>
                                        </p:attrNameLst>
                                      </p:cBhvr>
                                    </p:anim>
                                    <p:animRot by="21600000">
                                      <p:cBhvr>
                                        <p:cTn id="18" dur="5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3" end="3"/>
                                            </p:txEl>
                                          </p:spTgt>
                                        </p:tgtEl>
                                        <p:attrNameLst>
                                          <p:attrName>style.visibility</p:attrName>
                                        </p:attrNameLst>
                                      </p:cBhvr>
                                      <p:to>
                                        <p:strVal val="visible"/>
                                      </p:to>
                                    </p:set>
                                    <p:anim by="(-#ppt_w*2)" calcmode="lin" valueType="num">
                                      <p:cBhvr rctx="PPT">
                                        <p:cTn id="23" dur="250" autoRev="1" fill="hold">
                                          <p:stCondLst>
                                            <p:cond delay="0"/>
                                          </p:stCondLst>
                                        </p:cTn>
                                        <p:tgtEl>
                                          <p:spTgt spid="3">
                                            <p:txEl>
                                              <p:pRg st="3" end="3"/>
                                            </p:txEl>
                                          </p:spTgt>
                                        </p:tgtEl>
                                        <p:attrNameLst>
                                          <p:attrName>ppt_w</p:attrName>
                                        </p:attrNameLst>
                                      </p:cBhvr>
                                    </p:anim>
                                    <p:anim by="(#ppt_w*0.50)" calcmode="lin" valueType="num">
                                      <p:cBhvr>
                                        <p:cTn id="24" dur="250" decel="50000" autoRev="1" fill="hold">
                                          <p:stCondLst>
                                            <p:cond delay="0"/>
                                          </p:stCondLst>
                                        </p:cTn>
                                        <p:tgtEl>
                                          <p:spTgt spid="3">
                                            <p:txEl>
                                              <p:pRg st="3" end="3"/>
                                            </p:txEl>
                                          </p:spTgt>
                                        </p:tgtEl>
                                        <p:attrNameLst>
                                          <p:attrName>ppt_x</p:attrName>
                                        </p:attrNameLst>
                                      </p:cBhvr>
                                    </p:anim>
                                    <p:anim from="(-#ppt_h/2)" to="(#ppt_y)" calcmode="lin" valueType="num">
                                      <p:cBhvr>
                                        <p:cTn id="25" dur="500" fill="hold">
                                          <p:stCondLst>
                                            <p:cond delay="0"/>
                                          </p:stCondLst>
                                        </p:cTn>
                                        <p:tgtEl>
                                          <p:spTgt spid="3">
                                            <p:txEl>
                                              <p:pRg st="3" end="3"/>
                                            </p:txEl>
                                          </p:spTgt>
                                        </p:tgtEl>
                                        <p:attrNameLst>
                                          <p:attrName>ppt_y</p:attrName>
                                        </p:attrNameLst>
                                      </p:cBhvr>
                                    </p:anim>
                                    <p:animRot by="21600000">
                                      <p:cBhvr>
                                        <p:cTn id="26" dur="500" fill="hold">
                                          <p:stCondLst>
                                            <p:cond delay="0"/>
                                          </p:stCondLst>
                                        </p:cTn>
                                        <p:tgtEl>
                                          <p:spTgt spid="3">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5" end="5"/>
                                            </p:txEl>
                                          </p:spTgt>
                                        </p:tgtEl>
                                        <p:attrNameLst>
                                          <p:attrName>style.visibility</p:attrName>
                                        </p:attrNameLst>
                                      </p:cBhvr>
                                      <p:to>
                                        <p:strVal val="visible"/>
                                      </p:to>
                                    </p:set>
                                    <p:anim by="(-#ppt_w*2)" calcmode="lin" valueType="num">
                                      <p:cBhvr rctx="PPT">
                                        <p:cTn id="31" dur="250" autoRev="1" fill="hold">
                                          <p:stCondLst>
                                            <p:cond delay="0"/>
                                          </p:stCondLst>
                                        </p:cTn>
                                        <p:tgtEl>
                                          <p:spTgt spid="3">
                                            <p:txEl>
                                              <p:pRg st="5" end="5"/>
                                            </p:txEl>
                                          </p:spTgt>
                                        </p:tgtEl>
                                        <p:attrNameLst>
                                          <p:attrName>ppt_w</p:attrName>
                                        </p:attrNameLst>
                                      </p:cBhvr>
                                    </p:anim>
                                    <p:anim by="(#ppt_w*0.50)" calcmode="lin" valueType="num">
                                      <p:cBhvr>
                                        <p:cTn id="32" dur="250" decel="50000" autoRev="1" fill="hold">
                                          <p:stCondLst>
                                            <p:cond delay="0"/>
                                          </p:stCondLst>
                                        </p:cTn>
                                        <p:tgtEl>
                                          <p:spTgt spid="3">
                                            <p:txEl>
                                              <p:pRg st="5" end="5"/>
                                            </p:txEl>
                                          </p:spTgt>
                                        </p:tgtEl>
                                        <p:attrNameLst>
                                          <p:attrName>ppt_x</p:attrName>
                                        </p:attrNameLst>
                                      </p:cBhvr>
                                    </p:anim>
                                    <p:anim from="(-#ppt_h/2)" to="(#ppt_y)" calcmode="lin" valueType="num">
                                      <p:cBhvr>
                                        <p:cTn id="33" dur="500" fill="hold">
                                          <p:stCondLst>
                                            <p:cond delay="0"/>
                                          </p:stCondLst>
                                        </p:cTn>
                                        <p:tgtEl>
                                          <p:spTgt spid="3">
                                            <p:txEl>
                                              <p:pRg st="5" end="5"/>
                                            </p:txEl>
                                          </p:spTgt>
                                        </p:tgtEl>
                                        <p:attrNameLst>
                                          <p:attrName>ppt_y</p:attrName>
                                        </p:attrNameLst>
                                      </p:cBhvr>
                                    </p:anim>
                                    <p:animRot by="21600000">
                                      <p:cBhvr>
                                        <p:cTn id="34" dur="500" fill="hold">
                                          <p:stCondLst>
                                            <p:cond delay="0"/>
                                          </p:stCondLst>
                                        </p:cTn>
                                        <p:tgtEl>
                                          <p:spTgt spid="3">
                                            <p:txEl>
                                              <p:pRg st="5" end="5"/>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7" end="7"/>
                                            </p:txEl>
                                          </p:spTgt>
                                        </p:tgtEl>
                                        <p:attrNameLst>
                                          <p:attrName>style.visibility</p:attrName>
                                        </p:attrNameLst>
                                      </p:cBhvr>
                                      <p:to>
                                        <p:strVal val="visible"/>
                                      </p:to>
                                    </p:set>
                                    <p:anim by="(-#ppt_w*2)" calcmode="lin" valueType="num">
                                      <p:cBhvr rctx="PPT">
                                        <p:cTn id="39" dur="250" autoRev="1" fill="hold">
                                          <p:stCondLst>
                                            <p:cond delay="0"/>
                                          </p:stCondLst>
                                        </p:cTn>
                                        <p:tgtEl>
                                          <p:spTgt spid="3">
                                            <p:txEl>
                                              <p:pRg st="7" end="7"/>
                                            </p:txEl>
                                          </p:spTgt>
                                        </p:tgtEl>
                                        <p:attrNameLst>
                                          <p:attrName>ppt_w</p:attrName>
                                        </p:attrNameLst>
                                      </p:cBhvr>
                                    </p:anim>
                                    <p:anim by="(#ppt_w*0.50)" calcmode="lin" valueType="num">
                                      <p:cBhvr>
                                        <p:cTn id="40" dur="250" decel="50000" autoRev="1" fill="hold">
                                          <p:stCondLst>
                                            <p:cond delay="0"/>
                                          </p:stCondLst>
                                        </p:cTn>
                                        <p:tgtEl>
                                          <p:spTgt spid="3">
                                            <p:txEl>
                                              <p:pRg st="7" end="7"/>
                                            </p:txEl>
                                          </p:spTgt>
                                        </p:tgtEl>
                                        <p:attrNameLst>
                                          <p:attrName>ppt_x</p:attrName>
                                        </p:attrNameLst>
                                      </p:cBhvr>
                                    </p:anim>
                                    <p:anim from="(-#ppt_h/2)" to="(#ppt_y)" calcmode="lin" valueType="num">
                                      <p:cBhvr>
                                        <p:cTn id="41" dur="500" fill="hold">
                                          <p:stCondLst>
                                            <p:cond delay="0"/>
                                          </p:stCondLst>
                                        </p:cTn>
                                        <p:tgtEl>
                                          <p:spTgt spid="3">
                                            <p:txEl>
                                              <p:pRg st="7" end="7"/>
                                            </p:txEl>
                                          </p:spTgt>
                                        </p:tgtEl>
                                        <p:attrNameLst>
                                          <p:attrName>ppt_y</p:attrName>
                                        </p:attrNameLst>
                                      </p:cBhvr>
                                    </p:anim>
                                    <p:animRot by="21600000">
                                      <p:cBhvr>
                                        <p:cTn id="42" dur="500" fill="hold">
                                          <p:stCondLst>
                                            <p:cond delay="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B671-74A7-FA47-B37F-8513CD75C406}"/>
              </a:ext>
            </a:extLst>
          </p:cNvPr>
          <p:cNvSpPr>
            <a:spLocks noGrp="1"/>
          </p:cNvSpPr>
          <p:nvPr>
            <p:ph type="title"/>
          </p:nvPr>
        </p:nvSpPr>
        <p:spPr>
          <a:xfrm>
            <a:off x="457200" y="274638"/>
            <a:ext cx="7467600" cy="1020762"/>
          </a:xfrm>
        </p:spPr>
        <p:txBody>
          <a:bodyPr>
            <a:normAutofit fontScale="90000"/>
          </a:bodyPr>
          <a:lstStyle/>
          <a:p>
            <a:r>
              <a:rPr lang="en-US" dirty="0"/>
              <a:t>NEW REGISTRATION</a:t>
            </a:r>
            <a:br>
              <a:rPr lang="en-US" dirty="0"/>
            </a:br>
            <a:r>
              <a:rPr lang="en-IN" sz="1600" dirty="0"/>
              <a:t>registered </a:t>
            </a:r>
            <a:r>
              <a:rPr lang="en-IN" sz="1600" b="1" u="sng" dirty="0"/>
              <a:t>immediately</a:t>
            </a:r>
            <a:r>
              <a:rPr lang="en-IN" sz="1600" dirty="0"/>
              <a:t>, if not already registered.</a:t>
            </a:r>
            <a:br>
              <a:rPr lang="en-IN" sz="1600" dirty="0"/>
            </a:br>
            <a:endParaRPr lang="en-US" sz="1600" dirty="0"/>
          </a:p>
        </p:txBody>
      </p:sp>
      <p:pic>
        <p:nvPicPr>
          <p:cNvPr id="5" name="Content Placeholder 4">
            <a:extLst>
              <a:ext uri="{FF2B5EF4-FFF2-40B4-BE49-F238E27FC236}">
                <a16:creationId xmlns:a16="http://schemas.microsoft.com/office/drawing/2014/main" id="{A9D33A6E-AB19-5B49-BF8F-47A18F315877}"/>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295400"/>
            <a:ext cx="7467600" cy="4783991"/>
          </a:xfrm>
        </p:spPr>
      </p:pic>
    </p:spTree>
    <p:extLst>
      <p:ext uri="{BB962C8B-B14F-4D97-AF65-F5344CB8AC3E}">
        <p14:creationId xmlns:p14="http://schemas.microsoft.com/office/powerpoint/2010/main" val="2498119669"/>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Algorithm of UDIN</a:t>
            </a:r>
          </a:p>
        </p:txBody>
      </p:sp>
      <p:sp>
        <p:nvSpPr>
          <p:cNvPr id="3" name="Content Placeholder 2"/>
          <p:cNvSpPr>
            <a:spLocks noGrp="1"/>
          </p:cNvSpPr>
          <p:nvPr>
            <p:ph sz="quarter" idx="1"/>
          </p:nvPr>
        </p:nvSpPr>
        <p:spPr/>
        <p:txBody>
          <a:bodyPr/>
          <a:lstStyle/>
          <a:p>
            <a:r>
              <a:rPr lang="en-US" dirty="0"/>
              <a:t>The UDIN is a 18 digit system generated number in the following format:</a:t>
            </a:r>
          </a:p>
          <a:p>
            <a:r>
              <a:rPr lang="en-IN" dirty="0"/>
              <a:t>(YY MMMMMM AAAAAAANNN) will comprise of:</a:t>
            </a:r>
          </a:p>
          <a:p>
            <a:r>
              <a:rPr lang="en-IN" dirty="0"/>
              <a:t>YY - Last 2 digits of the Current Year</a:t>
            </a:r>
          </a:p>
          <a:p>
            <a:r>
              <a:rPr lang="en-IN" dirty="0"/>
              <a:t>MMMMMM – ICAI’s Membership No. (6 Digits)</a:t>
            </a:r>
          </a:p>
          <a:p>
            <a:r>
              <a:rPr lang="en-IN" dirty="0"/>
              <a:t>AANNNAANNN –Alpha-numeric generated randomly by the system (10 Digits).</a:t>
            </a:r>
          </a:p>
          <a:p>
            <a:r>
              <a:rPr lang="en-IN" dirty="0"/>
              <a:t> For </a:t>
            </a:r>
            <a:r>
              <a:rPr lang="en-IN" dirty="0" err="1"/>
              <a:t>eg.</a:t>
            </a:r>
            <a:r>
              <a:rPr lang="en-IN" dirty="0"/>
              <a:t>: 19080108AKTSBN1359</a:t>
            </a:r>
          </a:p>
          <a:p>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5C7E18-2EF1-3D4C-9BC7-432CD4334AD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381000"/>
            <a:ext cx="8458200" cy="6172200"/>
          </a:xfrm>
        </p:spPr>
      </p:pic>
    </p:spTree>
    <p:extLst>
      <p:ext uri="{BB962C8B-B14F-4D97-AF65-F5344CB8AC3E}">
        <p14:creationId xmlns:p14="http://schemas.microsoft.com/office/powerpoint/2010/main" val="1220418516"/>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Generate UDIN</a:t>
            </a:r>
          </a:p>
        </p:txBody>
      </p:sp>
      <p:sp>
        <p:nvSpPr>
          <p:cNvPr id="3" name="Content Placeholder 2"/>
          <p:cNvSpPr>
            <a:spLocks noGrp="1"/>
          </p:cNvSpPr>
          <p:nvPr>
            <p:ph sz="quarter" idx="1"/>
          </p:nvPr>
        </p:nvSpPr>
        <p:spPr/>
        <p:txBody>
          <a:bodyPr>
            <a:normAutofit/>
          </a:bodyPr>
          <a:lstStyle/>
          <a:p>
            <a:pPr>
              <a:buNone/>
            </a:pPr>
            <a:r>
              <a:rPr lang="en-US" dirty="0">
                <a:effectLst>
                  <a:outerShdw blurRad="38100" dist="38100" dir="2700000" algn="tl">
                    <a:srgbClr val="000000">
                      <a:alpha val="43137"/>
                    </a:srgbClr>
                  </a:outerShdw>
                </a:effectLst>
              </a:rPr>
              <a:t>STEP  </a:t>
            </a:r>
            <a:r>
              <a:rPr lang="en-US" sz="3600" dirty="0">
                <a:effectLst>
                  <a:outerShdw blurRad="38100" dist="38100" dir="2700000" algn="tl">
                    <a:srgbClr val="000000">
                      <a:alpha val="43137"/>
                    </a:srgbClr>
                  </a:outerShdw>
                </a:effectLst>
              </a:rPr>
              <a:t>2: Logging In</a:t>
            </a:r>
            <a:endParaRPr lang="en-US" dirty="0">
              <a:effectLst>
                <a:outerShdw blurRad="38100" dist="38100" dir="2700000" algn="tl">
                  <a:srgbClr val="000000">
                    <a:alpha val="43137"/>
                  </a:srgbClr>
                </a:outerShdw>
              </a:effectLst>
            </a:endParaRPr>
          </a:p>
          <a:p>
            <a:r>
              <a:rPr lang="en-US" sz="2100" dirty="0">
                <a:latin typeface="Times New Roman" pitchFamily="18" charset="0"/>
                <a:cs typeface="Times New Roman" pitchFamily="18" charset="0"/>
              </a:rPr>
              <a:t>After registration to the Portal, the member has to login to the UDIN portal with the username (i.e. Membership Number) and password at the time of generation of each UDIN.</a:t>
            </a:r>
          </a:p>
          <a:p>
            <a:pPr>
              <a:buNone/>
            </a:pPr>
            <a:endParaRPr lang="en-US" sz="2100" dirty="0">
              <a:latin typeface="Times New Roman" pitchFamily="18" charset="0"/>
              <a:cs typeface="Times New Roman" pitchFamily="18" charset="0"/>
            </a:endParaRPr>
          </a:p>
          <a:p>
            <a:r>
              <a:rPr lang="en-US" sz="2100" dirty="0">
                <a:latin typeface="Times New Roman" pitchFamily="18" charset="0"/>
                <a:cs typeface="Times New Roman" pitchFamily="18" charset="0"/>
              </a:rPr>
              <a:t>The initial system generated password can be changed anytime by the member.</a:t>
            </a:r>
          </a:p>
          <a:p>
            <a:pPr>
              <a:buNone/>
            </a:pPr>
            <a:endParaRPr lang="en-US" sz="21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D1B8-B86B-8249-A148-FAAB6C22FFED}"/>
              </a:ext>
            </a:extLst>
          </p:cNvPr>
          <p:cNvSpPr>
            <a:spLocks noGrp="1"/>
          </p:cNvSpPr>
          <p:nvPr>
            <p:ph type="title"/>
          </p:nvPr>
        </p:nvSpPr>
        <p:spPr>
          <a:xfrm>
            <a:off x="457200" y="274638"/>
            <a:ext cx="7467600" cy="715962"/>
          </a:xfrm>
        </p:spPr>
        <p:txBody>
          <a:bodyPr/>
          <a:lstStyle/>
          <a:p>
            <a:pPr algn="ctr"/>
            <a:r>
              <a:rPr lang="en-US" dirty="0"/>
              <a:t>How to Generate UDIN</a:t>
            </a:r>
          </a:p>
        </p:txBody>
      </p:sp>
      <p:pic>
        <p:nvPicPr>
          <p:cNvPr id="5" name="Content Placeholder 4">
            <a:extLst>
              <a:ext uri="{FF2B5EF4-FFF2-40B4-BE49-F238E27FC236}">
                <a16:creationId xmlns:a16="http://schemas.microsoft.com/office/drawing/2014/main" id="{21D5B0E1-6D96-A947-A74F-D73A8973611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6200" y="1709011"/>
            <a:ext cx="8686800" cy="4656003"/>
          </a:xfrm>
        </p:spPr>
      </p:pic>
    </p:spTree>
    <p:extLst>
      <p:ext uri="{BB962C8B-B14F-4D97-AF65-F5344CB8AC3E}">
        <p14:creationId xmlns:p14="http://schemas.microsoft.com/office/powerpoint/2010/main" val="4012900024"/>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9256-2114-CA49-93BE-FE22AB9B5261}"/>
              </a:ext>
            </a:extLst>
          </p:cNvPr>
          <p:cNvSpPr>
            <a:spLocks noGrp="1"/>
          </p:cNvSpPr>
          <p:nvPr>
            <p:ph type="title"/>
          </p:nvPr>
        </p:nvSpPr>
        <p:spPr>
          <a:xfrm>
            <a:off x="457200" y="274638"/>
            <a:ext cx="7467600" cy="487362"/>
          </a:xfrm>
        </p:spPr>
        <p:txBody>
          <a:bodyPr>
            <a:normAutofit fontScale="90000"/>
          </a:bodyPr>
          <a:lstStyle/>
          <a:p>
            <a:r>
              <a:rPr lang="en-US" dirty="0"/>
              <a:t>IN Generation Page</a:t>
            </a:r>
          </a:p>
        </p:txBody>
      </p:sp>
      <p:pic>
        <p:nvPicPr>
          <p:cNvPr id="7" name="Content Placeholder 6">
            <a:extLst>
              <a:ext uri="{FF2B5EF4-FFF2-40B4-BE49-F238E27FC236}">
                <a16:creationId xmlns:a16="http://schemas.microsoft.com/office/drawing/2014/main" id="{02BB589B-46EB-CE4B-9DFA-0FCD49E132D4}"/>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914400"/>
            <a:ext cx="8229600" cy="6019800"/>
          </a:xfrm>
        </p:spPr>
      </p:pic>
    </p:spTree>
    <p:extLst>
      <p:ext uri="{BB962C8B-B14F-4D97-AF65-F5344CB8AC3E}">
        <p14:creationId xmlns:p14="http://schemas.microsoft.com/office/powerpoint/2010/main" val="2664866542"/>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fontScale="90000"/>
          </a:bodyPr>
          <a:lstStyle/>
          <a:p>
            <a:r>
              <a:rPr lang="en-US" dirty="0">
                <a:effectLst>
                  <a:outerShdw blurRad="38100" dist="38100" dir="2700000" algn="tl">
                    <a:srgbClr val="000000">
                      <a:alpha val="43137"/>
                    </a:srgbClr>
                  </a:outerShdw>
                </a:effectLst>
              </a:rPr>
              <a:t>STEP  </a:t>
            </a:r>
            <a:r>
              <a:rPr lang="en-US" sz="3200" dirty="0">
                <a:effectLst>
                  <a:outerShdw blurRad="38100" dist="38100" dir="2700000" algn="tl">
                    <a:srgbClr val="000000">
                      <a:alpha val="43137"/>
                    </a:srgbClr>
                  </a:outerShdw>
                </a:effectLst>
              </a:rPr>
              <a:t>3: Generating UDIN</a:t>
            </a:r>
            <a:br>
              <a:rPr lang="en-US"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sz="quarter" idx="1"/>
          </p:nvPr>
        </p:nvSpPr>
        <p:spPr>
          <a:xfrm>
            <a:off x="301752" y="1527048"/>
            <a:ext cx="8503920" cy="4797552"/>
          </a:xfrm>
        </p:spPr>
        <p:txBody>
          <a:bodyPr>
            <a:normAutofit/>
          </a:bodyPr>
          <a:lstStyle/>
          <a:p>
            <a:r>
              <a:rPr lang="en-US" dirty="0"/>
              <a:t>After Logging in the Member has to click on Generate UDIN.</a:t>
            </a:r>
          </a:p>
          <a:p>
            <a:r>
              <a:rPr lang="en-US" dirty="0"/>
              <a:t>Membership No</a:t>
            </a:r>
          </a:p>
          <a:p>
            <a:r>
              <a:rPr lang="en-US" dirty="0"/>
              <a:t>Member Name</a:t>
            </a:r>
          </a:p>
          <a:p>
            <a:r>
              <a:rPr lang="en-US" dirty="0"/>
              <a:t>Email ID</a:t>
            </a:r>
          </a:p>
          <a:p>
            <a:r>
              <a:rPr lang="en-US" dirty="0"/>
              <a:t>Document Type – Certificate/GST-IT/Other Audits</a:t>
            </a:r>
          </a:p>
          <a:p>
            <a:r>
              <a:rPr lang="en-US" dirty="0"/>
              <a:t>Particulars of section/Form under which report issued</a:t>
            </a:r>
          </a:p>
          <a:p>
            <a:r>
              <a:rPr lang="en-US" dirty="0"/>
              <a:t>Date of Signing report</a:t>
            </a:r>
          </a:p>
          <a:p>
            <a:r>
              <a:rPr lang="en-US" dirty="0">
                <a:solidFill>
                  <a:srgbClr val="FF0000"/>
                </a:solidFill>
              </a:rPr>
              <a:t>Key figures</a:t>
            </a:r>
          </a:p>
          <a:p>
            <a:r>
              <a:rPr lang="en-US" dirty="0"/>
              <a:t>Send OTP</a:t>
            </a:r>
          </a:p>
          <a:p>
            <a:endParaRPr lang="en-US" dirty="0"/>
          </a:p>
          <a:p>
            <a:endParaRPr lang="en-US" dirty="0"/>
          </a:p>
          <a:p>
            <a:endParaRPr lang="en-US" dirty="0"/>
          </a:p>
          <a:p>
            <a:endParaRPr lang="en-US" dirty="0"/>
          </a:p>
          <a:p>
            <a:pPr>
              <a:buNone/>
            </a:pP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anim calcmode="lin" valueType="num">
                                      <p:cBhvr>
                                        <p:cTn id="16"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anim calcmode="lin" valueType="num">
                                      <p:cBhvr>
                                        <p:cTn id="24"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anim calcmode="lin" valueType="num">
                                      <p:cBhvr>
                                        <p:cTn id="40"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anim calcmode="lin" valueType="num">
                                      <p:cBhvr>
                                        <p:cTn id="48" dur="5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500"/>
                                        <p:tgtEl>
                                          <p:spTgt spid="3">
                                            <p:txEl>
                                              <p:pRg st="6" end="6"/>
                                            </p:txEl>
                                          </p:spTgt>
                                        </p:tgtEl>
                                      </p:cBhvr>
                                    </p:animEffect>
                                    <p:anim calcmode="lin" valueType="num">
                                      <p:cBhvr>
                                        <p:cTn id="56" dur="5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5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500"/>
                                        <p:tgtEl>
                                          <p:spTgt spid="3">
                                            <p:txEl>
                                              <p:pRg st="7" end="7"/>
                                            </p:txEl>
                                          </p:spTgt>
                                        </p:tgtEl>
                                      </p:cBhvr>
                                    </p:animEffect>
                                    <p:anim calcmode="lin" valueType="num">
                                      <p:cBhvr>
                                        <p:cTn id="64" dur="5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65"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6" dur="500" fill="hold"/>
                                        <p:tgtEl>
                                          <p:spTgt spid="3">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500"/>
                                        <p:tgtEl>
                                          <p:spTgt spid="3">
                                            <p:txEl>
                                              <p:pRg st="8" end="8"/>
                                            </p:txEl>
                                          </p:spTgt>
                                        </p:tgtEl>
                                      </p:cBhvr>
                                    </p:animEffect>
                                    <p:anim calcmode="lin" valueType="num">
                                      <p:cBhvr>
                                        <p:cTn id="72" dur="500" fill="hold"/>
                                        <p:tgtEl>
                                          <p:spTgt spid="3">
                                            <p:txEl>
                                              <p:pRg st="8" end="8"/>
                                            </p:txEl>
                                          </p:spTgt>
                                        </p:tgtEl>
                                        <p:attrNameLst>
                                          <p:attrName>style.rotation</p:attrName>
                                        </p:attrNameLst>
                                      </p:cBhvr>
                                      <p:tavLst>
                                        <p:tav tm="0">
                                          <p:val>
                                            <p:fltVal val="720"/>
                                          </p:val>
                                        </p:tav>
                                        <p:tav tm="100000">
                                          <p:val>
                                            <p:fltVal val="0"/>
                                          </p:val>
                                        </p:tav>
                                      </p:tavLst>
                                    </p:anim>
                                    <p:anim calcmode="lin" valueType="num">
                                      <p:cBhvr>
                                        <p:cTn id="73"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4" dur="500" fill="hold"/>
                                        <p:tgtEl>
                                          <p:spTgt spid="3">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BB0730-3FC1-B54E-B232-7818BAD3CC7D}"/>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228600"/>
            <a:ext cx="8534400" cy="6324600"/>
          </a:xfrm>
        </p:spPr>
      </p:pic>
    </p:spTree>
    <p:extLst>
      <p:ext uri="{BB962C8B-B14F-4D97-AF65-F5344CB8AC3E}">
        <p14:creationId xmlns:p14="http://schemas.microsoft.com/office/powerpoint/2010/main" val="2747275220"/>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48B2-644A-4548-BC4F-A67EB2DD88CD}"/>
              </a:ext>
            </a:extLst>
          </p:cNvPr>
          <p:cNvSpPr>
            <a:spLocks noGrp="1"/>
          </p:cNvSpPr>
          <p:nvPr>
            <p:ph type="title"/>
          </p:nvPr>
        </p:nvSpPr>
        <p:spPr>
          <a:xfrm>
            <a:off x="457200" y="274638"/>
            <a:ext cx="7467600" cy="639762"/>
          </a:xfrm>
        </p:spPr>
        <p:txBody>
          <a:bodyPr/>
          <a:lstStyle/>
          <a:p>
            <a:r>
              <a:rPr lang="en-US" dirty="0"/>
              <a:t>For GST  (sec 35(5) of GST) 9C</a:t>
            </a:r>
          </a:p>
        </p:txBody>
      </p:sp>
      <p:pic>
        <p:nvPicPr>
          <p:cNvPr id="5" name="Content Placeholder 4">
            <a:extLst>
              <a:ext uri="{FF2B5EF4-FFF2-40B4-BE49-F238E27FC236}">
                <a16:creationId xmlns:a16="http://schemas.microsoft.com/office/drawing/2014/main" id="{101808B9-0F91-4B43-95A8-0C2731C993D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066800"/>
            <a:ext cx="8534400" cy="5638799"/>
          </a:xfrm>
        </p:spPr>
      </p:pic>
    </p:spTree>
    <p:extLst>
      <p:ext uri="{BB962C8B-B14F-4D97-AF65-F5344CB8AC3E}">
        <p14:creationId xmlns:p14="http://schemas.microsoft.com/office/powerpoint/2010/main" val="2468096962"/>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UDIN</a:t>
            </a:r>
          </a:p>
        </p:txBody>
      </p:sp>
      <p:sp>
        <p:nvSpPr>
          <p:cNvPr id="3" name="Content Placeholder 2"/>
          <p:cNvSpPr>
            <a:spLocks noGrp="1"/>
          </p:cNvSpPr>
          <p:nvPr>
            <p:ph sz="quarter" idx="1"/>
          </p:nvPr>
        </p:nvSpPr>
        <p:spPr>
          <a:xfrm>
            <a:off x="457200" y="1600200"/>
            <a:ext cx="7924800" cy="4953000"/>
          </a:xfrm>
        </p:spPr>
        <p:txBody>
          <a:bodyPr>
            <a:normAutofit/>
          </a:bodyPr>
          <a:lstStyle/>
          <a:p>
            <a:pPr lvl="1">
              <a:buFont typeface="Courier New" pitchFamily="49" charset="0"/>
              <a:buChar char="o"/>
            </a:pPr>
            <a:r>
              <a:rPr lang="en-US" dirty="0">
                <a:latin typeface="Times New Roman" pitchFamily="18" charset="0"/>
                <a:cs typeface="Times New Roman" pitchFamily="18" charset="0"/>
              </a:rPr>
              <a:t>In recent times, many instances have come to light wherein documents are being certified/attested by third persons in lieu of our CA members.</a:t>
            </a:r>
          </a:p>
          <a:p>
            <a:pPr lvl="1">
              <a:buFont typeface="Courier New" pitchFamily="49" charset="0"/>
              <a:buChar char="o"/>
            </a:pPr>
            <a:r>
              <a:rPr lang="en-US" dirty="0">
                <a:latin typeface="Times New Roman" pitchFamily="18" charset="0"/>
                <a:cs typeface="Times New Roman" pitchFamily="18" charset="0"/>
              </a:rPr>
              <a:t>To curb the forgery, the concept of UDIN has been put into place by Professional Development Committee of the ICAI.</a:t>
            </a:r>
          </a:p>
          <a:p>
            <a:pPr lvl="1">
              <a:buFont typeface="Courier New" pitchFamily="49" charset="0"/>
              <a:buChar char="o"/>
            </a:pPr>
            <a:r>
              <a:rPr lang="en-US" dirty="0">
                <a:latin typeface="Times New Roman" pitchFamily="18" charset="0"/>
                <a:cs typeface="Times New Roman" pitchFamily="18" charset="0"/>
              </a:rPr>
              <a:t>It allows access to the stakeholders of the documents issued by the Chartered Accountants to check the authenticity of the documents/ reports/ certificates issued by accessing the UDIN portal and thus detect any cases of forgery</a:t>
            </a:r>
            <a:r>
              <a:rPr lang="en-US" dirty="0"/>
              <a:t>.</a:t>
            </a:r>
          </a:p>
          <a:p>
            <a:pPr lvl="1">
              <a:buFont typeface="Courier New" pitchFamily="49" charset="0"/>
              <a:buChar char="o"/>
            </a:pPr>
            <a:r>
              <a:rPr lang="en-IN" dirty="0"/>
              <a:t>It is totally secure as it can be viewed only by the Member and/ or the Regulators / other Stakeholders who are having the UDIN. Secondly, it does not contain any information of the client. </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104-D5A1-D244-8817-A843BDC89D9B}"/>
              </a:ext>
            </a:extLst>
          </p:cNvPr>
          <p:cNvSpPr>
            <a:spLocks noGrp="1"/>
          </p:cNvSpPr>
          <p:nvPr>
            <p:ph type="title"/>
          </p:nvPr>
        </p:nvSpPr>
        <p:spPr>
          <a:xfrm>
            <a:off x="457200" y="274638"/>
            <a:ext cx="7467600" cy="715962"/>
          </a:xfrm>
        </p:spPr>
        <p:txBody>
          <a:bodyPr>
            <a:normAutofit fontScale="90000"/>
          </a:bodyPr>
          <a:lstStyle/>
          <a:p>
            <a:r>
              <a:rPr lang="en-US" dirty="0"/>
              <a:t>For GST  (sec 66(1) of GST) Form ADT-04 </a:t>
            </a:r>
          </a:p>
        </p:txBody>
      </p:sp>
      <p:pic>
        <p:nvPicPr>
          <p:cNvPr id="5" name="Content Placeholder 4">
            <a:extLst>
              <a:ext uri="{FF2B5EF4-FFF2-40B4-BE49-F238E27FC236}">
                <a16:creationId xmlns:a16="http://schemas.microsoft.com/office/drawing/2014/main" id="{49FCEA86-8633-074D-BCE1-D02E44694C1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1066800"/>
            <a:ext cx="8610600" cy="5639953"/>
          </a:xfrm>
        </p:spPr>
      </p:pic>
    </p:spTree>
    <p:extLst>
      <p:ext uri="{BB962C8B-B14F-4D97-AF65-F5344CB8AC3E}">
        <p14:creationId xmlns:p14="http://schemas.microsoft.com/office/powerpoint/2010/main" val="859825109"/>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7467600" cy="2544762"/>
          </a:xfrm>
        </p:spPr>
        <p:txBody>
          <a:bodyPr>
            <a:normAutofit/>
          </a:bodyPr>
          <a:lstStyle/>
          <a:p>
            <a:r>
              <a:rPr lang="en-US" sz="2000" dirty="0">
                <a:latin typeface="Times New Roman" pitchFamily="18" charset="0"/>
                <a:ea typeface="Tahoma" pitchFamily="34" charset="0"/>
                <a:cs typeface="Times New Roman" pitchFamily="18" charset="0"/>
              </a:rPr>
              <a:t>After filing in the necessary fields, the member has to click on the ‘generate OTP’ button. </a:t>
            </a:r>
            <a:br>
              <a:rPr lang="en-US" sz="2000" dirty="0">
                <a:latin typeface="Times New Roman" pitchFamily="18" charset="0"/>
                <a:ea typeface="Tahoma" pitchFamily="34" charset="0"/>
                <a:cs typeface="Times New Roman" pitchFamily="18" charset="0"/>
              </a:rPr>
            </a:br>
            <a:br>
              <a:rPr lang="en-US" sz="2000" dirty="0">
                <a:latin typeface="Times New Roman" pitchFamily="18" charset="0"/>
                <a:ea typeface="Tahoma" pitchFamily="34" charset="0"/>
                <a:cs typeface="Times New Roman" pitchFamily="18" charset="0"/>
              </a:rPr>
            </a:br>
            <a:r>
              <a:rPr lang="en-US" sz="2000" dirty="0">
                <a:latin typeface="Times New Roman" pitchFamily="18" charset="0"/>
                <a:ea typeface="Tahoma" pitchFamily="34" charset="0"/>
                <a:cs typeface="Times New Roman" pitchFamily="18" charset="0"/>
              </a:rPr>
              <a:t>The Portal then sends OTP on the registered Mobile number and Email ID of the Chartered Accountant.</a:t>
            </a:r>
            <a:br>
              <a:rPr lang="en-US" sz="2000" dirty="0">
                <a:latin typeface="Times New Roman" pitchFamily="18" charset="0"/>
                <a:ea typeface="Tahoma" pitchFamily="34" charset="0"/>
                <a:cs typeface="Times New Roman" pitchFamily="18" charset="0"/>
              </a:rPr>
            </a:br>
            <a:br>
              <a:rPr lang="en-US" sz="2000" dirty="0">
                <a:latin typeface="Times New Roman" pitchFamily="18" charset="0"/>
                <a:ea typeface="Tahoma" pitchFamily="34" charset="0"/>
                <a:cs typeface="Times New Roman" pitchFamily="18" charset="0"/>
              </a:rPr>
            </a:br>
            <a:r>
              <a:rPr lang="en-US" sz="2000" dirty="0">
                <a:latin typeface="Times New Roman" pitchFamily="18" charset="0"/>
                <a:ea typeface="Tahoma" pitchFamily="34" charset="0"/>
                <a:cs typeface="Times New Roman" pitchFamily="18" charset="0"/>
              </a:rPr>
              <a:t>The OTP is generated at the time of creation of each UDIN by the member.</a:t>
            </a:r>
            <a:endParaRPr lang="en-US" dirty="0"/>
          </a:p>
        </p:txBody>
      </p:sp>
      <p:pic>
        <p:nvPicPr>
          <p:cNvPr id="9" name="Content Placeholder 8">
            <a:extLst>
              <a:ext uri="{FF2B5EF4-FFF2-40B4-BE49-F238E27FC236}">
                <a16:creationId xmlns:a16="http://schemas.microsoft.com/office/drawing/2014/main" id="{DFEEC1D9-11DD-BF49-AED8-2B449F2AC105}"/>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895600"/>
            <a:ext cx="7467600" cy="3962400"/>
          </a:xfrm>
        </p:spPr>
      </p:pic>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947B8-DCE0-4649-A3DA-6FB0F8425B0F}"/>
              </a:ext>
            </a:extLst>
          </p:cNvPr>
          <p:cNvSpPr>
            <a:spLocks noGrp="1"/>
          </p:cNvSpPr>
          <p:nvPr>
            <p:ph type="title"/>
          </p:nvPr>
        </p:nvSpPr>
        <p:spPr>
          <a:xfrm>
            <a:off x="457200" y="274638"/>
            <a:ext cx="8153400" cy="2773362"/>
          </a:xfrm>
        </p:spPr>
        <p:txBody>
          <a:bodyPr>
            <a:noAutofit/>
          </a:bodyPr>
          <a:lstStyle/>
          <a:p>
            <a:r>
              <a:rPr lang="en-US" sz="1800" dirty="0">
                <a:latin typeface="Times New Roman" pitchFamily="18" charset="0"/>
                <a:cs typeface="Times New Roman" pitchFamily="18" charset="0"/>
              </a:rPr>
              <a:t>After entering all the specified details and reviewing the same (review button), the request for UDIN is to be submitted.</a:t>
            </a:r>
            <a:br>
              <a:rPr lang="en-US" sz="1800" dirty="0">
                <a:latin typeface="Times New Roman" pitchFamily="18" charset="0"/>
                <a:cs typeface="Times New Roman" pitchFamily="18" charset="0"/>
              </a:rPr>
            </a:b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The UDIN Portal generates the UDIN number for the entered credentials and is displayed on the page.</a:t>
            </a:r>
            <a:br>
              <a:rPr lang="en-US" sz="1800" dirty="0">
                <a:latin typeface="Times New Roman" pitchFamily="18" charset="0"/>
                <a:cs typeface="Times New Roman" pitchFamily="18" charset="0"/>
              </a:rPr>
            </a:b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The UDIN is generated</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One can even mention the generated UDIN on the Document manually.</a:t>
            </a:r>
            <a:br>
              <a:rPr lang="en-US" sz="1800" dirty="0">
                <a:latin typeface="Times New Roman" pitchFamily="18" charset="0"/>
                <a:cs typeface="Times New Roman" pitchFamily="18" charset="0"/>
              </a:rPr>
            </a:br>
            <a:endParaRPr lang="en-US" sz="1800" dirty="0"/>
          </a:p>
        </p:txBody>
      </p:sp>
      <p:pic>
        <p:nvPicPr>
          <p:cNvPr id="5" name="Content Placeholder 4">
            <a:extLst>
              <a:ext uri="{FF2B5EF4-FFF2-40B4-BE49-F238E27FC236}">
                <a16:creationId xmlns:a16="http://schemas.microsoft.com/office/drawing/2014/main" id="{CA96FDE6-D764-2F41-87B6-4A3A9CA60B7D}"/>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3048000"/>
            <a:ext cx="8610600" cy="3048000"/>
          </a:xfrm>
        </p:spPr>
      </p:pic>
    </p:spTree>
    <p:extLst>
      <p:ext uri="{BB962C8B-B14F-4D97-AF65-F5344CB8AC3E}">
        <p14:creationId xmlns:p14="http://schemas.microsoft.com/office/powerpoint/2010/main" val="2624160262"/>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FCD0-D79B-DC41-9973-39CC01C96DE3}"/>
              </a:ext>
            </a:extLst>
          </p:cNvPr>
          <p:cNvSpPr>
            <a:spLocks noGrp="1"/>
          </p:cNvSpPr>
          <p:nvPr>
            <p:ph type="title"/>
          </p:nvPr>
        </p:nvSpPr>
        <p:spPr>
          <a:xfrm>
            <a:off x="457200" y="274638"/>
            <a:ext cx="7467600" cy="639762"/>
          </a:xfrm>
        </p:spPr>
        <p:txBody>
          <a:bodyPr/>
          <a:lstStyle/>
          <a:p>
            <a:r>
              <a:rPr lang="en-US" dirty="0"/>
              <a:t>Important</a:t>
            </a:r>
          </a:p>
        </p:txBody>
      </p:sp>
      <p:sp>
        <p:nvSpPr>
          <p:cNvPr id="3" name="Content Placeholder 2">
            <a:extLst>
              <a:ext uri="{FF2B5EF4-FFF2-40B4-BE49-F238E27FC236}">
                <a16:creationId xmlns:a16="http://schemas.microsoft.com/office/drawing/2014/main" id="{CABD39C6-A235-6E48-ADEB-AFA42F2289E2}"/>
              </a:ext>
            </a:extLst>
          </p:cNvPr>
          <p:cNvSpPr>
            <a:spLocks noGrp="1"/>
          </p:cNvSpPr>
          <p:nvPr>
            <p:ph sz="quarter" idx="1"/>
          </p:nvPr>
        </p:nvSpPr>
        <p:spPr>
          <a:xfrm>
            <a:off x="457200" y="914400"/>
            <a:ext cx="7467600" cy="5559552"/>
          </a:xfrm>
        </p:spPr>
        <p:txBody>
          <a:bodyPr>
            <a:normAutofit fontScale="92500"/>
          </a:bodyPr>
          <a:lstStyle/>
          <a:p>
            <a:pPr lvl="0"/>
            <a:r>
              <a:rPr lang="en-IN" dirty="0"/>
              <a:t>UDIN once generated cannot be edited. A preview option is available after entering all details for generating UDIN for verifying its correctness before Generation i.e. details cannot be included in a draft mode, saved and submitted later.</a:t>
            </a:r>
          </a:p>
          <a:p>
            <a:r>
              <a:rPr lang="en-IN" dirty="0"/>
              <a:t>UDIN will be applicable for manual as well as digitally signed certificates / uploaded online</a:t>
            </a:r>
          </a:p>
          <a:p>
            <a:r>
              <a:rPr lang="en-IN" dirty="0"/>
              <a:t>UDIN can be used for mentioning on the Certificate for which it has been generated, either writing by hand, printing as watermark or printing on certificate itself. </a:t>
            </a:r>
          </a:p>
          <a:p>
            <a:r>
              <a:rPr lang="en-IN" dirty="0"/>
              <a:t>In case of digitally signed / online certificates, UDIN is to be generated and retained for providing the same on being asked by any third party/ authority.</a:t>
            </a:r>
          </a:p>
          <a:p>
            <a:endParaRPr lang="en-US" dirty="0"/>
          </a:p>
        </p:txBody>
      </p:sp>
    </p:spTree>
    <p:extLst>
      <p:ext uri="{BB962C8B-B14F-4D97-AF65-F5344CB8AC3E}">
        <p14:creationId xmlns:p14="http://schemas.microsoft.com/office/powerpoint/2010/main" val="205128919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Alteration of UDIN</a:t>
            </a:r>
          </a:p>
        </p:txBody>
      </p:sp>
      <p:sp>
        <p:nvSpPr>
          <p:cNvPr id="3" name="Content Placeholder 2"/>
          <p:cNvSpPr>
            <a:spLocks noGrp="1"/>
          </p:cNvSpPr>
          <p:nvPr>
            <p:ph sz="quarter" idx="1"/>
          </p:nvPr>
        </p:nvSpPr>
        <p:spPr/>
        <p:txBody>
          <a:bodyPr>
            <a:normAutofit/>
          </a:bodyPr>
          <a:lstStyle/>
          <a:p>
            <a:r>
              <a:rPr lang="en-US" sz="2000" dirty="0">
                <a:latin typeface="Times New Roman" pitchFamily="18" charset="0"/>
                <a:cs typeface="Times New Roman" pitchFamily="18" charset="0"/>
              </a:rPr>
              <a:t>Once a UDIN for a particular document has been generated, the details of the document corresponding with the </a:t>
            </a:r>
            <a:r>
              <a:rPr lang="en-US" sz="2000" b="1" dirty="0">
                <a:latin typeface="Times New Roman" pitchFamily="18" charset="0"/>
                <a:cs typeface="Times New Roman" pitchFamily="18" charset="0"/>
              </a:rPr>
              <a:t>UDIN cannot be modified</a:t>
            </a:r>
            <a:r>
              <a:rPr lang="en-US" sz="2000" dirty="0">
                <a:latin typeface="Times New Roman" pitchFamily="18" charset="0"/>
                <a:cs typeface="Times New Roman" pitchFamily="18" charset="0"/>
              </a:rPr>
              <a:t> in any manner.</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However, there may be a situation where the document may either require certain changes or cancellation altogether.</a:t>
            </a:r>
          </a:p>
          <a:p>
            <a:pPr>
              <a:buNone/>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In such instances, the UDIN once generated can be withdrawn or revoke or cancelled </a:t>
            </a:r>
            <a:r>
              <a:rPr lang="en-US" sz="2000" b="1" dirty="0">
                <a:latin typeface="Times New Roman" pitchFamily="18" charset="0"/>
                <a:cs typeface="Times New Roman" pitchFamily="18" charset="0"/>
              </a:rPr>
              <a:t>with proper narration </a:t>
            </a:r>
            <a:r>
              <a:rPr lang="en-US" sz="2000" dirty="0">
                <a:latin typeface="Times New Roman" pitchFamily="18" charset="0"/>
                <a:cs typeface="Times New Roman" pitchFamily="18" charset="0"/>
              </a:rPr>
              <a:t>by the Member. </a:t>
            </a:r>
          </a:p>
          <a:p>
            <a:pPr>
              <a:buNone/>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Hence if any user search for this UDIN, appropriate narration indicated by Member with the date of revoke will be displayed for reference.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BA1E-3E7D-DA45-B685-368A21864F31}"/>
              </a:ext>
            </a:extLst>
          </p:cNvPr>
          <p:cNvSpPr>
            <a:spLocks noGrp="1"/>
          </p:cNvSpPr>
          <p:nvPr>
            <p:ph type="title"/>
          </p:nvPr>
        </p:nvSpPr>
        <p:spPr>
          <a:xfrm>
            <a:off x="457200" y="274638"/>
            <a:ext cx="7467600" cy="792162"/>
          </a:xfrm>
        </p:spPr>
        <p:txBody>
          <a:bodyPr/>
          <a:lstStyle/>
          <a:p>
            <a:pPr algn="ctr"/>
            <a:r>
              <a:rPr lang="en-US" dirty="0"/>
              <a:t>VERIFICATION OF UDIN</a:t>
            </a:r>
          </a:p>
        </p:txBody>
      </p:sp>
      <p:pic>
        <p:nvPicPr>
          <p:cNvPr id="5" name="Content Placeholder 4">
            <a:extLst>
              <a:ext uri="{FF2B5EF4-FFF2-40B4-BE49-F238E27FC236}">
                <a16:creationId xmlns:a16="http://schemas.microsoft.com/office/drawing/2014/main" id="{258BA23A-BF46-CD4A-BBED-E53C2E617AB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62000" y="1524000"/>
            <a:ext cx="7239000" cy="3675062"/>
          </a:xfrm>
        </p:spPr>
      </p:pic>
    </p:spTree>
    <p:extLst>
      <p:ext uri="{BB962C8B-B14F-4D97-AF65-F5344CB8AC3E}">
        <p14:creationId xmlns:p14="http://schemas.microsoft.com/office/powerpoint/2010/main" val="887009480"/>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9C9A-7ED2-FD45-B38B-D62A4449CADE}"/>
              </a:ext>
            </a:extLst>
          </p:cNvPr>
          <p:cNvSpPr>
            <a:spLocks noGrp="1"/>
          </p:cNvSpPr>
          <p:nvPr>
            <p:ph type="title"/>
          </p:nvPr>
        </p:nvSpPr>
        <p:spPr>
          <a:xfrm>
            <a:off x="457200" y="274638"/>
            <a:ext cx="7467600" cy="639762"/>
          </a:xfrm>
        </p:spPr>
        <p:txBody>
          <a:bodyPr/>
          <a:lstStyle/>
          <a:p>
            <a:r>
              <a:rPr lang="en-US" dirty="0"/>
              <a:t>WHEN SEARCHED BY OUTSIDER</a:t>
            </a:r>
          </a:p>
        </p:txBody>
      </p:sp>
      <p:pic>
        <p:nvPicPr>
          <p:cNvPr id="5" name="Content Placeholder 4">
            <a:extLst>
              <a:ext uri="{FF2B5EF4-FFF2-40B4-BE49-F238E27FC236}">
                <a16:creationId xmlns:a16="http://schemas.microsoft.com/office/drawing/2014/main" id="{1E804921-68A7-194A-A344-8B8C5FF9E6B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914400"/>
            <a:ext cx="7696200" cy="5559425"/>
          </a:xfrm>
        </p:spPr>
      </p:pic>
    </p:spTree>
    <p:extLst>
      <p:ext uri="{BB962C8B-B14F-4D97-AF65-F5344CB8AC3E}">
        <p14:creationId xmlns:p14="http://schemas.microsoft.com/office/powerpoint/2010/main" val="3718874268"/>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A2C7-EDA9-6B48-9723-2DBE64DE554E}"/>
              </a:ext>
            </a:extLst>
          </p:cNvPr>
          <p:cNvSpPr>
            <a:spLocks noGrp="1"/>
          </p:cNvSpPr>
          <p:nvPr>
            <p:ph type="title"/>
          </p:nvPr>
        </p:nvSpPr>
        <p:spPr>
          <a:xfrm>
            <a:off x="457200" y="274638"/>
            <a:ext cx="7467600" cy="639762"/>
          </a:xfrm>
        </p:spPr>
        <p:txBody>
          <a:bodyPr/>
          <a:lstStyle/>
          <a:p>
            <a:r>
              <a:rPr lang="en-US" dirty="0"/>
              <a:t>SEARCH BY US </a:t>
            </a:r>
          </a:p>
        </p:txBody>
      </p:sp>
      <p:pic>
        <p:nvPicPr>
          <p:cNvPr id="5" name="Content Placeholder 4">
            <a:extLst>
              <a:ext uri="{FF2B5EF4-FFF2-40B4-BE49-F238E27FC236}">
                <a16:creationId xmlns:a16="http://schemas.microsoft.com/office/drawing/2014/main" id="{FC5FF4ED-B1BB-1647-AE7D-F0520C27A005}"/>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295400"/>
            <a:ext cx="7467600" cy="4952999"/>
          </a:xfrm>
        </p:spPr>
      </p:pic>
    </p:spTree>
    <p:extLst>
      <p:ext uri="{BB962C8B-B14F-4D97-AF65-F5344CB8AC3E}">
        <p14:creationId xmlns:p14="http://schemas.microsoft.com/office/powerpoint/2010/main" val="4109997701"/>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B0AC-E90D-B742-B9F5-20440B59AF08}"/>
              </a:ext>
            </a:extLst>
          </p:cNvPr>
          <p:cNvSpPr>
            <a:spLocks noGrp="1"/>
          </p:cNvSpPr>
          <p:nvPr>
            <p:ph type="title"/>
          </p:nvPr>
        </p:nvSpPr>
        <p:spPr>
          <a:xfrm>
            <a:off x="457200" y="274638"/>
            <a:ext cx="7467600" cy="563562"/>
          </a:xfrm>
        </p:spPr>
        <p:txBody>
          <a:bodyPr/>
          <a:lstStyle/>
          <a:p>
            <a:pPr algn="ctr"/>
            <a:r>
              <a:rPr lang="en-US" dirty="0"/>
              <a:t>List of Generated UDIN</a:t>
            </a:r>
          </a:p>
        </p:txBody>
      </p:sp>
      <p:pic>
        <p:nvPicPr>
          <p:cNvPr id="5" name="Content Placeholder 4">
            <a:extLst>
              <a:ext uri="{FF2B5EF4-FFF2-40B4-BE49-F238E27FC236}">
                <a16:creationId xmlns:a16="http://schemas.microsoft.com/office/drawing/2014/main" id="{4ED0D777-B98B-A94B-83DC-705FE1F32184}"/>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066800"/>
            <a:ext cx="8305800" cy="5791200"/>
          </a:xfrm>
        </p:spPr>
      </p:pic>
    </p:spTree>
    <p:extLst>
      <p:ext uri="{BB962C8B-B14F-4D97-AF65-F5344CB8AC3E}">
        <p14:creationId xmlns:p14="http://schemas.microsoft.com/office/powerpoint/2010/main" val="2476577265"/>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FC8838A7-EF59-4B40-9CDC-91BDD974F475}"/>
              </a:ext>
            </a:extLst>
          </p:cNvPr>
          <p:cNvPicPr>
            <a:picLocks noGrp="1"/>
          </p:cNvPicPr>
          <p:nvPr>
            <p:ph sz="quarter" idx="1"/>
          </p:nvPr>
        </p:nvPicPr>
        <p:blipFill>
          <a:blip r:embed="rId2">
            <a:extLst>
              <a:ext uri="{28A0092B-C50C-407E-A947-70E740481C1C}">
                <a14:useLocalDpi xmlns:a14="http://schemas.microsoft.com/office/drawing/2010/main" val="0"/>
              </a:ext>
            </a:extLst>
          </a:blip>
          <a:srcRect l="17428" t="22493" r="25171" b="7588"/>
          <a:stretch>
            <a:fillRect/>
          </a:stretch>
        </p:blipFill>
        <p:spPr>
          <a:xfrm>
            <a:off x="152400" y="228600"/>
            <a:ext cx="8610599" cy="6245225"/>
          </a:xfrm>
          <a:prstGeom prst="rect">
            <a:avLst/>
          </a:prstGeom>
        </p:spPr>
      </p:pic>
    </p:spTree>
    <p:extLst>
      <p:ext uri="{BB962C8B-B14F-4D97-AF65-F5344CB8AC3E}">
        <p14:creationId xmlns:p14="http://schemas.microsoft.com/office/powerpoint/2010/main" val="128473989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UDIN	</a:t>
            </a:r>
          </a:p>
        </p:txBody>
      </p:sp>
      <p:sp>
        <p:nvSpPr>
          <p:cNvPr id="3" name="Content Placeholder 2"/>
          <p:cNvSpPr>
            <a:spLocks noGrp="1"/>
          </p:cNvSpPr>
          <p:nvPr>
            <p:ph sz="quarter" idx="1"/>
          </p:nvPr>
        </p:nvSpPr>
        <p:spPr/>
        <p:txBody>
          <a:bodyPr>
            <a:normAutofit/>
          </a:bodyPr>
          <a:lstStyle/>
          <a:p>
            <a:r>
              <a:rPr lang="en-US" sz="2100" dirty="0">
                <a:latin typeface="Times New Roman" pitchFamily="18" charset="0"/>
                <a:cs typeface="Times New Roman" pitchFamily="18" charset="0"/>
              </a:rPr>
              <a:t>Unique Document Identification Number (UDIN) is a unique number, which will be generated by the system for every document certified/ attested by a Chartered Accountant and registered with the UDIN portal</a:t>
            </a:r>
          </a:p>
          <a:p>
            <a:pPr>
              <a:buNone/>
            </a:pPr>
            <a:endParaRPr lang="en-US" sz="2100" dirty="0">
              <a:latin typeface="Times New Roman" pitchFamily="18" charset="0"/>
              <a:cs typeface="Times New Roman" pitchFamily="18" charset="0"/>
            </a:endParaRPr>
          </a:p>
          <a:p>
            <a:r>
              <a:rPr lang="en-US" sz="2100" dirty="0">
                <a:latin typeface="Times New Roman" pitchFamily="18" charset="0"/>
                <a:cs typeface="Times New Roman" pitchFamily="18" charset="0"/>
              </a:rPr>
              <a:t>The UDIN authenticates the certificates and the documents attested by The CA’s as no other person can generate UDIN.</a:t>
            </a:r>
          </a:p>
          <a:p>
            <a:pPr>
              <a:buNone/>
            </a:pPr>
            <a:endParaRPr lang="en-US" sz="2100" dirty="0">
              <a:latin typeface="Times New Roman" pitchFamily="18" charset="0"/>
              <a:cs typeface="Times New Roman" pitchFamily="18" charset="0"/>
            </a:endParaRPr>
          </a:p>
          <a:p>
            <a:r>
              <a:rPr lang="en-US" sz="2100" dirty="0">
                <a:latin typeface="Times New Roman" pitchFamily="18" charset="0"/>
                <a:cs typeface="Times New Roman" pitchFamily="18" charset="0"/>
              </a:rPr>
              <a:t>The mechanism has been conceptualized and developed by the Professional Development Committee of the Institute of Chartered Accounts of India (ICAI).</a:t>
            </a:r>
          </a:p>
          <a:p>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3C76-A8C4-5D40-9999-8F89AE0B3F2E}"/>
              </a:ext>
            </a:extLst>
          </p:cNvPr>
          <p:cNvSpPr>
            <a:spLocks noGrp="1"/>
          </p:cNvSpPr>
          <p:nvPr>
            <p:ph type="title"/>
          </p:nvPr>
        </p:nvSpPr>
        <p:spPr>
          <a:xfrm>
            <a:off x="457200" y="274638"/>
            <a:ext cx="7467600" cy="715962"/>
          </a:xfrm>
        </p:spPr>
        <p:txBody>
          <a:bodyPr/>
          <a:lstStyle/>
          <a:p>
            <a:r>
              <a:rPr lang="en-US" dirty="0"/>
              <a:t>Revocation of UDIN</a:t>
            </a:r>
          </a:p>
        </p:txBody>
      </p:sp>
      <p:sp>
        <p:nvSpPr>
          <p:cNvPr id="3" name="Content Placeholder 2">
            <a:extLst>
              <a:ext uri="{FF2B5EF4-FFF2-40B4-BE49-F238E27FC236}">
                <a16:creationId xmlns:a16="http://schemas.microsoft.com/office/drawing/2014/main" id="{10FEE581-D195-1743-AE88-79C967095481}"/>
              </a:ext>
            </a:extLst>
          </p:cNvPr>
          <p:cNvSpPr>
            <a:spLocks noGrp="1"/>
          </p:cNvSpPr>
          <p:nvPr>
            <p:ph sz="quarter" idx="1"/>
          </p:nvPr>
        </p:nvSpPr>
        <p:spPr>
          <a:xfrm>
            <a:off x="304800" y="1143000"/>
            <a:ext cx="8458200" cy="5486400"/>
          </a:xfrm>
        </p:spPr>
        <p:txBody>
          <a:bodyPr>
            <a:normAutofit fontScale="92500" lnSpcReduction="20000"/>
          </a:bodyPr>
          <a:lstStyle/>
          <a:p>
            <a:pPr marL="0" indent="0">
              <a:buNone/>
            </a:pPr>
            <a:r>
              <a:rPr lang="en-IN" u="sng" dirty="0"/>
              <a:t>Revocation of UDIN may be required in case of</a:t>
            </a:r>
          </a:p>
          <a:p>
            <a:r>
              <a:rPr lang="en-IN" dirty="0"/>
              <a:t>UDIN obtained but certificate not issued for specific reason,</a:t>
            </a:r>
          </a:p>
          <a:p>
            <a:r>
              <a:rPr lang="en-IN" dirty="0"/>
              <a:t>UDIN obtained but certificate not issued within 15 days thereof, or</a:t>
            </a:r>
          </a:p>
          <a:p>
            <a:r>
              <a:rPr lang="en-IN" dirty="0"/>
              <a:t>(UDIN obtained and certificate issued but rejected by authority or withdrawn by us for certain reason </a:t>
            </a:r>
          </a:p>
          <a:p>
            <a:pPr marL="0" indent="0">
              <a:buNone/>
            </a:pPr>
            <a:endParaRPr lang="en-IN" dirty="0"/>
          </a:p>
          <a:p>
            <a:r>
              <a:rPr lang="en-IN" dirty="0"/>
              <a:t>Members should note that UDIN can be revoked by mentioning the reason. </a:t>
            </a:r>
          </a:p>
          <a:p>
            <a:r>
              <a:rPr lang="en-IN" dirty="0"/>
              <a:t>Further, there is no time limit for allowing revocation.</a:t>
            </a:r>
          </a:p>
          <a:p>
            <a:r>
              <a:rPr lang="en-IN" dirty="0"/>
              <a:t>If any user (Authorities/Regulators/Banks/Others) had searched that UDIN before revocation, an alert message will be sent about revocation of the UDIN.</a:t>
            </a:r>
          </a:p>
          <a:p>
            <a:r>
              <a:rPr lang="en-IN" dirty="0"/>
              <a:t>After revocation of the UDIN, anybody searches for that UDIN, appropriate narration indicated by Member with the date of revocation will be displayed for that revoked UDIN.</a:t>
            </a:r>
          </a:p>
          <a:p>
            <a:endParaRPr lang="en-US" dirty="0"/>
          </a:p>
        </p:txBody>
      </p:sp>
    </p:spTree>
    <p:extLst>
      <p:ext uri="{BB962C8B-B14F-4D97-AF65-F5344CB8AC3E}">
        <p14:creationId xmlns:p14="http://schemas.microsoft.com/office/powerpoint/2010/main" val="31786860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wipe(down)">
                                      <p:cBhvr>
                                        <p:cTn id="71" dur="580">
                                          <p:stCondLst>
                                            <p:cond delay="0"/>
                                          </p:stCondLst>
                                        </p:cTn>
                                        <p:tgtEl>
                                          <p:spTgt spid="3">
                                            <p:txEl>
                                              <p:pRg st="5" end="5"/>
                                            </p:txEl>
                                          </p:spTgt>
                                        </p:tgtEl>
                                      </p:cBhvr>
                                    </p:animEffect>
                                    <p:anim calcmode="lin" valueType="num">
                                      <p:cBhvr>
                                        <p:cTn id="7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5" end="5"/>
                                            </p:txEl>
                                          </p:spTgt>
                                        </p:tgtEl>
                                      </p:cBhvr>
                                      <p:to x="100000" y="60000"/>
                                    </p:animScale>
                                    <p:animScale>
                                      <p:cBhvr>
                                        <p:cTn id="78" dur="166" decel="50000">
                                          <p:stCondLst>
                                            <p:cond delay="676"/>
                                          </p:stCondLst>
                                        </p:cTn>
                                        <p:tgtEl>
                                          <p:spTgt spid="3">
                                            <p:txEl>
                                              <p:pRg st="5" end="5"/>
                                            </p:txEl>
                                          </p:spTgt>
                                        </p:tgtEl>
                                      </p:cBhvr>
                                      <p:to x="100000" y="100000"/>
                                    </p:animScale>
                                    <p:animScale>
                                      <p:cBhvr>
                                        <p:cTn id="79" dur="26">
                                          <p:stCondLst>
                                            <p:cond delay="1312"/>
                                          </p:stCondLst>
                                        </p:cTn>
                                        <p:tgtEl>
                                          <p:spTgt spid="3">
                                            <p:txEl>
                                              <p:pRg st="5" end="5"/>
                                            </p:txEl>
                                          </p:spTgt>
                                        </p:tgtEl>
                                      </p:cBhvr>
                                      <p:to x="100000" y="80000"/>
                                    </p:animScale>
                                    <p:animScale>
                                      <p:cBhvr>
                                        <p:cTn id="80" dur="166" decel="50000">
                                          <p:stCondLst>
                                            <p:cond delay="1338"/>
                                          </p:stCondLst>
                                        </p:cTn>
                                        <p:tgtEl>
                                          <p:spTgt spid="3">
                                            <p:txEl>
                                              <p:pRg st="5" end="5"/>
                                            </p:txEl>
                                          </p:spTgt>
                                        </p:tgtEl>
                                      </p:cBhvr>
                                      <p:to x="100000" y="100000"/>
                                    </p:animScale>
                                    <p:animScale>
                                      <p:cBhvr>
                                        <p:cTn id="81" dur="26">
                                          <p:stCondLst>
                                            <p:cond delay="1642"/>
                                          </p:stCondLst>
                                        </p:cTn>
                                        <p:tgtEl>
                                          <p:spTgt spid="3">
                                            <p:txEl>
                                              <p:pRg st="5" end="5"/>
                                            </p:txEl>
                                          </p:spTgt>
                                        </p:tgtEl>
                                      </p:cBhvr>
                                      <p:to x="100000" y="90000"/>
                                    </p:animScale>
                                    <p:animScale>
                                      <p:cBhvr>
                                        <p:cTn id="82" dur="166" decel="50000">
                                          <p:stCondLst>
                                            <p:cond delay="1668"/>
                                          </p:stCondLst>
                                        </p:cTn>
                                        <p:tgtEl>
                                          <p:spTgt spid="3">
                                            <p:txEl>
                                              <p:pRg st="5" end="5"/>
                                            </p:txEl>
                                          </p:spTgt>
                                        </p:tgtEl>
                                      </p:cBhvr>
                                      <p:to x="100000" y="100000"/>
                                    </p:animScale>
                                    <p:animScale>
                                      <p:cBhvr>
                                        <p:cTn id="83" dur="26">
                                          <p:stCondLst>
                                            <p:cond delay="1808"/>
                                          </p:stCondLst>
                                        </p:cTn>
                                        <p:tgtEl>
                                          <p:spTgt spid="3">
                                            <p:txEl>
                                              <p:pRg st="5" end="5"/>
                                            </p:txEl>
                                          </p:spTgt>
                                        </p:tgtEl>
                                      </p:cBhvr>
                                      <p:to x="100000" y="95000"/>
                                    </p:animScale>
                                    <p:animScale>
                                      <p:cBhvr>
                                        <p:cTn id="84" dur="166" decel="50000">
                                          <p:stCondLst>
                                            <p:cond delay="1834"/>
                                          </p:stCondLst>
                                        </p:cTn>
                                        <p:tgtEl>
                                          <p:spTgt spid="3">
                                            <p:txEl>
                                              <p:pRg st="5" end="5"/>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Effect transition="in" filter="wipe(down)">
                                      <p:cBhvr>
                                        <p:cTn id="87" dur="580">
                                          <p:stCondLst>
                                            <p:cond delay="0"/>
                                          </p:stCondLst>
                                        </p:cTn>
                                        <p:tgtEl>
                                          <p:spTgt spid="3">
                                            <p:txEl>
                                              <p:pRg st="6" end="6"/>
                                            </p:txEl>
                                          </p:spTgt>
                                        </p:tgtEl>
                                      </p:cBhvr>
                                    </p:animEffect>
                                    <p:anim calcmode="lin" valueType="num">
                                      <p:cBhvr>
                                        <p:cTn id="8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6" end="6"/>
                                            </p:txEl>
                                          </p:spTgt>
                                        </p:tgtEl>
                                      </p:cBhvr>
                                      <p:to x="100000" y="60000"/>
                                    </p:animScale>
                                    <p:animScale>
                                      <p:cBhvr>
                                        <p:cTn id="94" dur="166" decel="50000">
                                          <p:stCondLst>
                                            <p:cond delay="676"/>
                                          </p:stCondLst>
                                        </p:cTn>
                                        <p:tgtEl>
                                          <p:spTgt spid="3">
                                            <p:txEl>
                                              <p:pRg st="6" end="6"/>
                                            </p:txEl>
                                          </p:spTgt>
                                        </p:tgtEl>
                                      </p:cBhvr>
                                      <p:to x="100000" y="100000"/>
                                    </p:animScale>
                                    <p:animScale>
                                      <p:cBhvr>
                                        <p:cTn id="95" dur="26">
                                          <p:stCondLst>
                                            <p:cond delay="1312"/>
                                          </p:stCondLst>
                                        </p:cTn>
                                        <p:tgtEl>
                                          <p:spTgt spid="3">
                                            <p:txEl>
                                              <p:pRg st="6" end="6"/>
                                            </p:txEl>
                                          </p:spTgt>
                                        </p:tgtEl>
                                      </p:cBhvr>
                                      <p:to x="100000" y="80000"/>
                                    </p:animScale>
                                    <p:animScale>
                                      <p:cBhvr>
                                        <p:cTn id="96" dur="166" decel="50000">
                                          <p:stCondLst>
                                            <p:cond delay="1338"/>
                                          </p:stCondLst>
                                        </p:cTn>
                                        <p:tgtEl>
                                          <p:spTgt spid="3">
                                            <p:txEl>
                                              <p:pRg st="6" end="6"/>
                                            </p:txEl>
                                          </p:spTgt>
                                        </p:tgtEl>
                                      </p:cBhvr>
                                      <p:to x="100000" y="100000"/>
                                    </p:animScale>
                                    <p:animScale>
                                      <p:cBhvr>
                                        <p:cTn id="97" dur="26">
                                          <p:stCondLst>
                                            <p:cond delay="1642"/>
                                          </p:stCondLst>
                                        </p:cTn>
                                        <p:tgtEl>
                                          <p:spTgt spid="3">
                                            <p:txEl>
                                              <p:pRg st="6" end="6"/>
                                            </p:txEl>
                                          </p:spTgt>
                                        </p:tgtEl>
                                      </p:cBhvr>
                                      <p:to x="100000" y="90000"/>
                                    </p:animScale>
                                    <p:animScale>
                                      <p:cBhvr>
                                        <p:cTn id="98" dur="166" decel="50000">
                                          <p:stCondLst>
                                            <p:cond delay="1668"/>
                                          </p:stCondLst>
                                        </p:cTn>
                                        <p:tgtEl>
                                          <p:spTgt spid="3">
                                            <p:txEl>
                                              <p:pRg st="6" end="6"/>
                                            </p:txEl>
                                          </p:spTgt>
                                        </p:tgtEl>
                                      </p:cBhvr>
                                      <p:to x="100000" y="100000"/>
                                    </p:animScale>
                                    <p:animScale>
                                      <p:cBhvr>
                                        <p:cTn id="99" dur="26">
                                          <p:stCondLst>
                                            <p:cond delay="1808"/>
                                          </p:stCondLst>
                                        </p:cTn>
                                        <p:tgtEl>
                                          <p:spTgt spid="3">
                                            <p:txEl>
                                              <p:pRg st="6" end="6"/>
                                            </p:txEl>
                                          </p:spTgt>
                                        </p:tgtEl>
                                      </p:cBhvr>
                                      <p:to x="100000" y="95000"/>
                                    </p:animScale>
                                    <p:animScale>
                                      <p:cBhvr>
                                        <p:cTn id="100" dur="166" decel="50000">
                                          <p:stCondLst>
                                            <p:cond delay="1834"/>
                                          </p:stCondLst>
                                        </p:cTn>
                                        <p:tgtEl>
                                          <p:spTgt spid="3">
                                            <p:txEl>
                                              <p:pRg st="6" end="6"/>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3">
                                            <p:txEl>
                                              <p:pRg st="7" end="7"/>
                                            </p:txEl>
                                          </p:spTgt>
                                        </p:tgtEl>
                                        <p:attrNameLst>
                                          <p:attrName>style.visibility</p:attrName>
                                        </p:attrNameLst>
                                      </p:cBhvr>
                                      <p:to>
                                        <p:strVal val="visible"/>
                                      </p:to>
                                    </p:set>
                                    <p:animEffect transition="in" filter="wipe(down)">
                                      <p:cBhvr>
                                        <p:cTn id="103" dur="580">
                                          <p:stCondLst>
                                            <p:cond delay="0"/>
                                          </p:stCondLst>
                                        </p:cTn>
                                        <p:tgtEl>
                                          <p:spTgt spid="3">
                                            <p:txEl>
                                              <p:pRg st="7" end="7"/>
                                            </p:txEl>
                                          </p:spTgt>
                                        </p:tgtEl>
                                      </p:cBhvr>
                                    </p:animEffect>
                                    <p:anim calcmode="lin" valueType="num">
                                      <p:cBhvr>
                                        <p:cTn id="10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7" end="7"/>
                                            </p:txEl>
                                          </p:spTgt>
                                        </p:tgtEl>
                                      </p:cBhvr>
                                      <p:to x="100000" y="60000"/>
                                    </p:animScale>
                                    <p:animScale>
                                      <p:cBhvr>
                                        <p:cTn id="110" dur="166" decel="50000">
                                          <p:stCondLst>
                                            <p:cond delay="676"/>
                                          </p:stCondLst>
                                        </p:cTn>
                                        <p:tgtEl>
                                          <p:spTgt spid="3">
                                            <p:txEl>
                                              <p:pRg st="7" end="7"/>
                                            </p:txEl>
                                          </p:spTgt>
                                        </p:tgtEl>
                                      </p:cBhvr>
                                      <p:to x="100000" y="100000"/>
                                    </p:animScale>
                                    <p:animScale>
                                      <p:cBhvr>
                                        <p:cTn id="111" dur="26">
                                          <p:stCondLst>
                                            <p:cond delay="1312"/>
                                          </p:stCondLst>
                                        </p:cTn>
                                        <p:tgtEl>
                                          <p:spTgt spid="3">
                                            <p:txEl>
                                              <p:pRg st="7" end="7"/>
                                            </p:txEl>
                                          </p:spTgt>
                                        </p:tgtEl>
                                      </p:cBhvr>
                                      <p:to x="100000" y="80000"/>
                                    </p:animScale>
                                    <p:animScale>
                                      <p:cBhvr>
                                        <p:cTn id="112" dur="166" decel="50000">
                                          <p:stCondLst>
                                            <p:cond delay="1338"/>
                                          </p:stCondLst>
                                        </p:cTn>
                                        <p:tgtEl>
                                          <p:spTgt spid="3">
                                            <p:txEl>
                                              <p:pRg st="7" end="7"/>
                                            </p:txEl>
                                          </p:spTgt>
                                        </p:tgtEl>
                                      </p:cBhvr>
                                      <p:to x="100000" y="100000"/>
                                    </p:animScale>
                                    <p:animScale>
                                      <p:cBhvr>
                                        <p:cTn id="113" dur="26">
                                          <p:stCondLst>
                                            <p:cond delay="1642"/>
                                          </p:stCondLst>
                                        </p:cTn>
                                        <p:tgtEl>
                                          <p:spTgt spid="3">
                                            <p:txEl>
                                              <p:pRg st="7" end="7"/>
                                            </p:txEl>
                                          </p:spTgt>
                                        </p:tgtEl>
                                      </p:cBhvr>
                                      <p:to x="100000" y="90000"/>
                                    </p:animScale>
                                    <p:animScale>
                                      <p:cBhvr>
                                        <p:cTn id="114" dur="166" decel="50000">
                                          <p:stCondLst>
                                            <p:cond delay="1668"/>
                                          </p:stCondLst>
                                        </p:cTn>
                                        <p:tgtEl>
                                          <p:spTgt spid="3">
                                            <p:txEl>
                                              <p:pRg st="7" end="7"/>
                                            </p:txEl>
                                          </p:spTgt>
                                        </p:tgtEl>
                                      </p:cBhvr>
                                      <p:to x="100000" y="100000"/>
                                    </p:animScale>
                                    <p:animScale>
                                      <p:cBhvr>
                                        <p:cTn id="115" dur="26">
                                          <p:stCondLst>
                                            <p:cond delay="1808"/>
                                          </p:stCondLst>
                                        </p:cTn>
                                        <p:tgtEl>
                                          <p:spTgt spid="3">
                                            <p:txEl>
                                              <p:pRg st="7" end="7"/>
                                            </p:txEl>
                                          </p:spTgt>
                                        </p:tgtEl>
                                      </p:cBhvr>
                                      <p:to x="100000" y="95000"/>
                                    </p:animScale>
                                    <p:animScale>
                                      <p:cBhvr>
                                        <p:cTn id="116" dur="166" decel="50000">
                                          <p:stCondLst>
                                            <p:cond delay="1834"/>
                                          </p:stCondLst>
                                        </p:cTn>
                                        <p:tgtEl>
                                          <p:spTgt spid="3">
                                            <p:txEl>
                                              <p:pRg st="7" end="7"/>
                                            </p:txEl>
                                          </p:spTgt>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3">
                                            <p:txEl>
                                              <p:pRg st="8" end="8"/>
                                            </p:txEl>
                                          </p:spTgt>
                                        </p:tgtEl>
                                        <p:attrNameLst>
                                          <p:attrName>style.visibility</p:attrName>
                                        </p:attrNameLst>
                                      </p:cBhvr>
                                      <p:to>
                                        <p:strVal val="visible"/>
                                      </p:to>
                                    </p:set>
                                    <p:animEffect transition="in" filter="wipe(down)">
                                      <p:cBhvr>
                                        <p:cTn id="119" dur="580">
                                          <p:stCondLst>
                                            <p:cond delay="0"/>
                                          </p:stCondLst>
                                        </p:cTn>
                                        <p:tgtEl>
                                          <p:spTgt spid="3">
                                            <p:txEl>
                                              <p:pRg st="8" end="8"/>
                                            </p:txEl>
                                          </p:spTgt>
                                        </p:tgtEl>
                                      </p:cBhvr>
                                    </p:animEffect>
                                    <p:anim calcmode="lin" valueType="num">
                                      <p:cBhvr>
                                        <p:cTn id="12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8" end="8"/>
                                            </p:txEl>
                                          </p:spTgt>
                                        </p:tgtEl>
                                      </p:cBhvr>
                                      <p:to x="100000" y="60000"/>
                                    </p:animScale>
                                    <p:animScale>
                                      <p:cBhvr>
                                        <p:cTn id="126" dur="166" decel="50000">
                                          <p:stCondLst>
                                            <p:cond delay="676"/>
                                          </p:stCondLst>
                                        </p:cTn>
                                        <p:tgtEl>
                                          <p:spTgt spid="3">
                                            <p:txEl>
                                              <p:pRg st="8" end="8"/>
                                            </p:txEl>
                                          </p:spTgt>
                                        </p:tgtEl>
                                      </p:cBhvr>
                                      <p:to x="100000" y="100000"/>
                                    </p:animScale>
                                    <p:animScale>
                                      <p:cBhvr>
                                        <p:cTn id="127" dur="26">
                                          <p:stCondLst>
                                            <p:cond delay="1312"/>
                                          </p:stCondLst>
                                        </p:cTn>
                                        <p:tgtEl>
                                          <p:spTgt spid="3">
                                            <p:txEl>
                                              <p:pRg st="8" end="8"/>
                                            </p:txEl>
                                          </p:spTgt>
                                        </p:tgtEl>
                                      </p:cBhvr>
                                      <p:to x="100000" y="80000"/>
                                    </p:animScale>
                                    <p:animScale>
                                      <p:cBhvr>
                                        <p:cTn id="128" dur="166" decel="50000">
                                          <p:stCondLst>
                                            <p:cond delay="1338"/>
                                          </p:stCondLst>
                                        </p:cTn>
                                        <p:tgtEl>
                                          <p:spTgt spid="3">
                                            <p:txEl>
                                              <p:pRg st="8" end="8"/>
                                            </p:txEl>
                                          </p:spTgt>
                                        </p:tgtEl>
                                      </p:cBhvr>
                                      <p:to x="100000" y="100000"/>
                                    </p:animScale>
                                    <p:animScale>
                                      <p:cBhvr>
                                        <p:cTn id="129" dur="26">
                                          <p:stCondLst>
                                            <p:cond delay="1642"/>
                                          </p:stCondLst>
                                        </p:cTn>
                                        <p:tgtEl>
                                          <p:spTgt spid="3">
                                            <p:txEl>
                                              <p:pRg st="8" end="8"/>
                                            </p:txEl>
                                          </p:spTgt>
                                        </p:tgtEl>
                                      </p:cBhvr>
                                      <p:to x="100000" y="90000"/>
                                    </p:animScale>
                                    <p:animScale>
                                      <p:cBhvr>
                                        <p:cTn id="130" dur="166" decel="50000">
                                          <p:stCondLst>
                                            <p:cond delay="1668"/>
                                          </p:stCondLst>
                                        </p:cTn>
                                        <p:tgtEl>
                                          <p:spTgt spid="3">
                                            <p:txEl>
                                              <p:pRg st="8" end="8"/>
                                            </p:txEl>
                                          </p:spTgt>
                                        </p:tgtEl>
                                      </p:cBhvr>
                                      <p:to x="100000" y="100000"/>
                                    </p:animScale>
                                    <p:animScale>
                                      <p:cBhvr>
                                        <p:cTn id="131" dur="26">
                                          <p:stCondLst>
                                            <p:cond delay="1808"/>
                                          </p:stCondLst>
                                        </p:cTn>
                                        <p:tgtEl>
                                          <p:spTgt spid="3">
                                            <p:txEl>
                                              <p:pRg st="8" end="8"/>
                                            </p:txEl>
                                          </p:spTgt>
                                        </p:tgtEl>
                                      </p:cBhvr>
                                      <p:to x="100000" y="95000"/>
                                    </p:animScale>
                                    <p:animScale>
                                      <p:cBhvr>
                                        <p:cTn id="13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in UDIN</a:t>
            </a:r>
          </a:p>
        </p:txBody>
      </p:sp>
      <p:sp>
        <p:nvSpPr>
          <p:cNvPr id="3" name="Content Placeholder 2"/>
          <p:cNvSpPr>
            <a:spLocks noGrp="1"/>
          </p:cNvSpPr>
          <p:nvPr>
            <p:ph sz="quarter" idx="1"/>
          </p:nvPr>
        </p:nvSpPr>
        <p:spPr/>
        <p:txBody>
          <a:bodyPr>
            <a:normAutofit/>
          </a:bodyPr>
          <a:lstStyle/>
          <a:p>
            <a:r>
              <a:rPr lang="en-US" sz="2100" dirty="0">
                <a:solidFill>
                  <a:schemeClr val="tx1"/>
                </a:solidFill>
                <a:latin typeface="Times New Roman" pitchFamily="18" charset="0"/>
                <a:cs typeface="Times New Roman" pitchFamily="18" charset="0"/>
              </a:rPr>
              <a:t>The process of generating the UDIN is a bit time consuming and has to be repeated each time the CA has to sign a document.</a:t>
            </a:r>
          </a:p>
          <a:p>
            <a:r>
              <a:rPr lang="en-US" sz="2100" dirty="0">
                <a:solidFill>
                  <a:schemeClr val="tx1"/>
                </a:solidFill>
                <a:latin typeface="Times New Roman" pitchFamily="18" charset="0"/>
                <a:cs typeface="Times New Roman" pitchFamily="18" charset="0"/>
              </a:rPr>
              <a:t>This may lead to a bit of discomfort in cases where many documents are to be signed in a short span of time. E.g. The audit reports at the due dates.</a:t>
            </a:r>
          </a:p>
          <a:p>
            <a:r>
              <a:rPr lang="en-US" sz="2100" dirty="0">
                <a:latin typeface="Times New Roman" pitchFamily="18" charset="0"/>
                <a:cs typeface="Times New Roman" pitchFamily="18" charset="0"/>
              </a:rPr>
              <a:t>However, the hardships faced will be very minute as compared to the benefits enjoyed by the way of stopping forgery and increasing the authenticity of the documents.</a:t>
            </a:r>
          </a:p>
          <a:p>
            <a:r>
              <a:rPr lang="en-IN" sz="2100" dirty="0">
                <a:latin typeface="Times New Roman" pitchFamily="18" charset="0"/>
                <a:cs typeface="Times New Roman" pitchFamily="18" charset="0"/>
              </a:rPr>
              <a:t>UDIN generation is being made mandatory as per the Council Decision of ICAI, hence not generating UDIN for mandatory documents will amount to non-adherence of the Council Decision and may attract disciplinary proceedings as per the Second Schedule Part II of The Chartered Accountants Act, 1949.</a:t>
            </a:r>
          </a:p>
          <a:p>
            <a:endParaRPr lang="en-US" sz="21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B4F93-BE10-EF47-A952-26F589242F72}"/>
              </a:ext>
            </a:extLst>
          </p:cNvPr>
          <p:cNvSpPr>
            <a:spLocks noGrp="1"/>
          </p:cNvSpPr>
          <p:nvPr>
            <p:ph sz="quarter" idx="1"/>
          </p:nvPr>
        </p:nvSpPr>
        <p:spPr>
          <a:xfrm>
            <a:off x="457200" y="381000"/>
            <a:ext cx="7467600" cy="6092952"/>
          </a:xfrm>
        </p:spPr>
        <p:txBody>
          <a:bodyPr>
            <a:normAutofit fontScale="85000" lnSpcReduction="10000"/>
          </a:bodyPr>
          <a:lstStyle/>
          <a:p>
            <a:r>
              <a:rPr lang="en-US" dirty="0"/>
              <a:t>Is UDIN required for Certified True Copies also?</a:t>
            </a:r>
            <a:r>
              <a:rPr lang="en-IN" dirty="0"/>
              <a:t> </a:t>
            </a:r>
          </a:p>
          <a:p>
            <a:r>
              <a:rPr lang="en-US" dirty="0"/>
              <a:t>Can a Partner generate UDIN for the Certificate signed by another Partner?</a:t>
            </a:r>
            <a:endParaRPr lang="en-IN" dirty="0"/>
          </a:p>
          <a:p>
            <a:r>
              <a:rPr lang="en-US" dirty="0"/>
              <a:t>Whether UDIN will be applicable only for manually signed documents or also for digitally signed certificates being uploaded online such as Form 15 CB?</a:t>
            </a:r>
          </a:p>
          <a:p>
            <a:r>
              <a:rPr lang="en-US" dirty="0"/>
              <a:t>Is UDIN required for original Certificate only or for duplicates also?</a:t>
            </a:r>
          </a:p>
          <a:p>
            <a:r>
              <a:rPr lang="en-US" dirty="0"/>
              <a:t>What is meant by “Date of signing Document”?</a:t>
            </a:r>
            <a:r>
              <a:rPr lang="en-IN" dirty="0"/>
              <a:t> </a:t>
            </a:r>
          </a:p>
          <a:p>
            <a:r>
              <a:rPr lang="en-IN" dirty="0"/>
              <a:t>What if there are no financial figures?</a:t>
            </a:r>
          </a:p>
          <a:p>
            <a:r>
              <a:rPr lang="en-IN" dirty="0"/>
              <a:t> </a:t>
            </a:r>
            <a:r>
              <a:rPr lang="en-US" dirty="0"/>
              <a:t>Sometimes there are multiple reports in one Assignment. Is separate UDIN is to be generated for all such reports?</a:t>
            </a:r>
            <a:endParaRPr lang="en-IN" dirty="0"/>
          </a:p>
          <a:p>
            <a:r>
              <a:rPr lang="en-US" dirty="0"/>
              <a:t>Is UDIN required to be mentioned on every page of the Document or it can be mentioned at the last?</a:t>
            </a:r>
          </a:p>
          <a:p>
            <a:r>
              <a:rPr lang="en-US" dirty="0"/>
              <a:t>For Tax Audit under Section 44AB, whether separate UDIN is required for Audit Reports like Form 3CA/3CB and Form 3CD?</a:t>
            </a:r>
          </a:p>
          <a:p>
            <a:r>
              <a:rPr lang="en-US" dirty="0"/>
              <a:t>Under various Key Fields, the figures pertaining to which date are to be entered for generating UDIN?</a:t>
            </a:r>
            <a:endParaRPr lang="en-IN" dirty="0"/>
          </a:p>
          <a:p>
            <a:endParaRPr lang="en-IN" dirty="0"/>
          </a:p>
          <a:p>
            <a:endParaRPr lang="en-IN" dirty="0"/>
          </a:p>
          <a:p>
            <a:endParaRPr lang="en-US" dirty="0"/>
          </a:p>
        </p:txBody>
      </p:sp>
    </p:spTree>
    <p:extLst>
      <p:ext uri="{BB962C8B-B14F-4D97-AF65-F5344CB8AC3E}">
        <p14:creationId xmlns:p14="http://schemas.microsoft.com/office/powerpoint/2010/main" val="168754067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1"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 calcmode="lin" valueType="num">
                                      <p:cBhvr additive="base">
                                        <p:cTn id="4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1"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 calcmode="lin" valueType="num">
                                      <p:cBhvr additive="base">
                                        <p:cTn id="5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1"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 calcmode="lin" valueType="num">
                                      <p:cBhvr additive="base">
                                        <p:cTn id="5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 calcmode="lin" valueType="num">
                                      <p:cBhvr additive="base">
                                        <p:cTn id="6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1"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additive="base">
                                        <p:cTn id="7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1"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 calcmode="lin" valueType="num">
                                      <p:cBhvr additive="base">
                                        <p:cTn id="7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1" nodeType="click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anim calcmode="lin" valueType="num">
                                      <p:cBhvr additive="base">
                                        <p:cTn id="8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1" nodeType="clickEffect">
                                  <p:stCondLst>
                                    <p:cond delay="0"/>
                                  </p:stCondLst>
                                  <p:childTnLst>
                                    <p:set>
                                      <p:cBhvr>
                                        <p:cTn id="88" dur="1" fill="hold">
                                          <p:stCondLst>
                                            <p:cond delay="0"/>
                                          </p:stCondLst>
                                        </p:cTn>
                                        <p:tgtEl>
                                          <p:spTgt spid="3">
                                            <p:txEl>
                                              <p:pRg st="7" end="7"/>
                                            </p:txEl>
                                          </p:spTgt>
                                        </p:tgtEl>
                                        <p:attrNameLst>
                                          <p:attrName>style.visibility</p:attrName>
                                        </p:attrNameLst>
                                      </p:cBhvr>
                                      <p:to>
                                        <p:strVal val="visible"/>
                                      </p:to>
                                    </p:set>
                                    <p:anim calcmode="lin" valueType="num">
                                      <p:cBhvr additive="base">
                                        <p:cTn id="8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1" nodeType="clickEffect">
                                  <p:stCondLst>
                                    <p:cond delay="0"/>
                                  </p:stCondLst>
                                  <p:childTnLst>
                                    <p:set>
                                      <p:cBhvr>
                                        <p:cTn id="94" dur="1" fill="hold">
                                          <p:stCondLst>
                                            <p:cond delay="0"/>
                                          </p:stCondLst>
                                        </p:cTn>
                                        <p:tgtEl>
                                          <p:spTgt spid="3">
                                            <p:txEl>
                                              <p:pRg st="8" end="8"/>
                                            </p:txEl>
                                          </p:spTgt>
                                        </p:tgtEl>
                                        <p:attrNameLst>
                                          <p:attrName>style.visibility</p:attrName>
                                        </p:attrNameLst>
                                      </p:cBhvr>
                                      <p:to>
                                        <p:strVal val="visible"/>
                                      </p:to>
                                    </p:set>
                                    <p:anim calcmode="lin" valueType="num">
                                      <p:cBhvr additive="base">
                                        <p:cTn id="9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1" nodeType="clickEffect">
                                  <p:stCondLst>
                                    <p:cond delay="0"/>
                                  </p:stCondLst>
                                  <p:childTnLst>
                                    <p:set>
                                      <p:cBhvr>
                                        <p:cTn id="100" dur="1" fill="hold">
                                          <p:stCondLst>
                                            <p:cond delay="0"/>
                                          </p:stCondLst>
                                        </p:cTn>
                                        <p:tgtEl>
                                          <p:spTgt spid="3">
                                            <p:txEl>
                                              <p:pRg st="9" end="9"/>
                                            </p:txEl>
                                          </p:spTgt>
                                        </p:tgtEl>
                                        <p:attrNameLst>
                                          <p:attrName>style.visibility</p:attrName>
                                        </p:attrNameLst>
                                      </p:cBhvr>
                                      <p:to>
                                        <p:strVal val="visible"/>
                                      </p:to>
                                    </p:set>
                                    <p:anim calcmode="lin" valueType="num">
                                      <p:cBhvr additive="base">
                                        <p:cTn id="10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B5090F-8C22-5843-BEFE-873D723D6066}"/>
              </a:ext>
            </a:extLst>
          </p:cNvPr>
          <p:cNvSpPr>
            <a:spLocks noGrp="1"/>
          </p:cNvSpPr>
          <p:nvPr>
            <p:ph sz="quarter" idx="1"/>
          </p:nvPr>
        </p:nvSpPr>
        <p:spPr>
          <a:xfrm>
            <a:off x="457200" y="381000"/>
            <a:ext cx="7467600" cy="6092952"/>
          </a:xfrm>
        </p:spPr>
        <p:txBody>
          <a:bodyPr/>
          <a:lstStyle/>
          <a:p>
            <a:r>
              <a:rPr lang="en-US" b="1" dirty="0"/>
              <a:t>What is to be mentioned under Shareholder Fund/Owner’s Fund?</a:t>
            </a:r>
          </a:p>
          <a:p>
            <a:endParaRPr lang="en-IN" dirty="0"/>
          </a:p>
          <a:p>
            <a:pPr marL="0" indent="0">
              <a:buNone/>
            </a:pPr>
            <a:r>
              <a:rPr lang="en-US" dirty="0"/>
              <a:t>Under the Keyword “Shareholders Fund/ Owner’s Fund” figures appearing under Owner Funds / Shareholding / Capital Investment / Equity Share / Equity Interests / Share Ownership / Capital Account / Partners’ Capital /Capital Providers / Stockholder / Venture Capitalists /Own Capital / Endowment Fund/ Corpus Fund /General Fund etc. </a:t>
            </a:r>
            <a:r>
              <a:rPr lang="en-US" b="1" dirty="0"/>
              <a:t>inclusive of Reserve and Surplus is to be mentioned irrespective of the term used in the Financial Statement.</a:t>
            </a:r>
            <a:endParaRPr lang="en-IN" b="1" dirty="0"/>
          </a:p>
          <a:p>
            <a:endParaRPr lang="en-US" dirty="0"/>
          </a:p>
        </p:txBody>
      </p:sp>
    </p:spTree>
    <p:extLst>
      <p:ext uri="{BB962C8B-B14F-4D97-AF65-F5344CB8AC3E}">
        <p14:creationId xmlns:p14="http://schemas.microsoft.com/office/powerpoint/2010/main" val="384552873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792CC0-03C0-8442-ADA2-00112C234169}"/>
              </a:ext>
            </a:extLst>
          </p:cNvPr>
          <p:cNvSpPr>
            <a:spLocks noGrp="1"/>
          </p:cNvSpPr>
          <p:nvPr>
            <p:ph sz="quarter" idx="1"/>
          </p:nvPr>
        </p:nvSpPr>
        <p:spPr>
          <a:xfrm>
            <a:off x="457200" y="533400"/>
            <a:ext cx="7467600" cy="5940552"/>
          </a:xfrm>
        </p:spPr>
        <p:txBody>
          <a:bodyPr>
            <a:normAutofit lnSpcReduction="10000"/>
          </a:bodyPr>
          <a:lstStyle/>
          <a:p>
            <a:r>
              <a:rPr lang="en-US" b="1" dirty="0"/>
              <a:t>Whether UDIN is required on Prospective Financial Statements / Information?</a:t>
            </a:r>
            <a:endParaRPr lang="en-IN" dirty="0"/>
          </a:p>
          <a:p>
            <a:pPr marL="0" indent="0">
              <a:buNone/>
            </a:pPr>
            <a:r>
              <a:rPr lang="en-US" dirty="0"/>
              <a:t>As per clause (3) of part-I of Second Schedule to the Chartered Accountants Act, 1949, a member in practice will be deemed to be guilty of professional misconduct if he engages in estimation of earnings contingent upon future transaction in a manner which may lead to the belief that he vouches for the accuracy of the forecast.</a:t>
            </a:r>
            <a:endParaRPr lang="en-IN" dirty="0"/>
          </a:p>
          <a:p>
            <a:pPr marL="0" indent="0">
              <a:buNone/>
            </a:pPr>
            <a:r>
              <a:rPr lang="en-US" dirty="0"/>
              <a:t>As per opinion of the Council, a Chartered Accountant can participate in the preparation of profit or financial forecasts and can review them, provided he indicates clearly in his report the sources of information, the basis of forecasts and also the major assumptions made in arriving at the forecasts and so long as he does not vouch for the accuracy of the forecasts. The member </a:t>
            </a:r>
          </a:p>
        </p:txBody>
      </p:sp>
    </p:spTree>
    <p:extLst>
      <p:ext uri="{BB962C8B-B14F-4D97-AF65-F5344CB8AC3E}">
        <p14:creationId xmlns:p14="http://schemas.microsoft.com/office/powerpoint/2010/main" val="40212420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388AC-D228-3D49-987D-A57D8C2E1B6E}"/>
              </a:ext>
            </a:extLst>
          </p:cNvPr>
          <p:cNvSpPr>
            <a:spLocks noGrp="1"/>
          </p:cNvSpPr>
          <p:nvPr>
            <p:ph sz="quarter" idx="1"/>
          </p:nvPr>
        </p:nvSpPr>
        <p:spPr>
          <a:xfrm>
            <a:off x="457200" y="381000"/>
            <a:ext cx="7467600" cy="6092952"/>
          </a:xfrm>
        </p:spPr>
        <p:txBody>
          <a:bodyPr>
            <a:normAutofit fontScale="92500" lnSpcReduction="20000"/>
          </a:bodyPr>
          <a:lstStyle/>
          <a:p>
            <a:r>
              <a:rPr lang="en-US" b="1" dirty="0"/>
              <a:t>Whether UDIN is required on Provisional Financial Statements / Compilation of Information?</a:t>
            </a:r>
            <a:endParaRPr lang="en-IN" dirty="0"/>
          </a:p>
          <a:p>
            <a:pPr marL="0" indent="0">
              <a:buNone/>
            </a:pPr>
            <a:r>
              <a:rPr lang="en-US" dirty="0"/>
              <a:t>Standard on Related Services (SRS) 4410 “Compilation Engagements” deals with the concept. Provisional Financial Statements / Compilation of Information may be prepared as per this standard. The purpose of this Standard is to establish standards on professional responsibilities of an accountant when an engagement to compile financial statements or other financial information is undertaken and the form and content of the report to be issued in connection with such a compilation so that the association of the name of the accountant with such financial statements or financial information is not misconstrued by a user of those statements or information as having been audited by him.</a:t>
            </a:r>
            <a:endParaRPr lang="en-IN" dirty="0"/>
          </a:p>
          <a:p>
            <a:pPr marL="0" indent="0">
              <a:buNone/>
            </a:pPr>
            <a:r>
              <a:rPr lang="en-US" dirty="0"/>
              <a:t>The member has to comply with SRS 4410 while preparing Provisional Financial Statements / Compilation of Information and has to obtain UDIN for the same.</a:t>
            </a:r>
            <a:endParaRPr lang="en-IN" dirty="0"/>
          </a:p>
        </p:txBody>
      </p:sp>
    </p:spTree>
    <p:extLst>
      <p:ext uri="{BB962C8B-B14F-4D97-AF65-F5344CB8AC3E}">
        <p14:creationId xmlns:p14="http://schemas.microsoft.com/office/powerpoint/2010/main" val="223171041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of Queries</a:t>
            </a:r>
          </a:p>
        </p:txBody>
      </p:sp>
      <p:sp>
        <p:nvSpPr>
          <p:cNvPr id="3" name="Content Placeholder 2"/>
          <p:cNvSpPr>
            <a:spLocks noGrp="1"/>
          </p:cNvSpPr>
          <p:nvPr>
            <p:ph sz="quarter" idx="1"/>
          </p:nvPr>
        </p:nvSpPr>
        <p:spPr/>
        <p:txBody>
          <a:bodyPr/>
          <a:lstStyle/>
          <a:p>
            <a:r>
              <a:rPr lang="en-US" sz="2200" dirty="0"/>
              <a:t>For any queries or assistance related to the UDIN portal, the following helpline has been provided by the Institute of Chartered Accountants of India:</a:t>
            </a:r>
            <a:br>
              <a:rPr lang="en-US" sz="2200" dirty="0"/>
            </a:br>
            <a:r>
              <a:rPr lang="en-US" sz="2200" dirty="0"/>
              <a:t>PDC Department </a:t>
            </a:r>
            <a:r>
              <a:rPr lang="en-US" sz="2200" b="1" dirty="0">
                <a:solidFill>
                  <a:schemeClr val="accent5">
                    <a:lumMod val="75000"/>
                  </a:schemeClr>
                </a:solidFill>
              </a:rPr>
              <a:t>– (011) 3011 0444.</a:t>
            </a:r>
          </a:p>
          <a:p>
            <a:endParaRPr lang="en-US" sz="2200" dirty="0"/>
          </a:p>
          <a:p>
            <a:r>
              <a:rPr lang="en-US" sz="2200" dirty="0"/>
              <a:t>The queries can also be mailed at </a:t>
            </a:r>
            <a:r>
              <a:rPr lang="en-US" sz="2200" b="1" u="sng" dirty="0">
                <a:solidFill>
                  <a:schemeClr val="accent5">
                    <a:lumMod val="75000"/>
                  </a:schemeClr>
                </a:solidFill>
              </a:rPr>
              <a:t>udin@icai.in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EB51-C4B9-5A46-8313-96458BABA31C}"/>
              </a:ext>
            </a:extLst>
          </p:cNvPr>
          <p:cNvSpPr>
            <a:spLocks noGrp="1"/>
          </p:cNvSpPr>
          <p:nvPr>
            <p:ph type="ctrTitle"/>
          </p:nvPr>
        </p:nvSpPr>
        <p:spPr>
          <a:xfrm>
            <a:off x="4419600" y="3733800"/>
            <a:ext cx="4343400" cy="2209800"/>
          </a:xfrm>
        </p:spPr>
        <p:txBody>
          <a:bodyPr>
            <a:normAutofit fontScale="90000"/>
          </a:bodyPr>
          <a:lstStyle/>
          <a:p>
            <a:pPr algn="ctr" eaLnBrk="1" fontAlgn="auto" hangingPunct="1">
              <a:spcAft>
                <a:spcPts val="0"/>
              </a:spcAft>
              <a:defRPr/>
            </a:pPr>
            <a:r>
              <a:rPr lang="en-US" sz="2700" dirty="0"/>
              <a:t>CA. ABHIJIT KELKAR</a:t>
            </a:r>
            <a:br>
              <a:rPr lang="en-US" sz="2700" dirty="0"/>
            </a:br>
            <a:r>
              <a:rPr lang="en-US" sz="2200" dirty="0"/>
              <a:t>B.COM, LL.B, FCA, DISA</a:t>
            </a:r>
            <a:br>
              <a:rPr lang="en-US" sz="2700" dirty="0"/>
            </a:br>
            <a:r>
              <a:rPr lang="en-US" sz="2700" dirty="0"/>
              <a:t>9422126890 / 9096021215</a:t>
            </a:r>
            <a:br>
              <a:rPr lang="en-IN" dirty="0"/>
            </a:br>
            <a:r>
              <a:rPr lang="en-IN" sz="2800" dirty="0">
                <a:solidFill>
                  <a:schemeClr val="accent1">
                    <a:satMod val="150000"/>
                  </a:schemeClr>
                </a:solidFill>
                <a:effectLst>
                  <a:outerShdw blurRad="50800" dist="38100" dir="2700000" algn="tl" rotWithShape="0">
                    <a:prstClr val="black">
                      <a:alpha val="40000"/>
                    </a:prstClr>
                  </a:outerShdw>
                </a:effectLst>
                <a:hlinkClick r:id="rId3"/>
              </a:rPr>
              <a:t>abhijit@kelkarcoca.com</a:t>
            </a:r>
            <a:br>
              <a:rPr lang="en-IN" sz="2800" dirty="0">
                <a:solidFill>
                  <a:schemeClr val="accent1">
                    <a:satMod val="150000"/>
                  </a:schemeClr>
                </a:solidFill>
                <a:effectLst>
                  <a:outerShdw blurRad="50800" dist="38100" dir="2700000" algn="tl" rotWithShape="0">
                    <a:prstClr val="black">
                      <a:alpha val="40000"/>
                    </a:prstClr>
                  </a:outerShdw>
                </a:effectLst>
              </a:rPr>
            </a:br>
            <a:r>
              <a:rPr lang="en-IN" sz="2800" dirty="0">
                <a:solidFill>
                  <a:schemeClr val="accent1">
                    <a:satMod val="150000"/>
                  </a:schemeClr>
                </a:solidFill>
                <a:effectLst>
                  <a:outerShdw blurRad="50800" dist="38100" dir="2700000" algn="tl" rotWithShape="0">
                    <a:prstClr val="black">
                      <a:alpha val="40000"/>
                    </a:prstClr>
                  </a:outerShdw>
                </a:effectLst>
              </a:rPr>
              <a:t>www.kelkarcoca.com</a:t>
            </a:r>
            <a:endParaRPr lang="en-IN" sz="2700" dirty="0">
              <a:solidFill>
                <a:schemeClr val="accent1">
                  <a:satMod val="150000"/>
                </a:schemeClr>
              </a:solidFill>
              <a:effectLst>
                <a:outerShdw blurRad="50800" dist="38100" dir="2700000" algn="tl" rotWithShape="0">
                  <a:prstClr val="black">
                    <a:alpha val="40000"/>
                  </a:prstClr>
                </a:outerShdw>
              </a:effectLst>
            </a:endParaRPr>
          </a:p>
        </p:txBody>
      </p:sp>
      <p:sp>
        <p:nvSpPr>
          <p:cNvPr id="3" name="Subtitle 2">
            <a:extLst>
              <a:ext uri="{FF2B5EF4-FFF2-40B4-BE49-F238E27FC236}">
                <a16:creationId xmlns:a16="http://schemas.microsoft.com/office/drawing/2014/main" id="{035A2BE3-6E6A-B44A-B9C4-A97B0EF77738}"/>
              </a:ext>
            </a:extLst>
          </p:cNvPr>
          <p:cNvSpPr>
            <a:spLocks noGrp="1"/>
          </p:cNvSpPr>
          <p:nvPr>
            <p:ph type="subTitle" idx="1"/>
          </p:nvPr>
        </p:nvSpPr>
        <p:spPr>
          <a:xfrm>
            <a:off x="714375" y="928688"/>
            <a:ext cx="5143500" cy="1357312"/>
          </a:xfrm>
        </p:spPr>
        <p:txBody>
          <a:bodyPr rtlCol="0">
            <a:normAutofit/>
          </a:bodyPr>
          <a:lstStyle/>
          <a:p>
            <a:pPr eaLnBrk="1" fontAlgn="auto" hangingPunct="1">
              <a:spcBef>
                <a:spcPts val="0"/>
              </a:spcBef>
              <a:spcAft>
                <a:spcPts val="0"/>
              </a:spcAft>
              <a:buFont typeface="Wingdings"/>
              <a:buNone/>
              <a:defRPr/>
            </a:pPr>
            <a:r>
              <a:rPr lang="en-IN" sz="4000" dirty="0">
                <a:solidFill>
                  <a:schemeClr val="accent1">
                    <a:satMod val="150000"/>
                  </a:schemeClr>
                </a:solidFill>
                <a:effectLst>
                  <a:outerShdw blurRad="50800" dist="38100" dir="2700000" algn="tl" rotWithShape="0">
                    <a:prstClr val="black">
                      <a:alpha val="40000"/>
                    </a:prstClr>
                  </a:outerShdw>
                </a:effectLst>
              </a:rPr>
              <a:t>Thank you for patient hearing!!</a:t>
            </a:r>
            <a:endParaRPr lang="en-IN" sz="4000" dirty="0">
              <a:solidFill>
                <a:schemeClr val="accent2">
                  <a:lumMod val="60000"/>
                  <a:lumOff val="40000"/>
                </a:schemeClr>
              </a:solidFill>
            </a:endParaRPr>
          </a:p>
        </p:txBody>
      </p:sp>
    </p:spTree>
    <p:extLst>
      <p:ext uri="{BB962C8B-B14F-4D97-AF65-F5344CB8AC3E}">
        <p14:creationId xmlns:p14="http://schemas.microsoft.com/office/powerpoint/2010/main" val="2528276415"/>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224790-14AF-7A4E-A3C9-8223DBDE78FF}"/>
              </a:ext>
            </a:extLst>
          </p:cNvPr>
          <p:cNvSpPr>
            <a:spLocks noGrp="1"/>
          </p:cNvSpPr>
          <p:nvPr>
            <p:ph sz="quarter" idx="1"/>
          </p:nvPr>
        </p:nvSpPr>
        <p:spPr>
          <a:xfrm>
            <a:off x="685800" y="304800"/>
            <a:ext cx="7467600" cy="6477000"/>
          </a:xfrm>
        </p:spPr>
        <p:txBody>
          <a:bodyPr>
            <a:normAutofit fontScale="70000" lnSpcReduction="20000"/>
          </a:bodyPr>
          <a:lstStyle/>
          <a:p>
            <a:pPr marL="0" indent="0">
              <a:buNone/>
            </a:pPr>
            <a:r>
              <a:rPr lang="en-IN" b="1" dirty="0"/>
              <a:t>Documents Issued by Chartered Accountants for the following</a:t>
            </a:r>
            <a:endParaRPr lang="en-IN" dirty="0"/>
          </a:p>
          <a:p>
            <a:r>
              <a:rPr lang="en-IN" dirty="0"/>
              <a:t>Goods &amp; Service Tax Act (GST)</a:t>
            </a:r>
          </a:p>
          <a:p>
            <a:r>
              <a:rPr lang="en-IN" dirty="0"/>
              <a:t>Value Added Tax (VAT)</a:t>
            </a:r>
          </a:p>
          <a:p>
            <a:r>
              <a:rPr lang="en-IN" dirty="0"/>
              <a:t>Service Tax Commission (STC)</a:t>
            </a:r>
          </a:p>
          <a:p>
            <a:r>
              <a:rPr lang="en-IN" dirty="0"/>
              <a:t>Banks</a:t>
            </a:r>
          </a:p>
          <a:p>
            <a:r>
              <a:rPr lang="en-IN" dirty="0"/>
              <a:t>Utilisation Certificates</a:t>
            </a:r>
          </a:p>
          <a:p>
            <a:r>
              <a:rPr lang="en-IN" dirty="0"/>
              <a:t>Companies Act</a:t>
            </a:r>
          </a:p>
          <a:p>
            <a:r>
              <a:rPr lang="en-IN" dirty="0"/>
              <a:t>Income Tax Act</a:t>
            </a:r>
          </a:p>
          <a:p>
            <a:r>
              <a:rPr lang="en-IN" dirty="0"/>
              <a:t>Accounting</a:t>
            </a:r>
          </a:p>
          <a:p>
            <a:r>
              <a:rPr lang="en-IN" dirty="0"/>
              <a:t>Auditing</a:t>
            </a:r>
          </a:p>
          <a:p>
            <a:r>
              <a:rPr lang="en-IN" dirty="0"/>
              <a:t>Cost &amp; Financial Management</a:t>
            </a:r>
          </a:p>
          <a:p>
            <a:r>
              <a:rPr lang="en-IN" dirty="0"/>
              <a:t>Direct Taxes</a:t>
            </a:r>
          </a:p>
          <a:p>
            <a:r>
              <a:rPr lang="en-IN" dirty="0"/>
              <a:t>Finance &amp; Capital Market</a:t>
            </a:r>
          </a:p>
          <a:p>
            <a:r>
              <a:rPr lang="en-IN" dirty="0"/>
              <a:t>Financial Management</a:t>
            </a:r>
          </a:p>
          <a:p>
            <a:r>
              <a:rPr lang="en-IN" dirty="0"/>
              <a:t>Indirect Taxes</a:t>
            </a:r>
          </a:p>
          <a:p>
            <a:r>
              <a:rPr lang="en-IN" dirty="0"/>
              <a:t>Information Technology</a:t>
            </a:r>
          </a:p>
          <a:p>
            <a:r>
              <a:rPr lang="en-IN" dirty="0"/>
              <a:t>Insurance &amp; Risk Management</a:t>
            </a:r>
          </a:p>
          <a:p>
            <a:r>
              <a:rPr lang="en-IN" dirty="0"/>
              <a:t>International Taxation</a:t>
            </a:r>
          </a:p>
          <a:p>
            <a:r>
              <a:rPr lang="en-IN" dirty="0"/>
              <a:t>Public Finance &amp; Government Accounting</a:t>
            </a:r>
          </a:p>
          <a:p>
            <a:r>
              <a:rPr lang="en-IN" dirty="0"/>
              <a:t>Foreign Exchange Management Act (FEMA)</a:t>
            </a:r>
          </a:p>
          <a:p>
            <a:r>
              <a:rPr lang="en-IN" dirty="0"/>
              <a:t>Others</a:t>
            </a:r>
          </a:p>
        </p:txBody>
      </p:sp>
    </p:spTree>
    <p:extLst>
      <p:ext uri="{BB962C8B-B14F-4D97-AF65-F5344CB8AC3E}">
        <p14:creationId xmlns:p14="http://schemas.microsoft.com/office/powerpoint/2010/main" val="15956970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fade">
                                      <p:cBhvr>
                                        <p:cTn id="97" dur="5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fade">
                                      <p:cBhvr>
                                        <p:cTn id="102" dur="500"/>
                                        <p:tgtEl>
                                          <p:spTgt spid="3">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Effect transition="in" filter="fade">
                                      <p:cBhvr>
                                        <p:cTn id="107"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411EB4-BB20-D04C-A75D-70071280576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52400"/>
            <a:ext cx="8534400" cy="6269880"/>
          </a:xfrm>
        </p:spPr>
      </p:pic>
    </p:spTree>
    <p:extLst>
      <p:ext uri="{BB962C8B-B14F-4D97-AF65-F5344CB8AC3E}">
        <p14:creationId xmlns:p14="http://schemas.microsoft.com/office/powerpoint/2010/main" val="3554952548"/>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 for UDIN</a:t>
            </a:r>
          </a:p>
        </p:txBody>
      </p:sp>
      <p:sp>
        <p:nvSpPr>
          <p:cNvPr id="3" name="Content Placeholder 2"/>
          <p:cNvSpPr>
            <a:spLocks noGrp="1"/>
          </p:cNvSpPr>
          <p:nvPr>
            <p:ph sz="quarter" idx="1"/>
          </p:nvPr>
        </p:nvSpPr>
        <p:spPr/>
        <p:txBody>
          <a:bodyPr>
            <a:normAutofit fontScale="92500" lnSpcReduction="20000"/>
          </a:bodyPr>
          <a:lstStyle/>
          <a:p>
            <a:r>
              <a:rPr lang="en-US" sz="2300" dirty="0"/>
              <a:t>The documents certified by the Chartered Accountants hold immense value since it usually signifies that the CA, in his professional opinion, has ensured that there is no misrepresentation by the entity issuing/submitting such a document.</a:t>
            </a:r>
          </a:p>
          <a:p>
            <a:r>
              <a:rPr lang="en-US" sz="2300" dirty="0"/>
              <a:t>Such documents are trusted upon by the various stakeholders and any misrepresentations may lead to heavy damages.</a:t>
            </a:r>
          </a:p>
          <a:p>
            <a:r>
              <a:rPr lang="en-US" sz="2300" dirty="0"/>
              <a:t>The UDIN offers the facility to various stakeholders such as: </a:t>
            </a:r>
          </a:p>
          <a:p>
            <a:pPr lvl="1">
              <a:buFont typeface="Arial" pitchFamily="34" charset="0"/>
              <a:buChar char="•"/>
            </a:pPr>
            <a:r>
              <a:rPr lang="en-US" b="1" dirty="0">
                <a:solidFill>
                  <a:schemeClr val="accent6">
                    <a:lumMod val="75000"/>
                  </a:schemeClr>
                </a:solidFill>
              </a:rPr>
              <a:t>Regulators</a:t>
            </a:r>
          </a:p>
          <a:p>
            <a:pPr lvl="1">
              <a:buFont typeface="Arial" pitchFamily="34" charset="0"/>
              <a:buChar char="•"/>
            </a:pPr>
            <a:r>
              <a:rPr lang="en-US" b="1" dirty="0">
                <a:solidFill>
                  <a:schemeClr val="accent6">
                    <a:lumMod val="75000"/>
                  </a:schemeClr>
                </a:solidFill>
              </a:rPr>
              <a:t>Banks</a:t>
            </a:r>
          </a:p>
          <a:p>
            <a:pPr lvl="1">
              <a:buFont typeface="Arial" pitchFamily="34" charset="0"/>
              <a:buChar char="•"/>
            </a:pPr>
            <a:r>
              <a:rPr lang="en-US" b="1" dirty="0">
                <a:solidFill>
                  <a:schemeClr val="accent6">
                    <a:lumMod val="75000"/>
                  </a:schemeClr>
                </a:solidFill>
              </a:rPr>
              <a:t>Authorities</a:t>
            </a:r>
          </a:p>
          <a:p>
            <a:pPr lvl="1">
              <a:buFont typeface="Arial" pitchFamily="34" charset="0"/>
              <a:buChar char="•"/>
            </a:pPr>
            <a:r>
              <a:rPr lang="en-US" b="1" dirty="0">
                <a:solidFill>
                  <a:schemeClr val="accent6">
                    <a:lumMod val="75000"/>
                  </a:schemeClr>
                </a:solidFill>
              </a:rPr>
              <a:t>Other Stakeholders </a:t>
            </a:r>
          </a:p>
          <a:p>
            <a:pPr lvl="1">
              <a:buNone/>
            </a:pPr>
            <a:r>
              <a:rPr lang="en-US" dirty="0">
                <a:solidFill>
                  <a:schemeClr val="tx1"/>
                </a:solidFill>
              </a:rPr>
              <a:t>to check the authenticity of the documents by logging in on </a:t>
            </a:r>
          </a:p>
          <a:p>
            <a:pPr lvl="1">
              <a:buNone/>
            </a:pPr>
            <a:r>
              <a:rPr lang="en-US" dirty="0">
                <a:solidFill>
                  <a:schemeClr val="tx1"/>
                </a:solidFill>
              </a:rPr>
              <a:t>the Portal and verifying the UDIN generated by the CA.</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6" end="6"/>
                                            </p:txEl>
                                          </p:spTgt>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7" end="7"/>
                                            </p:txEl>
                                          </p:spTgt>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2"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UDIN</a:t>
            </a:r>
          </a:p>
        </p:txBody>
      </p:sp>
      <p:sp>
        <p:nvSpPr>
          <p:cNvPr id="3" name="Content Placeholder 2"/>
          <p:cNvSpPr>
            <a:spLocks noGrp="1"/>
          </p:cNvSpPr>
          <p:nvPr>
            <p:ph sz="quarter" idx="1"/>
          </p:nvPr>
        </p:nvSpPr>
        <p:spPr/>
        <p:txBody>
          <a:bodyPr>
            <a:normAutofit/>
          </a:bodyPr>
          <a:lstStyle/>
          <a:p>
            <a:r>
              <a:rPr lang="en-US" dirty="0"/>
              <a:t>The generation of UDIN for certifying documents will serve the following purposes:</a:t>
            </a:r>
          </a:p>
          <a:p>
            <a:pPr lvl="1">
              <a:buFont typeface="Arial" pitchFamily="34" charset="0"/>
              <a:buChar char="•"/>
            </a:pPr>
            <a:r>
              <a:rPr lang="en-US" dirty="0"/>
              <a:t>It will provide a Unique identification to Certified Documents</a:t>
            </a:r>
          </a:p>
          <a:p>
            <a:pPr lvl="1">
              <a:buFont typeface="Arial" pitchFamily="34" charset="0"/>
              <a:buChar char="•"/>
            </a:pPr>
            <a:r>
              <a:rPr lang="en-US" dirty="0"/>
              <a:t>Tracing of forged documents will be easier</a:t>
            </a:r>
          </a:p>
          <a:p>
            <a:pPr lvl="1">
              <a:buFont typeface="Arial" pitchFamily="34" charset="0"/>
              <a:buChar char="•"/>
            </a:pPr>
            <a:r>
              <a:rPr lang="en-US" dirty="0"/>
              <a:t>This initiative will facilitate Government and Third Parties in obtaining authentic documents</a:t>
            </a:r>
          </a:p>
          <a:p>
            <a:pPr lvl="1">
              <a:buFont typeface="Arial" pitchFamily="34" charset="0"/>
              <a:buChar char="•"/>
            </a:pPr>
            <a:r>
              <a:rPr lang="en-US" dirty="0"/>
              <a:t>It will secure documents certified by CA(s)</a:t>
            </a:r>
          </a:p>
          <a:p>
            <a:pPr lvl="1">
              <a:buFont typeface="Arial" pitchFamily="34" charset="0"/>
              <a:buChar char="•"/>
            </a:pPr>
            <a:r>
              <a:rPr lang="en-US" dirty="0"/>
              <a:t>Accountability and transparency in certification can be ensured</a:t>
            </a:r>
          </a:p>
          <a:p>
            <a:pPr lvl="1">
              <a:buFont typeface="Arial" pitchFamily="34" charset="0"/>
              <a:buChar char="•"/>
            </a:pPr>
            <a:r>
              <a:rPr lang="en-US" dirty="0"/>
              <a:t>Will work as a check medium for documents certified by persons not CA’s but acting as such.</a:t>
            </a:r>
          </a:p>
          <a:p>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1"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0" end="0"/>
                                            </p:txEl>
                                          </p:spTgt>
                                        </p:tgtEl>
                                      </p:cBhvr>
                                    </p:animEffect>
                                  </p:childTnLst>
                                </p:cTn>
                              </p:par>
                              <p:par>
                                <p:cTn id="34" presetID="31" presetClass="entr" presetSubtype="0" fill="hold" grpId="1"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p:cTn id="3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1" end="1"/>
                                            </p:txEl>
                                          </p:spTgt>
                                        </p:tgtEl>
                                      </p:cBhvr>
                                    </p:animEffect>
                                  </p:childTnLst>
                                </p:cTn>
                              </p:par>
                              <p:par>
                                <p:cTn id="40" presetID="31" presetClass="entr" presetSubtype="0" fill="hold" grpId="1" nodeType="with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2" end="2"/>
                                            </p:txEl>
                                          </p:spTgt>
                                        </p:tgtEl>
                                      </p:cBhvr>
                                    </p:animEffect>
                                  </p:childTnLst>
                                </p:cTn>
                              </p:par>
                              <p:par>
                                <p:cTn id="46" presetID="31" presetClass="entr" presetSubtype="0" fill="hold" grpId="1"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3" end="3"/>
                                            </p:txEl>
                                          </p:spTgt>
                                        </p:tgtEl>
                                      </p:cBhvr>
                                    </p:animEffect>
                                  </p:childTnLst>
                                </p:cTn>
                              </p:par>
                              <p:par>
                                <p:cTn id="52" presetID="31" presetClass="entr" presetSubtype="0" fill="hold" grpId="1"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4" end="4"/>
                                            </p:txEl>
                                          </p:spTgt>
                                        </p:tgtEl>
                                      </p:cBhvr>
                                    </p:animEffect>
                                  </p:childTnLst>
                                </p:cTn>
                              </p:par>
                              <p:par>
                                <p:cTn id="58" presetID="31" presetClass="entr" presetSubtype="0" fill="hold" grpId="1" nodeType="with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p:cTn id="6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5" end="5"/>
                                            </p:txEl>
                                          </p:spTgt>
                                        </p:tgtEl>
                                      </p:cBhvr>
                                    </p:animEffect>
                                  </p:childTnLst>
                                </p:cTn>
                              </p:par>
                              <p:par>
                                <p:cTn id="64" presetID="31" presetClass="entr" presetSubtype="0" fill="hold" grpId="1" nodeType="with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 calcmode="lin" valueType="num">
                                      <p:cBhvr>
                                        <p:cTn id="6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C662-BC3F-FC4A-A6EF-30448BEE1364}"/>
              </a:ext>
            </a:extLst>
          </p:cNvPr>
          <p:cNvSpPr>
            <a:spLocks noGrp="1"/>
          </p:cNvSpPr>
          <p:nvPr>
            <p:ph type="title"/>
          </p:nvPr>
        </p:nvSpPr>
        <p:spPr>
          <a:xfrm>
            <a:off x="457200" y="274638"/>
            <a:ext cx="7467600" cy="1935162"/>
          </a:xfrm>
        </p:spPr>
        <p:txBody>
          <a:bodyPr>
            <a:normAutofit/>
          </a:bodyPr>
          <a:lstStyle/>
          <a:p>
            <a:r>
              <a:rPr lang="en-IN" sz="2000" dirty="0"/>
              <a:t>Unique Document Identification Number (UDIN) has been made mandatory as per the Council decision taken at its 379th Meeting held on 17th – 18th December, 2018 in the following phases:</a:t>
            </a:r>
            <a:br>
              <a:rPr lang="en-IN" dirty="0"/>
            </a:br>
            <a:endParaRPr lang="en-US" dirty="0"/>
          </a:p>
        </p:txBody>
      </p:sp>
      <p:sp>
        <p:nvSpPr>
          <p:cNvPr id="3" name="Content Placeholder 2">
            <a:extLst>
              <a:ext uri="{FF2B5EF4-FFF2-40B4-BE49-F238E27FC236}">
                <a16:creationId xmlns:a16="http://schemas.microsoft.com/office/drawing/2014/main" id="{274E0CFC-5D62-4B41-9F24-ADF1967F5C07}"/>
              </a:ext>
            </a:extLst>
          </p:cNvPr>
          <p:cNvSpPr>
            <a:spLocks noGrp="1"/>
          </p:cNvSpPr>
          <p:nvPr>
            <p:ph sz="quarter" idx="1"/>
          </p:nvPr>
        </p:nvSpPr>
        <p:spPr>
          <a:xfrm>
            <a:off x="457200" y="1981200"/>
            <a:ext cx="7467600" cy="4492752"/>
          </a:xfrm>
        </p:spPr>
        <p:txBody>
          <a:bodyPr>
            <a:normAutofit fontScale="92500" lnSpcReduction="20000"/>
          </a:bodyPr>
          <a:lstStyle/>
          <a:p>
            <a:pPr fontAlgn="base"/>
            <a:r>
              <a:rPr lang="en-IN" dirty="0"/>
              <a:t>All Certification done by Practising CAs </a:t>
            </a:r>
            <a:r>
              <a:rPr lang="en-IN" dirty="0" err="1"/>
              <a:t>w.e.f</a:t>
            </a:r>
            <a:r>
              <a:rPr lang="en-IN" dirty="0"/>
              <a:t>. 1st Feb., 2019.</a:t>
            </a:r>
          </a:p>
          <a:p>
            <a:pPr marL="0" indent="0" fontAlgn="base">
              <a:buNone/>
            </a:pPr>
            <a:endParaRPr lang="en-IN" dirty="0"/>
          </a:p>
          <a:p>
            <a:pPr fontAlgn="base"/>
            <a:r>
              <a:rPr lang="en-IN" dirty="0"/>
              <a:t>All GST &amp; Tax Audit Reports </a:t>
            </a:r>
            <a:r>
              <a:rPr lang="en-IN" dirty="0" err="1"/>
              <a:t>w.e.f</a:t>
            </a:r>
            <a:r>
              <a:rPr lang="en-IN" dirty="0"/>
              <a:t>. 1st April, 2019.</a:t>
            </a:r>
          </a:p>
          <a:p>
            <a:pPr marL="0" indent="0" fontAlgn="base">
              <a:buNone/>
            </a:pPr>
            <a:endParaRPr lang="en-IN" dirty="0"/>
          </a:p>
          <a:p>
            <a:pPr fontAlgn="base"/>
            <a:r>
              <a:rPr lang="en-IN" dirty="0"/>
              <a:t>All other attest functions </a:t>
            </a:r>
            <a:r>
              <a:rPr lang="en-IN" dirty="0" err="1"/>
              <a:t>w.e.f</a:t>
            </a:r>
            <a:r>
              <a:rPr lang="en-IN" dirty="0"/>
              <a:t>. 1st July, 2019</a:t>
            </a:r>
          </a:p>
          <a:p>
            <a:pPr fontAlgn="base"/>
            <a:endParaRPr lang="en-IN" dirty="0"/>
          </a:p>
          <a:p>
            <a:r>
              <a:rPr lang="en-US" dirty="0">
                <a:latin typeface="Times New Roman" pitchFamily="18" charset="0"/>
                <a:cs typeface="Times New Roman" pitchFamily="18" charset="0"/>
              </a:rPr>
              <a:t>The UDIN is a unique identification number that can only be generated by the Practicing Chartered Accountants.</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Hence, only the Full time Practicing CAs’ having a Certificate Of Practice will be able to generate the UDIN to sign the certificates issued by them.</a:t>
            </a:r>
          </a:p>
          <a:p>
            <a:endParaRPr lang="en-US" dirty="0"/>
          </a:p>
        </p:txBody>
      </p:sp>
    </p:spTree>
    <p:extLst>
      <p:ext uri="{BB962C8B-B14F-4D97-AF65-F5344CB8AC3E}">
        <p14:creationId xmlns:p14="http://schemas.microsoft.com/office/powerpoint/2010/main" val="341297610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5C7E18-2EF1-3D4C-9BC7-432CD4334AD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457201"/>
            <a:ext cx="7467600" cy="5560710"/>
          </a:xfrm>
        </p:spPr>
      </p:pic>
    </p:spTree>
    <p:extLst>
      <p:ext uri="{BB962C8B-B14F-4D97-AF65-F5344CB8AC3E}">
        <p14:creationId xmlns:p14="http://schemas.microsoft.com/office/powerpoint/2010/main" val="2133690559"/>
      </p:ext>
    </p:extLst>
  </p:cSld>
  <p:clrMapOvr>
    <a:masterClrMapping/>
  </p:clrMapOvr>
  <p:transition>
    <p:split orient="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705</TotalTime>
  <Words>1904</Words>
  <Application>Microsoft Macintosh PowerPoint</Application>
  <PresentationFormat>On-screen Show (4:3)</PresentationFormat>
  <Paragraphs>163</Paragraphs>
  <Slides>37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Century Schoolbook</vt:lpstr>
      <vt:lpstr>Courier New</vt:lpstr>
      <vt:lpstr>Tahoma</vt:lpstr>
      <vt:lpstr>Times New Roman</vt:lpstr>
      <vt:lpstr>Wingdings</vt:lpstr>
      <vt:lpstr>Wingdings 2</vt:lpstr>
      <vt:lpstr>Oriel</vt:lpstr>
      <vt:lpstr>Unique Document Identification Number (UDIN)</vt:lpstr>
      <vt:lpstr>Need for UDIN</vt:lpstr>
      <vt:lpstr>What is UDIN </vt:lpstr>
      <vt:lpstr>PowerPoint Presentation</vt:lpstr>
      <vt:lpstr>PowerPoint Presentation</vt:lpstr>
      <vt:lpstr>Stakeholders for UDIN</vt:lpstr>
      <vt:lpstr>Benefits of UDIN</vt:lpstr>
      <vt:lpstr>Unique Document Identification Number (UDIN) has been made mandatory as per the Council decision taken at its 379th Meeting held on 17th – 18th December, 2018 in the following phases: </vt:lpstr>
      <vt:lpstr>PowerPoint Presentation</vt:lpstr>
      <vt:lpstr>How to Generate UDIN</vt:lpstr>
      <vt:lpstr>NEW REGISTRATION registered immediately, if not already registered. </vt:lpstr>
      <vt:lpstr>The Algorithm of UDIN</vt:lpstr>
      <vt:lpstr>PowerPoint Presentation</vt:lpstr>
      <vt:lpstr>How to Generate UDIN</vt:lpstr>
      <vt:lpstr>How to Generate UDIN</vt:lpstr>
      <vt:lpstr>IN Generation Page</vt:lpstr>
      <vt:lpstr>STEP  3: Generating UDIN </vt:lpstr>
      <vt:lpstr>PowerPoint Presentation</vt:lpstr>
      <vt:lpstr>For GST  (sec 35(5) of GST) 9C</vt:lpstr>
      <vt:lpstr>For GST  (sec 66(1) of GST) Form ADT-04 </vt:lpstr>
      <vt:lpstr>After filing in the necessary fields, the member has to click on the ‘generate OTP’ button.   The Portal then sends OTP on the registered Mobile number and Email ID of the Chartered Accountant.  The OTP is generated at the time of creation of each UDIN by the member.</vt:lpstr>
      <vt:lpstr>After entering all the specified details and reviewing the same (review button), the request for UDIN is to be submitted.  The UDIN Portal generates the UDIN number for the entered credentials and is displayed on the page.  The UDIN is generated One can even mention the generated UDIN on the Document manually. </vt:lpstr>
      <vt:lpstr>Important</vt:lpstr>
      <vt:lpstr>Alteration of UDIN</vt:lpstr>
      <vt:lpstr>VERIFICATION OF UDIN</vt:lpstr>
      <vt:lpstr>WHEN SEARCHED BY OUTSIDER</vt:lpstr>
      <vt:lpstr>SEARCH BY US </vt:lpstr>
      <vt:lpstr>List of Generated UDIN</vt:lpstr>
      <vt:lpstr>PowerPoint Presentation</vt:lpstr>
      <vt:lpstr>Revocation of UDIN</vt:lpstr>
      <vt:lpstr>Issues in UDIN</vt:lpstr>
      <vt:lpstr>PowerPoint Presentation</vt:lpstr>
      <vt:lpstr>PowerPoint Presentation</vt:lpstr>
      <vt:lpstr>PowerPoint Presentation</vt:lpstr>
      <vt:lpstr>PowerPoint Presentation</vt:lpstr>
      <vt:lpstr>Resolution of Queries</vt:lpstr>
      <vt:lpstr>CA. ABHIJIT KELKAR B.COM, LL.B, FCA, DISA 9422126890 / 9096021215 abhijit@kelkarcoca.com www.kelkarcoca.com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Unique Document Identification Number (UDIN)</dc:title>
  <dc:creator>Admin</dc:creator>
  <cp:lastModifiedBy>Microsoft Office User</cp:lastModifiedBy>
  <cp:revision>143</cp:revision>
  <dcterms:created xsi:type="dcterms:W3CDTF">2006-08-16T00:00:00Z</dcterms:created>
  <dcterms:modified xsi:type="dcterms:W3CDTF">2019-09-13T10:17:07Z</dcterms:modified>
</cp:coreProperties>
</file>