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4" r:id="rId19"/>
    <p:sldId id="273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4" r:id="rId29"/>
    <p:sldId id="283" r:id="rId30"/>
    <p:sldId id="285" r:id="rId31"/>
    <p:sldId id="286" r:id="rId32"/>
    <p:sldId id="287" r:id="rId33"/>
    <p:sldId id="288" r:id="rId34"/>
    <p:sldId id="290" r:id="rId35"/>
    <p:sldId id="291" r:id="rId36"/>
    <p:sldId id="292" r:id="rId37"/>
    <p:sldId id="289" r:id="rId38"/>
    <p:sldId id="293" r:id="rId3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81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dirty="0"/>
              <a:t>25/09/2021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dirty="0"/>
              <a:t>25/09/2021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7E3A-B166-407D-9866-32884E7D5B37}" type="datetimeFigureOut">
              <a:rPr lang="en-US" dirty="0"/>
              <a:t>25/09/2021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dirty="0"/>
              <a:t>25/09/2021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B0C4-6273-4C6E-B9BD-2EDC30F1CD52}" type="datetimeFigureOut">
              <a:rPr lang="en-US" dirty="0"/>
              <a:t>25/09/2021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dirty="0"/>
              <a:t>25/09/2021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6E2C-56C1-4E0D-A793-0088A7FDD37E}" type="datetimeFigureOut">
              <a:rPr lang="en-US" dirty="0"/>
              <a:t>25/09/2021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dirty="0"/>
              <a:t>25/09/2021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136C-8742-45B2-AF27-D93DF72833A9}" type="datetimeFigureOut">
              <a:rPr lang="en-US" dirty="0"/>
              <a:t>25/09/2021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2ABBEA6-7C60-4B02-AE87-00D78D8422AF}" type="datetimeFigureOut">
              <a:rPr lang="en-US" dirty="0"/>
              <a:t>25/09/2021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D897-D46E-4AD2-BD9B-49DD3E640873}" type="datetimeFigureOut">
              <a:rPr lang="en-US" dirty="0"/>
              <a:t>25/09/2021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8624D31-43A5-475A-80CF-332C9F6DCF35}" type="datetimeFigureOut">
              <a:rPr lang="en-US" dirty="0"/>
              <a:t>25/09/2021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7BF639-FB07-43DF-980B-29B3B7EEFF0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Practical Implications of Forensic Accounting &amp; Investigation Standards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9B7D04-C8EC-47CF-ABAB-E33164AD37B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CA Bharat Jeswani</a:t>
            </a:r>
          </a:p>
        </p:txBody>
      </p:sp>
    </p:spTree>
    <p:extLst>
      <p:ext uri="{BB962C8B-B14F-4D97-AF65-F5344CB8AC3E}">
        <p14:creationId xmlns:p14="http://schemas.microsoft.com/office/powerpoint/2010/main" val="15086000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493664-E491-47EA-9792-E6DF96E5B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 220 “ENGAGEMENT ACCEPTANCE AND APPOINTMENT”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AE547A-1BF8-455D-9C0B-902E9AC4A2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KEY POINTS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Responsibility of the Professional in agreeing the terms of the engagement during appointment.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Need to conduct preliminary procedures and due diligence before accepting engagements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All key terms of the engagement, as agreed with the client, are documented in the form of a formal Engagement Letter.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 Adhering to the requirements of Basic Principles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The Professional shall identify all key stakeholders, the individuals covered under the scope and the direct and indirect users of the engagement report.</a:t>
            </a:r>
          </a:p>
        </p:txBody>
      </p:sp>
    </p:spTree>
    <p:extLst>
      <p:ext uri="{BB962C8B-B14F-4D97-AF65-F5344CB8AC3E}">
        <p14:creationId xmlns:p14="http://schemas.microsoft.com/office/powerpoint/2010/main" val="20577955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493664-E491-47EA-9792-E6DF96E5B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 220 “ENGAGEMENT ACCEPTANCE AND APPOINTMENT”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AE547A-1BF8-455D-9C0B-902E9AC4A2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KEY POINTS </a:t>
            </a:r>
          </a:p>
          <a:p>
            <a:pPr marL="0" indent="0">
              <a:buNone/>
            </a:pPr>
            <a:r>
              <a:rPr lang="en-US" dirty="0"/>
              <a:t>6. Evaluation of independence, preliminary capability assessment with available resources and skills, complexity of relevant laws and regulations as well as any constraints or scope limitations.</a:t>
            </a:r>
          </a:p>
          <a:p>
            <a:pPr marL="0" indent="0">
              <a:buNone/>
            </a:pPr>
            <a:r>
              <a:rPr lang="en-US" dirty="0"/>
              <a:t>7. If risk substantial or limitation of scope, do not accept. Communicate reasons.</a:t>
            </a:r>
          </a:p>
          <a:p>
            <a:pPr marL="0" indent="0">
              <a:buNone/>
            </a:pPr>
            <a:r>
              <a:rPr lang="en-US" dirty="0"/>
              <a:t>8. Written consent of the appointing stakeholders on Engagement letter.</a:t>
            </a:r>
          </a:p>
          <a:p>
            <a:pPr marL="0" indent="0">
              <a:buNone/>
            </a:pPr>
            <a:r>
              <a:rPr lang="en-US" dirty="0"/>
              <a:t>9. In case of government agency, letter of appointment will do.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57421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493664-E491-47EA-9792-E6DF96E5B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 230 “USING THE WORK OF AN EXPERT”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AE547A-1BF8-455D-9C0B-902E9AC4A2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KEY POINTS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Responsibility of the Professional regarding the use of an expert.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Does not apply to outsourced work to third parties.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Independent determination of using the work of an expert.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Seek the authority to select, appoint and engage the Expert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If no authority then perform procedures to evaluate the independence and objectivity of the Expert appointed. If there are any concerns communicate with the appointing authority.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Evaluate the qualifications and credentials of the Expert</a:t>
            </a:r>
          </a:p>
          <a:p>
            <a:pPr marL="0" indent="0">
              <a:buNone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63949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493664-E491-47EA-9792-E6DF96E5B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 230 “USING THE WORK OF AN EXPERT”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AE547A-1BF8-455D-9C0B-902E9AC4A2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KEY POINTS </a:t>
            </a:r>
          </a:p>
          <a:p>
            <a:pPr marL="0" indent="0">
              <a:buNone/>
            </a:pPr>
            <a:r>
              <a:rPr lang="en-US" dirty="0"/>
              <a:t>7. Define the scope and expected deliverables</a:t>
            </a:r>
          </a:p>
          <a:p>
            <a:pPr marL="0" indent="0">
              <a:buNone/>
            </a:pPr>
            <a:r>
              <a:rPr lang="en-US" dirty="0"/>
              <a:t>8. Evaluate the adequacy of the work conducted by the Expert</a:t>
            </a:r>
          </a:p>
          <a:p>
            <a:pPr marL="0" indent="0">
              <a:buNone/>
            </a:pPr>
            <a:r>
              <a:rPr lang="en-US" dirty="0"/>
              <a:t>9. The Professional shall retain ultimate responsibility for assignment conclusions</a:t>
            </a:r>
          </a:p>
          <a:p>
            <a:pPr marL="0" indent="0">
              <a:buNone/>
            </a:pPr>
            <a:r>
              <a:rPr lang="en-US" dirty="0"/>
              <a:t>10. The report issued by the Professional shall clearly state the role of the Expert and reliance placed (if any) </a:t>
            </a:r>
          </a:p>
          <a:p>
            <a:pPr marL="0" indent="0">
              <a:buNone/>
            </a:pPr>
            <a:r>
              <a:rPr lang="en-US" dirty="0"/>
              <a:t>11. Evaluate Independence and Objectivity of the Expert by considering client relationships &amp; personal interests</a:t>
            </a:r>
          </a:p>
          <a:p>
            <a:pPr marL="0" indent="0">
              <a:buNone/>
            </a:pPr>
            <a:r>
              <a:rPr lang="en-US" dirty="0"/>
              <a:t>12. Evaluate Qualifications and Credentials of the Expert by Background checks, Self-Certification 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  <a:p>
            <a:pPr marL="0" indent="0">
              <a:buNone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30540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493664-E491-47EA-9792-E6DF96E5B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 230 “USING THE WORK OF AN EXPERT”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AE547A-1BF8-455D-9C0B-902E9AC4A2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KEY POINTS </a:t>
            </a:r>
          </a:p>
          <a:p>
            <a:pPr marL="0" indent="0">
              <a:buNone/>
            </a:pPr>
            <a:r>
              <a:rPr lang="en-US" dirty="0"/>
              <a:t>13. If work of expert inadequate , get agreement for further procedures or perform further procedures on your own.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  <a:p>
            <a:pPr marL="0" indent="0">
              <a:buNone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2383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493664-E491-47EA-9792-E6DF96E5B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 240 “ENGAGING WITH AGENCIES”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AE547A-1BF8-455D-9C0B-902E9AC4A2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KEY POINTS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Responsibility of the Professional when engaging with agencies.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Does not apply in situations wherein the Professional provides Expert Witness services in any proceeding before a Court of law.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The Professional shall agree on the objectives, scope and planned procedures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The Professional shall have an understanding of the applicable laws and regulations governing the respective agency </a:t>
            </a:r>
          </a:p>
          <a:p>
            <a:pPr marL="0" indent="0">
              <a:buNone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32897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493664-E491-47EA-9792-E6DF96E5B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 250 “COMMUNICATION WITH STAKEHOLDERS”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AE547A-1BF8-455D-9C0B-902E9AC4A2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KEY POINTS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Responsibility to have an effective communication with the stakeholders.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Communicate directly with the Primary Stakeholders, if required with secondary stakeholders.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The communication regarding reporting of the results or findings of an engagement is outside the scope of this Standard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 A pre-established communication protocol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Exercise good communication etiquettes at all times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Confidential &amp; Secured</a:t>
            </a:r>
          </a:p>
          <a:p>
            <a:pPr marL="0" indent="0">
              <a:buNone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05305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493664-E491-47EA-9792-E6DF96E5B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 250 “COMMUNICATION WITH STAKEHOLDERS”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AE547A-1BF8-455D-9C0B-902E9AC4A2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KEY POINTS </a:t>
            </a:r>
          </a:p>
          <a:p>
            <a:pPr marL="0" indent="0">
              <a:buNone/>
            </a:pPr>
            <a:r>
              <a:rPr lang="en-US" dirty="0"/>
              <a:t>7. Identify whether any communication requirements are mandated by any relevant statutory or regulatory provisions. </a:t>
            </a:r>
          </a:p>
          <a:p>
            <a:pPr marL="0" indent="0">
              <a:buNone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24887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7BF639-FB07-43DF-980B-29B3B7EEFF0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Standards on Executing Assignments (300 Series)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9B7D04-C8EC-47CF-ABAB-E33164AD37B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CA Bharat Jeswani</a:t>
            </a:r>
          </a:p>
        </p:txBody>
      </p:sp>
    </p:spTree>
    <p:extLst>
      <p:ext uri="{BB962C8B-B14F-4D97-AF65-F5344CB8AC3E}">
        <p14:creationId xmlns:p14="http://schemas.microsoft.com/office/powerpoint/2010/main" val="33946041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493664-E491-47EA-9792-E6DF96E5B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 310 “PLANNING THE ASSIGNMENT”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AE547A-1BF8-455D-9C0B-902E9AC4A2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KEY POINTS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Responsibility of the Professional when planning an assignment.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Planning process is in line with the overall scope of work &amp; objective &amp; should be flexible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Determine the appropriate work methodology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Resource Allocation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Risk Considerations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Discussion with Stakeholders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Technology Deployment</a:t>
            </a:r>
          </a:p>
          <a:p>
            <a:pPr marL="0" indent="0">
              <a:buNone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75416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7BF639-FB07-43DF-980B-29B3B7EEFF0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Standards on Key Concepts (100 Series)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9B7D04-C8EC-47CF-ABAB-E33164AD37B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CA Bharat Jeswani</a:t>
            </a:r>
          </a:p>
        </p:txBody>
      </p:sp>
    </p:spTree>
    <p:extLst>
      <p:ext uri="{BB962C8B-B14F-4D97-AF65-F5344CB8AC3E}">
        <p14:creationId xmlns:p14="http://schemas.microsoft.com/office/powerpoint/2010/main" val="1566683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493664-E491-47EA-9792-E6DF96E5B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 320 “EVIDENCE AND DOCUMENTATION”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AE547A-1BF8-455D-9C0B-902E9AC4A2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KEY POINTS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Responsibility of the Professional to discover appropriate and reliable evidence and maintain relevant and sufficient documentation.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Procedures for discovery of evidence not subject of this standard.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Appropriate and reliable evidence, which can stand on its own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Relevant and sufficient documentation for manner in which the evidence was discovered, reviewed, recorded and stored.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ownership and custody of the documentation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Where the work is entrusted to a third party, copy of documents to be kept, originals should be available for review.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877798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493664-E491-47EA-9792-E6DF96E5B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 320 “EVIDENCE AND DOCUMENTATION”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AE547A-1BF8-455D-9C0B-902E9AC4A2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KEY POINTS </a:t>
            </a:r>
          </a:p>
          <a:p>
            <a:pPr marL="457200" indent="-457200">
              <a:buAutoNum type="arabicPeriod" startAt="7"/>
            </a:pPr>
            <a:r>
              <a:rPr lang="en-US" dirty="0"/>
              <a:t>Evidence should be reliable, if not perform further procedures to obtain additional corroborative evidence.</a:t>
            </a:r>
          </a:p>
          <a:p>
            <a:pPr marL="457200" indent="-457200">
              <a:buAutoNum type="arabicPeriod" startAt="7"/>
            </a:pPr>
            <a:r>
              <a:rPr lang="en-US" dirty="0"/>
              <a:t> Appropriate Evidence suitable in a Court of law.</a:t>
            </a:r>
          </a:p>
          <a:p>
            <a:pPr marL="457200" indent="-457200">
              <a:buAutoNum type="arabicPeriod" startAt="7"/>
            </a:pPr>
            <a:r>
              <a:rPr lang="en-US" dirty="0"/>
              <a:t>Maintain the chain of custody</a:t>
            </a:r>
          </a:p>
          <a:p>
            <a:pPr marL="457200" indent="-457200">
              <a:buAutoNum type="arabicPeriod" startAt="7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02754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493664-E491-47EA-9792-E6DF96E5B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 330 “CONDUCTING WORK PROCEDURES”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AE547A-1BF8-455D-9C0B-902E9AC4A2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KEY POINTS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Develops planned Work Procedures for effective execution of the assignment.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Evaluate deploying relevant tools and techniques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Pay due attention to any Fraud Indicators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Formulation and testing of hypotheses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Assess the need for any change in methodology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Duly document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Communicate with the Stakeholders</a:t>
            </a:r>
          </a:p>
          <a:p>
            <a:pPr marL="0" indent="0">
              <a:buNone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60833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493664-E491-47EA-9792-E6DF96E5B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 340 “CONDUCTING INTERVIEWS”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AE547A-1BF8-455D-9C0B-902E9AC4A2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KEY POINTS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Deals with the requirements for the Professional to conduct interviews with individuals.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Well planned and conducted within the framework of existing laws, rules, norms and procedures.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Suitable evidence in a Court of law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Interviews shall be conducted within the defined scope of work.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Any interviews considered necessary by the Professional, but excluded from the scope for any reason, shall be mentioned in the report.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The planning may include preparing a questionnaire and a sequence, , the interviewer shall be flexible</a:t>
            </a:r>
          </a:p>
          <a:p>
            <a:pPr marL="0" indent="0">
              <a:buNone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310102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493664-E491-47EA-9792-E6DF96E5B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 340 “CONDUCTING INTERVIEWS”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AE547A-1BF8-455D-9C0B-902E9AC4A2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KEY POINTS </a:t>
            </a:r>
          </a:p>
          <a:p>
            <a:pPr marL="0" indent="0">
              <a:buNone/>
            </a:pPr>
            <a:r>
              <a:rPr lang="en-US" dirty="0"/>
              <a:t>7. Interview evidence should be collected without any inducement, threat or promise.</a:t>
            </a:r>
          </a:p>
          <a:p>
            <a:pPr marL="0" indent="0">
              <a:buNone/>
            </a:pPr>
            <a:r>
              <a:rPr lang="en-US" dirty="0"/>
              <a:t>8. Presence of senior representatives at the interview</a:t>
            </a:r>
          </a:p>
          <a:p>
            <a:pPr marL="0" indent="0">
              <a:buNone/>
            </a:pPr>
            <a:r>
              <a:rPr lang="en-US" dirty="0"/>
              <a:t>9. Minutes of the interview may be circulated and receipt duly acknowledged.</a:t>
            </a:r>
          </a:p>
          <a:p>
            <a:pPr marL="0" indent="0">
              <a:buNone/>
            </a:pPr>
            <a:r>
              <a:rPr lang="en-US" dirty="0"/>
              <a:t>10. A declaration or signed statement may be taken as a safeguard.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296228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493664-E491-47EA-9792-E6DF96E5B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 350 “REVIEW AND SUPERVISION”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AE547A-1BF8-455D-9C0B-902E9AC4A2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KEY POINTS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Deals with exercising due professional care through a process of review and supervision towards effective assignment conduct.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Evaluate if work procedures are being performed effectively and efficiently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Progress of the assignment is monitored as per the plan and the plan is updated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The procedures undertaken evaluated to ensure their relevance and adequacy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Key steps undertaken in the review and supervision process shall be Documented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874245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493664-E491-47EA-9792-E6DF96E5B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 360 “TESTIFYING BEFORE A COMPETENT AUTHORITY”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AE547A-1BF8-455D-9C0B-902E9AC4A2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KEY POINTS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Deals with the requirements to be followed by the Professional when testifying before a Competing Authority as a Fact Witness.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Expert witness not covered here.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Competencies expected and principles to be adhered to by the Testifying Professional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Testifying Professional shall be independent and be objective in approach and ensure that there is no conflict of interest in taking on the role of a Fact Witness prior to accepting an engagement.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Where there is any conflict, the Testifying Professional’s paramount duty shall be towards the Competent Authority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29293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493664-E491-47EA-9792-E6DF96E5B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 360 “TESTIFYING BEFORE A COMPETENT AUTHORITY”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AE547A-1BF8-455D-9C0B-902E9AC4A2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KEY POINTS </a:t>
            </a:r>
          </a:p>
          <a:p>
            <a:pPr marL="0" indent="0">
              <a:buNone/>
            </a:pPr>
            <a:r>
              <a:rPr lang="en-US" dirty="0"/>
              <a:t>6. Limit the scope of the testimony to only the facts and evidences</a:t>
            </a:r>
          </a:p>
          <a:p>
            <a:pPr marL="0" indent="0">
              <a:buNone/>
            </a:pPr>
            <a:r>
              <a:rPr lang="en-US" dirty="0"/>
              <a:t>7. Where circumstances arise raising doubts over the Basic Principles , the professional shall intimate the circumstances to the Primary Stakeholders and the Competent Authority.</a:t>
            </a:r>
          </a:p>
          <a:p>
            <a:pPr marL="0" indent="0">
              <a:buNone/>
            </a:pPr>
            <a:r>
              <a:rPr lang="en-US" dirty="0"/>
              <a:t>8. Compensation shall not be contingent upon the outcome of the proceedings.</a:t>
            </a:r>
          </a:p>
          <a:p>
            <a:pPr marL="0" indent="0">
              <a:buNone/>
            </a:pPr>
            <a:r>
              <a:rPr lang="en-US" dirty="0"/>
              <a:t>9. Fundamental responsibility to aid and assist the Competent Authority with the facts discovered, irrespective of the conclusions.</a:t>
            </a:r>
          </a:p>
          <a:p>
            <a:pPr marL="0" indent="0">
              <a:buNone/>
            </a:pPr>
            <a:r>
              <a:rPr lang="en-US" dirty="0"/>
              <a:t>10. Certain aspects of the matter have not been covered, shall clearly identify the same in the testimony.</a:t>
            </a:r>
          </a:p>
          <a:p>
            <a:pPr marL="0" indent="0">
              <a:buNone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399039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7BF639-FB07-43DF-980B-29B3B7EEFF0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Standards on </a:t>
            </a:r>
            <a:r>
              <a:rPr lang="en-US" dirty="0" err="1"/>
              <a:t>Specialised</a:t>
            </a:r>
            <a:r>
              <a:rPr lang="en-US" dirty="0"/>
              <a:t> Areas (400 Series)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9B7D04-C8EC-47CF-ABAB-E33164AD37B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CA Bharat Jeswani</a:t>
            </a:r>
          </a:p>
        </p:txBody>
      </p:sp>
    </p:spTree>
    <p:extLst>
      <p:ext uri="{BB962C8B-B14F-4D97-AF65-F5344CB8AC3E}">
        <p14:creationId xmlns:p14="http://schemas.microsoft.com/office/powerpoint/2010/main" val="333328828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493664-E491-47EA-9792-E6DF96E5B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 410 “APPLYING DATA ANALYSIS”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AE547A-1BF8-455D-9C0B-902E9AC4A2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KEY POINTS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Deals with the application of data analysis (DA) techniques to aid the work procedures of the Professional.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Improve the probability of evidence discovery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Enhance consistency across forensic assignments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Enable identification of fraud indicators for further investigation.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Gain confidence over the reliability of results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data analysis plan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Include pre-processing steps such as data acquisition, data validation and data preparation</a:t>
            </a:r>
          </a:p>
          <a:p>
            <a:pPr marL="0" indent="0">
              <a:buNone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46478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493664-E491-47EA-9792-E6DF96E5B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 110 “NATURE OF ENGAGEMENT”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AE547A-1BF8-455D-9C0B-902E9AC4A2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KEY POINTS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Responsibility of the Professional in understanding the nature of the engagement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 Clarity on the purpose of the engagement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Define scope &amp; approach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Identifies any specialized skills or resources necessary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Documentation</a:t>
            </a:r>
          </a:p>
          <a:p>
            <a:pPr marL="0" indent="0">
              <a:buNone/>
            </a:pPr>
            <a:r>
              <a:rPr lang="en-US" dirty="0"/>
              <a:t>Audit reports which highlight possible fraud indicators</a:t>
            </a:r>
          </a:p>
          <a:p>
            <a:pPr marL="0" indent="0">
              <a:buNone/>
            </a:pPr>
            <a:r>
              <a:rPr lang="en-US" dirty="0"/>
              <a:t>Initial correspondence, minutes of meeting with stakeholders in respect of the engagement to be undertaken </a:t>
            </a:r>
          </a:p>
        </p:txBody>
      </p:sp>
    </p:spTree>
    <p:extLst>
      <p:ext uri="{BB962C8B-B14F-4D97-AF65-F5344CB8AC3E}">
        <p14:creationId xmlns:p14="http://schemas.microsoft.com/office/powerpoint/2010/main" val="100842209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493664-E491-47EA-9792-E6DF96E5B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 410 “APPLYING DATA ANALYSIS”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AE547A-1BF8-455D-9C0B-902E9AC4A2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KEY POINTS </a:t>
            </a:r>
          </a:p>
          <a:p>
            <a:pPr marL="0" indent="0">
              <a:buNone/>
            </a:pPr>
            <a:r>
              <a:rPr lang="en-US" dirty="0"/>
              <a:t>8. Performing data analysis in line with the objective</a:t>
            </a:r>
          </a:p>
          <a:p>
            <a:pPr marL="0" indent="0">
              <a:buNone/>
            </a:pPr>
            <a:r>
              <a:rPr lang="en-US" dirty="0"/>
              <a:t>9. Undertake adequate measures to maintain data confidentiality, integrity, archival and retrieval</a:t>
            </a:r>
          </a:p>
          <a:p>
            <a:pPr marL="0" indent="0">
              <a:buNone/>
            </a:pPr>
            <a:r>
              <a:rPr lang="en-US" dirty="0"/>
              <a:t>10. Adequate DA expertise</a:t>
            </a:r>
          </a:p>
          <a:p>
            <a:pPr marL="0" indent="0">
              <a:buNone/>
            </a:pPr>
            <a:r>
              <a:rPr lang="en-US" dirty="0"/>
              <a:t>11. Fulfil the requirements of test of reproducibility 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783981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493664-E491-47EA-9792-E6DF96E5B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 420 “EVIDENCE DISCOVERY IN DIGITAL DOMAIN”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AE547A-1BF8-455D-9C0B-902E9AC4A2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KEY POINTS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Deals with the practices to be followed by the Professional for discovery of electronic evidence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 Electronic evidence must be capable of satisfying the requirements of judicial scrutiny.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Acquire the expertise necessary to undertake e-discovery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Consider the unique risk factors in e-discovery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Evaluate the resources, skill and timeline required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Maintain and deploy a documented process for e-discovery of evidence</a:t>
            </a:r>
          </a:p>
          <a:p>
            <a:pPr marL="0" indent="0">
              <a:buNone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745428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493664-E491-47EA-9792-E6DF96E5B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 420 “EVIDENCE DISCOVERY IN DIGITAL DOMAIN”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AE547A-1BF8-455D-9C0B-902E9AC4A2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KEY POINTS </a:t>
            </a:r>
          </a:p>
          <a:p>
            <a:pPr marL="0" indent="0">
              <a:buNone/>
            </a:pPr>
            <a:r>
              <a:rPr lang="en-US" dirty="0"/>
              <a:t>7. Undertake an overall understanding of the prevalent information systems</a:t>
            </a:r>
          </a:p>
          <a:p>
            <a:pPr marL="0" indent="0">
              <a:buNone/>
            </a:pPr>
            <a:r>
              <a:rPr lang="en-US" dirty="0"/>
              <a:t>8. Comply with the domestic laws</a:t>
            </a:r>
          </a:p>
          <a:p>
            <a:pPr marL="0" indent="0">
              <a:buNone/>
            </a:pPr>
            <a:r>
              <a:rPr lang="en-US" dirty="0"/>
              <a:t>9. Deploy appropriate forensic tools and techniques 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259817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493664-E491-47EA-9792-E6DF96E5B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 430 “LOANS OR BORROWINGS”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AE547A-1BF8-455D-9C0B-902E9AC4A2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KEY POINTS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Deals with specific types of engagements related to disputed transactions of loans or borrowings.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Utilization of the funds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Identify and communicate the information requirements to Primary Stakeholders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Collect additional information from other sources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 Asset Tracing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Review the digital footprints of the borrower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Perceived nexus between the borrower and the loan sanctioning authority.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498530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7BF639-FB07-43DF-980B-29B3B7EEFF0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Standards on Reporting (500 Series)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9B7D04-C8EC-47CF-ABAB-E33164AD37B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CA Bharat Jeswani</a:t>
            </a:r>
          </a:p>
        </p:txBody>
      </p:sp>
    </p:spTree>
    <p:extLst>
      <p:ext uri="{BB962C8B-B14F-4D97-AF65-F5344CB8AC3E}">
        <p14:creationId xmlns:p14="http://schemas.microsoft.com/office/powerpoint/2010/main" val="167452322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493664-E491-47EA-9792-E6DF96E5B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 510 “REPORTING RESULTS”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AE547A-1BF8-455D-9C0B-902E9AC4A2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KEY POINTS </a:t>
            </a:r>
          </a:p>
          <a:p>
            <a:r>
              <a:rPr lang="en-US" dirty="0"/>
              <a:t>7. Shall be addressed to the Primary Stakeholders </a:t>
            </a:r>
          </a:p>
          <a:p>
            <a:r>
              <a:rPr lang="en-US" dirty="0"/>
              <a:t>8. No fixed form or content of the report is mandated by this Standard, the report shall include certain key elements</a:t>
            </a:r>
          </a:p>
          <a:p>
            <a:r>
              <a:rPr lang="en-US" dirty="0"/>
              <a:t>9. Where the form and content of the report is mandated by the stakeholders, the Professional shall report in line with those requirements, while keeping in mind the key elements</a:t>
            </a:r>
          </a:p>
          <a:p>
            <a:r>
              <a:rPr lang="en-US" dirty="0"/>
              <a:t>10. A summary of the responses received from the subject party shall be included in the report</a:t>
            </a:r>
          </a:p>
          <a:p>
            <a:r>
              <a:rPr lang="en-US" dirty="0"/>
              <a:t>11. Highlight any key assumptions made and whether any limitations were faced</a:t>
            </a:r>
          </a:p>
          <a:p>
            <a:r>
              <a:rPr lang="en-US" dirty="0"/>
              <a:t>12. Shall not express an opinion or pass any judgement on the guilt or innocence.</a:t>
            </a:r>
          </a:p>
          <a:p>
            <a:r>
              <a:rPr lang="en-US" dirty="0"/>
              <a:t>13. Shall be issued within reasonable time frame</a:t>
            </a:r>
          </a:p>
        </p:txBody>
      </p:sp>
    </p:spTree>
    <p:extLst>
      <p:ext uri="{BB962C8B-B14F-4D97-AF65-F5344CB8AC3E}">
        <p14:creationId xmlns:p14="http://schemas.microsoft.com/office/powerpoint/2010/main" val="140427585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7BF639-FB07-43DF-980B-29B3B7EEFF0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Standards on Quality Control (600 Series)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9B7D04-C8EC-47CF-ABAB-E33164AD37B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CA Bharat Jeswani</a:t>
            </a:r>
          </a:p>
        </p:txBody>
      </p:sp>
    </p:spTree>
    <p:extLst>
      <p:ext uri="{BB962C8B-B14F-4D97-AF65-F5344CB8AC3E}">
        <p14:creationId xmlns:p14="http://schemas.microsoft.com/office/powerpoint/2010/main" val="347905873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493664-E491-47EA-9792-E6DF96E5B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 610 “QUALITY CONTROL”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AE547A-1BF8-455D-9C0B-902E9AC4A2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KEY POINTS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Deals with the responsibility of the Professional to ensure a consistent approach for an acceptable quality of work performed.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Quality control requirements are in place and well understood.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Work performed by the Professional and their staff follows a systematic and disciplined approach to achieve the quality control requirements.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Establish a quality control system (QCS)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Assignments are appropriately staffed with individuals having relevant experience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QCS shall be communicated</a:t>
            </a:r>
          </a:p>
        </p:txBody>
      </p:sp>
    </p:spTree>
    <p:extLst>
      <p:ext uri="{BB962C8B-B14F-4D97-AF65-F5344CB8AC3E}">
        <p14:creationId xmlns:p14="http://schemas.microsoft.com/office/powerpoint/2010/main" val="179799717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7BF639-FB07-43DF-980B-29B3B7EEFF0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9B7D04-C8EC-47CF-ABAB-E33164AD37B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CA Bharat Jeswani</a:t>
            </a:r>
          </a:p>
        </p:txBody>
      </p:sp>
    </p:spTree>
    <p:extLst>
      <p:ext uri="{BB962C8B-B14F-4D97-AF65-F5344CB8AC3E}">
        <p14:creationId xmlns:p14="http://schemas.microsoft.com/office/powerpoint/2010/main" val="35245618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493664-E491-47EA-9792-E6DF96E5B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 120 “FRAUD RISK”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AE547A-1BF8-455D-9C0B-902E9AC4A2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KEY POINTS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Professional’s responsibility to understand fraud risk concepts and how these may apply to engagements.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Understanding of the Fraud triangle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Undertake Fraud risk-based evaluations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Focus and </a:t>
            </a:r>
            <a:r>
              <a:rPr lang="en-US" dirty="0" err="1"/>
              <a:t>prioritise</a:t>
            </a:r>
            <a:r>
              <a:rPr lang="en-US" dirty="0"/>
              <a:t> the work based on risk.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 Assigning appropriate skill sets.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Give due consideration to matters indicating fraud risk when reporting findings</a:t>
            </a:r>
          </a:p>
        </p:txBody>
      </p:sp>
    </p:spTree>
    <p:extLst>
      <p:ext uri="{BB962C8B-B14F-4D97-AF65-F5344CB8AC3E}">
        <p14:creationId xmlns:p14="http://schemas.microsoft.com/office/powerpoint/2010/main" val="28904404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493664-E491-47EA-9792-E6DF96E5B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 130 “LAWS AND REGULATIONS”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AE547A-1BF8-455D-9C0B-902E9AC4A2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KEY POINTS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Professional’s responsibility to understand the provisions of laws and regulations.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Ensure that the objectives of the engagement are in line with the provisions of the laws.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 Process driven approach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 May seek expert legal advice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 Principle of Natural Justice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Basic understanding of direct impact laws &amp; engagement specific laws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Documentation : Legal checklist, deviations from law, Chain of custody </a:t>
            </a:r>
          </a:p>
        </p:txBody>
      </p:sp>
    </p:spTree>
    <p:extLst>
      <p:ext uri="{BB962C8B-B14F-4D97-AF65-F5344CB8AC3E}">
        <p14:creationId xmlns:p14="http://schemas.microsoft.com/office/powerpoint/2010/main" val="6710149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493664-E491-47EA-9792-E6DF96E5B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 140 “APPLYING HYPOTHESES”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AE547A-1BF8-455D-9C0B-902E9AC4A2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KEY POINTS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Professional’s responsibility to understand the concept of hypotheses.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Design investigation methodologies in accordance with considered hypotheses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Remain neutral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Gather all types of evidence related to the hypotheses, irrespective of whether it proves or disproves the hypotheses.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Documents which demonstrate the formulation and application of the concept of hypotheses</a:t>
            </a:r>
          </a:p>
        </p:txBody>
      </p:sp>
    </p:spTree>
    <p:extLst>
      <p:ext uri="{BB962C8B-B14F-4D97-AF65-F5344CB8AC3E}">
        <p14:creationId xmlns:p14="http://schemas.microsoft.com/office/powerpoint/2010/main" val="1356837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7BF639-FB07-43DF-980B-29B3B7EEFF0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Standards on Engagement Management (200 </a:t>
            </a:r>
            <a:r>
              <a:rPr lang="fr-FR" dirty="0" err="1"/>
              <a:t>Series</a:t>
            </a:r>
            <a:r>
              <a:rPr lang="fr-FR" dirty="0"/>
              <a:t>)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9B7D04-C8EC-47CF-ABAB-E33164AD37B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CA Bharat Jeswani</a:t>
            </a:r>
          </a:p>
        </p:txBody>
      </p:sp>
    </p:spTree>
    <p:extLst>
      <p:ext uri="{BB962C8B-B14F-4D97-AF65-F5344CB8AC3E}">
        <p14:creationId xmlns:p14="http://schemas.microsoft.com/office/powerpoint/2010/main" val="24986541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493664-E491-47EA-9792-E6DF96E5B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 210 “ENGAGEMENT OBJECTIVES”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AE547A-1BF8-455D-9C0B-902E9AC4A2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KEY POINTS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Professional’s responsibility to clearly set the objectives of the engagement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Does not apply to situations where the outcome of the work is being used for Expert Testimony.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Understand the broad purpose and expected outcome of the engagement, and comes to an agreement with the stakeholders.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Scope should be consistent with objectives, clearly defined &amp; agreed.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Document the main purpose of the engagement.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Objective cannot be particular outcome.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65740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493664-E491-47EA-9792-E6DF96E5B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 210 “ENGAGEMENT OBJECTIVES”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AE547A-1BF8-455D-9C0B-902E9AC4A2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KEY POINTS </a:t>
            </a:r>
          </a:p>
          <a:p>
            <a:pPr marL="0" indent="0">
              <a:buNone/>
            </a:pPr>
            <a:r>
              <a:rPr lang="en-US" dirty="0"/>
              <a:t>7. If unethical, do not accept. Communicate the reasons.</a:t>
            </a:r>
          </a:p>
          <a:p>
            <a:pPr marL="0" indent="0">
              <a:buNone/>
            </a:pPr>
            <a:r>
              <a:rPr lang="en-US" dirty="0"/>
              <a:t>8. Documentation regarding need for engagement, initial correspondence, change in objective.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6270875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324</TotalTime>
  <Words>2189</Words>
  <Application>Microsoft Office PowerPoint</Application>
  <PresentationFormat>Widescreen</PresentationFormat>
  <Paragraphs>252</Paragraphs>
  <Slides>38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1" baseType="lpstr">
      <vt:lpstr>Calibri</vt:lpstr>
      <vt:lpstr>Calibri Light</vt:lpstr>
      <vt:lpstr>Retrospect</vt:lpstr>
      <vt:lpstr>Practical Implications of Forensic Accounting &amp; Investigation Standards</vt:lpstr>
      <vt:lpstr>Standards on Key Concepts (100 Series)</vt:lpstr>
      <vt:lpstr>Standard 110 “NATURE OF ENGAGEMENT”</vt:lpstr>
      <vt:lpstr>Standard 120 “FRAUD RISK”</vt:lpstr>
      <vt:lpstr>Standard 130 “LAWS AND REGULATIONS”</vt:lpstr>
      <vt:lpstr>Standard 140 “APPLYING HYPOTHESES”</vt:lpstr>
      <vt:lpstr>Standards on Engagement Management (200 Series)</vt:lpstr>
      <vt:lpstr>Standard 210 “ENGAGEMENT OBJECTIVES”</vt:lpstr>
      <vt:lpstr>Standard 210 “ENGAGEMENT OBJECTIVES”</vt:lpstr>
      <vt:lpstr>Standard 220 “ENGAGEMENT ACCEPTANCE AND APPOINTMENT”</vt:lpstr>
      <vt:lpstr>Standard 220 “ENGAGEMENT ACCEPTANCE AND APPOINTMENT”</vt:lpstr>
      <vt:lpstr>Standard 230 “USING THE WORK OF AN EXPERT”</vt:lpstr>
      <vt:lpstr>Standard 230 “USING THE WORK OF AN EXPERT”</vt:lpstr>
      <vt:lpstr>Standard 230 “USING THE WORK OF AN EXPERT”</vt:lpstr>
      <vt:lpstr>Standard 240 “ENGAGING WITH AGENCIES”</vt:lpstr>
      <vt:lpstr>Standard 250 “COMMUNICATION WITH STAKEHOLDERS”</vt:lpstr>
      <vt:lpstr>Standard 250 “COMMUNICATION WITH STAKEHOLDERS”</vt:lpstr>
      <vt:lpstr>Standards on Executing Assignments (300 Series)</vt:lpstr>
      <vt:lpstr>Standard 310 “PLANNING THE ASSIGNMENT”</vt:lpstr>
      <vt:lpstr>Standard 320 “EVIDENCE AND DOCUMENTATION”</vt:lpstr>
      <vt:lpstr>Standard 320 “EVIDENCE AND DOCUMENTATION”</vt:lpstr>
      <vt:lpstr>Standard 330 “CONDUCTING WORK PROCEDURES”</vt:lpstr>
      <vt:lpstr>Standard 340 “CONDUCTING INTERVIEWS”</vt:lpstr>
      <vt:lpstr>Standard 340 “CONDUCTING INTERVIEWS”</vt:lpstr>
      <vt:lpstr>Standard 350 “REVIEW AND SUPERVISION”</vt:lpstr>
      <vt:lpstr>Standard 360 “TESTIFYING BEFORE A COMPETENT AUTHORITY”</vt:lpstr>
      <vt:lpstr>Standard 360 “TESTIFYING BEFORE A COMPETENT AUTHORITY”</vt:lpstr>
      <vt:lpstr>Standards on Specialised Areas (400 Series)</vt:lpstr>
      <vt:lpstr>Standard 410 “APPLYING DATA ANALYSIS”</vt:lpstr>
      <vt:lpstr>Standard 410 “APPLYING DATA ANALYSIS”</vt:lpstr>
      <vt:lpstr>Standard 420 “EVIDENCE DISCOVERY IN DIGITAL DOMAIN”</vt:lpstr>
      <vt:lpstr>Standard 420 “EVIDENCE DISCOVERY IN DIGITAL DOMAIN”</vt:lpstr>
      <vt:lpstr>Standard 430 “LOANS OR BORROWINGS”</vt:lpstr>
      <vt:lpstr>Standards on Reporting (500 Series)</vt:lpstr>
      <vt:lpstr>Standard 510 “REPORTING RESULTS”</vt:lpstr>
      <vt:lpstr>Standards on Quality Control (600 Series)</vt:lpstr>
      <vt:lpstr>Standard 610 “QUALITY CONTROL”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Practical Implications of Forensic Accounting &amp; Investigation Standards</dc:title>
  <dc:creator>Bharat Jeswani</dc:creator>
  <cp:lastModifiedBy>Bharat Jeswani</cp:lastModifiedBy>
  <cp:revision>8</cp:revision>
  <dcterms:created xsi:type="dcterms:W3CDTF">2021-09-25T01:59:27Z</dcterms:created>
  <dcterms:modified xsi:type="dcterms:W3CDTF">2021-09-25T07:23:51Z</dcterms:modified>
</cp:coreProperties>
</file>