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4" r:id="rId4"/>
    <p:sldId id="299" r:id="rId5"/>
    <p:sldId id="279" r:id="rId6"/>
    <p:sldId id="280" r:id="rId7"/>
    <p:sldId id="298" r:id="rId8"/>
    <p:sldId id="301" r:id="rId9"/>
    <p:sldId id="259" r:id="rId10"/>
    <p:sldId id="260" r:id="rId11"/>
    <p:sldId id="261" r:id="rId12"/>
    <p:sldId id="278" r:id="rId13"/>
    <p:sldId id="262" r:id="rId14"/>
    <p:sldId id="263" r:id="rId15"/>
    <p:sldId id="281" r:id="rId16"/>
    <p:sldId id="282" r:id="rId17"/>
    <p:sldId id="283" r:id="rId18"/>
    <p:sldId id="297" r:id="rId19"/>
    <p:sldId id="266" r:id="rId20"/>
    <p:sldId id="267" r:id="rId21"/>
    <p:sldId id="284" r:id="rId22"/>
    <p:sldId id="268" r:id="rId23"/>
    <p:sldId id="269" r:id="rId24"/>
    <p:sldId id="270" r:id="rId25"/>
    <p:sldId id="271" r:id="rId26"/>
    <p:sldId id="272" r:id="rId27"/>
    <p:sldId id="273" r:id="rId28"/>
    <p:sldId id="274" r:id="rId29"/>
    <p:sldId id="275" r:id="rId30"/>
    <p:sldId id="276" r:id="rId31"/>
    <p:sldId id="277" r:id="rId32"/>
    <p:sldId id="300" r:id="rId33"/>
    <p:sldId id="285" r:id="rId34"/>
    <p:sldId id="286" r:id="rId35"/>
    <p:sldId id="287" r:id="rId36"/>
    <p:sldId id="288" r:id="rId37"/>
    <p:sldId id="289" r:id="rId38"/>
    <p:sldId id="290" r:id="rId39"/>
    <p:sldId id="291" r:id="rId40"/>
    <p:sldId id="293" r:id="rId41"/>
    <p:sldId id="294" r:id="rId42"/>
    <p:sldId id="295" r:id="rId43"/>
    <p:sldId id="29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32390DF9-8639-4692-A019-2876C4A72935}" type="datetimeFigureOut">
              <a:rPr lang="en-US" smtClean="0"/>
              <a:t>5/12/2025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083A33F-811A-4E58-8398-D66CC13BBB4B}"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2390DF9-8639-4692-A019-2876C4A72935}" type="datetimeFigureOut">
              <a:rPr lang="en-US" smtClean="0"/>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3A33F-811A-4E58-8398-D66CC13BBB4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2390DF9-8639-4692-A019-2876C4A72935}" type="datetimeFigureOut">
              <a:rPr lang="en-US" smtClean="0"/>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3A33F-811A-4E58-8398-D66CC13BBB4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32390DF9-8639-4692-A019-2876C4A72935}" type="datetimeFigureOut">
              <a:rPr lang="en-US" smtClean="0"/>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3A33F-811A-4E58-8398-D66CC13BBB4B}"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2390DF9-8639-4692-A019-2876C4A72935}" type="datetimeFigureOut">
              <a:rPr lang="en-US" smtClean="0"/>
              <a:t>5/12/2025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083A33F-811A-4E58-8398-D66CC13BBB4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32390DF9-8639-4692-A019-2876C4A72935}" type="datetimeFigureOut">
              <a:rPr lang="en-US" smtClean="0"/>
              <a:t>5/12/2025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83A33F-811A-4E58-8398-D66CC13BBB4B}"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32390DF9-8639-4692-A019-2876C4A72935}" type="datetimeFigureOut">
              <a:rPr lang="en-US" smtClean="0"/>
              <a:t>5/12/2025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83A33F-811A-4E58-8398-D66CC13BBB4B}"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2390DF9-8639-4692-A019-2876C4A72935}" type="datetimeFigureOut">
              <a:rPr lang="en-US" smtClean="0"/>
              <a:t>5/12/2025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83A33F-811A-4E58-8398-D66CC13BBB4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390DF9-8639-4692-A019-2876C4A72935}" type="datetimeFigureOut">
              <a:rPr lang="en-US" smtClean="0"/>
              <a:t>5/12/2025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83A33F-811A-4E58-8398-D66CC13BBB4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2390DF9-8639-4692-A019-2876C4A72935}" type="datetimeFigureOut">
              <a:rPr lang="en-US" smtClean="0"/>
              <a:t>5/12/2025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83A33F-811A-4E58-8398-D66CC13BBB4B}"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2390DF9-8639-4692-A019-2876C4A72935}" type="datetimeFigureOut">
              <a:rPr lang="en-US" smtClean="0"/>
              <a:t>5/12/2025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7083A33F-811A-4E58-8398-D66CC13BBB4B}"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2390DF9-8639-4692-A019-2876C4A72935}" type="datetimeFigureOut">
              <a:rPr lang="en-US" smtClean="0"/>
              <a:t>5/12/2025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083A33F-811A-4E58-8398-D66CC13BBB4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taxlok.com/online-income-tax-new/income-tax-act-chapter-wise-sub/AC597.htm" TargetMode="External"/><Relationship Id="rId2" Type="http://schemas.openxmlformats.org/officeDocument/2006/relationships/hyperlink" Target="https://www.taxlok.com/online-income-tax-new/income-tax-act-chapter-wise-sub/AC569.htm" TargetMode="External"/><Relationship Id="rId1" Type="http://schemas.openxmlformats.org/officeDocument/2006/relationships/slideLayout" Target="../slideLayouts/slideLayout2.xml"/><Relationship Id="rId4" Type="http://schemas.openxmlformats.org/officeDocument/2006/relationships/hyperlink" Target="https://www.taxlok.com/online-income-tax-new/income-tax-act-chapter-wise-sub/AC603.ht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taxmanagementindia.com/visitor/detail_case_laws.asp?ID=359794" TargetMode="External"/><Relationship Id="rId2" Type="http://schemas.openxmlformats.org/officeDocument/2006/relationships/hyperlink" Target="https://www.taxmanagementindia.com/visitor/detail_act.asp?ID=354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taxmann.com/" TargetMode="External"/><Relationship Id="rId2" Type="http://schemas.openxmlformats.org/officeDocument/2006/relationships/hyperlink" Target="http://taxman.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4349080"/>
            <a:ext cx="6400800" cy="1600200"/>
          </a:xfrm>
        </p:spPr>
        <p:txBody>
          <a:bodyPr>
            <a:normAutofit/>
          </a:bodyPr>
          <a:lstStyle/>
          <a:p>
            <a:r>
              <a:rPr lang="en-US" b="1" dirty="0"/>
              <a:t>By CA SAKET BAGDIA, NAGPUR</a:t>
            </a:r>
          </a:p>
          <a:p>
            <a:r>
              <a:rPr lang="en-US" b="1" dirty="0"/>
              <a:t>9823272345</a:t>
            </a:r>
          </a:p>
          <a:p>
            <a:r>
              <a:rPr lang="en-US" b="1" dirty="0"/>
              <a:t>casaket123@gmail.com</a:t>
            </a:r>
          </a:p>
          <a:p>
            <a:pPr>
              <a:buFontTx/>
              <a:buChar char="-"/>
            </a:pPr>
            <a:endParaRPr lang="en-US" dirty="0"/>
          </a:p>
          <a:p>
            <a:pPr>
              <a:buFontTx/>
              <a:buChar char="-"/>
            </a:pPr>
            <a:endParaRPr lang="en-US" dirty="0"/>
          </a:p>
        </p:txBody>
      </p:sp>
      <p:sp>
        <p:nvSpPr>
          <p:cNvPr id="2" name="Title 1"/>
          <p:cNvSpPr>
            <a:spLocks noGrp="1"/>
          </p:cNvSpPr>
          <p:nvPr>
            <p:ph type="ctrTitle"/>
          </p:nvPr>
        </p:nvSpPr>
        <p:spPr/>
        <p:txBody>
          <a:bodyPr>
            <a:normAutofit/>
          </a:bodyPr>
          <a:lstStyle/>
          <a:p>
            <a:r>
              <a:rPr dirty="0"/>
              <a:t>WHETHER TDS IS TEDIOUS?</a:t>
            </a:r>
            <a:br>
              <a:rPr dirty="0"/>
            </a:br>
            <a:r>
              <a:rPr lang="en-US" dirty="0"/>
              <a:t>LAWS AND INTERPRETATIONS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74638"/>
            <a:ext cx="7758138" cy="582594"/>
          </a:xfrm>
        </p:spPr>
        <p:txBody>
          <a:bodyPr>
            <a:normAutofit/>
          </a:bodyPr>
          <a:lstStyle/>
          <a:p>
            <a:r>
              <a:rPr lang="en-US" sz="2900" b="1" dirty="0"/>
              <a:t>TDS Rate Chart Page 3</a:t>
            </a:r>
          </a:p>
        </p:txBody>
      </p:sp>
      <p:pic>
        <p:nvPicPr>
          <p:cNvPr id="6" name="Content Placeholder 5">
            <a:extLst>
              <a:ext uri="{FF2B5EF4-FFF2-40B4-BE49-F238E27FC236}">
                <a16:creationId xmlns:a16="http://schemas.microsoft.com/office/drawing/2014/main" id="{6319CA19-FE7F-4D0B-D177-700C4918BF8A}"/>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rcRect l="5091" t="3959" r="3642" b="18867"/>
          <a:stretch/>
        </p:blipFill>
        <p:spPr>
          <a:xfrm>
            <a:off x="457200" y="857232"/>
            <a:ext cx="8363272" cy="572613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74638"/>
            <a:ext cx="7758138" cy="511156"/>
          </a:xfrm>
        </p:spPr>
        <p:txBody>
          <a:bodyPr>
            <a:normAutofit fontScale="90000"/>
          </a:bodyPr>
          <a:lstStyle/>
          <a:p>
            <a:r>
              <a:rPr lang="en-US" sz="2900" b="1" dirty="0"/>
              <a:t>TDS Rate Chart Page 4</a:t>
            </a:r>
          </a:p>
        </p:txBody>
      </p:sp>
      <p:pic>
        <p:nvPicPr>
          <p:cNvPr id="6" name="Content Placeholder 5">
            <a:extLst>
              <a:ext uri="{FF2B5EF4-FFF2-40B4-BE49-F238E27FC236}">
                <a16:creationId xmlns:a16="http://schemas.microsoft.com/office/drawing/2014/main" id="{85924BE6-BE36-8FFC-46AF-B228FCAE1CE8}"/>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rcRect l="5090" t="3958" r="3642" b="15718"/>
          <a:stretch/>
        </p:blipFill>
        <p:spPr>
          <a:xfrm>
            <a:off x="611560" y="785794"/>
            <a:ext cx="8280919" cy="573955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0A9CC-CEEF-E2AA-B71D-E4E894267A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817817-D2AB-F7D7-3B4A-7F3C0D6C3C60}"/>
              </a:ext>
            </a:extLst>
          </p:cNvPr>
          <p:cNvSpPr>
            <a:spLocks noGrp="1"/>
          </p:cNvSpPr>
          <p:nvPr>
            <p:ph type="title"/>
          </p:nvPr>
        </p:nvSpPr>
        <p:spPr>
          <a:xfrm>
            <a:off x="928662" y="274638"/>
            <a:ext cx="7758138" cy="511156"/>
          </a:xfrm>
        </p:spPr>
        <p:txBody>
          <a:bodyPr>
            <a:normAutofit fontScale="90000"/>
          </a:bodyPr>
          <a:lstStyle/>
          <a:p>
            <a:r>
              <a:rPr lang="en-US" sz="2900" b="1" dirty="0"/>
              <a:t>TDS Rate Chart Non Resident Page 5</a:t>
            </a:r>
          </a:p>
        </p:txBody>
      </p:sp>
      <p:pic>
        <p:nvPicPr>
          <p:cNvPr id="7" name="Content Placeholder 6">
            <a:extLst>
              <a:ext uri="{FF2B5EF4-FFF2-40B4-BE49-F238E27FC236}">
                <a16:creationId xmlns:a16="http://schemas.microsoft.com/office/drawing/2014/main" id="{D4D3B0C9-6594-7DD4-9AA6-1F980B21D4B6}"/>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rcRect l="4871" t="3151" r="3862" b="16527"/>
          <a:stretch/>
        </p:blipFill>
        <p:spPr>
          <a:xfrm>
            <a:off x="457200" y="785794"/>
            <a:ext cx="8507288" cy="5797568"/>
          </a:xfrm>
        </p:spPr>
      </p:pic>
    </p:spTree>
    <p:extLst>
      <p:ext uri="{BB962C8B-B14F-4D97-AF65-F5344CB8AC3E}">
        <p14:creationId xmlns:p14="http://schemas.microsoft.com/office/powerpoint/2010/main" val="2755244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74638"/>
            <a:ext cx="7758138" cy="582594"/>
          </a:xfrm>
        </p:spPr>
        <p:txBody>
          <a:bodyPr>
            <a:normAutofit/>
          </a:bodyPr>
          <a:lstStyle/>
          <a:p>
            <a:r>
              <a:rPr lang="en-US" sz="2900" b="1" dirty="0"/>
              <a:t>TCS Rate Chart Page 6 </a:t>
            </a:r>
          </a:p>
        </p:txBody>
      </p:sp>
      <p:pic>
        <p:nvPicPr>
          <p:cNvPr id="6" name="Content Placeholder 5">
            <a:extLst>
              <a:ext uri="{FF2B5EF4-FFF2-40B4-BE49-F238E27FC236}">
                <a16:creationId xmlns:a16="http://schemas.microsoft.com/office/drawing/2014/main" id="{BC982642-1D03-2729-5F90-3F84A6523CD6}"/>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rcRect l="2865" t="2384" r="3641" b="4692"/>
          <a:stretch/>
        </p:blipFill>
        <p:spPr>
          <a:xfrm>
            <a:off x="179512" y="857232"/>
            <a:ext cx="8784976" cy="572613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Area for all of us??</a:t>
            </a:r>
          </a:p>
        </p:txBody>
      </p:sp>
      <p:sp>
        <p:nvSpPr>
          <p:cNvPr id="3" name="Content Placeholder 2"/>
          <p:cNvSpPr>
            <a:spLocks noGrp="1"/>
          </p:cNvSpPr>
          <p:nvPr>
            <p:ph sz="quarter" idx="1"/>
          </p:nvPr>
        </p:nvSpPr>
        <p:spPr/>
        <p:txBody>
          <a:bodyPr>
            <a:normAutofit/>
          </a:bodyPr>
          <a:lstStyle/>
          <a:p>
            <a:pPr algn="just">
              <a:lnSpc>
                <a:spcPts val="1800"/>
              </a:lnSpc>
              <a:spcAft>
                <a:spcPts val="750"/>
              </a:spcAft>
            </a:pPr>
            <a:endParaRPr lang="en-US" dirty="0"/>
          </a:p>
          <a:p>
            <a:pPr algn="just">
              <a:lnSpc>
                <a:spcPts val="1800"/>
              </a:lnSpc>
              <a:spcAft>
                <a:spcPts val="750"/>
              </a:spcAft>
            </a:pPr>
            <a:endParaRPr lang="en-US" dirty="0"/>
          </a:p>
          <a:p>
            <a:pPr marL="0" indent="0" algn="just">
              <a:lnSpc>
                <a:spcPts val="1800"/>
              </a:lnSpc>
              <a:spcAft>
                <a:spcPts val="750"/>
              </a:spcAft>
              <a:buNone/>
            </a:pPr>
            <a:r>
              <a:rPr lang="en-US" dirty="0"/>
              <a:t>TDS u/s 194T –</a:t>
            </a:r>
          </a:p>
          <a:p>
            <a:pPr marL="0" indent="0" algn="just">
              <a:lnSpc>
                <a:spcPts val="1800"/>
              </a:lnSpc>
              <a:spcAft>
                <a:spcPts val="750"/>
              </a:spcAft>
              <a:buNone/>
            </a:pPr>
            <a:r>
              <a:rPr lang="en-US" b="0" i="0" dirty="0">
                <a:effectLst/>
              </a:rPr>
              <a:t>With effect from 1-4-2025, Section 194T(1) provides that any person, being a firm, responsible for paying any sum in the nature of salary, remuneration, commission, bonus or interest to a partner of the firm, shall, at the time of credit of such amount to the account of the partner (including the capital account) or at the time of payment thereof, whichever is earlier, deduct income-tax thereon at the rate of ten per cent sub-section (2) of the said section provides that no deduction shall be made under subsection (1) where such sum or, the aggregate of such sums credited or paid or likely to be credited or paid to the partner of the firm does not exceed twenty thousand rupees during the financial year.</a:t>
            </a:r>
          </a:p>
          <a:p>
            <a:pPr marL="0" indent="0" algn="just">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A50CC-713A-49C0-D4EF-7342B7E2B48D}"/>
              </a:ext>
            </a:extLst>
          </p:cNvPr>
          <p:cNvSpPr>
            <a:spLocks noGrp="1"/>
          </p:cNvSpPr>
          <p:nvPr>
            <p:ph type="title"/>
          </p:nvPr>
        </p:nvSpPr>
        <p:spPr>
          <a:xfrm>
            <a:off x="914400" y="274638"/>
            <a:ext cx="7772400" cy="562074"/>
          </a:xfrm>
        </p:spPr>
        <p:txBody>
          <a:bodyPr>
            <a:normAutofit fontScale="90000"/>
          </a:bodyPr>
          <a:lstStyle/>
          <a:p>
            <a:r>
              <a:rPr lang="en-US" dirty="0"/>
              <a:t>TDS amendments 2025..</a:t>
            </a:r>
            <a:endParaRPr lang="en-IN" dirty="0"/>
          </a:p>
        </p:txBody>
      </p:sp>
      <p:pic>
        <p:nvPicPr>
          <p:cNvPr id="8" name="Content Placeholder 7">
            <a:extLst>
              <a:ext uri="{FF2B5EF4-FFF2-40B4-BE49-F238E27FC236}">
                <a16:creationId xmlns:a16="http://schemas.microsoft.com/office/drawing/2014/main" id="{CF7963C2-AC2F-1010-B226-9B8A937B992A}"/>
              </a:ext>
            </a:extLst>
          </p:cNvPr>
          <p:cNvPicPr>
            <a:picLocks noGrp="1" noChangeAspect="1"/>
          </p:cNvPicPr>
          <p:nvPr>
            <p:ph sz="quarter" idx="1"/>
          </p:nvPr>
        </p:nvPicPr>
        <p:blipFill>
          <a:blip r:embed="rId2" cstate="print">
            <a:extLst>
              <a:ext uri="{28A0092B-C50C-407E-A947-70E740481C1C}">
                <a14:useLocalDpi xmlns:a14="http://schemas.microsoft.com/office/drawing/2010/main" val="0"/>
              </a:ext>
            </a:extLst>
          </a:blip>
          <a:srcRect t="8684"/>
          <a:stretch/>
        </p:blipFill>
        <p:spPr>
          <a:xfrm>
            <a:off x="914400" y="836712"/>
            <a:ext cx="7772400" cy="5616624"/>
          </a:xfrm>
        </p:spPr>
      </p:pic>
    </p:spTree>
    <p:extLst>
      <p:ext uri="{BB962C8B-B14F-4D97-AF65-F5344CB8AC3E}">
        <p14:creationId xmlns:p14="http://schemas.microsoft.com/office/powerpoint/2010/main" val="965467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A573C-109A-564F-6E4A-578FCDA6F743}"/>
              </a:ext>
            </a:extLst>
          </p:cNvPr>
          <p:cNvSpPr>
            <a:spLocks noGrp="1"/>
          </p:cNvSpPr>
          <p:nvPr>
            <p:ph type="title"/>
          </p:nvPr>
        </p:nvSpPr>
        <p:spPr>
          <a:xfrm>
            <a:off x="914400" y="274638"/>
            <a:ext cx="7772400" cy="562074"/>
          </a:xfrm>
        </p:spPr>
        <p:txBody>
          <a:bodyPr>
            <a:normAutofit fontScale="90000"/>
          </a:bodyPr>
          <a:lstStyle/>
          <a:p>
            <a:r>
              <a:rPr lang="en-US" dirty="0"/>
              <a:t>TDS Amendments 2025… </a:t>
            </a:r>
            <a:endParaRPr lang="en-IN" dirty="0"/>
          </a:p>
        </p:txBody>
      </p:sp>
      <p:pic>
        <p:nvPicPr>
          <p:cNvPr id="5" name="Content Placeholder 4">
            <a:extLst>
              <a:ext uri="{FF2B5EF4-FFF2-40B4-BE49-F238E27FC236}">
                <a16:creationId xmlns:a16="http://schemas.microsoft.com/office/drawing/2014/main" id="{B20323A7-D1A7-728C-4E44-DC024934BCF8}"/>
              </a:ext>
            </a:extLst>
          </p:cNvPr>
          <p:cNvPicPr>
            <a:picLocks noGrp="1" noChangeAspect="1"/>
          </p:cNvPicPr>
          <p:nvPr>
            <p:ph sz="quarter" idx="1"/>
          </p:nvPr>
        </p:nvPicPr>
        <p:blipFill>
          <a:blip r:embed="rId2" cstate="print">
            <a:extLst>
              <a:ext uri="{28A0092B-C50C-407E-A947-70E740481C1C}">
                <a14:useLocalDpi xmlns:a14="http://schemas.microsoft.com/office/drawing/2010/main" val="0"/>
              </a:ext>
            </a:extLst>
          </a:blip>
          <a:srcRect t="8684"/>
          <a:stretch/>
        </p:blipFill>
        <p:spPr>
          <a:xfrm>
            <a:off x="914400" y="692696"/>
            <a:ext cx="7772400" cy="5760640"/>
          </a:xfrm>
        </p:spPr>
      </p:pic>
    </p:spTree>
    <p:extLst>
      <p:ext uri="{BB962C8B-B14F-4D97-AF65-F5344CB8AC3E}">
        <p14:creationId xmlns:p14="http://schemas.microsoft.com/office/powerpoint/2010/main" val="116764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BD37D-7847-628A-E1F7-29323DDD91BA}"/>
              </a:ext>
            </a:extLst>
          </p:cNvPr>
          <p:cNvSpPr>
            <a:spLocks noGrp="1"/>
          </p:cNvSpPr>
          <p:nvPr>
            <p:ph type="title"/>
          </p:nvPr>
        </p:nvSpPr>
        <p:spPr>
          <a:xfrm>
            <a:off x="971600" y="274638"/>
            <a:ext cx="7715200" cy="706090"/>
          </a:xfrm>
        </p:spPr>
        <p:txBody>
          <a:bodyPr>
            <a:normAutofit fontScale="90000"/>
          </a:bodyPr>
          <a:lstStyle/>
          <a:p>
            <a:r>
              <a:rPr lang="en-US" dirty="0"/>
              <a:t>TDS Amendments 2025..</a:t>
            </a:r>
            <a:endParaRPr lang="en-IN" dirty="0"/>
          </a:p>
        </p:txBody>
      </p:sp>
      <p:pic>
        <p:nvPicPr>
          <p:cNvPr id="5" name="Content Placeholder 4">
            <a:extLst>
              <a:ext uri="{FF2B5EF4-FFF2-40B4-BE49-F238E27FC236}">
                <a16:creationId xmlns:a16="http://schemas.microsoft.com/office/drawing/2014/main" id="{B34300FE-BB1D-2E76-1FEE-BC944447234A}"/>
              </a:ext>
            </a:extLst>
          </p:cNvPr>
          <p:cNvPicPr>
            <a:picLocks noGrp="1" noChangeAspect="1"/>
          </p:cNvPicPr>
          <p:nvPr>
            <p:ph sz="quarter" idx="1"/>
          </p:nvPr>
        </p:nvPicPr>
        <p:blipFill>
          <a:blip r:embed="rId2" cstate="print">
            <a:extLst>
              <a:ext uri="{28A0092B-C50C-407E-A947-70E740481C1C}">
                <a14:useLocalDpi xmlns:a14="http://schemas.microsoft.com/office/drawing/2010/main" val="0"/>
              </a:ext>
            </a:extLst>
          </a:blip>
          <a:srcRect t="8684" b="33042"/>
          <a:stretch/>
        </p:blipFill>
        <p:spPr>
          <a:xfrm>
            <a:off x="1115616" y="980728"/>
            <a:ext cx="7571184" cy="5112568"/>
          </a:xfrm>
        </p:spPr>
      </p:pic>
    </p:spTree>
    <p:extLst>
      <p:ext uri="{BB962C8B-B14F-4D97-AF65-F5344CB8AC3E}">
        <p14:creationId xmlns:p14="http://schemas.microsoft.com/office/powerpoint/2010/main" val="1186413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A545-EB07-2860-5050-28CBED6DD40D}"/>
              </a:ext>
            </a:extLst>
          </p:cNvPr>
          <p:cNvSpPr>
            <a:spLocks noGrp="1"/>
          </p:cNvSpPr>
          <p:nvPr>
            <p:ph type="title"/>
          </p:nvPr>
        </p:nvSpPr>
        <p:spPr/>
        <p:txBody>
          <a:bodyPr/>
          <a:lstStyle/>
          <a:p>
            <a:r>
              <a:rPr lang="en-US" dirty="0"/>
              <a:t>TDS other amendments</a:t>
            </a:r>
            <a:endParaRPr lang="en-IN" dirty="0"/>
          </a:p>
        </p:txBody>
      </p:sp>
      <p:sp>
        <p:nvSpPr>
          <p:cNvPr id="3" name="Content Placeholder 2">
            <a:extLst>
              <a:ext uri="{FF2B5EF4-FFF2-40B4-BE49-F238E27FC236}">
                <a16:creationId xmlns:a16="http://schemas.microsoft.com/office/drawing/2014/main" id="{F9B9BAB8-84F4-A65A-F05C-B0CBE7B9413E}"/>
              </a:ext>
            </a:extLst>
          </p:cNvPr>
          <p:cNvSpPr>
            <a:spLocks noGrp="1"/>
          </p:cNvSpPr>
          <p:nvPr>
            <p:ph sz="quarter" idx="1"/>
          </p:nvPr>
        </p:nvSpPr>
        <p:spPr/>
        <p:txBody>
          <a:bodyPr>
            <a:normAutofit fontScale="85000" lnSpcReduction="10000"/>
          </a:bodyPr>
          <a:lstStyle/>
          <a:p>
            <a:pPr marL="184785" indent="-172085" algn="just">
              <a:lnSpc>
                <a:spcPts val="2270"/>
              </a:lnSpc>
              <a:spcBef>
                <a:spcPts val="100"/>
              </a:spcBef>
              <a:buFont typeface="Arial"/>
              <a:buChar char="•"/>
              <a:tabLst>
                <a:tab pos="184785" algn="l"/>
              </a:tabLst>
            </a:pPr>
            <a:r>
              <a:rPr lang="en-US" dirty="0">
                <a:cs typeface="Carlito"/>
              </a:rPr>
              <a:t>Lower</a:t>
            </a:r>
            <a:r>
              <a:rPr lang="en-US" spc="-20" dirty="0">
                <a:cs typeface="Carlito"/>
              </a:rPr>
              <a:t> </a:t>
            </a:r>
            <a:r>
              <a:rPr lang="en-US" dirty="0">
                <a:cs typeface="Carlito"/>
              </a:rPr>
              <a:t>of</a:t>
            </a:r>
            <a:r>
              <a:rPr lang="en-US" spc="-45" dirty="0">
                <a:cs typeface="Carlito"/>
              </a:rPr>
              <a:t> </a:t>
            </a:r>
            <a:r>
              <a:rPr lang="en-US" dirty="0">
                <a:cs typeface="Carlito"/>
              </a:rPr>
              <a:t>TDS</a:t>
            </a:r>
            <a:r>
              <a:rPr lang="en-US" spc="-40" dirty="0">
                <a:cs typeface="Carlito"/>
              </a:rPr>
              <a:t> </a:t>
            </a:r>
            <a:r>
              <a:rPr lang="en-US" dirty="0">
                <a:cs typeface="Carlito"/>
              </a:rPr>
              <a:t>and</a:t>
            </a:r>
            <a:r>
              <a:rPr lang="en-US" spc="-55" dirty="0">
                <a:cs typeface="Carlito"/>
              </a:rPr>
              <a:t> </a:t>
            </a:r>
            <a:r>
              <a:rPr lang="en-US" dirty="0">
                <a:cs typeface="Carlito"/>
              </a:rPr>
              <a:t>TCS</a:t>
            </a:r>
            <a:r>
              <a:rPr lang="en-US" spc="-20" dirty="0">
                <a:cs typeface="Carlito"/>
              </a:rPr>
              <a:t> </a:t>
            </a:r>
            <a:r>
              <a:rPr lang="en-US" spc="-10" dirty="0">
                <a:cs typeface="Carlito"/>
              </a:rPr>
              <a:t>certificates</a:t>
            </a:r>
            <a:r>
              <a:rPr lang="en-US" spc="-35" dirty="0">
                <a:cs typeface="Carlito"/>
              </a:rPr>
              <a:t> </a:t>
            </a:r>
            <a:r>
              <a:rPr lang="en-US" dirty="0">
                <a:cs typeface="Carlito"/>
              </a:rPr>
              <a:t>can</a:t>
            </a:r>
            <a:r>
              <a:rPr lang="en-US" spc="-55" dirty="0">
                <a:cs typeface="Carlito"/>
              </a:rPr>
              <a:t> </a:t>
            </a:r>
            <a:r>
              <a:rPr lang="en-US" dirty="0">
                <a:cs typeface="Carlito"/>
              </a:rPr>
              <a:t>be</a:t>
            </a:r>
            <a:r>
              <a:rPr lang="en-US" spc="-35" dirty="0">
                <a:cs typeface="Carlito"/>
              </a:rPr>
              <a:t> </a:t>
            </a:r>
            <a:r>
              <a:rPr lang="en-US" dirty="0">
                <a:cs typeface="Carlito"/>
              </a:rPr>
              <a:t>applied</a:t>
            </a:r>
            <a:r>
              <a:rPr lang="en-US" spc="-45" dirty="0">
                <a:cs typeface="Carlito"/>
              </a:rPr>
              <a:t> </a:t>
            </a:r>
            <a:r>
              <a:rPr lang="en-US" dirty="0">
                <a:cs typeface="Carlito"/>
              </a:rPr>
              <a:t>for</a:t>
            </a:r>
            <a:r>
              <a:rPr lang="en-US" spc="-30" dirty="0">
                <a:cs typeface="Carlito"/>
              </a:rPr>
              <a:t> </a:t>
            </a:r>
            <a:r>
              <a:rPr lang="en-US" dirty="0">
                <a:cs typeface="Carlito"/>
              </a:rPr>
              <a:t>Section</a:t>
            </a:r>
            <a:r>
              <a:rPr lang="en-US" spc="-20" dirty="0">
                <a:cs typeface="Carlito"/>
              </a:rPr>
              <a:t>194Q</a:t>
            </a:r>
            <a:endParaRPr lang="en-US" dirty="0">
              <a:cs typeface="Carlito"/>
            </a:endParaRPr>
          </a:p>
          <a:p>
            <a:pPr marL="0" indent="0" algn="just">
              <a:lnSpc>
                <a:spcPts val="2270"/>
              </a:lnSpc>
              <a:buNone/>
            </a:pPr>
            <a:r>
              <a:rPr lang="en-US" dirty="0">
                <a:cs typeface="Carlito"/>
              </a:rPr>
              <a:t>    and</a:t>
            </a:r>
            <a:r>
              <a:rPr lang="en-US" spc="-65" dirty="0">
                <a:cs typeface="Carlito"/>
              </a:rPr>
              <a:t> </a:t>
            </a:r>
            <a:r>
              <a:rPr lang="en-US" dirty="0">
                <a:cs typeface="Carlito"/>
              </a:rPr>
              <a:t>Section</a:t>
            </a:r>
            <a:r>
              <a:rPr lang="en-US" spc="-35" dirty="0">
                <a:cs typeface="Carlito"/>
              </a:rPr>
              <a:t> </a:t>
            </a:r>
            <a:r>
              <a:rPr lang="en-US" spc="-10" dirty="0">
                <a:cs typeface="Carlito"/>
              </a:rPr>
              <a:t>206C(1H). However now 206C(1H) stands cancelled  </a:t>
            </a:r>
          </a:p>
          <a:p>
            <a:pPr marL="0" indent="0" algn="just">
              <a:lnSpc>
                <a:spcPts val="2270"/>
              </a:lnSpc>
              <a:buNone/>
            </a:pPr>
            <a:r>
              <a:rPr lang="en-US" spc="-10" dirty="0">
                <a:cs typeface="Carlito"/>
              </a:rPr>
              <a:t>     w.e.f. 01.04.25</a:t>
            </a:r>
            <a:endParaRPr lang="en-US" dirty="0">
              <a:cs typeface="Carlito"/>
            </a:endParaRPr>
          </a:p>
          <a:p>
            <a:pPr marL="184785" marR="5080" indent="-172720" algn="just">
              <a:lnSpc>
                <a:spcPct val="80000"/>
              </a:lnSpc>
              <a:spcBef>
                <a:spcPts val="1200"/>
              </a:spcBef>
              <a:buFont typeface="Arial"/>
              <a:buChar char="•"/>
              <a:tabLst>
                <a:tab pos="184785" algn="l"/>
              </a:tabLst>
            </a:pPr>
            <a:r>
              <a:rPr lang="en-US" spc="-10" dirty="0">
                <a:highlight>
                  <a:srgbClr val="FFFF00"/>
                </a:highlight>
                <a:cs typeface="Carlito"/>
              </a:rPr>
              <a:t>Interest</a:t>
            </a:r>
            <a:r>
              <a:rPr lang="en-US" spc="-65" dirty="0">
                <a:highlight>
                  <a:srgbClr val="FFFF00"/>
                </a:highlight>
                <a:cs typeface="Carlito"/>
              </a:rPr>
              <a:t> </a:t>
            </a:r>
            <a:r>
              <a:rPr lang="en-US" dirty="0">
                <a:highlight>
                  <a:srgbClr val="FFFF00"/>
                </a:highlight>
                <a:cs typeface="Carlito"/>
              </a:rPr>
              <a:t>rate</a:t>
            </a:r>
            <a:r>
              <a:rPr lang="en-US" spc="-65" dirty="0">
                <a:highlight>
                  <a:srgbClr val="FFFF00"/>
                </a:highlight>
                <a:cs typeface="Carlito"/>
              </a:rPr>
              <a:t> </a:t>
            </a:r>
            <a:r>
              <a:rPr lang="en-US" dirty="0">
                <a:highlight>
                  <a:srgbClr val="FFFF00"/>
                </a:highlight>
                <a:cs typeface="Carlito"/>
              </a:rPr>
              <a:t>increased</a:t>
            </a:r>
            <a:r>
              <a:rPr lang="en-US" spc="-50" dirty="0">
                <a:highlight>
                  <a:srgbClr val="FFFF00"/>
                </a:highlight>
                <a:cs typeface="Carlito"/>
              </a:rPr>
              <a:t> </a:t>
            </a:r>
            <a:r>
              <a:rPr lang="en-US" dirty="0">
                <a:highlight>
                  <a:srgbClr val="FFFF00"/>
                </a:highlight>
                <a:cs typeface="Carlito"/>
              </a:rPr>
              <a:t>from</a:t>
            </a:r>
            <a:r>
              <a:rPr lang="en-US" spc="-55" dirty="0">
                <a:highlight>
                  <a:srgbClr val="FFFF00"/>
                </a:highlight>
                <a:cs typeface="Carlito"/>
              </a:rPr>
              <a:t> </a:t>
            </a:r>
            <a:r>
              <a:rPr lang="en-US" dirty="0">
                <a:highlight>
                  <a:srgbClr val="FFFF00"/>
                </a:highlight>
                <a:cs typeface="Carlito"/>
              </a:rPr>
              <a:t>1%</a:t>
            </a:r>
            <a:r>
              <a:rPr lang="en-US" spc="-65" dirty="0">
                <a:highlight>
                  <a:srgbClr val="FFFF00"/>
                </a:highlight>
                <a:cs typeface="Carlito"/>
              </a:rPr>
              <a:t> </a:t>
            </a:r>
            <a:r>
              <a:rPr lang="en-US" dirty="0">
                <a:highlight>
                  <a:srgbClr val="FFFF00"/>
                </a:highlight>
                <a:cs typeface="Carlito"/>
              </a:rPr>
              <a:t>to</a:t>
            </a:r>
            <a:r>
              <a:rPr lang="en-US" spc="-70" dirty="0">
                <a:highlight>
                  <a:srgbClr val="FFFF00"/>
                </a:highlight>
                <a:cs typeface="Carlito"/>
              </a:rPr>
              <a:t> </a:t>
            </a:r>
            <a:r>
              <a:rPr lang="en-US" dirty="0">
                <a:highlight>
                  <a:srgbClr val="FFFF00"/>
                </a:highlight>
                <a:cs typeface="Carlito"/>
              </a:rPr>
              <a:t>1.5%</a:t>
            </a:r>
            <a:r>
              <a:rPr lang="en-US" spc="-90" dirty="0">
                <a:highlight>
                  <a:srgbClr val="FFFF00"/>
                </a:highlight>
                <a:cs typeface="Carlito"/>
              </a:rPr>
              <a:t> </a:t>
            </a:r>
            <a:r>
              <a:rPr lang="en-US" dirty="0">
                <a:highlight>
                  <a:srgbClr val="FFFF00"/>
                </a:highlight>
                <a:cs typeface="Carlito"/>
              </a:rPr>
              <a:t>where</a:t>
            </a:r>
            <a:r>
              <a:rPr lang="en-US" spc="-55" dirty="0">
                <a:highlight>
                  <a:srgbClr val="FFFF00"/>
                </a:highlight>
                <a:cs typeface="Carlito"/>
              </a:rPr>
              <a:t> </a:t>
            </a:r>
            <a:r>
              <a:rPr lang="en-US" dirty="0">
                <a:highlight>
                  <a:srgbClr val="FFFF00"/>
                </a:highlight>
                <a:cs typeface="Carlito"/>
              </a:rPr>
              <a:t>TCS</a:t>
            </a:r>
            <a:r>
              <a:rPr lang="en-US" spc="-60" dirty="0">
                <a:highlight>
                  <a:srgbClr val="FFFF00"/>
                </a:highlight>
                <a:cs typeface="Carlito"/>
              </a:rPr>
              <a:t> </a:t>
            </a:r>
            <a:r>
              <a:rPr lang="en-US" dirty="0">
                <a:highlight>
                  <a:srgbClr val="FFFF00"/>
                </a:highlight>
                <a:cs typeface="Carlito"/>
              </a:rPr>
              <a:t>collected</a:t>
            </a:r>
            <a:r>
              <a:rPr lang="en-US" spc="-55" dirty="0">
                <a:highlight>
                  <a:srgbClr val="FFFF00"/>
                </a:highlight>
                <a:cs typeface="Carlito"/>
              </a:rPr>
              <a:t> </a:t>
            </a:r>
            <a:r>
              <a:rPr lang="en-US" dirty="0">
                <a:highlight>
                  <a:srgbClr val="FFFF00"/>
                </a:highlight>
                <a:cs typeface="Carlito"/>
              </a:rPr>
              <a:t>but</a:t>
            </a:r>
            <a:r>
              <a:rPr lang="en-US" spc="-80" dirty="0">
                <a:highlight>
                  <a:srgbClr val="FFFF00"/>
                </a:highlight>
                <a:cs typeface="Carlito"/>
              </a:rPr>
              <a:t> </a:t>
            </a:r>
            <a:r>
              <a:rPr lang="en-US" spc="-25" dirty="0">
                <a:highlight>
                  <a:srgbClr val="FFFF00"/>
                </a:highlight>
                <a:cs typeface="Carlito"/>
              </a:rPr>
              <a:t>not </a:t>
            </a:r>
            <a:r>
              <a:rPr lang="en-US" spc="-10" dirty="0">
                <a:highlight>
                  <a:srgbClr val="FFFF00"/>
                </a:highlight>
                <a:cs typeface="Carlito"/>
              </a:rPr>
              <a:t>deposited</a:t>
            </a:r>
            <a:r>
              <a:rPr lang="en-US" spc="-35" dirty="0">
                <a:highlight>
                  <a:srgbClr val="FFFF00"/>
                </a:highlight>
                <a:cs typeface="Carlito"/>
              </a:rPr>
              <a:t> </a:t>
            </a:r>
            <a:r>
              <a:rPr lang="en-US" dirty="0">
                <a:highlight>
                  <a:srgbClr val="FFFF00"/>
                </a:highlight>
                <a:cs typeface="Carlito"/>
              </a:rPr>
              <a:t>to</a:t>
            </a:r>
            <a:r>
              <a:rPr lang="en-US" spc="-50" dirty="0">
                <a:highlight>
                  <a:srgbClr val="FFFF00"/>
                </a:highlight>
                <a:cs typeface="Carlito"/>
              </a:rPr>
              <a:t> </a:t>
            </a:r>
            <a:r>
              <a:rPr lang="en-US" spc="-10" dirty="0">
                <a:highlight>
                  <a:srgbClr val="FFFF00"/>
                </a:highlight>
                <a:cs typeface="Carlito"/>
              </a:rPr>
              <a:t>government</a:t>
            </a:r>
            <a:endParaRPr lang="en-US" dirty="0">
              <a:highlight>
                <a:srgbClr val="FFFF00"/>
              </a:highlight>
              <a:cs typeface="Carlito"/>
            </a:endParaRPr>
          </a:p>
          <a:p>
            <a:pPr marL="184785" marR="597535" indent="-172720" algn="just">
              <a:lnSpc>
                <a:spcPct val="80000"/>
              </a:lnSpc>
              <a:spcBef>
                <a:spcPts val="1205"/>
              </a:spcBef>
              <a:buFont typeface="Arial"/>
              <a:buChar char="•"/>
              <a:tabLst>
                <a:tab pos="184785" algn="l"/>
              </a:tabLst>
            </a:pPr>
            <a:r>
              <a:rPr lang="en-US" dirty="0">
                <a:cs typeface="Carlito"/>
              </a:rPr>
              <a:t>Credit</a:t>
            </a:r>
            <a:r>
              <a:rPr lang="en-US" spc="-45" dirty="0">
                <a:cs typeface="Carlito"/>
              </a:rPr>
              <a:t> </a:t>
            </a:r>
            <a:r>
              <a:rPr lang="en-US" dirty="0">
                <a:cs typeface="Carlito"/>
              </a:rPr>
              <a:t>of</a:t>
            </a:r>
            <a:r>
              <a:rPr lang="en-US" spc="-65" dirty="0">
                <a:cs typeface="Carlito"/>
              </a:rPr>
              <a:t> </a:t>
            </a:r>
            <a:r>
              <a:rPr lang="en-US" dirty="0">
                <a:cs typeface="Carlito"/>
              </a:rPr>
              <a:t>TCS</a:t>
            </a:r>
            <a:r>
              <a:rPr lang="en-US" spc="-50" dirty="0">
                <a:cs typeface="Carlito"/>
              </a:rPr>
              <a:t> </a:t>
            </a:r>
            <a:r>
              <a:rPr lang="en-US" dirty="0">
                <a:cs typeface="Carlito"/>
              </a:rPr>
              <a:t>of</a:t>
            </a:r>
            <a:r>
              <a:rPr lang="en-US" spc="-50" dirty="0">
                <a:cs typeface="Carlito"/>
              </a:rPr>
              <a:t> </a:t>
            </a:r>
            <a:r>
              <a:rPr lang="en-US" dirty="0">
                <a:cs typeface="Carlito"/>
              </a:rPr>
              <a:t>minor</a:t>
            </a:r>
            <a:r>
              <a:rPr lang="en-US" spc="-55" dirty="0">
                <a:cs typeface="Carlito"/>
              </a:rPr>
              <a:t> </a:t>
            </a:r>
            <a:r>
              <a:rPr lang="en-US" dirty="0">
                <a:cs typeface="Carlito"/>
              </a:rPr>
              <a:t>shall</a:t>
            </a:r>
            <a:r>
              <a:rPr lang="en-US" spc="-50" dirty="0">
                <a:cs typeface="Carlito"/>
              </a:rPr>
              <a:t> </a:t>
            </a:r>
            <a:r>
              <a:rPr lang="en-US" dirty="0">
                <a:cs typeface="Carlito"/>
              </a:rPr>
              <a:t>be</a:t>
            </a:r>
            <a:r>
              <a:rPr lang="en-US" spc="-55" dirty="0">
                <a:cs typeface="Carlito"/>
              </a:rPr>
              <a:t> </a:t>
            </a:r>
            <a:r>
              <a:rPr lang="en-US" dirty="0">
                <a:cs typeface="Carlito"/>
              </a:rPr>
              <a:t>allowed</a:t>
            </a:r>
            <a:r>
              <a:rPr lang="en-US" spc="-30" dirty="0">
                <a:cs typeface="Carlito"/>
              </a:rPr>
              <a:t> </a:t>
            </a:r>
            <a:r>
              <a:rPr lang="en-US" dirty="0">
                <a:cs typeface="Carlito"/>
              </a:rPr>
              <a:t>where</a:t>
            </a:r>
            <a:r>
              <a:rPr lang="en-US" spc="-55" dirty="0">
                <a:cs typeface="Carlito"/>
              </a:rPr>
              <a:t> </a:t>
            </a:r>
            <a:r>
              <a:rPr lang="en-US" dirty="0">
                <a:cs typeface="Carlito"/>
              </a:rPr>
              <a:t>income</a:t>
            </a:r>
            <a:r>
              <a:rPr lang="en-US" spc="-60" dirty="0">
                <a:cs typeface="Carlito"/>
              </a:rPr>
              <a:t> </a:t>
            </a:r>
            <a:r>
              <a:rPr lang="en-US" dirty="0">
                <a:cs typeface="Carlito"/>
              </a:rPr>
              <a:t>of</a:t>
            </a:r>
            <a:r>
              <a:rPr lang="en-US" spc="-45" dirty="0">
                <a:cs typeface="Carlito"/>
              </a:rPr>
              <a:t> </a:t>
            </a:r>
            <a:r>
              <a:rPr lang="en-US" spc="-10" dirty="0">
                <a:cs typeface="Carlito"/>
              </a:rPr>
              <a:t>minor </a:t>
            </a:r>
            <a:r>
              <a:rPr lang="en-US" dirty="0">
                <a:cs typeface="Carlito"/>
              </a:rPr>
              <a:t>clubbed</a:t>
            </a:r>
            <a:r>
              <a:rPr lang="en-US" spc="-50" dirty="0">
                <a:cs typeface="Carlito"/>
              </a:rPr>
              <a:t> </a:t>
            </a:r>
            <a:r>
              <a:rPr lang="en-US" dirty="0">
                <a:cs typeface="Carlito"/>
              </a:rPr>
              <a:t>with</a:t>
            </a:r>
            <a:r>
              <a:rPr lang="en-US" spc="-40" dirty="0">
                <a:cs typeface="Carlito"/>
              </a:rPr>
              <a:t> </a:t>
            </a:r>
            <a:r>
              <a:rPr lang="en-US" dirty="0">
                <a:cs typeface="Carlito"/>
              </a:rPr>
              <a:t>parent</a:t>
            </a:r>
            <a:r>
              <a:rPr lang="en-US" spc="-55" dirty="0">
                <a:cs typeface="Carlito"/>
              </a:rPr>
              <a:t> </a:t>
            </a:r>
            <a:r>
              <a:rPr lang="en-US" dirty="0">
                <a:cs typeface="Carlito"/>
              </a:rPr>
              <a:t>u/s.</a:t>
            </a:r>
            <a:r>
              <a:rPr lang="en-US" spc="-60" dirty="0">
                <a:cs typeface="Carlito"/>
              </a:rPr>
              <a:t> </a:t>
            </a:r>
            <a:r>
              <a:rPr lang="en-US" spc="-10" dirty="0">
                <a:cs typeface="Carlito"/>
              </a:rPr>
              <a:t>64(1A)</a:t>
            </a:r>
          </a:p>
          <a:p>
            <a:pPr marL="184785" marR="597535" indent="-172720" algn="just">
              <a:lnSpc>
                <a:spcPct val="80000"/>
              </a:lnSpc>
              <a:spcBef>
                <a:spcPts val="1205"/>
              </a:spcBef>
              <a:buFont typeface="Arial"/>
              <a:buChar char="•"/>
              <a:tabLst>
                <a:tab pos="184785" algn="l"/>
              </a:tabLst>
            </a:pPr>
            <a:r>
              <a:rPr lang="en-US" spc="-10" dirty="0">
                <a:highlight>
                  <a:srgbClr val="FFFF00"/>
                </a:highlight>
                <a:cs typeface="Carlito"/>
              </a:rPr>
              <a:t>Exemption from penalty for delayed filing of TDS return limited from one year to one month from due date of filing return.</a:t>
            </a:r>
            <a:endParaRPr lang="en-US" dirty="0">
              <a:highlight>
                <a:srgbClr val="FFFF00"/>
              </a:highlight>
              <a:cs typeface="Carlito"/>
            </a:endParaRPr>
          </a:p>
          <a:p>
            <a:pPr marL="184785" indent="-172085" algn="just">
              <a:lnSpc>
                <a:spcPts val="2270"/>
              </a:lnSpc>
              <a:spcBef>
                <a:spcPts val="695"/>
              </a:spcBef>
              <a:buFont typeface="Arial"/>
              <a:buChar char="•"/>
              <a:tabLst>
                <a:tab pos="184785" algn="l"/>
              </a:tabLst>
            </a:pPr>
            <a:r>
              <a:rPr lang="en-US" dirty="0">
                <a:cs typeface="Carlito"/>
              </a:rPr>
              <a:t>No</a:t>
            </a:r>
            <a:r>
              <a:rPr lang="en-US" spc="-55" dirty="0">
                <a:cs typeface="Carlito"/>
              </a:rPr>
              <a:t> </a:t>
            </a:r>
            <a:r>
              <a:rPr lang="en-US" dirty="0">
                <a:cs typeface="Carlito"/>
              </a:rPr>
              <a:t>order</a:t>
            </a:r>
            <a:r>
              <a:rPr lang="en-US" spc="-35" dirty="0">
                <a:cs typeface="Carlito"/>
              </a:rPr>
              <a:t> </a:t>
            </a:r>
            <a:r>
              <a:rPr lang="en-US" dirty="0">
                <a:cs typeface="Carlito"/>
              </a:rPr>
              <a:t>can</a:t>
            </a:r>
            <a:r>
              <a:rPr lang="en-US" spc="-65" dirty="0">
                <a:cs typeface="Carlito"/>
              </a:rPr>
              <a:t> </a:t>
            </a:r>
            <a:r>
              <a:rPr lang="en-US" dirty="0">
                <a:cs typeface="Carlito"/>
              </a:rPr>
              <a:t>be</a:t>
            </a:r>
            <a:r>
              <a:rPr lang="en-US" spc="-50" dirty="0">
                <a:cs typeface="Carlito"/>
              </a:rPr>
              <a:t> </a:t>
            </a:r>
            <a:r>
              <a:rPr lang="en-US" dirty="0">
                <a:cs typeface="Carlito"/>
              </a:rPr>
              <a:t>issued</a:t>
            </a:r>
            <a:r>
              <a:rPr lang="en-US" spc="-35" dirty="0">
                <a:cs typeface="Carlito"/>
              </a:rPr>
              <a:t> </a:t>
            </a:r>
            <a:r>
              <a:rPr lang="en-US" dirty="0">
                <a:cs typeface="Carlito"/>
              </a:rPr>
              <a:t>treating</a:t>
            </a:r>
            <a:r>
              <a:rPr lang="en-US" spc="-55" dirty="0">
                <a:cs typeface="Carlito"/>
              </a:rPr>
              <a:t> </a:t>
            </a:r>
            <a:r>
              <a:rPr lang="en-US" dirty="0">
                <a:cs typeface="Carlito"/>
              </a:rPr>
              <a:t>a</a:t>
            </a:r>
            <a:r>
              <a:rPr lang="en-US" spc="-55" dirty="0">
                <a:cs typeface="Carlito"/>
              </a:rPr>
              <a:t> </a:t>
            </a:r>
            <a:r>
              <a:rPr lang="en-US" dirty="0">
                <a:cs typeface="Carlito"/>
              </a:rPr>
              <a:t>person</a:t>
            </a:r>
            <a:r>
              <a:rPr lang="en-US" spc="-25" dirty="0">
                <a:cs typeface="Carlito"/>
              </a:rPr>
              <a:t> </a:t>
            </a:r>
            <a:r>
              <a:rPr lang="en-US" dirty="0">
                <a:cs typeface="Carlito"/>
              </a:rPr>
              <a:t>as</a:t>
            </a:r>
            <a:r>
              <a:rPr lang="en-US" spc="-60" dirty="0">
                <a:cs typeface="Carlito"/>
              </a:rPr>
              <a:t> </a:t>
            </a:r>
            <a:r>
              <a:rPr lang="en-US" dirty="0">
                <a:cs typeface="Carlito"/>
              </a:rPr>
              <a:t>assessee</a:t>
            </a:r>
            <a:r>
              <a:rPr lang="en-US" spc="-5" dirty="0">
                <a:cs typeface="Carlito"/>
              </a:rPr>
              <a:t> </a:t>
            </a:r>
            <a:r>
              <a:rPr lang="en-US" dirty="0">
                <a:cs typeface="Carlito"/>
              </a:rPr>
              <a:t>in</a:t>
            </a:r>
            <a:r>
              <a:rPr lang="en-US" spc="-50" dirty="0">
                <a:cs typeface="Carlito"/>
              </a:rPr>
              <a:t> </a:t>
            </a:r>
            <a:r>
              <a:rPr lang="en-US" dirty="0">
                <a:cs typeface="Carlito"/>
              </a:rPr>
              <a:t>default</a:t>
            </a:r>
            <a:r>
              <a:rPr lang="en-US" spc="-60" dirty="0">
                <a:cs typeface="Carlito"/>
              </a:rPr>
              <a:t> </a:t>
            </a:r>
            <a:r>
              <a:rPr lang="en-US" spc="-25" dirty="0">
                <a:cs typeface="Carlito"/>
              </a:rPr>
              <a:t>for</a:t>
            </a:r>
            <a:endParaRPr lang="en-US" dirty="0">
              <a:cs typeface="Carlito"/>
            </a:endParaRPr>
          </a:p>
          <a:p>
            <a:pPr marL="0" indent="0" algn="just">
              <a:lnSpc>
                <a:spcPts val="2270"/>
              </a:lnSpc>
              <a:buNone/>
            </a:pPr>
            <a:r>
              <a:rPr lang="en-US" dirty="0">
                <a:cs typeface="Carlito"/>
              </a:rPr>
              <a:t>   failing</a:t>
            </a:r>
            <a:r>
              <a:rPr lang="en-US" spc="-50" dirty="0">
                <a:cs typeface="Carlito"/>
              </a:rPr>
              <a:t> </a:t>
            </a:r>
            <a:r>
              <a:rPr lang="en-US" dirty="0">
                <a:cs typeface="Carlito"/>
              </a:rPr>
              <a:t>to</a:t>
            </a:r>
            <a:r>
              <a:rPr lang="en-US" spc="-50" dirty="0">
                <a:cs typeface="Carlito"/>
              </a:rPr>
              <a:t> </a:t>
            </a:r>
            <a:r>
              <a:rPr lang="en-US" dirty="0">
                <a:cs typeface="Carlito"/>
              </a:rPr>
              <a:t>deduct</a:t>
            </a:r>
            <a:r>
              <a:rPr lang="en-US" spc="-45" dirty="0">
                <a:cs typeface="Carlito"/>
              </a:rPr>
              <a:t> </a:t>
            </a:r>
            <a:r>
              <a:rPr lang="en-US" dirty="0">
                <a:cs typeface="Carlito"/>
              </a:rPr>
              <a:t>or</a:t>
            </a:r>
            <a:r>
              <a:rPr lang="en-US" spc="-35" dirty="0">
                <a:cs typeface="Carlito"/>
              </a:rPr>
              <a:t> </a:t>
            </a:r>
            <a:r>
              <a:rPr lang="en-US" dirty="0">
                <a:cs typeface="Carlito"/>
              </a:rPr>
              <a:t>collect</a:t>
            </a:r>
            <a:r>
              <a:rPr lang="en-US" spc="-45" dirty="0">
                <a:cs typeface="Carlito"/>
              </a:rPr>
              <a:t> </a:t>
            </a:r>
            <a:r>
              <a:rPr lang="en-US" dirty="0">
                <a:cs typeface="Carlito"/>
              </a:rPr>
              <a:t>tax</a:t>
            </a:r>
            <a:r>
              <a:rPr lang="en-US" spc="-45" dirty="0">
                <a:cs typeface="Carlito"/>
              </a:rPr>
              <a:t> </a:t>
            </a:r>
            <a:r>
              <a:rPr lang="en-US" spc="-10" dirty="0">
                <a:cs typeface="Carlito"/>
              </a:rPr>
              <a:t>after</a:t>
            </a:r>
            <a:endParaRPr lang="en-US" dirty="0">
              <a:cs typeface="Carlito"/>
            </a:endParaRPr>
          </a:p>
          <a:p>
            <a:pPr marL="527685" lvl="1" indent="-172085" algn="just">
              <a:lnSpc>
                <a:spcPct val="100000"/>
              </a:lnSpc>
              <a:spcBef>
                <a:spcPts val="780"/>
              </a:spcBef>
              <a:buFont typeface="Arial"/>
              <a:buChar char="•"/>
              <a:tabLst>
                <a:tab pos="527685" algn="l"/>
              </a:tabLst>
            </a:pPr>
            <a:r>
              <a:rPr lang="en-US" sz="1400" dirty="0">
                <a:cs typeface="Carlito"/>
              </a:rPr>
              <a:t>6</a:t>
            </a:r>
            <a:r>
              <a:rPr lang="en-US" sz="1400" spc="-35" dirty="0">
                <a:cs typeface="Carlito"/>
              </a:rPr>
              <a:t> </a:t>
            </a:r>
            <a:r>
              <a:rPr lang="en-US" sz="1400" dirty="0">
                <a:cs typeface="Carlito"/>
              </a:rPr>
              <a:t>years</a:t>
            </a:r>
            <a:r>
              <a:rPr lang="en-US" sz="1400" spc="-30" dirty="0">
                <a:cs typeface="Carlito"/>
              </a:rPr>
              <a:t> </a:t>
            </a:r>
            <a:r>
              <a:rPr lang="en-US" sz="1400" dirty="0">
                <a:cs typeface="Carlito"/>
              </a:rPr>
              <a:t>from</a:t>
            </a:r>
            <a:r>
              <a:rPr lang="en-US" sz="1400" spc="-35" dirty="0">
                <a:cs typeface="Carlito"/>
              </a:rPr>
              <a:t> </a:t>
            </a:r>
            <a:r>
              <a:rPr lang="en-US" sz="1400" dirty="0">
                <a:cs typeface="Carlito"/>
              </a:rPr>
              <a:t>the</a:t>
            </a:r>
            <a:r>
              <a:rPr lang="en-US" sz="1400" spc="-15" dirty="0">
                <a:cs typeface="Carlito"/>
              </a:rPr>
              <a:t> </a:t>
            </a:r>
            <a:r>
              <a:rPr lang="en-US" sz="1400" dirty="0">
                <a:cs typeface="Carlito"/>
              </a:rPr>
              <a:t>end</a:t>
            </a:r>
            <a:r>
              <a:rPr lang="en-US" sz="1400" spc="-40" dirty="0">
                <a:cs typeface="Carlito"/>
              </a:rPr>
              <a:t> </a:t>
            </a:r>
            <a:r>
              <a:rPr lang="en-US" sz="1400" dirty="0">
                <a:cs typeface="Carlito"/>
              </a:rPr>
              <a:t>of</a:t>
            </a:r>
            <a:r>
              <a:rPr lang="en-US" sz="1400" spc="-15" dirty="0">
                <a:cs typeface="Carlito"/>
              </a:rPr>
              <a:t> </a:t>
            </a:r>
            <a:r>
              <a:rPr lang="en-US" sz="1400" dirty="0">
                <a:cs typeface="Carlito"/>
              </a:rPr>
              <a:t>FY</a:t>
            </a:r>
            <a:r>
              <a:rPr lang="en-US" sz="1400" spc="-40" dirty="0">
                <a:cs typeface="Carlito"/>
              </a:rPr>
              <a:t> </a:t>
            </a:r>
            <a:r>
              <a:rPr lang="en-US" sz="1400" dirty="0">
                <a:cs typeface="Carlito"/>
              </a:rPr>
              <a:t>of</a:t>
            </a:r>
            <a:r>
              <a:rPr lang="en-US" sz="1400" spc="-30" dirty="0">
                <a:cs typeface="Carlito"/>
              </a:rPr>
              <a:t> </a:t>
            </a:r>
            <a:r>
              <a:rPr lang="en-US" sz="1400" spc="-10" dirty="0">
                <a:cs typeface="Carlito"/>
              </a:rPr>
              <a:t>payment</a:t>
            </a:r>
            <a:r>
              <a:rPr lang="en-US" sz="1400" spc="-35" dirty="0">
                <a:cs typeface="Carlito"/>
              </a:rPr>
              <a:t> </a:t>
            </a:r>
            <a:r>
              <a:rPr lang="en-US" sz="1400" dirty="0">
                <a:cs typeface="Carlito"/>
              </a:rPr>
              <a:t>or</a:t>
            </a:r>
            <a:r>
              <a:rPr lang="en-US" sz="1400" spc="-35" dirty="0">
                <a:cs typeface="Carlito"/>
              </a:rPr>
              <a:t> </a:t>
            </a:r>
            <a:r>
              <a:rPr lang="en-US" sz="1400" dirty="0">
                <a:cs typeface="Carlito"/>
              </a:rPr>
              <a:t>credit</a:t>
            </a:r>
            <a:r>
              <a:rPr lang="en-US" sz="1400" spc="-25" dirty="0">
                <a:cs typeface="Carlito"/>
              </a:rPr>
              <a:t> OR</a:t>
            </a:r>
            <a:endParaRPr lang="en-US" sz="1400" dirty="0">
              <a:cs typeface="Carlito"/>
            </a:endParaRPr>
          </a:p>
          <a:p>
            <a:pPr marL="527685" lvl="1" indent="-172085" algn="just">
              <a:lnSpc>
                <a:spcPct val="100000"/>
              </a:lnSpc>
              <a:spcBef>
                <a:spcPts val="770"/>
              </a:spcBef>
              <a:buFont typeface="Arial"/>
              <a:buChar char="•"/>
              <a:tabLst>
                <a:tab pos="527685" algn="l"/>
              </a:tabLst>
            </a:pPr>
            <a:r>
              <a:rPr lang="en-US" sz="1400" dirty="0">
                <a:cs typeface="Carlito"/>
              </a:rPr>
              <a:t>2</a:t>
            </a:r>
            <a:r>
              <a:rPr lang="en-US" sz="1400" spc="-35" dirty="0">
                <a:cs typeface="Carlito"/>
              </a:rPr>
              <a:t> </a:t>
            </a:r>
            <a:r>
              <a:rPr lang="en-US" sz="1400" dirty="0">
                <a:cs typeface="Carlito"/>
              </a:rPr>
              <a:t>years</a:t>
            </a:r>
            <a:r>
              <a:rPr lang="en-US" sz="1400" spc="-35" dirty="0">
                <a:cs typeface="Carlito"/>
              </a:rPr>
              <a:t> </a:t>
            </a:r>
            <a:r>
              <a:rPr lang="en-US" sz="1400" dirty="0">
                <a:cs typeface="Carlito"/>
              </a:rPr>
              <a:t>from</a:t>
            </a:r>
            <a:r>
              <a:rPr lang="en-US" sz="1400" spc="-35" dirty="0">
                <a:cs typeface="Carlito"/>
              </a:rPr>
              <a:t> </a:t>
            </a:r>
            <a:r>
              <a:rPr lang="en-US" sz="1400" dirty="0">
                <a:cs typeface="Carlito"/>
              </a:rPr>
              <a:t>the</a:t>
            </a:r>
            <a:r>
              <a:rPr lang="en-US" sz="1400" spc="-20" dirty="0">
                <a:cs typeface="Carlito"/>
              </a:rPr>
              <a:t> </a:t>
            </a:r>
            <a:r>
              <a:rPr lang="en-US" sz="1400" dirty="0">
                <a:cs typeface="Carlito"/>
              </a:rPr>
              <a:t>end</a:t>
            </a:r>
            <a:r>
              <a:rPr lang="en-US" sz="1400" spc="-40" dirty="0">
                <a:cs typeface="Carlito"/>
              </a:rPr>
              <a:t> </a:t>
            </a:r>
            <a:r>
              <a:rPr lang="en-US" sz="1400" dirty="0">
                <a:cs typeface="Carlito"/>
              </a:rPr>
              <a:t>of</a:t>
            </a:r>
            <a:r>
              <a:rPr lang="en-US" sz="1400" spc="-20" dirty="0">
                <a:cs typeface="Carlito"/>
              </a:rPr>
              <a:t> </a:t>
            </a:r>
            <a:r>
              <a:rPr lang="en-US" sz="1400" dirty="0">
                <a:cs typeface="Carlito"/>
              </a:rPr>
              <a:t>FY</a:t>
            </a:r>
            <a:r>
              <a:rPr lang="en-US" sz="1400" spc="-40" dirty="0">
                <a:cs typeface="Carlito"/>
              </a:rPr>
              <a:t> </a:t>
            </a:r>
            <a:r>
              <a:rPr lang="en-US" sz="1400" dirty="0">
                <a:cs typeface="Carlito"/>
              </a:rPr>
              <a:t>when</a:t>
            </a:r>
            <a:r>
              <a:rPr lang="en-US" sz="1400" spc="-25" dirty="0">
                <a:cs typeface="Carlito"/>
              </a:rPr>
              <a:t> </a:t>
            </a:r>
            <a:r>
              <a:rPr lang="en-US" sz="1400" spc="-10" dirty="0">
                <a:cs typeface="Carlito"/>
              </a:rPr>
              <a:t>correction</a:t>
            </a:r>
            <a:r>
              <a:rPr lang="en-US" sz="1400" spc="-15" dirty="0">
                <a:cs typeface="Carlito"/>
              </a:rPr>
              <a:t> </a:t>
            </a:r>
            <a:r>
              <a:rPr lang="en-US" sz="1400" spc="-10" dirty="0">
                <a:cs typeface="Carlito"/>
              </a:rPr>
              <a:t>statement</a:t>
            </a:r>
            <a:r>
              <a:rPr lang="en-US" sz="1400" spc="-40" dirty="0">
                <a:cs typeface="Carlito"/>
              </a:rPr>
              <a:t> </a:t>
            </a:r>
            <a:r>
              <a:rPr lang="en-US" sz="1400" spc="-10" dirty="0">
                <a:cs typeface="Carlito"/>
              </a:rPr>
              <a:t>delivered</a:t>
            </a:r>
            <a:endParaRPr lang="en-US" sz="1400" dirty="0">
              <a:cs typeface="Carlito"/>
            </a:endParaRPr>
          </a:p>
          <a:p>
            <a:pPr marL="81280" indent="0" algn="just">
              <a:lnSpc>
                <a:spcPct val="100000"/>
              </a:lnSpc>
              <a:spcBef>
                <a:spcPts val="770"/>
              </a:spcBef>
              <a:buNone/>
            </a:pPr>
            <a:r>
              <a:rPr lang="en-US" sz="1400" dirty="0">
                <a:cs typeface="Carlito"/>
              </a:rPr>
              <a:t>	Whichever</a:t>
            </a:r>
            <a:r>
              <a:rPr lang="en-US" sz="1400" spc="-35" dirty="0">
                <a:cs typeface="Carlito"/>
              </a:rPr>
              <a:t> </a:t>
            </a:r>
            <a:r>
              <a:rPr lang="en-US" sz="1400" dirty="0">
                <a:cs typeface="Carlito"/>
              </a:rPr>
              <a:t>is</a:t>
            </a:r>
            <a:r>
              <a:rPr lang="en-US" sz="1400" spc="-45" dirty="0">
                <a:cs typeface="Carlito"/>
              </a:rPr>
              <a:t> </a:t>
            </a:r>
            <a:r>
              <a:rPr lang="en-US" sz="1400" spc="-20" dirty="0">
                <a:cs typeface="Carlito"/>
              </a:rPr>
              <a:t>later</a:t>
            </a:r>
          </a:p>
          <a:p>
            <a:endParaRPr lang="en-IN" dirty="0"/>
          </a:p>
        </p:txBody>
      </p:sp>
    </p:spTree>
    <p:extLst>
      <p:ext uri="{BB962C8B-B14F-4D97-AF65-F5344CB8AC3E}">
        <p14:creationId xmlns:p14="http://schemas.microsoft.com/office/powerpoint/2010/main" val="4017555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2800" b="1" dirty="0"/>
              <a:t>Section 194IA – Payment on transfer of certain immovable property other than agricultural land</a:t>
            </a:r>
          </a:p>
        </p:txBody>
      </p:sp>
      <p:sp>
        <p:nvSpPr>
          <p:cNvPr id="3" name="Content Placeholder 2"/>
          <p:cNvSpPr>
            <a:spLocks noGrp="1"/>
          </p:cNvSpPr>
          <p:nvPr>
            <p:ph sz="quarter" idx="1"/>
          </p:nvPr>
        </p:nvSpPr>
        <p:spPr/>
        <p:txBody>
          <a:bodyPr>
            <a:normAutofit fontScale="25000" lnSpcReduction="20000"/>
          </a:bodyPr>
          <a:lstStyle/>
          <a:p>
            <a:pPr marL="12700" marR="11430" algn="just">
              <a:lnSpc>
                <a:spcPct val="100000"/>
              </a:lnSpc>
              <a:spcBef>
                <a:spcPts val="100"/>
              </a:spcBef>
            </a:pPr>
            <a:r>
              <a:rPr lang="en-US" sz="6400" dirty="0">
                <a:cs typeface="Georgia"/>
              </a:rPr>
              <a:t>Section</a:t>
            </a:r>
            <a:r>
              <a:rPr lang="en-US" sz="6400" spc="85" dirty="0">
                <a:cs typeface="Georgia"/>
              </a:rPr>
              <a:t> </a:t>
            </a:r>
            <a:r>
              <a:rPr lang="en-US" sz="6400" spc="-10" dirty="0">
                <a:cs typeface="Georgia"/>
              </a:rPr>
              <a:t>194-</a:t>
            </a:r>
            <a:r>
              <a:rPr lang="en-US" sz="6400" dirty="0">
                <a:cs typeface="Georgia"/>
              </a:rPr>
              <a:t>IA(1)</a:t>
            </a:r>
            <a:r>
              <a:rPr lang="en-US" sz="6400" spc="95" dirty="0">
                <a:cs typeface="Georgia"/>
              </a:rPr>
              <a:t> </a:t>
            </a:r>
            <a:r>
              <a:rPr lang="en-US" sz="6400" dirty="0">
                <a:cs typeface="Georgia"/>
              </a:rPr>
              <a:t>provides</a:t>
            </a:r>
            <a:r>
              <a:rPr lang="en-US" sz="6400" spc="95" dirty="0">
                <a:cs typeface="Georgia"/>
              </a:rPr>
              <a:t> </a:t>
            </a:r>
            <a:r>
              <a:rPr lang="en-US" sz="6400" dirty="0">
                <a:cs typeface="Georgia"/>
              </a:rPr>
              <a:t>for</a:t>
            </a:r>
            <a:r>
              <a:rPr lang="en-US" sz="6400" spc="130" dirty="0">
                <a:cs typeface="Georgia"/>
              </a:rPr>
              <a:t> </a:t>
            </a:r>
            <a:r>
              <a:rPr lang="en-US" sz="6400" dirty="0">
                <a:cs typeface="Georgia"/>
              </a:rPr>
              <a:t>deduction</a:t>
            </a:r>
            <a:r>
              <a:rPr lang="en-US" sz="6400" spc="95" dirty="0">
                <a:cs typeface="Georgia"/>
              </a:rPr>
              <a:t> </a:t>
            </a:r>
            <a:r>
              <a:rPr lang="en-US" sz="6400" dirty="0">
                <a:cs typeface="Georgia"/>
              </a:rPr>
              <a:t>of</a:t>
            </a:r>
            <a:r>
              <a:rPr lang="en-US" sz="6400" spc="90" dirty="0">
                <a:cs typeface="Georgia"/>
              </a:rPr>
              <a:t> </a:t>
            </a:r>
            <a:r>
              <a:rPr lang="en-US" sz="6400" dirty="0">
                <a:cs typeface="Georgia"/>
              </a:rPr>
              <a:t>tax</a:t>
            </a:r>
            <a:r>
              <a:rPr lang="en-US" sz="6400" spc="100" dirty="0">
                <a:cs typeface="Georgia"/>
              </a:rPr>
              <a:t> </a:t>
            </a:r>
            <a:r>
              <a:rPr lang="en-US" sz="6400" dirty="0">
                <a:cs typeface="Georgia"/>
              </a:rPr>
              <a:t>by</a:t>
            </a:r>
            <a:r>
              <a:rPr lang="en-US" sz="6400" spc="100" dirty="0">
                <a:cs typeface="Georgia"/>
              </a:rPr>
              <a:t> </a:t>
            </a:r>
            <a:r>
              <a:rPr lang="en-US" sz="6400" dirty="0">
                <a:cs typeface="Georgia"/>
              </a:rPr>
              <a:t>any</a:t>
            </a:r>
            <a:r>
              <a:rPr lang="en-US" sz="6400" spc="100" dirty="0">
                <a:cs typeface="Georgia"/>
              </a:rPr>
              <a:t> </a:t>
            </a:r>
            <a:r>
              <a:rPr lang="en-US" sz="6400" dirty="0">
                <a:cs typeface="Georgia"/>
              </a:rPr>
              <a:t>person</a:t>
            </a:r>
            <a:r>
              <a:rPr lang="en-US" sz="6400" spc="95" dirty="0">
                <a:cs typeface="Georgia"/>
              </a:rPr>
              <a:t> </a:t>
            </a:r>
            <a:r>
              <a:rPr lang="en-US" sz="6400" dirty="0">
                <a:cs typeface="Georgia"/>
              </a:rPr>
              <a:t>responsible</a:t>
            </a:r>
            <a:r>
              <a:rPr lang="en-US" sz="6400" spc="95" dirty="0">
                <a:cs typeface="Georgia"/>
              </a:rPr>
              <a:t> </a:t>
            </a:r>
            <a:r>
              <a:rPr lang="en-US" sz="6400" dirty="0">
                <a:cs typeface="Georgia"/>
              </a:rPr>
              <a:t>for</a:t>
            </a:r>
            <a:r>
              <a:rPr lang="en-US" sz="6400" spc="110" dirty="0">
                <a:cs typeface="Georgia"/>
              </a:rPr>
              <a:t> </a:t>
            </a:r>
            <a:r>
              <a:rPr lang="en-US" sz="6400" dirty="0">
                <a:cs typeface="Georgia"/>
              </a:rPr>
              <a:t>paying</a:t>
            </a:r>
            <a:r>
              <a:rPr lang="en-US" sz="6400" spc="95" dirty="0">
                <a:cs typeface="Georgia"/>
              </a:rPr>
              <a:t> </a:t>
            </a:r>
            <a:r>
              <a:rPr lang="en-US" sz="6400" dirty="0">
                <a:cs typeface="Georgia"/>
              </a:rPr>
              <a:t>to</a:t>
            </a:r>
            <a:r>
              <a:rPr lang="en-US" sz="6400" spc="85" dirty="0">
                <a:cs typeface="Georgia"/>
              </a:rPr>
              <a:t> </a:t>
            </a:r>
            <a:r>
              <a:rPr lang="en-US" sz="6400" dirty="0">
                <a:cs typeface="Georgia"/>
              </a:rPr>
              <a:t>a</a:t>
            </a:r>
            <a:r>
              <a:rPr lang="en-US" sz="6400" spc="105" dirty="0">
                <a:cs typeface="Georgia"/>
              </a:rPr>
              <a:t> </a:t>
            </a:r>
            <a:r>
              <a:rPr lang="en-US" sz="6400" dirty="0">
                <a:cs typeface="Georgia"/>
              </a:rPr>
              <a:t>resident</a:t>
            </a:r>
            <a:r>
              <a:rPr lang="en-US" sz="6400" spc="105" dirty="0">
                <a:cs typeface="Georgia"/>
              </a:rPr>
              <a:t> </a:t>
            </a:r>
            <a:r>
              <a:rPr lang="en-US" sz="6400" spc="-25" dirty="0">
                <a:cs typeface="Georgia"/>
              </a:rPr>
              <a:t>any </a:t>
            </a:r>
            <a:r>
              <a:rPr lang="en-US" sz="6400" dirty="0">
                <a:cs typeface="Georgia"/>
              </a:rPr>
              <a:t>sum</a:t>
            </a:r>
            <a:r>
              <a:rPr lang="en-US" sz="6400" spc="130" dirty="0">
                <a:cs typeface="Georgia"/>
              </a:rPr>
              <a:t> </a:t>
            </a:r>
            <a:r>
              <a:rPr lang="en-US" sz="6400" dirty="0">
                <a:cs typeface="Georgia"/>
              </a:rPr>
              <a:t>by</a:t>
            </a:r>
            <a:r>
              <a:rPr lang="en-US" sz="6400" spc="114" dirty="0">
                <a:cs typeface="Georgia"/>
              </a:rPr>
              <a:t> </a:t>
            </a:r>
            <a:r>
              <a:rPr lang="en-US" sz="6400" dirty="0">
                <a:cs typeface="Georgia"/>
              </a:rPr>
              <a:t>way</a:t>
            </a:r>
            <a:r>
              <a:rPr lang="en-US" sz="6400" spc="175" dirty="0">
                <a:cs typeface="Georgia"/>
              </a:rPr>
              <a:t> </a:t>
            </a:r>
            <a:r>
              <a:rPr lang="en-US" sz="6400" dirty="0">
                <a:cs typeface="Georgia"/>
              </a:rPr>
              <a:t>of</a:t>
            </a:r>
            <a:r>
              <a:rPr lang="en-US" sz="6400" spc="130" dirty="0">
                <a:cs typeface="Georgia"/>
              </a:rPr>
              <a:t> </a:t>
            </a:r>
            <a:r>
              <a:rPr lang="en-US" sz="6400" dirty="0">
                <a:cs typeface="Georgia"/>
              </a:rPr>
              <a:t>consideration</a:t>
            </a:r>
            <a:r>
              <a:rPr lang="en-US" sz="6400" spc="145" dirty="0">
                <a:cs typeface="Georgia"/>
              </a:rPr>
              <a:t> </a:t>
            </a:r>
            <a:r>
              <a:rPr lang="en-US" sz="6400" dirty="0">
                <a:cs typeface="Georgia"/>
              </a:rPr>
              <a:t>for</a:t>
            </a:r>
            <a:r>
              <a:rPr lang="en-US" sz="6400" spc="125" dirty="0">
                <a:cs typeface="Georgia"/>
              </a:rPr>
              <a:t> </a:t>
            </a:r>
            <a:r>
              <a:rPr lang="en-US" sz="6400" dirty="0">
                <a:cs typeface="Georgia"/>
              </a:rPr>
              <a:t>transfer</a:t>
            </a:r>
            <a:r>
              <a:rPr lang="en-US" sz="6400" spc="150" dirty="0">
                <a:cs typeface="Georgia"/>
              </a:rPr>
              <a:t> </a:t>
            </a:r>
            <a:r>
              <a:rPr lang="en-US" sz="6400" dirty="0">
                <a:cs typeface="Georgia"/>
              </a:rPr>
              <a:t>of</a:t>
            </a:r>
            <a:r>
              <a:rPr lang="en-US" sz="6400" spc="130" dirty="0">
                <a:cs typeface="Georgia"/>
              </a:rPr>
              <a:t> </a:t>
            </a:r>
            <a:r>
              <a:rPr lang="en-US" sz="6400" dirty="0">
                <a:cs typeface="Georgia"/>
              </a:rPr>
              <a:t>any</a:t>
            </a:r>
            <a:r>
              <a:rPr lang="en-US" sz="6400" spc="140" dirty="0">
                <a:cs typeface="Georgia"/>
              </a:rPr>
              <a:t> </a:t>
            </a:r>
            <a:r>
              <a:rPr lang="en-US" sz="6400" dirty="0">
                <a:cs typeface="Georgia"/>
              </a:rPr>
              <a:t>immovable</a:t>
            </a:r>
            <a:r>
              <a:rPr lang="en-US" sz="6400" spc="160" dirty="0">
                <a:cs typeface="Georgia"/>
              </a:rPr>
              <a:t> </a:t>
            </a:r>
            <a:r>
              <a:rPr lang="en-US" sz="6400" dirty="0">
                <a:cs typeface="Georgia"/>
              </a:rPr>
              <a:t>property</a:t>
            </a:r>
            <a:r>
              <a:rPr lang="en-US" sz="6400" spc="114" dirty="0">
                <a:cs typeface="Georgia"/>
              </a:rPr>
              <a:t> </a:t>
            </a:r>
            <a:r>
              <a:rPr lang="en-US" sz="6400" dirty="0">
                <a:cs typeface="Georgia"/>
              </a:rPr>
              <a:t>(other</a:t>
            </a:r>
            <a:r>
              <a:rPr lang="en-US" sz="6400" spc="125" dirty="0">
                <a:cs typeface="Georgia"/>
              </a:rPr>
              <a:t> </a:t>
            </a:r>
            <a:r>
              <a:rPr lang="en-US" sz="6400" dirty="0">
                <a:cs typeface="Georgia"/>
              </a:rPr>
              <a:t>than</a:t>
            </a:r>
            <a:r>
              <a:rPr lang="en-US" sz="6400" spc="140" dirty="0">
                <a:cs typeface="Georgia"/>
              </a:rPr>
              <a:t> </a:t>
            </a:r>
            <a:r>
              <a:rPr lang="en-US" sz="6400" dirty="0">
                <a:cs typeface="Georgia"/>
              </a:rPr>
              <a:t>agricultural</a:t>
            </a:r>
            <a:r>
              <a:rPr lang="en-US" sz="6400" spc="114" dirty="0">
                <a:cs typeface="Georgia"/>
              </a:rPr>
              <a:t> </a:t>
            </a:r>
            <a:r>
              <a:rPr lang="en-US" sz="6400" dirty="0">
                <a:cs typeface="Georgia"/>
              </a:rPr>
              <a:t>land)</a:t>
            </a:r>
            <a:r>
              <a:rPr lang="en-US" sz="6400" spc="135" dirty="0">
                <a:cs typeface="Georgia"/>
              </a:rPr>
              <a:t> </a:t>
            </a:r>
            <a:r>
              <a:rPr lang="en-US" sz="6400" spc="-25" dirty="0">
                <a:cs typeface="Georgia"/>
              </a:rPr>
              <a:t>at </a:t>
            </a:r>
            <a:r>
              <a:rPr lang="en-US" sz="6400" dirty="0">
                <a:cs typeface="Georgia"/>
              </a:rPr>
              <a:t>the</a:t>
            </a:r>
            <a:r>
              <a:rPr lang="en-US" sz="6400" spc="80" dirty="0">
                <a:cs typeface="Georgia"/>
              </a:rPr>
              <a:t> </a:t>
            </a:r>
            <a:r>
              <a:rPr lang="en-US" sz="6400" dirty="0">
                <a:cs typeface="Georgia"/>
              </a:rPr>
              <a:t>time</a:t>
            </a:r>
            <a:r>
              <a:rPr lang="en-US" sz="6400" spc="125" dirty="0">
                <a:cs typeface="Georgia"/>
              </a:rPr>
              <a:t> </a:t>
            </a:r>
            <a:r>
              <a:rPr lang="en-US" sz="6400" dirty="0">
                <a:cs typeface="Georgia"/>
              </a:rPr>
              <a:t>of</a:t>
            </a:r>
            <a:r>
              <a:rPr lang="en-US" sz="6400" spc="105" dirty="0">
                <a:cs typeface="Georgia"/>
              </a:rPr>
              <a:t> </a:t>
            </a:r>
            <a:r>
              <a:rPr lang="en-US" sz="6400" dirty="0">
                <a:cs typeface="Georgia"/>
              </a:rPr>
              <a:t>credit</a:t>
            </a:r>
            <a:r>
              <a:rPr lang="en-US" sz="6400" spc="114" dirty="0">
                <a:cs typeface="Georgia"/>
              </a:rPr>
              <a:t> </a:t>
            </a:r>
            <a:r>
              <a:rPr lang="en-US" sz="6400" dirty="0">
                <a:cs typeface="Georgia"/>
              </a:rPr>
              <a:t>or</a:t>
            </a:r>
            <a:r>
              <a:rPr lang="en-US" sz="6400" spc="95" dirty="0">
                <a:cs typeface="Georgia"/>
              </a:rPr>
              <a:t> </a:t>
            </a:r>
            <a:r>
              <a:rPr lang="en-US" sz="6400" dirty="0">
                <a:cs typeface="Georgia"/>
              </a:rPr>
              <a:t>payment</a:t>
            </a:r>
            <a:r>
              <a:rPr lang="en-US" sz="6400" spc="135" dirty="0">
                <a:cs typeface="Georgia"/>
              </a:rPr>
              <a:t> </a:t>
            </a:r>
            <a:r>
              <a:rPr lang="en-US" sz="6400" dirty="0">
                <a:cs typeface="Georgia"/>
              </a:rPr>
              <a:t>of</a:t>
            </a:r>
            <a:r>
              <a:rPr lang="en-US" sz="6400" spc="100" dirty="0">
                <a:cs typeface="Georgia"/>
              </a:rPr>
              <a:t> </a:t>
            </a:r>
            <a:r>
              <a:rPr lang="en-US" sz="6400" dirty="0">
                <a:cs typeface="Georgia"/>
              </a:rPr>
              <a:t>such</a:t>
            </a:r>
            <a:r>
              <a:rPr lang="en-US" sz="6400" spc="120" dirty="0">
                <a:cs typeface="Georgia"/>
              </a:rPr>
              <a:t> </a:t>
            </a:r>
            <a:r>
              <a:rPr lang="en-US" sz="6400" dirty="0">
                <a:cs typeface="Georgia"/>
              </a:rPr>
              <a:t>sum</a:t>
            </a:r>
            <a:r>
              <a:rPr lang="en-US" sz="6400" spc="105" dirty="0">
                <a:cs typeface="Georgia"/>
              </a:rPr>
              <a:t> </a:t>
            </a:r>
            <a:r>
              <a:rPr lang="en-US" sz="6400" dirty="0">
                <a:cs typeface="Georgia"/>
              </a:rPr>
              <a:t>to</a:t>
            </a:r>
            <a:r>
              <a:rPr lang="en-US" sz="6400" spc="95" dirty="0">
                <a:cs typeface="Georgia"/>
              </a:rPr>
              <a:t> </a:t>
            </a:r>
            <a:r>
              <a:rPr lang="en-US" sz="6400" dirty="0">
                <a:cs typeface="Georgia"/>
              </a:rPr>
              <a:t>the</a:t>
            </a:r>
            <a:r>
              <a:rPr lang="en-US" sz="6400" spc="110" dirty="0">
                <a:cs typeface="Georgia"/>
              </a:rPr>
              <a:t> </a:t>
            </a:r>
            <a:r>
              <a:rPr lang="en-US" sz="6400" dirty="0">
                <a:cs typeface="Georgia"/>
              </a:rPr>
              <a:t>resident</a:t>
            </a:r>
            <a:r>
              <a:rPr lang="en-US" sz="6400" spc="114" dirty="0">
                <a:cs typeface="Georgia"/>
              </a:rPr>
              <a:t> </a:t>
            </a:r>
            <a:r>
              <a:rPr lang="en-US" sz="6400" dirty="0">
                <a:cs typeface="Georgia"/>
              </a:rPr>
              <a:t>at</a:t>
            </a:r>
            <a:r>
              <a:rPr lang="en-US" sz="6400" spc="114" dirty="0">
                <a:cs typeface="Georgia"/>
              </a:rPr>
              <a:t> </a:t>
            </a:r>
            <a:r>
              <a:rPr lang="en-US" sz="6400" dirty="0">
                <a:cs typeface="Georgia"/>
              </a:rPr>
              <a:t>the</a:t>
            </a:r>
            <a:r>
              <a:rPr lang="en-US" sz="6400" spc="85" dirty="0">
                <a:cs typeface="Georgia"/>
              </a:rPr>
              <a:t> </a:t>
            </a:r>
            <a:r>
              <a:rPr lang="en-US" sz="6400" dirty="0">
                <a:cs typeface="Georgia"/>
              </a:rPr>
              <a:t>rate</a:t>
            </a:r>
            <a:r>
              <a:rPr lang="en-US" sz="6400" spc="105" dirty="0">
                <a:cs typeface="Georgia"/>
              </a:rPr>
              <a:t> </a:t>
            </a:r>
            <a:r>
              <a:rPr lang="en-US" sz="6400" dirty="0">
                <a:cs typeface="Georgia"/>
              </a:rPr>
              <a:t>of</a:t>
            </a:r>
            <a:r>
              <a:rPr lang="en-US" sz="6400" spc="105" dirty="0">
                <a:cs typeface="Georgia"/>
              </a:rPr>
              <a:t> </a:t>
            </a:r>
            <a:r>
              <a:rPr lang="en-US" sz="6400" dirty="0">
                <a:cs typeface="Georgia"/>
              </a:rPr>
              <a:t>1%</a:t>
            </a:r>
            <a:r>
              <a:rPr lang="en-US" sz="6400" spc="105" dirty="0">
                <a:cs typeface="Georgia"/>
              </a:rPr>
              <a:t> </a:t>
            </a:r>
            <a:r>
              <a:rPr lang="en-US" sz="6400" dirty="0">
                <a:cs typeface="Georgia"/>
              </a:rPr>
              <a:t>of</a:t>
            </a:r>
            <a:r>
              <a:rPr lang="en-US" sz="6400" spc="105" dirty="0">
                <a:cs typeface="Georgia"/>
              </a:rPr>
              <a:t> </a:t>
            </a:r>
            <a:r>
              <a:rPr lang="en-US" sz="6400" dirty="0">
                <a:cs typeface="Georgia"/>
              </a:rPr>
              <a:t>such</a:t>
            </a:r>
            <a:r>
              <a:rPr lang="en-US" sz="6400" spc="114" dirty="0">
                <a:cs typeface="Georgia"/>
              </a:rPr>
              <a:t> </a:t>
            </a:r>
            <a:r>
              <a:rPr lang="en-US" sz="6400" dirty="0">
                <a:cs typeface="Georgia"/>
              </a:rPr>
              <a:t>sum</a:t>
            </a:r>
            <a:r>
              <a:rPr lang="en-US" sz="6400" spc="105" dirty="0">
                <a:cs typeface="Georgia"/>
              </a:rPr>
              <a:t> </a:t>
            </a:r>
            <a:r>
              <a:rPr lang="en-US" sz="6400" dirty="0">
                <a:cs typeface="Georgia"/>
              </a:rPr>
              <a:t>as</a:t>
            </a:r>
            <a:r>
              <a:rPr lang="en-US" sz="6400" spc="105" dirty="0">
                <a:cs typeface="Georgia"/>
              </a:rPr>
              <a:t> </a:t>
            </a:r>
            <a:r>
              <a:rPr lang="en-US" sz="6400" spc="-10" dirty="0">
                <a:cs typeface="Georgia"/>
              </a:rPr>
              <a:t>income-</a:t>
            </a:r>
            <a:r>
              <a:rPr lang="en-US" sz="6400" spc="-25" dirty="0">
                <a:cs typeface="Georgia"/>
              </a:rPr>
              <a:t>tax </a:t>
            </a:r>
            <a:r>
              <a:rPr lang="en-US" sz="6400" dirty="0">
                <a:cs typeface="Georgia"/>
              </a:rPr>
              <a:t>thereon.</a:t>
            </a:r>
            <a:r>
              <a:rPr lang="en-US" sz="6400" spc="-15" dirty="0">
                <a:cs typeface="Georgia"/>
              </a:rPr>
              <a:t> </a:t>
            </a:r>
            <a:r>
              <a:rPr lang="en-US" sz="6400" spc="-10" dirty="0">
                <a:cs typeface="Georgia"/>
              </a:rPr>
              <a:t>Sub-</a:t>
            </a:r>
            <a:r>
              <a:rPr lang="en-US" sz="6400" dirty="0">
                <a:cs typeface="Georgia"/>
              </a:rPr>
              <a:t>section (2)</a:t>
            </a:r>
            <a:r>
              <a:rPr lang="en-US" sz="6400" spc="-10" dirty="0">
                <a:cs typeface="Georgia"/>
              </a:rPr>
              <a:t> </a:t>
            </a:r>
            <a:r>
              <a:rPr lang="en-US" sz="6400" dirty="0">
                <a:cs typeface="Georgia"/>
              </a:rPr>
              <a:t>provides</a:t>
            </a:r>
            <a:r>
              <a:rPr lang="en-US" sz="6400" spc="-15" dirty="0">
                <a:cs typeface="Georgia"/>
              </a:rPr>
              <a:t> </a:t>
            </a:r>
            <a:r>
              <a:rPr lang="en-US" sz="6400" dirty="0">
                <a:cs typeface="Georgia"/>
              </a:rPr>
              <a:t>that</a:t>
            </a:r>
            <a:r>
              <a:rPr lang="en-US" sz="6400" spc="20" dirty="0">
                <a:cs typeface="Georgia"/>
              </a:rPr>
              <a:t> </a:t>
            </a:r>
            <a:r>
              <a:rPr lang="en-US" sz="6400" dirty="0">
                <a:cs typeface="Georgia"/>
              </a:rPr>
              <a:t>no</a:t>
            </a:r>
            <a:r>
              <a:rPr lang="en-US" sz="6400" spc="5" dirty="0">
                <a:cs typeface="Georgia"/>
              </a:rPr>
              <a:t> </a:t>
            </a:r>
            <a:r>
              <a:rPr lang="en-US" sz="6400" dirty="0">
                <a:cs typeface="Georgia"/>
              </a:rPr>
              <a:t>deduction</a:t>
            </a:r>
            <a:r>
              <a:rPr lang="en-US" sz="6400" spc="10" dirty="0">
                <a:cs typeface="Georgia"/>
              </a:rPr>
              <a:t> </a:t>
            </a:r>
            <a:r>
              <a:rPr lang="en-US" sz="6400" dirty="0">
                <a:cs typeface="Georgia"/>
              </a:rPr>
              <a:t>of</a:t>
            </a:r>
            <a:r>
              <a:rPr lang="en-US" sz="6400" spc="-20" dirty="0">
                <a:cs typeface="Georgia"/>
              </a:rPr>
              <a:t> </a:t>
            </a:r>
            <a:r>
              <a:rPr lang="en-US" sz="6400" dirty="0">
                <a:cs typeface="Georgia"/>
              </a:rPr>
              <a:t>tax</a:t>
            </a:r>
            <a:r>
              <a:rPr lang="en-US" sz="6400" spc="20" dirty="0">
                <a:cs typeface="Georgia"/>
              </a:rPr>
              <a:t> </a:t>
            </a:r>
            <a:r>
              <a:rPr lang="en-US" sz="6400" dirty="0">
                <a:cs typeface="Georgia"/>
              </a:rPr>
              <a:t>shall</a:t>
            </a:r>
            <a:r>
              <a:rPr lang="en-US" sz="6400" spc="-20" dirty="0">
                <a:cs typeface="Georgia"/>
              </a:rPr>
              <a:t> </a:t>
            </a:r>
            <a:r>
              <a:rPr lang="en-US" sz="6400" dirty="0">
                <a:cs typeface="Georgia"/>
              </a:rPr>
              <a:t>be</a:t>
            </a:r>
            <a:r>
              <a:rPr lang="en-US" sz="6400" spc="-15" dirty="0">
                <a:cs typeface="Georgia"/>
              </a:rPr>
              <a:t> </a:t>
            </a:r>
            <a:r>
              <a:rPr lang="en-US" sz="6400" dirty="0">
                <a:cs typeface="Georgia"/>
              </a:rPr>
              <a:t>made</a:t>
            </a:r>
            <a:r>
              <a:rPr lang="en-US" sz="6400" spc="-15" dirty="0">
                <a:cs typeface="Georgia"/>
              </a:rPr>
              <a:t> </a:t>
            </a:r>
            <a:r>
              <a:rPr lang="en-US" sz="6400" dirty="0">
                <a:cs typeface="Georgia"/>
              </a:rPr>
              <a:t>where</a:t>
            </a:r>
            <a:r>
              <a:rPr lang="en-US" sz="6400" spc="-15" dirty="0">
                <a:cs typeface="Georgia"/>
              </a:rPr>
              <a:t> </a:t>
            </a:r>
            <a:r>
              <a:rPr lang="en-US" sz="6400" b="1" dirty="0">
                <a:cs typeface="Georgia"/>
              </a:rPr>
              <a:t>the</a:t>
            </a:r>
            <a:r>
              <a:rPr lang="en-US" sz="6400" b="1" spc="-30" dirty="0">
                <a:cs typeface="Georgia"/>
              </a:rPr>
              <a:t> </a:t>
            </a:r>
            <a:r>
              <a:rPr lang="en-US" sz="6400" b="1" dirty="0">
                <a:cs typeface="Georgia"/>
              </a:rPr>
              <a:t>consideration</a:t>
            </a:r>
            <a:r>
              <a:rPr lang="en-US" sz="6400" b="1" spc="-15" dirty="0">
                <a:cs typeface="Georgia"/>
              </a:rPr>
              <a:t> </a:t>
            </a:r>
            <a:r>
              <a:rPr lang="en-US" sz="6400" spc="-25" dirty="0">
                <a:cs typeface="Georgia"/>
              </a:rPr>
              <a:t>for </a:t>
            </a:r>
            <a:r>
              <a:rPr lang="en-US" sz="6400" dirty="0">
                <a:cs typeface="Georgia"/>
              </a:rPr>
              <a:t>the</a:t>
            </a:r>
            <a:r>
              <a:rPr lang="en-US" sz="6400" spc="-50" dirty="0">
                <a:cs typeface="Georgia"/>
              </a:rPr>
              <a:t> </a:t>
            </a:r>
            <a:r>
              <a:rPr lang="en-US" sz="6400" dirty="0">
                <a:cs typeface="Georgia"/>
              </a:rPr>
              <a:t>transfer</a:t>
            </a:r>
            <a:r>
              <a:rPr lang="en-US" sz="6400" spc="5" dirty="0">
                <a:cs typeface="Georgia"/>
              </a:rPr>
              <a:t> </a:t>
            </a:r>
            <a:r>
              <a:rPr lang="en-US" sz="6400" dirty="0">
                <a:cs typeface="Georgia"/>
              </a:rPr>
              <a:t>of</a:t>
            </a:r>
            <a:r>
              <a:rPr lang="en-US" sz="6400" spc="-30" dirty="0">
                <a:cs typeface="Georgia"/>
              </a:rPr>
              <a:t> </a:t>
            </a:r>
            <a:r>
              <a:rPr lang="en-US" sz="6400" dirty="0">
                <a:cs typeface="Georgia"/>
              </a:rPr>
              <a:t>immovable</a:t>
            </a:r>
            <a:r>
              <a:rPr lang="en-US" sz="6400" spc="15" dirty="0">
                <a:cs typeface="Georgia"/>
              </a:rPr>
              <a:t> </a:t>
            </a:r>
            <a:r>
              <a:rPr lang="en-US" sz="6400" dirty="0">
                <a:cs typeface="Georgia"/>
              </a:rPr>
              <a:t>property</a:t>
            </a:r>
            <a:r>
              <a:rPr lang="en-US" sz="6400" spc="-40" dirty="0">
                <a:cs typeface="Georgia"/>
              </a:rPr>
              <a:t> </a:t>
            </a:r>
            <a:r>
              <a:rPr lang="en-US" sz="6400" dirty="0">
                <a:cs typeface="Georgia"/>
              </a:rPr>
              <a:t>is</a:t>
            </a:r>
            <a:r>
              <a:rPr lang="en-US" sz="6400" spc="-55" dirty="0">
                <a:cs typeface="Georgia"/>
              </a:rPr>
              <a:t> </a:t>
            </a:r>
            <a:r>
              <a:rPr lang="en-US" sz="6400" b="1" dirty="0">
                <a:cs typeface="Georgia"/>
              </a:rPr>
              <a:t>less</a:t>
            </a:r>
            <a:r>
              <a:rPr lang="en-US" sz="6400" b="1" spc="-35" dirty="0">
                <a:cs typeface="Georgia"/>
              </a:rPr>
              <a:t> </a:t>
            </a:r>
            <a:r>
              <a:rPr lang="en-US" sz="6400" b="1" dirty="0">
                <a:cs typeface="Georgia"/>
              </a:rPr>
              <a:t>than</a:t>
            </a:r>
            <a:r>
              <a:rPr lang="en-US" sz="6400" b="1" spc="-40" dirty="0">
                <a:cs typeface="Georgia"/>
              </a:rPr>
              <a:t> </a:t>
            </a:r>
            <a:r>
              <a:rPr lang="en-US" sz="6400" b="1" dirty="0">
                <a:cs typeface="Georgia"/>
              </a:rPr>
              <a:t>fifty</a:t>
            </a:r>
            <a:r>
              <a:rPr lang="en-US" sz="6400" b="1" spc="-30" dirty="0">
                <a:cs typeface="Georgia"/>
              </a:rPr>
              <a:t> </a:t>
            </a:r>
            <a:r>
              <a:rPr lang="en-US" sz="6400" b="1" dirty="0" err="1">
                <a:cs typeface="Georgia"/>
              </a:rPr>
              <a:t>lakh</a:t>
            </a:r>
            <a:r>
              <a:rPr lang="en-US" sz="6400" b="1" spc="-45" dirty="0">
                <a:cs typeface="Georgia"/>
              </a:rPr>
              <a:t> </a:t>
            </a:r>
            <a:r>
              <a:rPr lang="en-US" sz="6400" b="1" spc="-10" dirty="0">
                <a:cs typeface="Georgia"/>
              </a:rPr>
              <a:t>rupees</a:t>
            </a:r>
            <a:r>
              <a:rPr lang="en-US" sz="6400" spc="-10" dirty="0">
                <a:cs typeface="Georgia"/>
              </a:rPr>
              <a:t>.</a:t>
            </a:r>
            <a:endParaRPr lang="en-US" sz="6400" dirty="0">
              <a:cs typeface="Georgia"/>
            </a:endParaRPr>
          </a:p>
          <a:p>
            <a:pPr marL="12700" marR="7620" algn="just">
              <a:lnSpc>
                <a:spcPct val="100000"/>
              </a:lnSpc>
              <a:spcBef>
                <a:spcPts val="990"/>
              </a:spcBef>
            </a:pPr>
            <a:r>
              <a:rPr lang="en-US" sz="6400" dirty="0">
                <a:cs typeface="Georgia"/>
              </a:rPr>
              <a:t>The</a:t>
            </a:r>
            <a:r>
              <a:rPr lang="en-US" sz="6400" spc="445" dirty="0">
                <a:cs typeface="Georgia"/>
              </a:rPr>
              <a:t> </a:t>
            </a:r>
            <a:r>
              <a:rPr lang="en-US" sz="6400" b="1" dirty="0">
                <a:cs typeface="Georgia"/>
              </a:rPr>
              <a:t>amended</a:t>
            </a:r>
            <a:r>
              <a:rPr lang="en-US" sz="6400" b="1" spc="-15" dirty="0">
                <a:cs typeface="Georgia"/>
              </a:rPr>
              <a:t> </a:t>
            </a:r>
            <a:r>
              <a:rPr lang="en-US" sz="6400" b="1" dirty="0">
                <a:cs typeface="Georgia"/>
              </a:rPr>
              <a:t>section</a:t>
            </a:r>
            <a:r>
              <a:rPr lang="en-US" sz="6400" b="1" spc="-15" dirty="0">
                <a:cs typeface="Georgia"/>
              </a:rPr>
              <a:t> </a:t>
            </a:r>
            <a:r>
              <a:rPr lang="en-US" sz="6400" b="1" spc="-20" dirty="0">
                <a:cs typeface="Georgia"/>
              </a:rPr>
              <a:t>194-</a:t>
            </a:r>
            <a:r>
              <a:rPr lang="en-US" sz="6400" b="1" dirty="0">
                <a:cs typeface="Georgia"/>
              </a:rPr>
              <a:t>IA</a:t>
            </a:r>
            <a:r>
              <a:rPr lang="en-US" sz="6400" b="1" spc="-25" dirty="0">
                <a:cs typeface="Georgia"/>
              </a:rPr>
              <a:t> </a:t>
            </a:r>
            <a:r>
              <a:rPr lang="en-US" sz="6400" dirty="0">
                <a:cs typeface="Georgia"/>
              </a:rPr>
              <a:t>of</a:t>
            </a:r>
            <a:r>
              <a:rPr lang="en-US" sz="6400" spc="-10" dirty="0">
                <a:cs typeface="Georgia"/>
              </a:rPr>
              <a:t> </a:t>
            </a:r>
            <a:r>
              <a:rPr lang="en-US" sz="6400" dirty="0">
                <a:cs typeface="Georgia"/>
              </a:rPr>
              <a:t>the</a:t>
            </a:r>
            <a:r>
              <a:rPr lang="en-US" sz="6400" spc="15" dirty="0">
                <a:cs typeface="Georgia"/>
              </a:rPr>
              <a:t> </a:t>
            </a:r>
            <a:r>
              <a:rPr lang="en-US" sz="6400" dirty="0">
                <a:cs typeface="Georgia"/>
              </a:rPr>
              <a:t>Act</a:t>
            </a:r>
            <a:r>
              <a:rPr lang="en-US" sz="6400" spc="20" dirty="0">
                <a:cs typeface="Georgia"/>
              </a:rPr>
              <a:t> </a:t>
            </a:r>
            <a:r>
              <a:rPr lang="en-US" sz="6400" dirty="0">
                <a:cs typeface="Georgia"/>
              </a:rPr>
              <a:t>to</a:t>
            </a:r>
            <a:r>
              <a:rPr lang="en-US" sz="6400" spc="-10" dirty="0">
                <a:cs typeface="Georgia"/>
              </a:rPr>
              <a:t> </a:t>
            </a:r>
            <a:r>
              <a:rPr lang="en-US" sz="6400" dirty="0">
                <a:cs typeface="Georgia"/>
              </a:rPr>
              <a:t>provide</a:t>
            </a:r>
            <a:r>
              <a:rPr lang="en-US" sz="6400" spc="15" dirty="0">
                <a:cs typeface="Georgia"/>
              </a:rPr>
              <a:t> </a:t>
            </a:r>
            <a:r>
              <a:rPr lang="en-US" sz="6400" dirty="0">
                <a:cs typeface="Georgia"/>
              </a:rPr>
              <a:t>that</a:t>
            </a:r>
            <a:r>
              <a:rPr lang="en-US" sz="6400" spc="5" dirty="0">
                <a:cs typeface="Georgia"/>
              </a:rPr>
              <a:t> </a:t>
            </a:r>
            <a:r>
              <a:rPr lang="en-US" sz="6400" dirty="0">
                <a:cs typeface="Georgia"/>
              </a:rPr>
              <a:t>in</a:t>
            </a:r>
            <a:r>
              <a:rPr lang="en-US" sz="6400" spc="-10" dirty="0">
                <a:cs typeface="Georgia"/>
              </a:rPr>
              <a:t> </a:t>
            </a:r>
            <a:r>
              <a:rPr lang="en-US" sz="6400" dirty="0">
                <a:cs typeface="Georgia"/>
              </a:rPr>
              <a:t>case</a:t>
            </a:r>
            <a:r>
              <a:rPr lang="en-US" sz="6400" spc="35" dirty="0">
                <a:cs typeface="Georgia"/>
              </a:rPr>
              <a:t> </a:t>
            </a:r>
            <a:r>
              <a:rPr lang="en-US" sz="6400" dirty="0">
                <a:cs typeface="Georgia"/>
              </a:rPr>
              <a:t>of</a:t>
            </a:r>
            <a:r>
              <a:rPr lang="en-US" sz="6400" spc="10" dirty="0">
                <a:cs typeface="Georgia"/>
              </a:rPr>
              <a:t> </a:t>
            </a:r>
            <a:r>
              <a:rPr lang="en-US" sz="6400" dirty="0">
                <a:cs typeface="Georgia"/>
              </a:rPr>
              <a:t>transfer</a:t>
            </a:r>
            <a:r>
              <a:rPr lang="en-US" sz="6400" spc="30" dirty="0">
                <a:cs typeface="Georgia"/>
              </a:rPr>
              <a:t> </a:t>
            </a:r>
            <a:r>
              <a:rPr lang="en-US" sz="6400" dirty="0">
                <a:cs typeface="Georgia"/>
              </a:rPr>
              <a:t>of</a:t>
            </a:r>
            <a:r>
              <a:rPr lang="en-US" sz="6400" spc="10" dirty="0">
                <a:cs typeface="Georgia"/>
              </a:rPr>
              <a:t> </a:t>
            </a:r>
            <a:r>
              <a:rPr lang="en-US" sz="6400" dirty="0">
                <a:cs typeface="Georgia"/>
              </a:rPr>
              <a:t>an</a:t>
            </a:r>
            <a:r>
              <a:rPr lang="en-US" sz="6400" spc="-15" dirty="0">
                <a:cs typeface="Georgia"/>
              </a:rPr>
              <a:t> </a:t>
            </a:r>
            <a:r>
              <a:rPr lang="en-US" sz="6400" dirty="0">
                <a:cs typeface="Georgia"/>
              </a:rPr>
              <a:t>immovable</a:t>
            </a:r>
            <a:r>
              <a:rPr lang="en-US" sz="6400" spc="20" dirty="0">
                <a:cs typeface="Georgia"/>
              </a:rPr>
              <a:t> </a:t>
            </a:r>
            <a:r>
              <a:rPr lang="en-US" sz="6400" spc="-10" dirty="0">
                <a:cs typeface="Georgia"/>
              </a:rPr>
              <a:t>property </a:t>
            </a:r>
            <a:r>
              <a:rPr lang="en-US" sz="6400" dirty="0">
                <a:cs typeface="Georgia"/>
              </a:rPr>
              <a:t>(other</a:t>
            </a:r>
            <a:r>
              <a:rPr lang="en-US" sz="6400" spc="45" dirty="0">
                <a:cs typeface="Georgia"/>
              </a:rPr>
              <a:t> </a:t>
            </a:r>
            <a:r>
              <a:rPr lang="en-US" sz="6400" dirty="0">
                <a:cs typeface="Georgia"/>
              </a:rPr>
              <a:t>than</a:t>
            </a:r>
            <a:r>
              <a:rPr lang="en-US" sz="6400" spc="35" dirty="0">
                <a:cs typeface="Georgia"/>
              </a:rPr>
              <a:t> </a:t>
            </a:r>
            <a:r>
              <a:rPr lang="en-US" sz="6400" dirty="0">
                <a:cs typeface="Georgia"/>
              </a:rPr>
              <a:t>agricultural</a:t>
            </a:r>
            <a:r>
              <a:rPr lang="en-US" sz="6400" spc="35" dirty="0">
                <a:cs typeface="Georgia"/>
              </a:rPr>
              <a:t> </a:t>
            </a:r>
            <a:r>
              <a:rPr lang="en-US" sz="6400" dirty="0">
                <a:cs typeface="Georgia"/>
              </a:rPr>
              <a:t>land),</a:t>
            </a:r>
            <a:r>
              <a:rPr lang="en-US" sz="6400" spc="55" dirty="0">
                <a:cs typeface="Georgia"/>
              </a:rPr>
              <a:t> </a:t>
            </a:r>
            <a:r>
              <a:rPr lang="en-US" sz="6400" dirty="0">
                <a:cs typeface="Georgia"/>
              </a:rPr>
              <a:t>TDS</a:t>
            </a:r>
            <a:r>
              <a:rPr lang="en-US" sz="6400" spc="35" dirty="0">
                <a:cs typeface="Georgia"/>
              </a:rPr>
              <a:t> </a:t>
            </a:r>
            <a:r>
              <a:rPr lang="en-US" sz="6400" dirty="0">
                <a:cs typeface="Georgia"/>
              </a:rPr>
              <a:t>is</a:t>
            </a:r>
            <a:r>
              <a:rPr lang="en-US" sz="6400" spc="50" dirty="0">
                <a:cs typeface="Georgia"/>
              </a:rPr>
              <a:t> </a:t>
            </a:r>
            <a:r>
              <a:rPr lang="en-US" sz="6400" dirty="0">
                <a:cs typeface="Georgia"/>
              </a:rPr>
              <a:t>to</a:t>
            </a:r>
            <a:r>
              <a:rPr lang="en-US" sz="6400" spc="30" dirty="0">
                <a:cs typeface="Georgia"/>
              </a:rPr>
              <a:t> </a:t>
            </a:r>
            <a:r>
              <a:rPr lang="en-US" sz="6400" dirty="0">
                <a:cs typeface="Georgia"/>
              </a:rPr>
              <a:t>be</a:t>
            </a:r>
            <a:r>
              <a:rPr lang="en-US" sz="6400" spc="30" dirty="0">
                <a:cs typeface="Georgia"/>
              </a:rPr>
              <a:t> </a:t>
            </a:r>
            <a:r>
              <a:rPr lang="en-US" sz="6400" dirty="0">
                <a:cs typeface="Georgia"/>
              </a:rPr>
              <a:t>deducted</a:t>
            </a:r>
            <a:r>
              <a:rPr lang="en-US" sz="6400" spc="40" dirty="0">
                <a:cs typeface="Georgia"/>
              </a:rPr>
              <a:t> </a:t>
            </a:r>
            <a:r>
              <a:rPr lang="en-US" sz="6400" dirty="0">
                <a:cs typeface="Georgia"/>
              </a:rPr>
              <a:t>at</a:t>
            </a:r>
            <a:r>
              <a:rPr lang="en-US" sz="6400" spc="40" dirty="0">
                <a:cs typeface="Georgia"/>
              </a:rPr>
              <a:t> </a:t>
            </a:r>
            <a:r>
              <a:rPr lang="en-US" sz="6400" dirty="0">
                <a:cs typeface="Georgia"/>
              </a:rPr>
              <a:t>the</a:t>
            </a:r>
            <a:r>
              <a:rPr lang="en-US" sz="6400" spc="55" dirty="0">
                <a:cs typeface="Georgia"/>
              </a:rPr>
              <a:t> </a:t>
            </a:r>
            <a:r>
              <a:rPr lang="en-US" sz="6400" dirty="0">
                <a:cs typeface="Georgia"/>
              </a:rPr>
              <a:t>rate</a:t>
            </a:r>
            <a:r>
              <a:rPr lang="en-US" sz="6400" spc="35" dirty="0">
                <a:cs typeface="Georgia"/>
              </a:rPr>
              <a:t> </a:t>
            </a:r>
            <a:r>
              <a:rPr lang="en-US" sz="6400" dirty="0">
                <a:cs typeface="Georgia"/>
              </a:rPr>
              <a:t>of</a:t>
            </a:r>
            <a:r>
              <a:rPr lang="en-US" sz="6400" spc="50" dirty="0">
                <a:cs typeface="Georgia"/>
              </a:rPr>
              <a:t> </a:t>
            </a:r>
            <a:r>
              <a:rPr lang="en-US" sz="6400" dirty="0">
                <a:cs typeface="Georgia"/>
              </a:rPr>
              <a:t>one</a:t>
            </a:r>
            <a:r>
              <a:rPr lang="en-US" sz="6400" spc="35" dirty="0">
                <a:cs typeface="Georgia"/>
              </a:rPr>
              <a:t> </a:t>
            </a:r>
            <a:r>
              <a:rPr lang="en-US" sz="6400" dirty="0">
                <a:cs typeface="Georgia"/>
              </a:rPr>
              <a:t>per</a:t>
            </a:r>
            <a:r>
              <a:rPr lang="en-US" sz="6400" spc="50" dirty="0">
                <a:cs typeface="Georgia"/>
              </a:rPr>
              <a:t> </a:t>
            </a:r>
            <a:r>
              <a:rPr lang="en-US" sz="6400" dirty="0">
                <a:cs typeface="Georgia"/>
              </a:rPr>
              <a:t>cent.</a:t>
            </a:r>
            <a:r>
              <a:rPr lang="en-US" sz="6400" spc="55" dirty="0">
                <a:cs typeface="Georgia"/>
              </a:rPr>
              <a:t> </a:t>
            </a:r>
            <a:r>
              <a:rPr lang="en-US" sz="6400" dirty="0">
                <a:cs typeface="Georgia"/>
              </a:rPr>
              <a:t>of</a:t>
            </a:r>
            <a:r>
              <a:rPr lang="en-US" sz="6400" spc="50" dirty="0">
                <a:cs typeface="Georgia"/>
              </a:rPr>
              <a:t> </a:t>
            </a:r>
            <a:r>
              <a:rPr lang="en-US" sz="6400" b="1" dirty="0">
                <a:cs typeface="Georgia"/>
              </a:rPr>
              <a:t>such</a:t>
            </a:r>
            <a:r>
              <a:rPr lang="en-US" sz="6400" b="1" spc="20" dirty="0">
                <a:cs typeface="Georgia"/>
              </a:rPr>
              <a:t> </a:t>
            </a:r>
            <a:r>
              <a:rPr lang="en-US" sz="6400" b="1" dirty="0">
                <a:cs typeface="Georgia"/>
              </a:rPr>
              <a:t>sum</a:t>
            </a:r>
            <a:r>
              <a:rPr lang="en-US" sz="6400" b="1" spc="15" dirty="0">
                <a:cs typeface="Georgia"/>
              </a:rPr>
              <a:t> </a:t>
            </a:r>
            <a:r>
              <a:rPr lang="en-US" sz="6400" b="1" dirty="0">
                <a:cs typeface="Georgia"/>
              </a:rPr>
              <a:t>paid</a:t>
            </a:r>
            <a:r>
              <a:rPr lang="en-US" sz="6400" b="1" spc="25" dirty="0">
                <a:cs typeface="Georgia"/>
              </a:rPr>
              <a:t> </a:t>
            </a:r>
            <a:r>
              <a:rPr lang="en-US" sz="6400" b="1" spc="-25" dirty="0">
                <a:cs typeface="Georgia"/>
              </a:rPr>
              <a:t>or </a:t>
            </a:r>
            <a:r>
              <a:rPr lang="en-US" sz="6400" b="1" dirty="0">
                <a:cs typeface="Georgia"/>
              </a:rPr>
              <a:t>credited</a:t>
            </a:r>
            <a:r>
              <a:rPr lang="en-US" sz="6400" b="1" spc="-60" dirty="0">
                <a:cs typeface="Georgia"/>
              </a:rPr>
              <a:t> </a:t>
            </a:r>
            <a:r>
              <a:rPr lang="en-US" sz="6400" b="1" dirty="0">
                <a:cs typeface="Georgia"/>
              </a:rPr>
              <a:t>to</a:t>
            </a:r>
            <a:r>
              <a:rPr lang="en-US" sz="6400" b="1" spc="-15" dirty="0">
                <a:cs typeface="Georgia"/>
              </a:rPr>
              <a:t> </a:t>
            </a:r>
            <a:r>
              <a:rPr lang="en-US" sz="6400" b="1" dirty="0">
                <a:cs typeface="Georgia"/>
              </a:rPr>
              <a:t>the</a:t>
            </a:r>
            <a:r>
              <a:rPr lang="en-US" sz="6400" b="1" spc="-20" dirty="0">
                <a:cs typeface="Georgia"/>
              </a:rPr>
              <a:t> </a:t>
            </a:r>
            <a:r>
              <a:rPr lang="en-US" sz="6400" b="1" dirty="0">
                <a:cs typeface="Georgia"/>
              </a:rPr>
              <a:t>resident</a:t>
            </a:r>
            <a:r>
              <a:rPr lang="en-US" sz="6400" b="1" spc="-60" dirty="0">
                <a:cs typeface="Georgia"/>
              </a:rPr>
              <a:t> </a:t>
            </a:r>
            <a:r>
              <a:rPr lang="en-US" sz="6400" b="1" dirty="0">
                <a:cs typeface="Georgia"/>
              </a:rPr>
              <a:t>or</a:t>
            </a:r>
            <a:r>
              <a:rPr lang="en-US" sz="6400" b="1" spc="-25" dirty="0">
                <a:cs typeface="Georgia"/>
              </a:rPr>
              <a:t> </a:t>
            </a:r>
            <a:r>
              <a:rPr lang="en-US" sz="6400" b="1" dirty="0">
                <a:cs typeface="Georgia"/>
              </a:rPr>
              <a:t>the</a:t>
            </a:r>
            <a:r>
              <a:rPr lang="en-US" sz="6400" b="1" spc="-20" dirty="0">
                <a:cs typeface="Georgia"/>
              </a:rPr>
              <a:t> </a:t>
            </a:r>
            <a:r>
              <a:rPr lang="en-US" sz="6400" b="1" dirty="0">
                <a:cs typeface="Georgia"/>
              </a:rPr>
              <a:t>stamp</a:t>
            </a:r>
            <a:r>
              <a:rPr lang="en-US" sz="6400" b="1" spc="-10" dirty="0">
                <a:cs typeface="Georgia"/>
              </a:rPr>
              <a:t> </a:t>
            </a:r>
            <a:r>
              <a:rPr lang="en-US" sz="6400" b="1" dirty="0">
                <a:cs typeface="Georgia"/>
              </a:rPr>
              <a:t>duty</a:t>
            </a:r>
            <a:r>
              <a:rPr lang="en-US" sz="6400" b="1" spc="-45" dirty="0">
                <a:cs typeface="Georgia"/>
              </a:rPr>
              <a:t> </a:t>
            </a:r>
            <a:r>
              <a:rPr lang="en-US" sz="6400" b="1" dirty="0">
                <a:cs typeface="Georgia"/>
              </a:rPr>
              <a:t>value</a:t>
            </a:r>
            <a:r>
              <a:rPr lang="en-US" sz="6400" b="1" spc="-40" dirty="0">
                <a:cs typeface="Georgia"/>
              </a:rPr>
              <a:t> </a:t>
            </a:r>
            <a:r>
              <a:rPr lang="en-US" sz="6400" b="1" dirty="0">
                <a:cs typeface="Georgia"/>
              </a:rPr>
              <a:t>of</a:t>
            </a:r>
            <a:r>
              <a:rPr lang="en-US" sz="6400" b="1" spc="-10" dirty="0">
                <a:cs typeface="Georgia"/>
              </a:rPr>
              <a:t> </a:t>
            </a:r>
            <a:r>
              <a:rPr lang="en-US" sz="6400" b="1" dirty="0">
                <a:cs typeface="Georgia"/>
              </a:rPr>
              <a:t>such property,</a:t>
            </a:r>
            <a:r>
              <a:rPr lang="en-US" sz="6400" b="1" spc="-10" dirty="0">
                <a:cs typeface="Georgia"/>
              </a:rPr>
              <a:t> </a:t>
            </a:r>
            <a:r>
              <a:rPr lang="en-US" sz="6400" b="1" dirty="0">
                <a:cs typeface="Georgia"/>
              </a:rPr>
              <a:t>whichever</a:t>
            </a:r>
            <a:r>
              <a:rPr lang="en-US" sz="6400" b="1" spc="-30" dirty="0">
                <a:cs typeface="Georgia"/>
              </a:rPr>
              <a:t> </a:t>
            </a:r>
            <a:r>
              <a:rPr lang="en-US" sz="6400" b="1" dirty="0">
                <a:cs typeface="Georgia"/>
              </a:rPr>
              <a:t>is</a:t>
            </a:r>
            <a:r>
              <a:rPr lang="en-US" sz="6400" b="1" spc="-35" dirty="0">
                <a:cs typeface="Georgia"/>
              </a:rPr>
              <a:t> </a:t>
            </a:r>
            <a:r>
              <a:rPr lang="en-US" sz="6400" b="1" spc="-10" dirty="0">
                <a:cs typeface="Georgia"/>
              </a:rPr>
              <a:t>higher</a:t>
            </a:r>
            <a:r>
              <a:rPr lang="en-US" sz="6400" spc="-10" dirty="0">
                <a:cs typeface="Georgia"/>
              </a:rPr>
              <a:t>.</a:t>
            </a:r>
            <a:endParaRPr lang="en-US" sz="6400" dirty="0">
              <a:cs typeface="Georgia"/>
            </a:endParaRPr>
          </a:p>
          <a:p>
            <a:pPr marL="12700" marR="5080" algn="just">
              <a:lnSpc>
                <a:spcPct val="100000"/>
              </a:lnSpc>
              <a:spcBef>
                <a:spcPts val="1005"/>
              </a:spcBef>
            </a:pPr>
            <a:r>
              <a:rPr lang="en-US" sz="6400" dirty="0">
                <a:cs typeface="Georgia"/>
              </a:rPr>
              <a:t>It</a:t>
            </a:r>
            <a:r>
              <a:rPr lang="en-US" sz="6400" spc="110" dirty="0">
                <a:cs typeface="Georgia"/>
              </a:rPr>
              <a:t> </a:t>
            </a:r>
            <a:r>
              <a:rPr lang="en-US" sz="6400" dirty="0">
                <a:cs typeface="Georgia"/>
              </a:rPr>
              <a:t>is</a:t>
            </a:r>
            <a:r>
              <a:rPr lang="en-US" sz="6400" spc="100" dirty="0">
                <a:cs typeface="Georgia"/>
              </a:rPr>
              <a:t> </a:t>
            </a:r>
            <a:r>
              <a:rPr lang="en-US" sz="6400" dirty="0">
                <a:cs typeface="Georgia"/>
              </a:rPr>
              <a:t>further</a:t>
            </a:r>
            <a:r>
              <a:rPr lang="en-US" sz="6400" spc="120" dirty="0">
                <a:cs typeface="Georgia"/>
              </a:rPr>
              <a:t> </a:t>
            </a:r>
            <a:r>
              <a:rPr lang="en-US" sz="6400" b="1" dirty="0">
                <a:cs typeface="Georgia"/>
              </a:rPr>
              <a:t>amended</a:t>
            </a:r>
            <a:r>
              <a:rPr lang="en-US" sz="6400" b="1" spc="100" dirty="0">
                <a:cs typeface="Georgia"/>
              </a:rPr>
              <a:t> </a:t>
            </a:r>
            <a:r>
              <a:rPr lang="en-US" sz="6400" b="1" spc="-20" dirty="0">
                <a:cs typeface="Georgia"/>
              </a:rPr>
              <a:t>sub-</a:t>
            </a:r>
            <a:r>
              <a:rPr lang="en-US" sz="6400" b="1" dirty="0">
                <a:cs typeface="Georgia"/>
              </a:rPr>
              <a:t>section</a:t>
            </a:r>
            <a:r>
              <a:rPr lang="en-US" sz="6400" b="1" spc="75" dirty="0">
                <a:cs typeface="Georgia"/>
              </a:rPr>
              <a:t> </a:t>
            </a:r>
            <a:r>
              <a:rPr lang="en-US" sz="6400" b="1" dirty="0">
                <a:cs typeface="Georgia"/>
              </a:rPr>
              <a:t>(2)</a:t>
            </a:r>
            <a:r>
              <a:rPr lang="en-US" sz="6400" b="1" spc="75" dirty="0">
                <a:cs typeface="Georgia"/>
              </a:rPr>
              <a:t> </a:t>
            </a:r>
            <a:r>
              <a:rPr lang="en-US" sz="6400" b="1" dirty="0">
                <a:cs typeface="Georgia"/>
              </a:rPr>
              <a:t>of</a:t>
            </a:r>
            <a:r>
              <a:rPr lang="en-US" sz="6400" b="1" spc="75" dirty="0">
                <a:cs typeface="Georgia"/>
              </a:rPr>
              <a:t> </a:t>
            </a:r>
            <a:r>
              <a:rPr lang="en-US" sz="6400" b="1" dirty="0">
                <a:cs typeface="Georgia"/>
              </a:rPr>
              <a:t>the</a:t>
            </a:r>
            <a:r>
              <a:rPr lang="en-US" sz="6400" b="1" spc="90" dirty="0">
                <a:cs typeface="Georgia"/>
              </a:rPr>
              <a:t> </a:t>
            </a:r>
            <a:r>
              <a:rPr lang="en-US" sz="6400" b="1" dirty="0">
                <a:cs typeface="Georgia"/>
              </a:rPr>
              <a:t>said</a:t>
            </a:r>
            <a:r>
              <a:rPr lang="en-US" sz="6400" b="1" spc="95" dirty="0">
                <a:cs typeface="Georgia"/>
              </a:rPr>
              <a:t> </a:t>
            </a:r>
            <a:r>
              <a:rPr lang="en-US" sz="6400" b="1" dirty="0">
                <a:cs typeface="Georgia"/>
              </a:rPr>
              <a:t>section</a:t>
            </a:r>
            <a:r>
              <a:rPr lang="en-US" sz="6400" b="1" spc="100" dirty="0">
                <a:cs typeface="Georgia"/>
              </a:rPr>
              <a:t> </a:t>
            </a:r>
            <a:r>
              <a:rPr lang="en-US" sz="6400" dirty="0">
                <a:cs typeface="Georgia"/>
              </a:rPr>
              <a:t>to</a:t>
            </a:r>
            <a:r>
              <a:rPr lang="en-US" sz="6400" spc="100" dirty="0">
                <a:cs typeface="Georgia"/>
              </a:rPr>
              <a:t> </a:t>
            </a:r>
            <a:r>
              <a:rPr lang="en-US" sz="6400" dirty="0">
                <a:cs typeface="Georgia"/>
              </a:rPr>
              <a:t>provide</a:t>
            </a:r>
            <a:r>
              <a:rPr lang="en-US" sz="6400" spc="105" dirty="0">
                <a:cs typeface="Georgia"/>
              </a:rPr>
              <a:t> </a:t>
            </a:r>
            <a:r>
              <a:rPr lang="en-US" sz="6400" dirty="0">
                <a:cs typeface="Georgia"/>
              </a:rPr>
              <a:t>that</a:t>
            </a:r>
            <a:r>
              <a:rPr lang="en-US" sz="6400" spc="114" dirty="0">
                <a:cs typeface="Georgia"/>
              </a:rPr>
              <a:t> </a:t>
            </a:r>
            <a:r>
              <a:rPr lang="en-US" sz="6400" b="1" dirty="0">
                <a:cs typeface="Georgia"/>
              </a:rPr>
              <a:t>no</a:t>
            </a:r>
            <a:r>
              <a:rPr lang="en-US" sz="6400" b="1" spc="90" dirty="0">
                <a:cs typeface="Georgia"/>
              </a:rPr>
              <a:t> </a:t>
            </a:r>
            <a:r>
              <a:rPr lang="en-US" sz="6400" b="1" dirty="0">
                <a:cs typeface="Georgia"/>
              </a:rPr>
              <a:t>deduction</a:t>
            </a:r>
            <a:r>
              <a:rPr lang="en-US" sz="6400" b="1" spc="95" dirty="0">
                <a:cs typeface="Georgia"/>
              </a:rPr>
              <a:t> </a:t>
            </a:r>
            <a:r>
              <a:rPr lang="en-US" sz="6400" b="1" dirty="0">
                <a:cs typeface="Georgia"/>
              </a:rPr>
              <a:t>of</a:t>
            </a:r>
            <a:r>
              <a:rPr lang="en-US" sz="6400" b="1" spc="80" dirty="0">
                <a:cs typeface="Georgia"/>
              </a:rPr>
              <a:t> </a:t>
            </a:r>
            <a:r>
              <a:rPr lang="en-US" sz="6400" b="1" spc="-25" dirty="0">
                <a:cs typeface="Georgia"/>
              </a:rPr>
              <a:t>tax </a:t>
            </a:r>
            <a:r>
              <a:rPr lang="en-US" sz="6400" b="1" dirty="0">
                <a:cs typeface="Georgia"/>
              </a:rPr>
              <a:t>shall</a:t>
            </a:r>
            <a:r>
              <a:rPr lang="en-US" sz="6400" b="1" spc="335" dirty="0">
                <a:cs typeface="Georgia"/>
              </a:rPr>
              <a:t> </a:t>
            </a:r>
            <a:r>
              <a:rPr lang="en-US" sz="6400" b="1" dirty="0">
                <a:cs typeface="Georgia"/>
              </a:rPr>
              <a:t>be</a:t>
            </a:r>
            <a:r>
              <a:rPr lang="en-US" sz="6400" b="1" spc="360" dirty="0">
                <a:cs typeface="Georgia"/>
              </a:rPr>
              <a:t> </a:t>
            </a:r>
            <a:r>
              <a:rPr lang="en-US" sz="6400" b="1" dirty="0">
                <a:cs typeface="Georgia"/>
              </a:rPr>
              <a:t>made</a:t>
            </a:r>
            <a:r>
              <a:rPr lang="en-US" sz="6400" b="1" spc="335" dirty="0">
                <a:cs typeface="Georgia"/>
              </a:rPr>
              <a:t> </a:t>
            </a:r>
            <a:r>
              <a:rPr lang="en-US" sz="6400" dirty="0">
                <a:cs typeface="Georgia"/>
              </a:rPr>
              <a:t>where</a:t>
            </a:r>
            <a:r>
              <a:rPr lang="en-US" sz="6400" spc="350" dirty="0">
                <a:cs typeface="Georgia"/>
              </a:rPr>
              <a:t> </a:t>
            </a:r>
            <a:r>
              <a:rPr lang="en-US" sz="6400" dirty="0">
                <a:cs typeface="Georgia"/>
              </a:rPr>
              <a:t>the</a:t>
            </a:r>
            <a:r>
              <a:rPr lang="en-US" sz="6400" spc="370" dirty="0">
                <a:cs typeface="Georgia"/>
              </a:rPr>
              <a:t> </a:t>
            </a:r>
            <a:r>
              <a:rPr lang="en-US" sz="6400" b="1" dirty="0">
                <a:cs typeface="Georgia"/>
              </a:rPr>
              <a:t>consideration</a:t>
            </a:r>
            <a:r>
              <a:rPr lang="en-US" sz="6400" b="1" spc="345" dirty="0">
                <a:cs typeface="Georgia"/>
              </a:rPr>
              <a:t> </a:t>
            </a:r>
            <a:r>
              <a:rPr lang="en-US" sz="6400" b="1" dirty="0">
                <a:cs typeface="Georgia"/>
              </a:rPr>
              <a:t>for</a:t>
            </a:r>
            <a:r>
              <a:rPr lang="en-US" sz="6400" b="1" spc="335" dirty="0">
                <a:cs typeface="Georgia"/>
              </a:rPr>
              <a:t> </a:t>
            </a:r>
            <a:r>
              <a:rPr lang="en-US" sz="6400" b="1" dirty="0">
                <a:cs typeface="Georgia"/>
              </a:rPr>
              <a:t>the</a:t>
            </a:r>
            <a:r>
              <a:rPr lang="en-US" sz="6400" b="1" spc="335" dirty="0">
                <a:cs typeface="Georgia"/>
              </a:rPr>
              <a:t> </a:t>
            </a:r>
            <a:r>
              <a:rPr lang="en-US" sz="6400" b="1" dirty="0">
                <a:cs typeface="Georgia"/>
              </a:rPr>
              <a:t>transfer</a:t>
            </a:r>
            <a:r>
              <a:rPr lang="en-US" sz="6400" b="1" spc="335" dirty="0">
                <a:cs typeface="Georgia"/>
              </a:rPr>
              <a:t> </a:t>
            </a:r>
            <a:r>
              <a:rPr lang="en-US" sz="6400" b="1" dirty="0">
                <a:cs typeface="Georgia"/>
              </a:rPr>
              <a:t>of</a:t>
            </a:r>
            <a:r>
              <a:rPr lang="en-US" sz="6400" b="1" spc="345" dirty="0">
                <a:cs typeface="Georgia"/>
              </a:rPr>
              <a:t> </a:t>
            </a:r>
            <a:r>
              <a:rPr lang="en-US" sz="6400" b="1" dirty="0">
                <a:cs typeface="Georgia"/>
              </a:rPr>
              <a:t>immovable</a:t>
            </a:r>
            <a:r>
              <a:rPr lang="en-US" sz="6400" b="1" spc="340" dirty="0">
                <a:cs typeface="Georgia"/>
              </a:rPr>
              <a:t> </a:t>
            </a:r>
            <a:r>
              <a:rPr lang="en-US" sz="6400" b="1" dirty="0">
                <a:cs typeface="Georgia"/>
              </a:rPr>
              <a:t>property</a:t>
            </a:r>
            <a:r>
              <a:rPr lang="en-US" sz="6400" b="1" spc="335" dirty="0">
                <a:cs typeface="Georgia"/>
              </a:rPr>
              <a:t> </a:t>
            </a:r>
            <a:r>
              <a:rPr lang="en-US" sz="6400" b="1" u="heavy" dirty="0">
                <a:uFill>
                  <a:solidFill>
                    <a:srgbClr val="000000"/>
                  </a:solidFill>
                </a:uFill>
                <a:cs typeface="Georgia"/>
              </a:rPr>
              <a:t>and</a:t>
            </a:r>
            <a:r>
              <a:rPr lang="en-US" sz="6400" b="1" spc="345" dirty="0">
                <a:cs typeface="Georgia"/>
              </a:rPr>
              <a:t> </a:t>
            </a:r>
            <a:r>
              <a:rPr lang="en-US" sz="6400" spc="-25" dirty="0">
                <a:cs typeface="Georgia"/>
              </a:rPr>
              <a:t>the </a:t>
            </a:r>
            <a:r>
              <a:rPr lang="en-US" sz="6400" b="1" dirty="0">
                <a:cs typeface="Georgia"/>
              </a:rPr>
              <a:t>stamp</a:t>
            </a:r>
            <a:r>
              <a:rPr lang="en-US" sz="6400" b="1" spc="-20" dirty="0">
                <a:cs typeface="Georgia"/>
              </a:rPr>
              <a:t> </a:t>
            </a:r>
            <a:r>
              <a:rPr lang="en-US" sz="6400" b="1" dirty="0">
                <a:cs typeface="Georgia"/>
              </a:rPr>
              <a:t>duty</a:t>
            </a:r>
            <a:r>
              <a:rPr lang="en-US" sz="6400" b="1" spc="-45" dirty="0">
                <a:cs typeface="Georgia"/>
              </a:rPr>
              <a:t> </a:t>
            </a:r>
            <a:r>
              <a:rPr lang="en-US" sz="6400" b="1" dirty="0">
                <a:cs typeface="Georgia"/>
              </a:rPr>
              <a:t>value</a:t>
            </a:r>
            <a:r>
              <a:rPr lang="en-US" sz="6400" b="1" spc="-40" dirty="0">
                <a:cs typeface="Georgia"/>
              </a:rPr>
              <a:t> </a:t>
            </a:r>
            <a:r>
              <a:rPr lang="en-US" sz="6400" b="1" dirty="0">
                <a:cs typeface="Georgia"/>
              </a:rPr>
              <a:t>of</a:t>
            </a:r>
            <a:r>
              <a:rPr lang="en-US" sz="6400" b="1" spc="-15" dirty="0">
                <a:cs typeface="Georgia"/>
              </a:rPr>
              <a:t> </a:t>
            </a:r>
            <a:r>
              <a:rPr lang="en-US" sz="6400" b="1" dirty="0">
                <a:cs typeface="Georgia"/>
              </a:rPr>
              <a:t>such</a:t>
            </a:r>
            <a:r>
              <a:rPr lang="en-US" sz="6400" b="1" spc="-25" dirty="0">
                <a:cs typeface="Georgia"/>
              </a:rPr>
              <a:t> </a:t>
            </a:r>
            <a:r>
              <a:rPr lang="en-US" sz="6400" b="1" dirty="0">
                <a:cs typeface="Georgia"/>
              </a:rPr>
              <a:t>property</a:t>
            </a:r>
            <a:r>
              <a:rPr lang="en-US" sz="6400" dirty="0">
                <a:cs typeface="Georgia"/>
              </a:rPr>
              <a:t>,</a:t>
            </a:r>
            <a:r>
              <a:rPr lang="en-US" sz="6400" spc="-10" dirty="0">
                <a:cs typeface="Georgia"/>
              </a:rPr>
              <a:t> </a:t>
            </a:r>
            <a:r>
              <a:rPr lang="en-US" sz="6400" dirty="0">
                <a:cs typeface="Georgia"/>
              </a:rPr>
              <a:t>are</a:t>
            </a:r>
            <a:r>
              <a:rPr lang="en-US" sz="6400" spc="-5" dirty="0">
                <a:cs typeface="Georgia"/>
              </a:rPr>
              <a:t> </a:t>
            </a:r>
            <a:r>
              <a:rPr lang="en-US" sz="6400" b="1" dirty="0">
                <a:cs typeface="Georgia"/>
              </a:rPr>
              <a:t>both</a:t>
            </a:r>
            <a:r>
              <a:rPr lang="en-US" sz="6400" b="1" spc="-20" dirty="0">
                <a:cs typeface="Georgia"/>
              </a:rPr>
              <a:t> </a:t>
            </a:r>
            <a:r>
              <a:rPr lang="en-US" sz="6400" b="1" dirty="0">
                <a:cs typeface="Georgia"/>
              </a:rPr>
              <a:t>less</a:t>
            </a:r>
            <a:r>
              <a:rPr lang="en-US" sz="6400" b="1" spc="-15" dirty="0">
                <a:cs typeface="Georgia"/>
              </a:rPr>
              <a:t> </a:t>
            </a:r>
            <a:r>
              <a:rPr lang="en-US" sz="6400" b="1" dirty="0">
                <a:cs typeface="Georgia"/>
              </a:rPr>
              <a:t>than</a:t>
            </a:r>
            <a:r>
              <a:rPr lang="en-US" sz="6400" b="1" spc="-40" dirty="0">
                <a:cs typeface="Georgia"/>
              </a:rPr>
              <a:t> </a:t>
            </a:r>
            <a:r>
              <a:rPr lang="en-US" sz="6400" dirty="0">
                <a:cs typeface="Georgia"/>
              </a:rPr>
              <a:t>Rs.</a:t>
            </a:r>
            <a:r>
              <a:rPr lang="en-US" sz="6400" spc="-35" dirty="0">
                <a:cs typeface="Georgia"/>
              </a:rPr>
              <a:t> </a:t>
            </a:r>
            <a:r>
              <a:rPr lang="en-US" sz="6400" dirty="0">
                <a:cs typeface="Georgia"/>
              </a:rPr>
              <a:t>50</a:t>
            </a:r>
            <a:r>
              <a:rPr lang="en-US" sz="6400" spc="-25" dirty="0">
                <a:cs typeface="Georgia"/>
              </a:rPr>
              <a:t> </a:t>
            </a:r>
            <a:r>
              <a:rPr lang="en-US" sz="6400" spc="-10" dirty="0" err="1">
                <a:cs typeface="Georgia"/>
              </a:rPr>
              <a:t>Lakh</a:t>
            </a:r>
            <a:r>
              <a:rPr lang="en-US" sz="6400" spc="-10" dirty="0">
                <a:cs typeface="Georgia"/>
              </a:rPr>
              <a:t>.</a:t>
            </a:r>
            <a:endParaRPr lang="en-US" sz="6400" dirty="0">
              <a:cs typeface="Georgia"/>
            </a:endParaRPr>
          </a:p>
          <a:p>
            <a:pPr marL="12700" marR="8255" algn="just">
              <a:lnSpc>
                <a:spcPct val="100000"/>
              </a:lnSpc>
              <a:spcBef>
                <a:spcPts val="1015"/>
              </a:spcBef>
            </a:pPr>
            <a:r>
              <a:rPr lang="en-US" sz="6400" dirty="0">
                <a:cs typeface="Georgia"/>
              </a:rPr>
              <a:t>Clause</a:t>
            </a:r>
            <a:r>
              <a:rPr lang="en-US" sz="6400" spc="-30" dirty="0">
                <a:cs typeface="Georgia"/>
              </a:rPr>
              <a:t> </a:t>
            </a:r>
            <a:r>
              <a:rPr lang="en-US" sz="6400" dirty="0">
                <a:cs typeface="Georgia"/>
              </a:rPr>
              <a:t>(c)</a:t>
            </a:r>
            <a:r>
              <a:rPr lang="en-US" sz="6400" spc="-10" dirty="0">
                <a:cs typeface="Georgia"/>
              </a:rPr>
              <a:t> </a:t>
            </a:r>
            <a:r>
              <a:rPr lang="en-US" sz="6400" dirty="0">
                <a:cs typeface="Georgia"/>
              </a:rPr>
              <a:t>to</a:t>
            </a:r>
            <a:r>
              <a:rPr lang="en-US" sz="6400" spc="-15" dirty="0">
                <a:cs typeface="Georgia"/>
              </a:rPr>
              <a:t> </a:t>
            </a:r>
            <a:r>
              <a:rPr lang="en-US" sz="6400" dirty="0">
                <a:cs typeface="Georgia"/>
              </a:rPr>
              <a:t>the</a:t>
            </a:r>
            <a:r>
              <a:rPr lang="en-US" sz="6400" spc="-35" dirty="0">
                <a:cs typeface="Georgia"/>
              </a:rPr>
              <a:t> </a:t>
            </a:r>
            <a:r>
              <a:rPr lang="en-US" sz="6400" dirty="0">
                <a:cs typeface="Georgia"/>
              </a:rPr>
              <a:t>Explanation</a:t>
            </a:r>
            <a:r>
              <a:rPr lang="en-US" sz="6400" spc="-25" dirty="0">
                <a:cs typeface="Georgia"/>
              </a:rPr>
              <a:t> </a:t>
            </a:r>
            <a:r>
              <a:rPr lang="en-US" sz="6400" dirty="0">
                <a:cs typeface="Georgia"/>
              </a:rPr>
              <a:t>defines</a:t>
            </a:r>
            <a:r>
              <a:rPr lang="en-US" sz="6400" spc="-30" dirty="0">
                <a:cs typeface="Georgia"/>
              </a:rPr>
              <a:t> </a:t>
            </a:r>
            <a:r>
              <a:rPr lang="en-US" sz="6400" dirty="0">
                <a:cs typeface="Georgia"/>
              </a:rPr>
              <a:t>“stamp</a:t>
            </a:r>
            <a:r>
              <a:rPr lang="en-US" sz="6400" spc="-25" dirty="0">
                <a:cs typeface="Georgia"/>
              </a:rPr>
              <a:t> </a:t>
            </a:r>
            <a:r>
              <a:rPr lang="en-US" sz="6400" dirty="0">
                <a:cs typeface="Georgia"/>
              </a:rPr>
              <a:t>duty value”.</a:t>
            </a:r>
            <a:r>
              <a:rPr lang="en-US" sz="6400" spc="-30" dirty="0">
                <a:cs typeface="Georgia"/>
              </a:rPr>
              <a:t> </a:t>
            </a:r>
            <a:r>
              <a:rPr lang="en-US" sz="6400" dirty="0">
                <a:cs typeface="Georgia"/>
              </a:rPr>
              <a:t>Stamp</a:t>
            </a:r>
            <a:r>
              <a:rPr lang="en-US" sz="6400" spc="-25" dirty="0">
                <a:cs typeface="Georgia"/>
              </a:rPr>
              <a:t> </a:t>
            </a:r>
            <a:r>
              <a:rPr lang="en-US" sz="6400" dirty="0">
                <a:cs typeface="Georgia"/>
              </a:rPr>
              <a:t>duty</a:t>
            </a:r>
            <a:r>
              <a:rPr lang="en-US" sz="6400" spc="-30" dirty="0">
                <a:cs typeface="Georgia"/>
              </a:rPr>
              <a:t> </a:t>
            </a:r>
            <a:r>
              <a:rPr lang="en-US" sz="6400" spc="-10" dirty="0">
                <a:cs typeface="Georgia"/>
              </a:rPr>
              <a:t>value </a:t>
            </a:r>
            <a:r>
              <a:rPr lang="en-US" sz="6400" dirty="0">
                <a:cs typeface="Georgia"/>
              </a:rPr>
              <a:t>shall</a:t>
            </a:r>
            <a:r>
              <a:rPr lang="en-US" sz="6400" spc="5" dirty="0">
                <a:cs typeface="Georgia"/>
              </a:rPr>
              <a:t> </a:t>
            </a:r>
            <a:r>
              <a:rPr lang="en-US" sz="6400" dirty="0">
                <a:cs typeface="Georgia"/>
              </a:rPr>
              <a:t>have</a:t>
            </a:r>
            <a:r>
              <a:rPr lang="en-US" sz="6400" spc="20" dirty="0">
                <a:cs typeface="Georgia"/>
              </a:rPr>
              <a:t> </a:t>
            </a:r>
            <a:r>
              <a:rPr lang="en-US" sz="6400" dirty="0">
                <a:cs typeface="Georgia"/>
              </a:rPr>
              <a:t>the</a:t>
            </a:r>
            <a:r>
              <a:rPr lang="en-US" sz="6400" spc="40" dirty="0">
                <a:cs typeface="Georgia"/>
              </a:rPr>
              <a:t> </a:t>
            </a:r>
            <a:r>
              <a:rPr lang="en-US" sz="6400" dirty="0">
                <a:cs typeface="Georgia"/>
              </a:rPr>
              <a:t>meaning</a:t>
            </a:r>
            <a:r>
              <a:rPr lang="en-US" sz="6400" spc="15" dirty="0">
                <a:cs typeface="Georgia"/>
              </a:rPr>
              <a:t> </a:t>
            </a:r>
            <a:r>
              <a:rPr lang="en-US" sz="6400" dirty="0">
                <a:cs typeface="Georgia"/>
              </a:rPr>
              <a:t>assigned</a:t>
            </a:r>
            <a:r>
              <a:rPr lang="en-US" sz="6400" spc="20" dirty="0">
                <a:cs typeface="Georgia"/>
              </a:rPr>
              <a:t> </a:t>
            </a:r>
            <a:r>
              <a:rPr lang="en-US" sz="6400" dirty="0">
                <a:cs typeface="Georgia"/>
              </a:rPr>
              <a:t>to</a:t>
            </a:r>
            <a:r>
              <a:rPr lang="en-US" sz="6400" spc="10" dirty="0">
                <a:cs typeface="Georgia"/>
              </a:rPr>
              <a:t> </a:t>
            </a:r>
            <a:r>
              <a:rPr lang="en-US" sz="6400" dirty="0">
                <a:cs typeface="Georgia"/>
              </a:rPr>
              <a:t>it</a:t>
            </a:r>
            <a:r>
              <a:rPr lang="en-US" sz="6400" spc="20" dirty="0">
                <a:cs typeface="Georgia"/>
              </a:rPr>
              <a:t> </a:t>
            </a:r>
            <a:r>
              <a:rPr lang="en-US" sz="6400" dirty="0">
                <a:cs typeface="Georgia"/>
              </a:rPr>
              <a:t>in</a:t>
            </a:r>
            <a:r>
              <a:rPr lang="en-US" sz="6400" spc="10" dirty="0">
                <a:cs typeface="Georgia"/>
              </a:rPr>
              <a:t> </a:t>
            </a:r>
            <a:r>
              <a:rPr lang="en-US" sz="6400" dirty="0">
                <a:cs typeface="Georgia"/>
              </a:rPr>
              <a:t>clause</a:t>
            </a:r>
            <a:r>
              <a:rPr lang="en-US" sz="6400" spc="15" dirty="0">
                <a:cs typeface="Georgia"/>
              </a:rPr>
              <a:t> </a:t>
            </a:r>
            <a:r>
              <a:rPr lang="en-US" sz="6400" dirty="0">
                <a:cs typeface="Georgia"/>
              </a:rPr>
              <a:t>(f)</a:t>
            </a:r>
            <a:r>
              <a:rPr lang="en-US" sz="6400" spc="20" dirty="0">
                <a:cs typeface="Georgia"/>
              </a:rPr>
              <a:t> </a:t>
            </a:r>
            <a:r>
              <a:rPr lang="en-US" sz="6400" dirty="0">
                <a:cs typeface="Georgia"/>
              </a:rPr>
              <a:t>of</a:t>
            </a:r>
            <a:r>
              <a:rPr lang="en-US" sz="6400" spc="10" dirty="0">
                <a:cs typeface="Georgia"/>
              </a:rPr>
              <a:t> </a:t>
            </a:r>
            <a:r>
              <a:rPr lang="en-US" sz="6400" dirty="0">
                <a:cs typeface="Georgia"/>
              </a:rPr>
              <a:t>the</a:t>
            </a:r>
            <a:r>
              <a:rPr lang="en-US" sz="6400" spc="40" dirty="0">
                <a:cs typeface="Georgia"/>
              </a:rPr>
              <a:t> </a:t>
            </a:r>
            <a:r>
              <a:rPr lang="en-US" sz="6400" dirty="0">
                <a:cs typeface="Georgia"/>
              </a:rPr>
              <a:t>Explanation</a:t>
            </a:r>
            <a:r>
              <a:rPr lang="en-US" sz="6400" spc="40" dirty="0">
                <a:cs typeface="Georgia"/>
              </a:rPr>
              <a:t> </a:t>
            </a:r>
            <a:r>
              <a:rPr lang="en-US" sz="6400" dirty="0">
                <a:cs typeface="Georgia"/>
              </a:rPr>
              <a:t>to</a:t>
            </a:r>
            <a:r>
              <a:rPr lang="en-US" sz="6400" spc="30" dirty="0">
                <a:cs typeface="Georgia"/>
              </a:rPr>
              <a:t> </a:t>
            </a:r>
            <a:r>
              <a:rPr lang="en-US" sz="6400" dirty="0">
                <a:cs typeface="Georgia"/>
              </a:rPr>
              <a:t>clause</a:t>
            </a:r>
            <a:r>
              <a:rPr lang="en-US" sz="6400" spc="20" dirty="0">
                <a:cs typeface="Georgia"/>
              </a:rPr>
              <a:t> </a:t>
            </a:r>
            <a:r>
              <a:rPr lang="en-US" sz="6400" dirty="0">
                <a:cs typeface="Georgia"/>
              </a:rPr>
              <a:t>(vii)</a:t>
            </a:r>
            <a:r>
              <a:rPr lang="en-US" sz="6400" spc="20" dirty="0">
                <a:cs typeface="Georgia"/>
              </a:rPr>
              <a:t> </a:t>
            </a:r>
            <a:r>
              <a:rPr lang="en-US" sz="6400" dirty="0">
                <a:cs typeface="Georgia"/>
              </a:rPr>
              <a:t>of</a:t>
            </a:r>
            <a:r>
              <a:rPr lang="en-US" sz="6400" spc="10" dirty="0">
                <a:cs typeface="Georgia"/>
              </a:rPr>
              <a:t> </a:t>
            </a:r>
            <a:r>
              <a:rPr lang="en-US" sz="6400" spc="-10" dirty="0">
                <a:cs typeface="Georgia"/>
              </a:rPr>
              <a:t>sub-</a:t>
            </a:r>
            <a:r>
              <a:rPr lang="en-US" sz="6400" dirty="0">
                <a:cs typeface="Georgia"/>
              </a:rPr>
              <a:t>section</a:t>
            </a:r>
            <a:r>
              <a:rPr lang="en-US" sz="6400" spc="35" dirty="0">
                <a:cs typeface="Georgia"/>
              </a:rPr>
              <a:t> </a:t>
            </a:r>
            <a:r>
              <a:rPr lang="en-US" sz="6400" dirty="0">
                <a:cs typeface="Georgia"/>
              </a:rPr>
              <a:t>(2)</a:t>
            </a:r>
            <a:r>
              <a:rPr lang="en-US" sz="6400" spc="15" dirty="0">
                <a:cs typeface="Georgia"/>
              </a:rPr>
              <a:t> </a:t>
            </a:r>
            <a:r>
              <a:rPr lang="en-US" sz="6400" spc="-25" dirty="0">
                <a:cs typeface="Georgia"/>
              </a:rPr>
              <a:t>of </a:t>
            </a:r>
            <a:r>
              <a:rPr lang="en-US" sz="6400" dirty="0">
                <a:cs typeface="Georgia"/>
              </a:rPr>
              <a:t>section</a:t>
            </a:r>
            <a:r>
              <a:rPr lang="en-US" sz="6400" spc="-30" dirty="0">
                <a:cs typeface="Georgia"/>
              </a:rPr>
              <a:t> </a:t>
            </a:r>
            <a:r>
              <a:rPr lang="en-US" sz="6400" spc="-25" dirty="0">
                <a:cs typeface="Georgia"/>
              </a:rPr>
              <a:t>56.</a:t>
            </a:r>
          </a:p>
          <a:p>
            <a:pPr marL="12700" marR="8255" algn="just">
              <a:lnSpc>
                <a:spcPct val="100000"/>
              </a:lnSpc>
              <a:spcBef>
                <a:spcPts val="1015"/>
              </a:spcBef>
            </a:pPr>
            <a:r>
              <a:rPr lang="en-US" sz="6400" spc="-25" dirty="0">
                <a:cs typeface="Georgia"/>
              </a:rPr>
              <a:t>“Consideration for transfer of any immovable property” shall include all charges of the nature of club membership fees, car parking fees, electricity or water facility fees, maintenance fee, advance fee or any other charges of similar nature, which are incidental to transfer of the immovable property. </a:t>
            </a:r>
            <a:endParaRPr lang="en-US" sz="6400" dirty="0">
              <a:cs typeface="Georgia"/>
            </a:endParaRPr>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Just like that-</a:t>
            </a:r>
          </a:p>
        </p:txBody>
      </p:sp>
      <p:sp>
        <p:nvSpPr>
          <p:cNvPr id="3" name="Content Placeholder 2"/>
          <p:cNvSpPr>
            <a:spLocks noGrp="1"/>
          </p:cNvSpPr>
          <p:nvPr>
            <p:ph sz="quarter" idx="1"/>
          </p:nvPr>
        </p:nvSpPr>
        <p:spPr/>
        <p:txBody>
          <a:bodyPr>
            <a:normAutofit fontScale="85000" lnSpcReduction="20000"/>
          </a:bodyPr>
          <a:lstStyle/>
          <a:p>
            <a:pPr algn="just"/>
            <a:r>
              <a:rPr lang="en-US" dirty="0"/>
              <a:t>TDS / TCS has become a major source of revenue for Government. It is like that an SIP for the Government to function throughout the year. </a:t>
            </a:r>
          </a:p>
          <a:p>
            <a:pPr algn="just"/>
            <a:r>
              <a:rPr lang="en-US" dirty="0"/>
              <a:t>Every year new sections are added or modified to extend the scope and applicability of TDS / TCS provisions.</a:t>
            </a:r>
          </a:p>
          <a:p>
            <a:pPr algn="just"/>
            <a:r>
              <a:rPr lang="en-US" dirty="0"/>
              <a:t>As Auditors it becomes all the more important for us as we are required to confirm in our Tax Audit Report that all TDS / TCS provisions has been complied with completely. </a:t>
            </a:r>
          </a:p>
          <a:p>
            <a:pPr algn="just"/>
            <a:r>
              <a:rPr lang="en-US" sz="3300" b="1" i="1" dirty="0"/>
              <a:t>Particular situation at any point of time and content therein is more relevant rather than interpretation of Sections.   </a:t>
            </a:r>
          </a:p>
          <a:p>
            <a:pPr algn="just"/>
            <a:r>
              <a:rPr lang="en-US" dirty="0"/>
              <a:t>It’s a very large and extensive topic and hence we would cover only the important TDS / TCS Sections intricacies. </a:t>
            </a:r>
          </a:p>
          <a:p>
            <a:pPr algn="just"/>
            <a:r>
              <a:rPr lang="en-US" dirty="0"/>
              <a:t>For ease of discussion and reference I have covered the TDS Rate Chart and then relevant TDS / TCS sections have been elaborated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Lets discuss few issues for Section 194IA:</a:t>
            </a:r>
          </a:p>
        </p:txBody>
      </p:sp>
      <p:sp>
        <p:nvSpPr>
          <p:cNvPr id="3" name="Content Placeholder 2"/>
          <p:cNvSpPr>
            <a:spLocks noGrp="1"/>
          </p:cNvSpPr>
          <p:nvPr>
            <p:ph sz="quarter" idx="1"/>
          </p:nvPr>
        </p:nvSpPr>
        <p:spPr/>
        <p:txBody>
          <a:bodyPr/>
          <a:lstStyle/>
          <a:p>
            <a:r>
              <a:rPr lang="en-US" dirty="0"/>
              <a:t>Sale Deed Value – 60 </a:t>
            </a:r>
            <a:r>
              <a:rPr lang="en-US" dirty="0" err="1"/>
              <a:t>lacs</a:t>
            </a:r>
            <a:endParaRPr lang="en-US" dirty="0"/>
          </a:p>
          <a:p>
            <a:pPr>
              <a:buNone/>
            </a:pPr>
            <a:r>
              <a:rPr lang="en-US" dirty="0"/>
              <a:t>	- Scenario 1 – 2 Buyers &amp; 2 Sellers ??</a:t>
            </a:r>
          </a:p>
          <a:p>
            <a:pPr>
              <a:buNone/>
            </a:pPr>
            <a:r>
              <a:rPr lang="en-US" dirty="0"/>
              <a:t>	- Scenario 2 – 2 Buyers &amp; 1 Seller ??</a:t>
            </a:r>
          </a:p>
          <a:p>
            <a:pPr>
              <a:buNone/>
            </a:pPr>
            <a:r>
              <a:rPr lang="en-US" dirty="0"/>
              <a:t>	- Scenario 3 	- 1 Buyer &amp; 2 Sellers ??</a:t>
            </a:r>
          </a:p>
          <a:p>
            <a:r>
              <a:rPr lang="en-US" dirty="0"/>
              <a:t>What would be the date to be put for Form 26QB filling in a scenario where there is no formal written agreement?</a:t>
            </a:r>
          </a:p>
          <a:p>
            <a:r>
              <a:rPr lang="en-US" dirty="0"/>
              <a:t>Whether TDS refund can be claimed in case of cancellation of agreement / deal?</a:t>
            </a:r>
          </a:p>
          <a:p>
            <a:pPr>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066E5-E476-EFA1-D569-EE113E60AD2B}"/>
              </a:ext>
            </a:extLst>
          </p:cNvPr>
          <p:cNvSpPr>
            <a:spLocks noGrp="1"/>
          </p:cNvSpPr>
          <p:nvPr>
            <p:ph type="title"/>
          </p:nvPr>
        </p:nvSpPr>
        <p:spPr/>
        <p:txBody>
          <a:bodyPr/>
          <a:lstStyle/>
          <a:p>
            <a:r>
              <a:rPr lang="en-US" dirty="0"/>
              <a:t>Section 194IA</a:t>
            </a:r>
            <a:endParaRPr lang="en-IN" dirty="0"/>
          </a:p>
        </p:txBody>
      </p:sp>
      <p:sp>
        <p:nvSpPr>
          <p:cNvPr id="3" name="Content Placeholder 2">
            <a:extLst>
              <a:ext uri="{FF2B5EF4-FFF2-40B4-BE49-F238E27FC236}">
                <a16:creationId xmlns:a16="http://schemas.microsoft.com/office/drawing/2014/main" id="{46DA75B0-9D34-D858-2DC1-8D6D6D20631A}"/>
              </a:ext>
            </a:extLst>
          </p:cNvPr>
          <p:cNvSpPr>
            <a:spLocks noGrp="1"/>
          </p:cNvSpPr>
          <p:nvPr>
            <p:ph sz="quarter" idx="1"/>
          </p:nvPr>
        </p:nvSpPr>
        <p:spPr/>
        <p:txBody>
          <a:bodyPr/>
          <a:lstStyle/>
          <a:p>
            <a:r>
              <a:rPr lang="en-US" dirty="0"/>
              <a:t>Issue resolved-</a:t>
            </a:r>
          </a:p>
          <a:p>
            <a:pPr marL="0" indent="0" algn="just">
              <a:buNone/>
            </a:pPr>
            <a:r>
              <a:rPr lang="en-US" b="1" dirty="0"/>
              <a:t>In case of transfers involving multiple transferors and/or transferees, the exemption limit of INR 50 lakhs 	is proposed to apply on an aggregate basis for an 	immovable property. The amendment will take effect 	from 1 October 2024 and is expected to bring clarity 	for </a:t>
            </a:r>
            <a:r>
              <a:rPr lang="en-US" b="1" dirty="0" err="1"/>
              <a:t>deductor’s</a:t>
            </a:r>
            <a:r>
              <a:rPr lang="en-US" b="1" dirty="0"/>
              <a:t> while applying these provisions.</a:t>
            </a:r>
            <a:endParaRPr lang="en-IN" b="1" dirty="0"/>
          </a:p>
        </p:txBody>
      </p:sp>
    </p:spTree>
    <p:extLst>
      <p:ext uri="{BB962C8B-B14F-4D97-AF65-F5344CB8AC3E}">
        <p14:creationId xmlns:p14="http://schemas.microsoft.com/office/powerpoint/2010/main" val="2493109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2800" b="1" dirty="0"/>
              <a:t>Section 194IB. Payment of rent by certain individuals or Hindu undivided family</a:t>
            </a:r>
            <a:endParaRPr lang="en-US" sz="2800" dirty="0"/>
          </a:p>
        </p:txBody>
      </p:sp>
      <p:sp>
        <p:nvSpPr>
          <p:cNvPr id="3" name="Content Placeholder 2"/>
          <p:cNvSpPr>
            <a:spLocks noGrp="1"/>
          </p:cNvSpPr>
          <p:nvPr>
            <p:ph sz="quarter" idx="1"/>
          </p:nvPr>
        </p:nvSpPr>
        <p:spPr/>
        <p:txBody>
          <a:bodyPr>
            <a:normAutofit fontScale="70000" lnSpcReduction="20000"/>
          </a:bodyPr>
          <a:lstStyle/>
          <a:p>
            <a:pPr algn="just">
              <a:buNone/>
            </a:pPr>
            <a:r>
              <a:rPr lang="en-US" dirty="0"/>
              <a:t>(1) Any person, </a:t>
            </a:r>
            <a:r>
              <a:rPr lang="en-US" b="1" dirty="0"/>
              <a:t>being an individual or a Hindu undivided family </a:t>
            </a:r>
            <a:r>
              <a:rPr lang="en-US" dirty="0"/>
              <a:t>(other than those referred to in the second proviso to </a:t>
            </a:r>
            <a:r>
              <a:rPr lang="en-US" b="1" dirty="0">
                <a:hlinkClick r:id="rId2"/>
              </a:rPr>
              <a:t>section 194-I</a:t>
            </a:r>
            <a:r>
              <a:rPr lang="en-US" dirty="0"/>
              <a:t>), responsible for paying to a resident </a:t>
            </a:r>
            <a:r>
              <a:rPr lang="en-US" b="1" dirty="0"/>
              <a:t>any income by way of rent exceeding fifty thousand rupees for a month or part of a month during the previous year,</a:t>
            </a:r>
            <a:r>
              <a:rPr lang="en-US" dirty="0"/>
              <a:t> shall deduct an amount equal to </a:t>
            </a:r>
            <a:r>
              <a:rPr lang="en-US" b="1" dirty="0"/>
              <a:t>five per cent</a:t>
            </a:r>
            <a:r>
              <a:rPr lang="en-US" dirty="0"/>
              <a:t> (2% w.e.f. 01.10.24) of such income as income-tax thereon.</a:t>
            </a:r>
          </a:p>
          <a:p>
            <a:pPr algn="just">
              <a:buNone/>
            </a:pPr>
            <a:r>
              <a:rPr lang="en-US" dirty="0"/>
              <a:t>(2) The income-tax referred to in sub-section (1) shall be deducted on such income at the time of credit of rent, for the last month of the previous year or the last month of tenancy, if the property is vacated during the year, as the case may be, to the account of the payee or at the time of payment thereof in cash or by issue of a cheque or draft or by any other mode, whichever is earlier.</a:t>
            </a:r>
          </a:p>
          <a:p>
            <a:pPr algn="just">
              <a:buNone/>
            </a:pPr>
            <a:r>
              <a:rPr lang="en-US" dirty="0"/>
              <a:t>(3) The provisions of </a:t>
            </a:r>
            <a:r>
              <a:rPr lang="en-US" b="1" dirty="0">
                <a:hlinkClick r:id="rId3"/>
              </a:rPr>
              <a:t>section 203A</a:t>
            </a:r>
            <a:r>
              <a:rPr lang="en-US" dirty="0"/>
              <a:t> shall not apply to a person required to deduct tax in accordance with the provisions of this section.</a:t>
            </a:r>
          </a:p>
          <a:p>
            <a:pPr algn="just">
              <a:buNone/>
            </a:pPr>
            <a:r>
              <a:rPr lang="en-US" dirty="0"/>
              <a:t>(4) In a case where the tax is required to be deducted as per the provisions of S</a:t>
            </a:r>
            <a:r>
              <a:rPr lang="en-US" b="1" dirty="0">
                <a:hlinkClick r:id="rId4"/>
              </a:rPr>
              <a:t>ection 206AA</a:t>
            </a:r>
            <a:r>
              <a:rPr lang="en-US" dirty="0"/>
              <a:t> such deduction shall not exceed the amount of rent payable for the last month of the previous year or the last month of the tenancy, as the case may be.</a:t>
            </a:r>
          </a:p>
          <a:p>
            <a:pPr algn="just">
              <a:buNone/>
            </a:pPr>
            <a:r>
              <a:rPr lang="en-US" i="1" dirty="0"/>
              <a:t>Explanation</a:t>
            </a:r>
            <a:r>
              <a:rPr lang="en-US" dirty="0"/>
              <a:t>.—For the purposes of this section, “rent” means any payment, by whatever name called, under any lease, sub-lease, tenancy or any other agreement or arrangement for the use of any land or building or both.</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74638"/>
            <a:ext cx="7758138" cy="725470"/>
          </a:xfrm>
        </p:spPr>
        <p:txBody>
          <a:bodyPr>
            <a:normAutofit/>
          </a:bodyPr>
          <a:lstStyle/>
          <a:p>
            <a:r>
              <a:rPr lang="en-US" sz="2800" b="1" dirty="0"/>
              <a:t>Sec 194N – Payment of certain amounts in Cash</a:t>
            </a:r>
          </a:p>
        </p:txBody>
      </p:sp>
      <p:sp>
        <p:nvSpPr>
          <p:cNvPr id="3" name="Content Placeholder 2"/>
          <p:cNvSpPr>
            <a:spLocks noGrp="1"/>
          </p:cNvSpPr>
          <p:nvPr>
            <p:ph sz="quarter" idx="1"/>
          </p:nvPr>
        </p:nvSpPr>
        <p:spPr/>
        <p:txBody>
          <a:bodyPr>
            <a:normAutofit fontScale="85000" lnSpcReduction="20000"/>
          </a:bodyPr>
          <a:lstStyle/>
          <a:p>
            <a:pPr algn="just"/>
            <a:r>
              <a:rPr lang="en-IN" dirty="0"/>
              <a:t>Every Person being a Banking Company, Co-op Society engaged in Banking or Post Office, paying Cash exceeding Rs. 1 </a:t>
            </a:r>
            <a:r>
              <a:rPr lang="en-IN" dirty="0" err="1"/>
              <a:t>crore</a:t>
            </a:r>
            <a:r>
              <a:rPr lang="en-IN" dirty="0"/>
              <a:t> to any person from one or more accounts maintained by the recipient with it, shall deduct TDS @2%,</a:t>
            </a:r>
          </a:p>
          <a:p>
            <a:pPr algn="just">
              <a:buNone/>
            </a:pPr>
            <a:r>
              <a:rPr lang="en-IN" dirty="0"/>
              <a:t> </a:t>
            </a:r>
          </a:p>
          <a:p>
            <a:pPr algn="just"/>
            <a:r>
              <a:rPr lang="en-IN" dirty="0"/>
              <a:t>In case if the withdrawer has not filed his ROI for last 3 years; Limit of cash withdrawals would be 20 </a:t>
            </a:r>
            <a:r>
              <a:rPr lang="en-IN" dirty="0" err="1"/>
              <a:t>lacs</a:t>
            </a:r>
            <a:r>
              <a:rPr lang="en-IN" dirty="0"/>
              <a:t> instead of Rs. 1 crore and TDS would be deducted @2% up to Rs. 1 </a:t>
            </a:r>
            <a:r>
              <a:rPr lang="en-IN" dirty="0" err="1"/>
              <a:t>crore</a:t>
            </a:r>
            <a:r>
              <a:rPr lang="en-IN" dirty="0"/>
              <a:t> and over and above that @5%</a:t>
            </a:r>
          </a:p>
          <a:p>
            <a:pPr algn="just"/>
            <a:endParaRPr lang="en-IN" dirty="0"/>
          </a:p>
          <a:p>
            <a:pPr algn="just"/>
            <a:r>
              <a:rPr lang="en-IN" dirty="0"/>
              <a:t>TDS only on the amount exceeding the threshold.</a:t>
            </a:r>
          </a:p>
          <a:p>
            <a:pPr algn="just"/>
            <a:endParaRPr lang="en-IN" dirty="0"/>
          </a:p>
          <a:p>
            <a:pPr algn="just"/>
            <a:r>
              <a:rPr lang="en-IN" dirty="0"/>
              <a:t>Provided further that where the recipient is a co-operative society, the turnover criteria would be revised to 3 </a:t>
            </a:r>
            <a:r>
              <a:rPr lang="en-IN" dirty="0" err="1"/>
              <a:t>crores</a:t>
            </a:r>
            <a:r>
              <a:rPr lang="en-IN" dirty="0"/>
              <a:t> instead of 1 </a:t>
            </a:r>
            <a:r>
              <a:rPr lang="en-IN" dirty="0" err="1"/>
              <a:t>crore</a:t>
            </a:r>
            <a:r>
              <a:rPr lang="en-IN" dirty="0"/>
              <a:t> for deduction of tax u/s 194N.</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274638"/>
            <a:ext cx="7686700" cy="725470"/>
          </a:xfrm>
        </p:spPr>
        <p:txBody>
          <a:bodyPr>
            <a:normAutofit/>
          </a:bodyPr>
          <a:lstStyle/>
          <a:p>
            <a:r>
              <a:rPr lang="en-IN" sz="3200" b="1" dirty="0"/>
              <a:t>Section 194Q &amp; Section 206C(1H)</a:t>
            </a:r>
            <a:endParaRPr lang="en-US" sz="3200" b="1" dirty="0"/>
          </a:p>
        </p:txBody>
      </p:sp>
      <p:graphicFrame>
        <p:nvGraphicFramePr>
          <p:cNvPr id="5" name="Content Placeholder 4"/>
          <p:cNvGraphicFramePr>
            <a:graphicFrameLocks noGrp="1"/>
          </p:cNvGraphicFramePr>
          <p:nvPr>
            <p:ph sz="quarter" idx="1"/>
          </p:nvPr>
        </p:nvGraphicFramePr>
        <p:xfrm>
          <a:off x="500035" y="1009896"/>
          <a:ext cx="8186766" cy="5603069"/>
        </p:xfrm>
        <a:graphic>
          <a:graphicData uri="http://schemas.openxmlformats.org/drawingml/2006/table">
            <a:tbl>
              <a:tblPr firstRow="1" bandRow="1">
                <a:tableStyleId>{5C22544A-7EE6-4342-B048-85BDC9FD1C3A}</a:tableStyleId>
              </a:tblPr>
              <a:tblGrid>
                <a:gridCol w="2728922">
                  <a:extLst>
                    <a:ext uri="{9D8B030D-6E8A-4147-A177-3AD203B41FA5}">
                      <a16:colId xmlns:a16="http://schemas.microsoft.com/office/drawing/2014/main" val="20000"/>
                    </a:ext>
                  </a:extLst>
                </a:gridCol>
                <a:gridCol w="2728922">
                  <a:extLst>
                    <a:ext uri="{9D8B030D-6E8A-4147-A177-3AD203B41FA5}">
                      <a16:colId xmlns:a16="http://schemas.microsoft.com/office/drawing/2014/main" val="20001"/>
                    </a:ext>
                  </a:extLst>
                </a:gridCol>
                <a:gridCol w="2728922">
                  <a:extLst>
                    <a:ext uri="{9D8B030D-6E8A-4147-A177-3AD203B41FA5}">
                      <a16:colId xmlns:a16="http://schemas.microsoft.com/office/drawing/2014/main" val="20002"/>
                    </a:ext>
                  </a:extLst>
                </a:gridCol>
              </a:tblGrid>
              <a:tr h="572598">
                <a:tc>
                  <a:txBody>
                    <a:bodyPr/>
                    <a:lstStyle/>
                    <a:p>
                      <a:r>
                        <a:rPr lang="en-IN" sz="1600" dirty="0">
                          <a:latin typeface="Georgia" pitchFamily="18" charset="0"/>
                        </a:rPr>
                        <a:t>Basis of Distinction</a:t>
                      </a:r>
                    </a:p>
                  </a:txBody>
                  <a:tcPr/>
                </a:tc>
                <a:tc>
                  <a:txBody>
                    <a:bodyPr/>
                    <a:lstStyle/>
                    <a:p>
                      <a:r>
                        <a:rPr lang="en-IN" sz="1600" dirty="0">
                          <a:latin typeface="Georgia" pitchFamily="18" charset="0"/>
                        </a:rPr>
                        <a:t>TDS on purchase of goods (Section 194Q)</a:t>
                      </a:r>
                    </a:p>
                  </a:txBody>
                  <a:tcPr/>
                </a:tc>
                <a:tc>
                  <a:txBody>
                    <a:bodyPr/>
                    <a:lstStyle/>
                    <a:p>
                      <a:r>
                        <a:rPr lang="en-IN" sz="1600" dirty="0">
                          <a:latin typeface="Georgia" pitchFamily="18" charset="0"/>
                        </a:rPr>
                        <a:t>TCS on Sale of Goods (Section 206C(1H)</a:t>
                      </a:r>
                    </a:p>
                  </a:txBody>
                  <a:tcPr/>
                </a:tc>
                <a:extLst>
                  <a:ext uri="{0D108BD9-81ED-4DB2-BD59-A6C34878D82A}">
                    <a16:rowId xmlns:a16="http://schemas.microsoft.com/office/drawing/2014/main" val="10000"/>
                  </a:ext>
                </a:extLst>
              </a:tr>
              <a:tr h="572598">
                <a:tc>
                  <a:txBody>
                    <a:bodyPr/>
                    <a:lstStyle/>
                    <a:p>
                      <a:r>
                        <a:rPr lang="en-IN" sz="1600" dirty="0">
                          <a:latin typeface="Georgia" pitchFamily="18" charset="0"/>
                        </a:rPr>
                        <a:t>Who is liable for deduction / collection</a:t>
                      </a:r>
                    </a:p>
                  </a:txBody>
                  <a:tcPr/>
                </a:tc>
                <a:tc>
                  <a:txBody>
                    <a:bodyPr/>
                    <a:lstStyle/>
                    <a:p>
                      <a:r>
                        <a:rPr lang="en-IN" sz="1600" dirty="0">
                          <a:latin typeface="Georgia" pitchFamily="18" charset="0"/>
                        </a:rPr>
                        <a:t>Buyer is liable to deduct tax</a:t>
                      </a:r>
                    </a:p>
                  </a:txBody>
                  <a:tcPr/>
                </a:tc>
                <a:tc>
                  <a:txBody>
                    <a:bodyPr/>
                    <a:lstStyle/>
                    <a:p>
                      <a:r>
                        <a:rPr lang="en-IN" sz="1600" dirty="0">
                          <a:latin typeface="Georgia" pitchFamily="18" charset="0"/>
                        </a:rPr>
                        <a:t>Seller is liable to collect the tax</a:t>
                      </a:r>
                    </a:p>
                  </a:txBody>
                  <a:tcPr/>
                </a:tc>
                <a:extLst>
                  <a:ext uri="{0D108BD9-81ED-4DB2-BD59-A6C34878D82A}">
                    <a16:rowId xmlns:a16="http://schemas.microsoft.com/office/drawing/2014/main" val="10001"/>
                  </a:ext>
                </a:extLst>
              </a:tr>
              <a:tr h="1554193">
                <a:tc>
                  <a:txBody>
                    <a:bodyPr/>
                    <a:lstStyle/>
                    <a:p>
                      <a:r>
                        <a:rPr lang="en-IN" sz="1600" dirty="0">
                          <a:latin typeface="Georgia" pitchFamily="18" charset="0"/>
                        </a:rPr>
                        <a:t>Turnover Limit of deductor / collector</a:t>
                      </a:r>
                    </a:p>
                  </a:txBody>
                  <a:tcPr/>
                </a:tc>
                <a:tc>
                  <a:txBody>
                    <a:bodyPr/>
                    <a:lstStyle/>
                    <a:p>
                      <a:r>
                        <a:rPr lang="en-IN" sz="1600" dirty="0">
                          <a:latin typeface="Georgia" pitchFamily="18" charset="0"/>
                        </a:rPr>
                        <a:t>Total Sales / Turnover / Gross receipts from business in immediately preceding PY should exceed INR 10 crores – of Buyer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latin typeface="Georgia" pitchFamily="18" charset="0"/>
                        </a:rPr>
                        <a:t>Total Sales / Turnover / Gross receipts from business in immediately preceding PY should exceed INR 10 crores – of Seller</a:t>
                      </a:r>
                    </a:p>
                  </a:txBody>
                  <a:tcPr/>
                </a:tc>
                <a:extLst>
                  <a:ext uri="{0D108BD9-81ED-4DB2-BD59-A6C34878D82A}">
                    <a16:rowId xmlns:a16="http://schemas.microsoft.com/office/drawing/2014/main" val="10002"/>
                  </a:ext>
                </a:extLst>
              </a:tr>
              <a:tr h="572598">
                <a:tc>
                  <a:txBody>
                    <a:bodyPr/>
                    <a:lstStyle/>
                    <a:p>
                      <a:r>
                        <a:rPr lang="en-IN" sz="1600" dirty="0">
                          <a:latin typeface="Georgia" pitchFamily="18" charset="0"/>
                        </a:rPr>
                        <a:t>Threshold for purchase / sale</a:t>
                      </a:r>
                    </a:p>
                  </a:txBody>
                  <a:tcPr/>
                </a:tc>
                <a:tc>
                  <a:txBody>
                    <a:bodyPr/>
                    <a:lstStyle/>
                    <a:p>
                      <a:r>
                        <a:rPr lang="en-IN" sz="1600" dirty="0">
                          <a:latin typeface="Georgia" pitchFamily="18" charset="0"/>
                        </a:rPr>
                        <a:t>INR 50 lakhs</a:t>
                      </a:r>
                    </a:p>
                  </a:txBody>
                  <a:tcPr/>
                </a:tc>
                <a:tc>
                  <a:txBody>
                    <a:bodyPr/>
                    <a:lstStyle/>
                    <a:p>
                      <a:r>
                        <a:rPr lang="en-IN" sz="1600" dirty="0">
                          <a:latin typeface="Georgia" pitchFamily="18" charset="0"/>
                        </a:rPr>
                        <a:t>INR 50 lakhs</a:t>
                      </a:r>
                    </a:p>
                  </a:txBody>
                  <a:tcPr/>
                </a:tc>
                <a:extLst>
                  <a:ext uri="{0D108BD9-81ED-4DB2-BD59-A6C34878D82A}">
                    <a16:rowId xmlns:a16="http://schemas.microsoft.com/office/drawing/2014/main" val="10003"/>
                  </a:ext>
                </a:extLst>
              </a:tr>
              <a:tr h="327199">
                <a:tc>
                  <a:txBody>
                    <a:bodyPr/>
                    <a:lstStyle/>
                    <a:p>
                      <a:r>
                        <a:rPr lang="en-IN" sz="1600" dirty="0">
                          <a:latin typeface="Georgia" pitchFamily="18" charset="0"/>
                        </a:rPr>
                        <a:t>Rate</a:t>
                      </a:r>
                    </a:p>
                  </a:txBody>
                  <a:tcPr/>
                </a:tc>
                <a:tc>
                  <a:txBody>
                    <a:bodyPr/>
                    <a:lstStyle/>
                    <a:p>
                      <a:r>
                        <a:rPr lang="en-IN" sz="1600" dirty="0">
                          <a:latin typeface="Georgia" pitchFamily="18" charset="0"/>
                        </a:rPr>
                        <a:t>0.1%</a:t>
                      </a:r>
                    </a:p>
                  </a:txBody>
                  <a:tcPr/>
                </a:tc>
                <a:tc>
                  <a:txBody>
                    <a:bodyPr/>
                    <a:lstStyle/>
                    <a:p>
                      <a:r>
                        <a:rPr lang="en-IN" sz="1600" dirty="0">
                          <a:latin typeface="Georgia" pitchFamily="18" charset="0"/>
                        </a:rPr>
                        <a:t>0.1%</a:t>
                      </a:r>
                    </a:p>
                  </a:txBody>
                  <a:tcPr/>
                </a:tc>
                <a:extLst>
                  <a:ext uri="{0D108BD9-81ED-4DB2-BD59-A6C34878D82A}">
                    <a16:rowId xmlns:a16="http://schemas.microsoft.com/office/drawing/2014/main" val="10004"/>
                  </a:ext>
                </a:extLst>
              </a:tr>
              <a:tr h="817996">
                <a:tc>
                  <a:txBody>
                    <a:bodyPr/>
                    <a:lstStyle/>
                    <a:p>
                      <a:r>
                        <a:rPr lang="en-IN" sz="1600" dirty="0">
                          <a:latin typeface="Georgia" pitchFamily="18" charset="0"/>
                        </a:rPr>
                        <a:t>Amount on which tax is to be deducted or collected</a:t>
                      </a:r>
                    </a:p>
                  </a:txBody>
                  <a:tcPr/>
                </a:tc>
                <a:tc>
                  <a:txBody>
                    <a:bodyPr/>
                    <a:lstStyle/>
                    <a:p>
                      <a:r>
                        <a:rPr lang="en-IN" sz="1600" dirty="0">
                          <a:latin typeface="Georgia" pitchFamily="18" charset="0"/>
                        </a:rPr>
                        <a:t>On the amount of purchase in excess of INR 50 lakhs</a:t>
                      </a:r>
                    </a:p>
                  </a:txBody>
                  <a:tcPr/>
                </a:tc>
                <a:tc>
                  <a:txBody>
                    <a:bodyPr/>
                    <a:lstStyle/>
                    <a:p>
                      <a:r>
                        <a:rPr lang="en-IN" sz="1600" dirty="0">
                          <a:latin typeface="Georgia" pitchFamily="18" charset="0"/>
                        </a:rPr>
                        <a:t>On the amount of sale consideration in excess of INR 50 lakhs</a:t>
                      </a:r>
                    </a:p>
                  </a:txBody>
                  <a:tcPr/>
                </a:tc>
                <a:extLst>
                  <a:ext uri="{0D108BD9-81ED-4DB2-BD59-A6C34878D82A}">
                    <a16:rowId xmlns:a16="http://schemas.microsoft.com/office/drawing/2014/main" val="10005"/>
                  </a:ext>
                </a:extLst>
              </a:tr>
              <a:tr h="817996">
                <a:tc>
                  <a:txBody>
                    <a:bodyPr/>
                    <a:lstStyle/>
                    <a:p>
                      <a:r>
                        <a:rPr lang="en-IN" sz="1600" dirty="0">
                          <a:latin typeface="Georgia" pitchFamily="18" charset="0"/>
                        </a:rPr>
                        <a:t>Time of collection / deduction</a:t>
                      </a:r>
                    </a:p>
                  </a:txBody>
                  <a:tcPr/>
                </a:tc>
                <a:tc>
                  <a:txBody>
                    <a:bodyPr/>
                    <a:lstStyle/>
                    <a:p>
                      <a:r>
                        <a:rPr lang="en-IN" sz="1600" dirty="0">
                          <a:latin typeface="Georgia" pitchFamily="18" charset="0"/>
                        </a:rPr>
                        <a:t>At the time of payment or credit whichever is earlier</a:t>
                      </a:r>
                    </a:p>
                  </a:txBody>
                  <a:tcPr/>
                </a:tc>
                <a:tc>
                  <a:txBody>
                    <a:bodyPr/>
                    <a:lstStyle/>
                    <a:p>
                      <a:r>
                        <a:rPr lang="en-IN" sz="1600" dirty="0">
                          <a:latin typeface="Georgia" pitchFamily="18" charset="0"/>
                        </a:rPr>
                        <a:t>At the time of receipt</a:t>
                      </a:r>
                    </a:p>
                  </a:txBody>
                  <a:tcPr/>
                </a:tc>
                <a:extLst>
                  <a:ext uri="{0D108BD9-81ED-4DB2-BD59-A6C34878D82A}">
                    <a16:rowId xmlns:a16="http://schemas.microsoft.com/office/drawing/2014/main" val="10006"/>
                  </a:ext>
                </a:extLst>
              </a:tr>
              <a:tr h="327199">
                <a:tc>
                  <a:txBody>
                    <a:bodyPr/>
                    <a:lstStyle/>
                    <a:p>
                      <a:r>
                        <a:rPr lang="en-IN" sz="1600" dirty="0">
                          <a:latin typeface="Georgia" pitchFamily="18" charset="0"/>
                        </a:rPr>
                        <a:t>Preference</a:t>
                      </a:r>
                    </a:p>
                  </a:txBody>
                  <a:tcPr/>
                </a:tc>
                <a:tc>
                  <a:txBody>
                    <a:bodyPr/>
                    <a:lstStyle/>
                    <a:p>
                      <a:r>
                        <a:rPr lang="en-IN" sz="1600" dirty="0">
                          <a:latin typeface="Georgia" pitchFamily="18" charset="0"/>
                        </a:rPr>
                        <a:t>First</a:t>
                      </a:r>
                    </a:p>
                  </a:txBody>
                  <a:tcPr/>
                </a:tc>
                <a:tc>
                  <a:txBody>
                    <a:bodyPr/>
                    <a:lstStyle/>
                    <a:p>
                      <a:r>
                        <a:rPr lang="en-IN" sz="1600" dirty="0">
                          <a:latin typeface="Georgia" pitchFamily="18" charset="0"/>
                        </a:rPr>
                        <a:t>Second</a:t>
                      </a:r>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74638"/>
            <a:ext cx="7758138" cy="725470"/>
          </a:xfrm>
        </p:spPr>
        <p:txBody>
          <a:bodyPr>
            <a:normAutofit/>
          </a:bodyPr>
          <a:lstStyle/>
          <a:p>
            <a:r>
              <a:rPr lang="en-IN" sz="3200" b="1" dirty="0"/>
              <a:t>Section 194Q &amp; Section 206C(1H)</a:t>
            </a:r>
            <a:endParaRPr lang="en-US" sz="3200" dirty="0"/>
          </a:p>
        </p:txBody>
      </p:sp>
      <p:graphicFrame>
        <p:nvGraphicFramePr>
          <p:cNvPr id="4" name="Content Placeholder 3"/>
          <p:cNvGraphicFramePr>
            <a:graphicFrameLocks noGrp="1"/>
          </p:cNvGraphicFramePr>
          <p:nvPr>
            <p:ph sz="quarter" idx="1"/>
          </p:nvPr>
        </p:nvGraphicFramePr>
        <p:xfrm>
          <a:off x="357160" y="1071547"/>
          <a:ext cx="7286674" cy="5534669"/>
        </p:xfrm>
        <a:graphic>
          <a:graphicData uri="http://schemas.openxmlformats.org/drawingml/2006/table">
            <a:tbl>
              <a:tblPr firstRow="1" bandRow="1">
                <a:tableStyleId>{5C22544A-7EE6-4342-B048-85BDC9FD1C3A}</a:tableStyleId>
              </a:tblPr>
              <a:tblGrid>
                <a:gridCol w="928692">
                  <a:extLst>
                    <a:ext uri="{9D8B030D-6E8A-4147-A177-3AD203B41FA5}">
                      <a16:colId xmlns:a16="http://schemas.microsoft.com/office/drawing/2014/main" val="20000"/>
                    </a:ext>
                  </a:extLst>
                </a:gridCol>
                <a:gridCol w="2471756">
                  <a:extLst>
                    <a:ext uri="{9D8B030D-6E8A-4147-A177-3AD203B41FA5}">
                      <a16:colId xmlns:a16="http://schemas.microsoft.com/office/drawing/2014/main" val="20001"/>
                    </a:ext>
                  </a:extLst>
                </a:gridCol>
                <a:gridCol w="885830">
                  <a:extLst>
                    <a:ext uri="{9D8B030D-6E8A-4147-A177-3AD203B41FA5}">
                      <a16:colId xmlns:a16="http://schemas.microsoft.com/office/drawing/2014/main" val="20002"/>
                    </a:ext>
                  </a:extLst>
                </a:gridCol>
                <a:gridCol w="2000264">
                  <a:extLst>
                    <a:ext uri="{9D8B030D-6E8A-4147-A177-3AD203B41FA5}">
                      <a16:colId xmlns:a16="http://schemas.microsoft.com/office/drawing/2014/main" val="20003"/>
                    </a:ext>
                  </a:extLst>
                </a:gridCol>
                <a:gridCol w="1000132">
                  <a:extLst>
                    <a:ext uri="{9D8B030D-6E8A-4147-A177-3AD203B41FA5}">
                      <a16:colId xmlns:a16="http://schemas.microsoft.com/office/drawing/2014/main" val="20004"/>
                    </a:ext>
                  </a:extLst>
                </a:gridCol>
              </a:tblGrid>
              <a:tr h="533981">
                <a:tc>
                  <a:txBody>
                    <a:bodyPr/>
                    <a:lstStyle/>
                    <a:p>
                      <a:r>
                        <a:rPr lang="en-IN" sz="1600" dirty="0">
                          <a:latin typeface="Georgia" pitchFamily="18" charset="0"/>
                        </a:rPr>
                        <a:t>Situation</a:t>
                      </a:r>
                    </a:p>
                  </a:txBody>
                  <a:tcPr/>
                </a:tc>
                <a:tc>
                  <a:txBody>
                    <a:bodyPr/>
                    <a:lstStyle/>
                    <a:p>
                      <a:r>
                        <a:rPr lang="en-IN" sz="1600" dirty="0">
                          <a:latin typeface="Georgia" pitchFamily="18" charset="0"/>
                        </a:rPr>
                        <a:t>Buyer’s Details</a:t>
                      </a:r>
                    </a:p>
                  </a:txBody>
                  <a:tcPr/>
                </a:tc>
                <a:tc>
                  <a:txBody>
                    <a:bodyPr/>
                    <a:lstStyle/>
                    <a:p>
                      <a:r>
                        <a:rPr lang="en-IN" sz="1600" dirty="0">
                          <a:latin typeface="Georgia" pitchFamily="18" charset="0"/>
                        </a:rPr>
                        <a:t>TDS u/s 194-Q</a:t>
                      </a:r>
                    </a:p>
                  </a:txBody>
                  <a:tcPr/>
                </a:tc>
                <a:tc>
                  <a:txBody>
                    <a:bodyPr/>
                    <a:lstStyle/>
                    <a:p>
                      <a:r>
                        <a:rPr lang="en-IN" sz="1600" dirty="0">
                          <a:latin typeface="Georgia" pitchFamily="18" charset="0"/>
                        </a:rPr>
                        <a:t>Seller’s details</a:t>
                      </a:r>
                    </a:p>
                  </a:txBody>
                  <a:tcPr/>
                </a:tc>
                <a:tc>
                  <a:txBody>
                    <a:bodyPr/>
                    <a:lstStyle/>
                    <a:p>
                      <a:r>
                        <a:rPr lang="en-IN" sz="1600" dirty="0">
                          <a:latin typeface="Georgia" pitchFamily="18" charset="0"/>
                        </a:rPr>
                        <a:t>TCS u/s 206C(1H)</a:t>
                      </a:r>
                    </a:p>
                  </a:txBody>
                  <a:tcPr/>
                </a:tc>
                <a:extLst>
                  <a:ext uri="{0D108BD9-81ED-4DB2-BD59-A6C34878D82A}">
                    <a16:rowId xmlns:a16="http://schemas.microsoft.com/office/drawing/2014/main" val="10000"/>
                  </a:ext>
                </a:extLst>
              </a:tr>
              <a:tr h="1663297">
                <a:tc>
                  <a:txBody>
                    <a:bodyPr/>
                    <a:lstStyle/>
                    <a:p>
                      <a:r>
                        <a:rPr lang="en-IN" sz="1600" dirty="0">
                          <a:latin typeface="Georgia" pitchFamily="18" charset="0"/>
                        </a:rPr>
                        <a:t>1</a:t>
                      </a:r>
                    </a:p>
                  </a:txBody>
                  <a:tcPr/>
                </a:tc>
                <a:tc>
                  <a:txBody>
                    <a:bodyPr/>
                    <a:lstStyle/>
                    <a:p>
                      <a:r>
                        <a:rPr lang="en-IN" sz="1600" dirty="0">
                          <a:latin typeface="Georgia" pitchFamily="18" charset="0"/>
                        </a:rPr>
                        <a:t>If the turnover etc of the buyer in the preceding financial year is more than 10 </a:t>
                      </a:r>
                      <a:r>
                        <a:rPr lang="en-IN" sz="1600" dirty="0" err="1">
                          <a:latin typeface="Georgia" pitchFamily="18" charset="0"/>
                        </a:rPr>
                        <a:t>cr</a:t>
                      </a:r>
                      <a:r>
                        <a:rPr lang="en-IN" sz="1600" dirty="0">
                          <a:latin typeface="Georgia" pitchFamily="18" charset="0"/>
                        </a:rPr>
                        <a:t>, and purchase of goods is Rs. 50 lakhs or more</a:t>
                      </a:r>
                    </a:p>
                  </a:txBody>
                  <a:tcPr/>
                </a:tc>
                <a:tc>
                  <a:txBody>
                    <a:bodyPr/>
                    <a:lstStyle/>
                    <a:p>
                      <a:r>
                        <a:rPr lang="en-IN" sz="1600" dirty="0">
                          <a:latin typeface="Georgia" pitchFamily="18" charset="0"/>
                        </a:rPr>
                        <a:t>Yes</a:t>
                      </a:r>
                    </a:p>
                  </a:txBody>
                  <a:tcPr/>
                </a:tc>
                <a:tc>
                  <a:txBody>
                    <a:bodyPr/>
                    <a:lstStyle/>
                    <a:p>
                      <a:r>
                        <a:rPr lang="en-IN" sz="1600" dirty="0">
                          <a:latin typeface="Georgia" pitchFamily="18" charset="0"/>
                        </a:rPr>
                        <a:t>NA</a:t>
                      </a:r>
                    </a:p>
                  </a:txBody>
                  <a:tcPr/>
                </a:tc>
                <a:tc>
                  <a:txBody>
                    <a:bodyPr/>
                    <a:lstStyle/>
                    <a:p>
                      <a:r>
                        <a:rPr lang="en-IN" sz="1600" dirty="0">
                          <a:latin typeface="Georgia" pitchFamily="18" charset="0"/>
                        </a:rPr>
                        <a:t>NA</a:t>
                      </a:r>
                    </a:p>
                  </a:txBody>
                  <a:tcPr/>
                </a:tc>
                <a:extLst>
                  <a:ext uri="{0D108BD9-81ED-4DB2-BD59-A6C34878D82A}">
                    <a16:rowId xmlns:a16="http://schemas.microsoft.com/office/drawing/2014/main" val="10001"/>
                  </a:ext>
                </a:extLst>
              </a:tr>
              <a:tr h="868886">
                <a:tc>
                  <a:txBody>
                    <a:bodyPr/>
                    <a:lstStyle/>
                    <a:p>
                      <a:r>
                        <a:rPr lang="en-IN" sz="1600" dirty="0">
                          <a:latin typeface="Georgia" pitchFamily="18" charset="0"/>
                        </a:rPr>
                        <a:t>2</a:t>
                      </a:r>
                    </a:p>
                  </a:txBody>
                  <a:tcPr/>
                </a:tc>
                <a:tc>
                  <a:txBody>
                    <a:bodyPr/>
                    <a:lstStyle/>
                    <a:p>
                      <a:r>
                        <a:rPr lang="en-IN" sz="1600" dirty="0">
                          <a:latin typeface="Georgia" pitchFamily="18" charset="0"/>
                        </a:rPr>
                        <a:t>Turnover is more than 10 </a:t>
                      </a:r>
                      <a:r>
                        <a:rPr lang="en-IN" sz="1600" dirty="0" err="1">
                          <a:latin typeface="Georgia" pitchFamily="18" charset="0"/>
                        </a:rPr>
                        <a:t>cr</a:t>
                      </a:r>
                      <a:r>
                        <a:rPr lang="en-IN" sz="1600" dirty="0">
                          <a:latin typeface="Georgia" pitchFamily="18" charset="0"/>
                        </a:rPr>
                        <a:t>, and purchase is less than 50 lakhs</a:t>
                      </a:r>
                    </a:p>
                  </a:txBody>
                  <a:tcPr/>
                </a:tc>
                <a:tc>
                  <a:txBody>
                    <a:bodyPr/>
                    <a:lstStyle/>
                    <a:p>
                      <a:r>
                        <a:rPr lang="en-IN" sz="1600" dirty="0">
                          <a:latin typeface="Georgia" pitchFamily="18" charset="0"/>
                        </a:rPr>
                        <a:t>No</a:t>
                      </a:r>
                    </a:p>
                  </a:txBody>
                  <a:tcPr/>
                </a:tc>
                <a:tc>
                  <a:txBody>
                    <a:bodyPr/>
                    <a:lstStyle/>
                    <a:p>
                      <a:r>
                        <a:rPr lang="en-IN" sz="1600" dirty="0">
                          <a:latin typeface="Georgia" pitchFamily="18" charset="0"/>
                        </a:rPr>
                        <a:t>Since sales is less than 50 lakhs</a:t>
                      </a:r>
                    </a:p>
                  </a:txBody>
                  <a:tcPr/>
                </a:tc>
                <a:tc>
                  <a:txBody>
                    <a:bodyPr/>
                    <a:lstStyle/>
                    <a:p>
                      <a:r>
                        <a:rPr lang="en-IN" sz="1600" dirty="0">
                          <a:latin typeface="Georgia" pitchFamily="18" charset="0"/>
                        </a:rPr>
                        <a:t>No</a:t>
                      </a:r>
                    </a:p>
                  </a:txBody>
                  <a:tcPr/>
                </a:tc>
                <a:extLst>
                  <a:ext uri="{0D108BD9-81ED-4DB2-BD59-A6C34878D82A}">
                    <a16:rowId xmlns:a16="http://schemas.microsoft.com/office/drawing/2014/main" val="10002"/>
                  </a:ext>
                </a:extLst>
              </a:tr>
              <a:tr h="1208484">
                <a:tc>
                  <a:txBody>
                    <a:bodyPr/>
                    <a:lstStyle/>
                    <a:p>
                      <a:r>
                        <a:rPr lang="en-IN" sz="1600" dirty="0">
                          <a:latin typeface="Georgia" pitchFamily="18" charset="0"/>
                        </a:rPr>
                        <a:t>3</a:t>
                      </a:r>
                    </a:p>
                  </a:txBody>
                  <a:tcPr/>
                </a:tc>
                <a:tc>
                  <a:txBody>
                    <a:bodyPr/>
                    <a:lstStyle/>
                    <a:p>
                      <a:r>
                        <a:rPr lang="en-IN" sz="1600" dirty="0">
                          <a:latin typeface="Georgia" pitchFamily="18" charset="0"/>
                        </a:rPr>
                        <a:t>Turnover is less than 10 </a:t>
                      </a:r>
                      <a:r>
                        <a:rPr lang="en-IN" sz="1600" dirty="0" err="1">
                          <a:latin typeface="Georgia" pitchFamily="18" charset="0"/>
                        </a:rPr>
                        <a:t>cr</a:t>
                      </a:r>
                      <a:r>
                        <a:rPr lang="en-IN" sz="1600" dirty="0">
                          <a:latin typeface="Georgia" pitchFamily="18" charset="0"/>
                        </a:rPr>
                        <a:t>, and purchase is more than 50 lakhs</a:t>
                      </a:r>
                    </a:p>
                  </a:txBody>
                  <a:tcPr/>
                </a:tc>
                <a:tc>
                  <a:txBody>
                    <a:bodyPr/>
                    <a:lstStyle/>
                    <a:p>
                      <a:r>
                        <a:rPr lang="en-IN" sz="1600" dirty="0">
                          <a:latin typeface="Georgia" pitchFamily="18" charset="0"/>
                        </a:rPr>
                        <a:t>No</a:t>
                      </a:r>
                    </a:p>
                  </a:txBody>
                  <a:tcPr/>
                </a:tc>
                <a:tc>
                  <a:txBody>
                    <a:bodyPr/>
                    <a:lstStyle/>
                    <a:p>
                      <a:r>
                        <a:rPr lang="en-IN" sz="1600" dirty="0">
                          <a:latin typeface="Georgia" pitchFamily="18" charset="0"/>
                        </a:rPr>
                        <a:t>If turnover is more than 10 </a:t>
                      </a:r>
                      <a:r>
                        <a:rPr lang="en-IN" sz="1600" dirty="0" err="1">
                          <a:latin typeface="Georgia" pitchFamily="18" charset="0"/>
                        </a:rPr>
                        <a:t>cr</a:t>
                      </a:r>
                      <a:endParaRPr lang="en-IN" sz="1600" dirty="0">
                        <a:latin typeface="Georgia" pitchFamily="18" charset="0"/>
                      </a:endParaRPr>
                    </a:p>
                    <a:p>
                      <a:endParaRPr lang="en-IN" sz="1600" dirty="0">
                        <a:latin typeface="Georgia" pitchFamily="18" charset="0"/>
                      </a:endParaRPr>
                    </a:p>
                    <a:p>
                      <a:r>
                        <a:rPr lang="en-IN" sz="1600" dirty="0">
                          <a:latin typeface="Georgia" pitchFamily="18" charset="0"/>
                        </a:rPr>
                        <a:t>If turnover is less than 10 </a:t>
                      </a:r>
                      <a:r>
                        <a:rPr lang="en-IN" sz="1600" dirty="0" err="1">
                          <a:latin typeface="Georgia" pitchFamily="18" charset="0"/>
                        </a:rPr>
                        <a:t>cr</a:t>
                      </a:r>
                      <a:endParaRPr lang="en-IN" sz="1600" dirty="0">
                        <a:latin typeface="Georgia" pitchFamily="18" charset="0"/>
                      </a:endParaRPr>
                    </a:p>
                  </a:txBody>
                  <a:tcPr/>
                </a:tc>
                <a:tc>
                  <a:txBody>
                    <a:bodyPr/>
                    <a:lstStyle/>
                    <a:p>
                      <a:r>
                        <a:rPr lang="en-IN" sz="1600" dirty="0">
                          <a:latin typeface="Georgia" pitchFamily="18" charset="0"/>
                        </a:rPr>
                        <a:t>Yes</a:t>
                      </a:r>
                    </a:p>
                    <a:p>
                      <a:endParaRPr lang="en-IN" sz="1600" dirty="0">
                        <a:latin typeface="Georgia" pitchFamily="18" charset="0"/>
                      </a:endParaRPr>
                    </a:p>
                    <a:p>
                      <a:endParaRPr lang="en-IN" sz="1600" dirty="0">
                        <a:latin typeface="Georgia" pitchFamily="18" charset="0"/>
                      </a:endParaRPr>
                    </a:p>
                    <a:p>
                      <a:endParaRPr lang="en-IN" sz="1600" dirty="0">
                        <a:latin typeface="Georgia" pitchFamily="18" charset="0"/>
                      </a:endParaRPr>
                    </a:p>
                    <a:p>
                      <a:r>
                        <a:rPr lang="en-IN" sz="1600" dirty="0">
                          <a:latin typeface="Georgia" pitchFamily="18" charset="0"/>
                        </a:rPr>
                        <a:t>No</a:t>
                      </a:r>
                    </a:p>
                  </a:txBody>
                  <a:tcPr/>
                </a:tc>
                <a:extLst>
                  <a:ext uri="{0D108BD9-81ED-4DB2-BD59-A6C34878D82A}">
                    <a16:rowId xmlns:a16="http://schemas.microsoft.com/office/drawing/2014/main" val="10003"/>
                  </a:ext>
                </a:extLst>
              </a:tr>
              <a:tr h="868886">
                <a:tc>
                  <a:txBody>
                    <a:bodyPr/>
                    <a:lstStyle/>
                    <a:p>
                      <a:r>
                        <a:rPr lang="en-IN" sz="1600" dirty="0">
                          <a:latin typeface="Georgia" pitchFamily="18" charset="0"/>
                        </a:rPr>
                        <a:t>4</a:t>
                      </a:r>
                    </a:p>
                  </a:txBody>
                  <a:tcPr/>
                </a:tc>
                <a:tc>
                  <a:txBody>
                    <a:bodyPr/>
                    <a:lstStyle/>
                    <a:p>
                      <a:r>
                        <a:rPr lang="en-IN" sz="1600" dirty="0">
                          <a:latin typeface="Georgia" pitchFamily="18" charset="0"/>
                        </a:rPr>
                        <a:t>If turnover is less than 10 </a:t>
                      </a:r>
                      <a:r>
                        <a:rPr lang="en-IN" sz="1600" dirty="0" err="1">
                          <a:latin typeface="Georgia" pitchFamily="18" charset="0"/>
                        </a:rPr>
                        <a:t>cr</a:t>
                      </a:r>
                      <a:r>
                        <a:rPr lang="en-IN" sz="1600" dirty="0">
                          <a:latin typeface="Georgia" pitchFamily="18" charset="0"/>
                        </a:rPr>
                        <a:t>, and purchase is less than 50 lakhs</a:t>
                      </a:r>
                    </a:p>
                  </a:txBody>
                  <a:tcPr/>
                </a:tc>
                <a:tc>
                  <a:txBody>
                    <a:bodyPr/>
                    <a:lstStyle/>
                    <a:p>
                      <a:r>
                        <a:rPr lang="en-IN" sz="1600" dirty="0">
                          <a:latin typeface="Georgia" pitchFamily="18" charset="0"/>
                        </a:rPr>
                        <a:t>NA</a:t>
                      </a:r>
                    </a:p>
                  </a:txBody>
                  <a:tcPr/>
                </a:tc>
                <a:tc>
                  <a:txBody>
                    <a:bodyPr/>
                    <a:lstStyle/>
                    <a:p>
                      <a:r>
                        <a:rPr lang="en-IN" sz="1600" dirty="0">
                          <a:latin typeface="Georgia" pitchFamily="18" charset="0"/>
                        </a:rPr>
                        <a:t>Since sales are less than 50 lakhs</a:t>
                      </a:r>
                    </a:p>
                  </a:txBody>
                  <a:tcPr/>
                </a:tc>
                <a:tc>
                  <a:txBody>
                    <a:bodyPr/>
                    <a:lstStyle/>
                    <a:p>
                      <a:r>
                        <a:rPr lang="en-IN" sz="1600" dirty="0">
                          <a:latin typeface="Georgia" pitchFamily="18" charset="0"/>
                        </a:rPr>
                        <a:t>No</a:t>
                      </a: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74638"/>
            <a:ext cx="7758138" cy="582594"/>
          </a:xfrm>
        </p:spPr>
        <p:txBody>
          <a:bodyPr>
            <a:normAutofit fontScale="90000"/>
          </a:bodyPr>
          <a:lstStyle/>
          <a:p>
            <a:r>
              <a:rPr lang="en-US" sz="3200" b="1" dirty="0"/>
              <a:t>Section 194Q – Salient Points</a:t>
            </a:r>
          </a:p>
        </p:txBody>
      </p:sp>
      <p:sp>
        <p:nvSpPr>
          <p:cNvPr id="3" name="Content Placeholder 2"/>
          <p:cNvSpPr>
            <a:spLocks noGrp="1"/>
          </p:cNvSpPr>
          <p:nvPr>
            <p:ph sz="quarter" idx="1"/>
          </p:nvPr>
        </p:nvSpPr>
        <p:spPr>
          <a:xfrm>
            <a:off x="928662" y="1000108"/>
            <a:ext cx="7758138" cy="5019692"/>
          </a:xfrm>
        </p:spPr>
        <p:txBody>
          <a:bodyPr>
            <a:normAutofit fontScale="25000" lnSpcReduction="20000"/>
          </a:bodyPr>
          <a:lstStyle/>
          <a:p>
            <a:pPr algn="just"/>
            <a:r>
              <a:rPr lang="en-IN" sz="7200" dirty="0"/>
              <a:t>Buyer responsible for paying any sum to a Resident, for purchase of any goods; Of the value or aggregate value exceeding Rs. 50 </a:t>
            </a:r>
            <a:r>
              <a:rPr lang="en-IN" sz="7200" dirty="0" err="1"/>
              <a:t>lakhs</a:t>
            </a:r>
            <a:r>
              <a:rPr lang="en-IN" sz="7200" dirty="0"/>
              <a:t> in any previous year; To deduct tax at source at the time of credit or payment whichever is earlier; Rate of tax – 0.1% of the amount exceeding Rs. 50 </a:t>
            </a:r>
            <a:r>
              <a:rPr lang="en-IN" sz="7200" dirty="0" err="1"/>
              <a:t>lakhs</a:t>
            </a:r>
            <a:endParaRPr lang="en-IN" sz="7200" dirty="0"/>
          </a:p>
          <a:p>
            <a:pPr algn="just"/>
            <a:r>
              <a:rPr lang="en-IN" sz="7200" dirty="0"/>
              <a:t>Sec 194Q does not apply in cases-</a:t>
            </a:r>
          </a:p>
          <a:p>
            <a:pPr algn="just">
              <a:buNone/>
            </a:pPr>
            <a:r>
              <a:rPr lang="en-IN" sz="7200" dirty="0"/>
              <a:t>	- Where Tax deductible under any of the provisions of this Act,</a:t>
            </a:r>
          </a:p>
          <a:p>
            <a:pPr algn="just">
              <a:buNone/>
            </a:pPr>
            <a:r>
              <a:rPr lang="en-IN" sz="7200" dirty="0"/>
              <a:t>	- </a:t>
            </a:r>
            <a:r>
              <a:rPr lang="en-IN" sz="7200" dirty="0">
                <a:highlight>
                  <a:srgbClr val="FFFF00"/>
                </a:highlight>
              </a:rPr>
              <a:t>Tax is collectible under the provisions of Section 206C other than a transaction to which sub section (1H) of Section 206C applies.</a:t>
            </a:r>
          </a:p>
          <a:p>
            <a:pPr algn="just"/>
            <a:r>
              <a:rPr lang="en-IN" sz="7200" dirty="0"/>
              <a:t>TDS to be done on amount net of GST.</a:t>
            </a:r>
          </a:p>
          <a:p>
            <a:pPr algn="just"/>
            <a:r>
              <a:rPr lang="en-IN" sz="7200" dirty="0"/>
              <a:t>In case of non availability of PAN, TDS deductible @5% </a:t>
            </a:r>
          </a:p>
          <a:p>
            <a:pPr algn="just"/>
            <a:r>
              <a:rPr lang="en-US" sz="7200" dirty="0"/>
              <a:t>Section 194Q applies to purchases of both revenue and capital goods.</a:t>
            </a:r>
          </a:p>
          <a:p>
            <a:pPr marL="0" indent="0" algn="just">
              <a:buNone/>
            </a:pPr>
            <a:r>
              <a:rPr lang="en-US" sz="7200" b="1" dirty="0"/>
              <a:t>Scenarios?</a:t>
            </a:r>
          </a:p>
          <a:p>
            <a:pPr algn="just"/>
            <a:r>
              <a:rPr lang="en-IN" sz="7200" dirty="0"/>
              <a:t>Whether 194Q applicable in case of Goods purchased from SEZ / EOU?</a:t>
            </a:r>
          </a:p>
          <a:p>
            <a:pPr algn="just"/>
            <a:r>
              <a:rPr lang="en-IN" sz="7200" dirty="0"/>
              <a:t>TDS on services purchased???</a:t>
            </a:r>
          </a:p>
          <a:p>
            <a:r>
              <a:rPr lang="en-US" sz="7200" dirty="0"/>
              <a:t>Whether the purchases made from a single seller from different locations/units to be aggregated?</a:t>
            </a:r>
          </a:p>
          <a:p>
            <a:r>
              <a:rPr lang="en-US" sz="7200" dirty="0"/>
              <a:t>Whether TDS to be made from payment in respect of transaction in electricity?</a:t>
            </a:r>
          </a:p>
          <a:p>
            <a:r>
              <a:rPr lang="en-US" sz="7200" dirty="0"/>
              <a:t>Purchase of </a:t>
            </a:r>
            <a:r>
              <a:rPr lang="en-US" sz="7200" dirty="0" err="1"/>
              <a:t>Jewellery</a:t>
            </a:r>
            <a:r>
              <a:rPr lang="en-US" sz="7200" dirty="0"/>
              <a:t>? Purchase from Non Residents?</a:t>
            </a:r>
            <a:endParaRPr lang="en-IN" sz="7200" dirty="0"/>
          </a:p>
          <a:p>
            <a:pPr algn="just"/>
            <a:endParaRPr lang="en-IN" sz="1600" dirty="0">
              <a:latin typeface="Georgia" pitchFamily="18" charset="0"/>
            </a:endParaRP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74638"/>
            <a:ext cx="7758138" cy="796908"/>
          </a:xfrm>
        </p:spPr>
        <p:txBody>
          <a:bodyPr>
            <a:normAutofit fontScale="90000"/>
          </a:bodyPr>
          <a:lstStyle/>
          <a:p>
            <a:r>
              <a:rPr lang="en-US" sz="2800" b="1" dirty="0">
                <a:latin typeface="Georgia"/>
                <a:cs typeface="Georgia"/>
              </a:rPr>
              <a:t>Section</a:t>
            </a:r>
            <a:r>
              <a:rPr lang="en-US" sz="2800" b="1" spc="-5" dirty="0">
                <a:latin typeface="Georgia"/>
                <a:cs typeface="Georgia"/>
              </a:rPr>
              <a:t> </a:t>
            </a:r>
            <a:r>
              <a:rPr lang="en-US" sz="2800" b="1" dirty="0">
                <a:latin typeface="Georgia"/>
                <a:cs typeface="Georgia"/>
              </a:rPr>
              <a:t>194R:</a:t>
            </a:r>
            <a:r>
              <a:rPr lang="en-US" sz="2800" b="1" spc="-60" dirty="0">
                <a:latin typeface="Georgia"/>
                <a:cs typeface="Georgia"/>
              </a:rPr>
              <a:t> </a:t>
            </a:r>
            <a:r>
              <a:rPr lang="en-US" sz="2800" b="1" dirty="0">
                <a:latin typeface="Georgia"/>
                <a:cs typeface="Georgia"/>
              </a:rPr>
              <a:t>TDS</a:t>
            </a:r>
            <a:r>
              <a:rPr lang="en-US" sz="2800" b="1" spc="-40" dirty="0">
                <a:latin typeface="Georgia"/>
                <a:cs typeface="Georgia"/>
              </a:rPr>
              <a:t> </a:t>
            </a:r>
            <a:r>
              <a:rPr lang="en-US" sz="2800" b="1" dirty="0">
                <a:latin typeface="Georgia"/>
                <a:cs typeface="Georgia"/>
              </a:rPr>
              <a:t>on</a:t>
            </a:r>
            <a:r>
              <a:rPr lang="en-US" sz="2800" b="1" spc="-45" dirty="0">
                <a:latin typeface="Georgia"/>
                <a:cs typeface="Georgia"/>
              </a:rPr>
              <a:t> </a:t>
            </a:r>
            <a:r>
              <a:rPr lang="en-US" sz="2800" b="1" dirty="0">
                <a:latin typeface="Georgia"/>
                <a:cs typeface="Georgia"/>
              </a:rPr>
              <a:t>benefit</a:t>
            </a:r>
            <a:r>
              <a:rPr lang="en-US" sz="2800" b="1" spc="-25" dirty="0">
                <a:latin typeface="Georgia"/>
                <a:cs typeface="Georgia"/>
              </a:rPr>
              <a:t> </a:t>
            </a:r>
            <a:r>
              <a:rPr lang="en-US" sz="2800" b="1" dirty="0">
                <a:latin typeface="Georgia"/>
                <a:cs typeface="Georgia"/>
              </a:rPr>
              <a:t>or</a:t>
            </a:r>
            <a:r>
              <a:rPr lang="en-US" sz="2800" b="1" spc="-60" dirty="0">
                <a:latin typeface="Georgia"/>
                <a:cs typeface="Georgia"/>
              </a:rPr>
              <a:t> </a:t>
            </a:r>
            <a:r>
              <a:rPr lang="en-US" sz="2800" b="1" dirty="0">
                <a:latin typeface="Georgia"/>
                <a:cs typeface="Georgia"/>
              </a:rPr>
              <a:t>perquisite</a:t>
            </a:r>
            <a:r>
              <a:rPr lang="en-US" sz="2800" b="1" spc="-10" dirty="0">
                <a:latin typeface="Georgia"/>
                <a:cs typeface="Georgia"/>
              </a:rPr>
              <a:t> </a:t>
            </a:r>
            <a:r>
              <a:rPr lang="en-US" sz="2800" b="1" dirty="0">
                <a:latin typeface="Georgia"/>
                <a:cs typeface="Georgia"/>
              </a:rPr>
              <a:t>of</a:t>
            </a:r>
            <a:r>
              <a:rPr lang="en-US" sz="2800" b="1" spc="-40" dirty="0">
                <a:latin typeface="Georgia"/>
                <a:cs typeface="Georgia"/>
              </a:rPr>
              <a:t> </a:t>
            </a:r>
            <a:r>
              <a:rPr lang="en-US" sz="2800" b="1" dirty="0">
                <a:latin typeface="Georgia"/>
                <a:cs typeface="Georgia"/>
              </a:rPr>
              <a:t>a</a:t>
            </a:r>
            <a:r>
              <a:rPr lang="en-US" sz="2800" b="1" spc="-70" dirty="0">
                <a:latin typeface="Georgia"/>
                <a:cs typeface="Georgia"/>
              </a:rPr>
              <a:t> </a:t>
            </a:r>
            <a:r>
              <a:rPr lang="en-US" sz="2800" b="1" dirty="0">
                <a:latin typeface="Georgia"/>
                <a:cs typeface="Georgia"/>
              </a:rPr>
              <a:t>business</a:t>
            </a:r>
            <a:r>
              <a:rPr lang="en-US" sz="2800" b="1" spc="-35" dirty="0">
                <a:latin typeface="Georgia"/>
                <a:cs typeface="Georgia"/>
              </a:rPr>
              <a:t> </a:t>
            </a:r>
            <a:r>
              <a:rPr lang="en-US" sz="2800" b="1" spc="-25" dirty="0">
                <a:latin typeface="Georgia"/>
                <a:cs typeface="Georgia"/>
              </a:rPr>
              <a:t>or </a:t>
            </a:r>
            <a:r>
              <a:rPr lang="en-US" sz="2800" b="1" spc="-10" dirty="0">
                <a:latin typeface="Georgia"/>
                <a:cs typeface="Georgia"/>
              </a:rPr>
              <a:t>profession</a:t>
            </a:r>
            <a:endParaRPr lang="en-US" sz="2800" b="1" dirty="0"/>
          </a:p>
        </p:txBody>
      </p:sp>
      <p:sp>
        <p:nvSpPr>
          <p:cNvPr id="3" name="Content Placeholder 2"/>
          <p:cNvSpPr>
            <a:spLocks noGrp="1"/>
          </p:cNvSpPr>
          <p:nvPr>
            <p:ph sz="quarter" idx="1"/>
          </p:nvPr>
        </p:nvSpPr>
        <p:spPr>
          <a:xfrm>
            <a:off x="857224" y="1071546"/>
            <a:ext cx="7829576" cy="5572164"/>
          </a:xfrm>
        </p:spPr>
        <p:txBody>
          <a:bodyPr>
            <a:noAutofit/>
          </a:bodyPr>
          <a:lstStyle/>
          <a:p>
            <a:pPr marL="12700" algn="just">
              <a:lnSpc>
                <a:spcPct val="100000"/>
              </a:lnSpc>
              <a:spcBef>
                <a:spcPts val="1110"/>
              </a:spcBef>
              <a:buNone/>
            </a:pPr>
            <a:r>
              <a:rPr lang="en-US" sz="1800" b="1" dirty="0">
                <a:cs typeface="Arial"/>
              </a:rPr>
              <a:t>TDS</a:t>
            </a:r>
            <a:r>
              <a:rPr lang="en-US" sz="1800" b="1" spc="-5" dirty="0">
                <a:cs typeface="Arial"/>
              </a:rPr>
              <a:t> </a:t>
            </a:r>
            <a:r>
              <a:rPr lang="en-US" sz="1800" b="1" dirty="0">
                <a:cs typeface="Arial"/>
              </a:rPr>
              <a:t>u/s</a:t>
            </a:r>
            <a:r>
              <a:rPr lang="en-US" sz="1800" b="1" spc="-20" dirty="0">
                <a:cs typeface="Arial"/>
              </a:rPr>
              <a:t> </a:t>
            </a:r>
            <a:r>
              <a:rPr lang="en-US" sz="1800" b="1" dirty="0">
                <a:cs typeface="Arial"/>
              </a:rPr>
              <a:t>194R</a:t>
            </a:r>
            <a:r>
              <a:rPr lang="en-US" sz="1800" b="1" spc="-30" dirty="0">
                <a:cs typeface="Arial"/>
              </a:rPr>
              <a:t> </a:t>
            </a:r>
            <a:r>
              <a:rPr lang="en-US" sz="1800" b="1" dirty="0">
                <a:cs typeface="Arial"/>
              </a:rPr>
              <a:t>on</a:t>
            </a:r>
            <a:r>
              <a:rPr lang="en-US" sz="1800" b="1" spc="-25" dirty="0">
                <a:cs typeface="Arial"/>
              </a:rPr>
              <a:t> </a:t>
            </a:r>
            <a:r>
              <a:rPr lang="en-US" sz="1800" b="1" dirty="0">
                <a:cs typeface="Arial"/>
              </a:rPr>
              <a:t>Business</a:t>
            </a:r>
            <a:r>
              <a:rPr lang="en-US" sz="1800" b="1" spc="-10" dirty="0">
                <a:cs typeface="Arial"/>
              </a:rPr>
              <a:t> </a:t>
            </a:r>
            <a:r>
              <a:rPr lang="en-US" sz="1800" b="1" dirty="0">
                <a:cs typeface="Arial"/>
              </a:rPr>
              <a:t>Promotion</a:t>
            </a:r>
            <a:r>
              <a:rPr lang="en-US" sz="1800" b="1" spc="-35" dirty="0">
                <a:cs typeface="Arial"/>
              </a:rPr>
              <a:t> </a:t>
            </a:r>
            <a:r>
              <a:rPr lang="en-US" sz="1800" b="1" dirty="0">
                <a:cs typeface="Arial"/>
              </a:rPr>
              <a:t>Expenses</a:t>
            </a:r>
            <a:r>
              <a:rPr lang="en-US" sz="1800" b="1" spc="-30" dirty="0">
                <a:cs typeface="Arial"/>
              </a:rPr>
              <a:t> </a:t>
            </a:r>
            <a:r>
              <a:rPr lang="en-US" sz="1800" b="1" dirty="0">
                <a:cs typeface="Arial"/>
              </a:rPr>
              <a:t>shall</a:t>
            </a:r>
            <a:r>
              <a:rPr lang="en-US" sz="1800" b="1" spc="-15" dirty="0">
                <a:cs typeface="Arial"/>
              </a:rPr>
              <a:t> </a:t>
            </a:r>
            <a:r>
              <a:rPr lang="en-US" sz="1800" b="1" dirty="0">
                <a:cs typeface="Arial"/>
              </a:rPr>
              <a:t>be</a:t>
            </a:r>
            <a:r>
              <a:rPr lang="en-US" sz="1800" b="1" spc="-20" dirty="0">
                <a:cs typeface="Arial"/>
              </a:rPr>
              <a:t> </a:t>
            </a:r>
            <a:r>
              <a:rPr lang="en-US" sz="1800" b="1" dirty="0">
                <a:cs typeface="Arial"/>
              </a:rPr>
              <a:t>applicable</a:t>
            </a:r>
            <a:r>
              <a:rPr lang="en-US" sz="1800" b="1" spc="-30" dirty="0">
                <a:cs typeface="Arial"/>
              </a:rPr>
              <a:t> </a:t>
            </a:r>
            <a:r>
              <a:rPr lang="en-US" sz="1800" b="1" dirty="0">
                <a:cs typeface="Arial"/>
              </a:rPr>
              <a:t>as</a:t>
            </a:r>
            <a:r>
              <a:rPr lang="en-US" sz="1800" b="1" spc="-20" dirty="0">
                <a:cs typeface="Arial"/>
              </a:rPr>
              <a:t> </a:t>
            </a:r>
            <a:r>
              <a:rPr lang="en-US" sz="1800" b="1" dirty="0">
                <a:cs typeface="Arial"/>
              </a:rPr>
              <a:t>follows</a:t>
            </a:r>
            <a:r>
              <a:rPr lang="en-US" sz="1800" b="1" spc="-65" dirty="0">
                <a:cs typeface="Arial"/>
              </a:rPr>
              <a:t> </a:t>
            </a:r>
            <a:r>
              <a:rPr lang="en-US" sz="1800" b="1" spc="-50" dirty="0">
                <a:cs typeface="Arial"/>
              </a:rPr>
              <a:t>–</a:t>
            </a:r>
            <a:endParaRPr lang="en-US" sz="1800" dirty="0">
              <a:cs typeface="Arial"/>
            </a:endParaRPr>
          </a:p>
          <a:p>
            <a:pPr marL="12700" marR="5080" algn="just">
              <a:lnSpc>
                <a:spcPct val="100000"/>
              </a:lnSpc>
              <a:spcBef>
                <a:spcPts val="1010"/>
              </a:spcBef>
            </a:pPr>
            <a:r>
              <a:rPr lang="en-US" sz="1800" dirty="0">
                <a:cs typeface="Arial"/>
              </a:rPr>
              <a:t>This Section has far reaching</a:t>
            </a:r>
            <a:r>
              <a:rPr lang="en-US" sz="1800" spc="290" dirty="0">
                <a:cs typeface="Arial"/>
              </a:rPr>
              <a:t> </a:t>
            </a:r>
            <a:r>
              <a:rPr lang="en-US" sz="1800" dirty="0">
                <a:cs typeface="Arial"/>
              </a:rPr>
              <a:t>implications</a:t>
            </a:r>
            <a:r>
              <a:rPr lang="en-US" sz="1800" spc="300" dirty="0">
                <a:cs typeface="Arial"/>
              </a:rPr>
              <a:t> </a:t>
            </a:r>
            <a:r>
              <a:rPr lang="en-US" sz="1800" dirty="0">
                <a:cs typeface="Arial"/>
              </a:rPr>
              <a:t>even</a:t>
            </a:r>
            <a:r>
              <a:rPr lang="en-US" sz="1800" spc="290" dirty="0">
                <a:cs typeface="Arial"/>
              </a:rPr>
              <a:t> </a:t>
            </a:r>
            <a:r>
              <a:rPr lang="en-US" sz="1800" dirty="0">
                <a:cs typeface="Arial"/>
              </a:rPr>
              <a:t>in</a:t>
            </a:r>
            <a:r>
              <a:rPr lang="en-US" sz="1800" spc="285" dirty="0">
                <a:cs typeface="Arial"/>
              </a:rPr>
              <a:t> </a:t>
            </a:r>
            <a:r>
              <a:rPr lang="en-US" sz="1800" dirty="0">
                <a:cs typeface="Arial"/>
              </a:rPr>
              <a:t>the</a:t>
            </a:r>
            <a:r>
              <a:rPr lang="en-US" sz="1800" spc="285" dirty="0">
                <a:cs typeface="Arial"/>
              </a:rPr>
              <a:t> </a:t>
            </a:r>
            <a:r>
              <a:rPr lang="en-US" sz="1800" dirty="0">
                <a:cs typeface="Arial"/>
              </a:rPr>
              <a:t>hands</a:t>
            </a:r>
            <a:r>
              <a:rPr lang="en-US" sz="1800" spc="285" dirty="0">
                <a:cs typeface="Arial"/>
              </a:rPr>
              <a:t>  </a:t>
            </a:r>
            <a:r>
              <a:rPr lang="en-US" sz="1800" dirty="0">
                <a:cs typeface="Arial"/>
              </a:rPr>
              <a:t>of</a:t>
            </a:r>
            <a:r>
              <a:rPr lang="en-US" sz="1800" spc="285" dirty="0">
                <a:cs typeface="Arial"/>
              </a:rPr>
              <a:t> </a:t>
            </a:r>
            <a:r>
              <a:rPr lang="en-US" sz="1800" spc="-25" dirty="0">
                <a:cs typeface="Arial"/>
              </a:rPr>
              <a:t>the </a:t>
            </a:r>
            <a:r>
              <a:rPr lang="en-US" sz="1800" dirty="0">
                <a:cs typeface="Arial"/>
              </a:rPr>
              <a:t>recipients</a:t>
            </a:r>
            <a:r>
              <a:rPr lang="en-US" sz="1800" spc="114" dirty="0">
                <a:cs typeface="Arial"/>
              </a:rPr>
              <a:t> </a:t>
            </a:r>
            <a:r>
              <a:rPr lang="en-US" sz="1800" dirty="0">
                <a:cs typeface="Arial"/>
              </a:rPr>
              <a:t>of</a:t>
            </a:r>
            <a:r>
              <a:rPr lang="en-US" sz="1800" spc="125" dirty="0">
                <a:cs typeface="Arial"/>
              </a:rPr>
              <a:t> </a:t>
            </a:r>
            <a:r>
              <a:rPr lang="en-US" sz="1800" dirty="0">
                <a:cs typeface="Arial"/>
              </a:rPr>
              <a:t>the</a:t>
            </a:r>
            <a:r>
              <a:rPr lang="en-US" sz="1800" spc="130" dirty="0">
                <a:cs typeface="Arial"/>
              </a:rPr>
              <a:t> B</a:t>
            </a:r>
            <a:r>
              <a:rPr lang="en-US" sz="1800" dirty="0">
                <a:cs typeface="Arial"/>
              </a:rPr>
              <a:t>usiness</a:t>
            </a:r>
            <a:r>
              <a:rPr lang="en-US" sz="1800" spc="140" dirty="0">
                <a:cs typeface="Arial"/>
              </a:rPr>
              <a:t> P</a:t>
            </a:r>
            <a:r>
              <a:rPr lang="en-US" sz="1800" dirty="0">
                <a:cs typeface="Arial"/>
              </a:rPr>
              <a:t>romotion</a:t>
            </a:r>
            <a:r>
              <a:rPr lang="en-US" sz="1800" spc="135" dirty="0">
                <a:cs typeface="Arial"/>
              </a:rPr>
              <a:t> </a:t>
            </a:r>
            <a:r>
              <a:rPr lang="en-US" sz="1800" dirty="0">
                <a:cs typeface="Arial"/>
              </a:rPr>
              <a:t>Expenditure.</a:t>
            </a:r>
            <a:r>
              <a:rPr lang="en-US" sz="1800" spc="125" dirty="0">
                <a:cs typeface="Arial"/>
              </a:rPr>
              <a:t> </a:t>
            </a:r>
            <a:endParaRPr lang="en-US" sz="1800" dirty="0">
              <a:cs typeface="Arial"/>
            </a:endParaRPr>
          </a:p>
          <a:p>
            <a:pPr marL="261620" indent="-248920">
              <a:lnSpc>
                <a:spcPct val="100000"/>
              </a:lnSpc>
              <a:spcBef>
                <a:spcPts val="985"/>
              </a:spcBef>
              <a:buAutoNum type="arabicPeriod"/>
              <a:tabLst>
                <a:tab pos="261620" algn="l"/>
              </a:tabLst>
            </a:pPr>
            <a:r>
              <a:rPr lang="en-US" sz="1800" dirty="0">
                <a:cs typeface="Arial"/>
              </a:rPr>
              <a:t>The</a:t>
            </a:r>
            <a:r>
              <a:rPr lang="en-US" sz="1800" spc="-20" dirty="0">
                <a:cs typeface="Arial"/>
              </a:rPr>
              <a:t> </a:t>
            </a:r>
            <a:r>
              <a:rPr lang="en-US" sz="1800" dirty="0">
                <a:cs typeface="Arial"/>
              </a:rPr>
              <a:t>TDS</a:t>
            </a:r>
            <a:r>
              <a:rPr lang="en-US" sz="1800" spc="-5" dirty="0">
                <a:cs typeface="Arial"/>
              </a:rPr>
              <a:t> </a:t>
            </a:r>
            <a:r>
              <a:rPr lang="en-US" sz="1800" dirty="0">
                <a:cs typeface="Arial"/>
              </a:rPr>
              <a:t>is</a:t>
            </a:r>
            <a:r>
              <a:rPr lang="en-US" sz="1800" spc="-15" dirty="0">
                <a:cs typeface="Arial"/>
              </a:rPr>
              <a:t> </a:t>
            </a:r>
            <a:r>
              <a:rPr lang="en-US" sz="1800" dirty="0">
                <a:cs typeface="Arial"/>
              </a:rPr>
              <a:t>applicable</a:t>
            </a:r>
            <a:r>
              <a:rPr lang="en-US" sz="1800" spc="-40" dirty="0">
                <a:cs typeface="Arial"/>
              </a:rPr>
              <a:t> </a:t>
            </a:r>
            <a:r>
              <a:rPr lang="en-US" sz="1800" dirty="0">
                <a:cs typeface="Arial"/>
              </a:rPr>
              <a:t>on</a:t>
            </a:r>
            <a:r>
              <a:rPr lang="en-US" sz="1800" spc="-114" dirty="0">
                <a:cs typeface="Arial"/>
              </a:rPr>
              <a:t> </a:t>
            </a:r>
            <a:r>
              <a:rPr lang="en-US" sz="1800" dirty="0">
                <a:cs typeface="Arial"/>
              </a:rPr>
              <a:t>Any</a:t>
            </a:r>
            <a:r>
              <a:rPr lang="en-US" sz="1800" spc="-15" dirty="0">
                <a:cs typeface="Arial"/>
              </a:rPr>
              <a:t> </a:t>
            </a:r>
            <a:r>
              <a:rPr lang="en-US" sz="1800" dirty="0">
                <a:cs typeface="Arial"/>
              </a:rPr>
              <a:t>Resident</a:t>
            </a:r>
            <a:r>
              <a:rPr lang="en-US" sz="1800" spc="-70" dirty="0">
                <a:cs typeface="Arial"/>
              </a:rPr>
              <a:t> </a:t>
            </a:r>
            <a:r>
              <a:rPr lang="en-US" sz="1800" dirty="0">
                <a:cs typeface="Arial"/>
              </a:rPr>
              <a:t>who</a:t>
            </a:r>
            <a:r>
              <a:rPr lang="en-US" sz="1800" spc="35" dirty="0">
                <a:cs typeface="Arial"/>
              </a:rPr>
              <a:t> </a:t>
            </a:r>
            <a:r>
              <a:rPr lang="en-US" sz="1800" dirty="0">
                <a:cs typeface="Arial"/>
              </a:rPr>
              <a:t>is</a:t>
            </a:r>
            <a:r>
              <a:rPr lang="en-US" sz="1800" spc="-15" dirty="0">
                <a:cs typeface="Arial"/>
              </a:rPr>
              <a:t> </a:t>
            </a:r>
            <a:r>
              <a:rPr lang="en-US" sz="1800" dirty="0">
                <a:cs typeface="Arial"/>
              </a:rPr>
              <a:t>providing</a:t>
            </a:r>
            <a:r>
              <a:rPr lang="en-US" sz="1800" spc="-30" dirty="0">
                <a:cs typeface="Arial"/>
              </a:rPr>
              <a:t> </a:t>
            </a:r>
            <a:r>
              <a:rPr lang="en-US" sz="1800" dirty="0">
                <a:cs typeface="Arial"/>
              </a:rPr>
              <a:t>any</a:t>
            </a:r>
            <a:r>
              <a:rPr lang="en-US" sz="1800" spc="-40" dirty="0">
                <a:cs typeface="Arial"/>
              </a:rPr>
              <a:t> </a:t>
            </a:r>
            <a:r>
              <a:rPr lang="en-US" sz="1800" dirty="0">
                <a:cs typeface="Arial"/>
              </a:rPr>
              <a:t>benefit/perquisite</a:t>
            </a:r>
            <a:r>
              <a:rPr lang="en-US" sz="1800" spc="-60" dirty="0">
                <a:cs typeface="Arial"/>
              </a:rPr>
              <a:t> </a:t>
            </a:r>
            <a:r>
              <a:rPr lang="en-US" sz="1800" dirty="0">
                <a:cs typeface="Arial"/>
              </a:rPr>
              <a:t>to</a:t>
            </a:r>
            <a:r>
              <a:rPr lang="en-US" sz="1800" spc="-15" dirty="0">
                <a:cs typeface="Arial"/>
              </a:rPr>
              <a:t> </a:t>
            </a:r>
            <a:r>
              <a:rPr lang="en-US" sz="1800" dirty="0">
                <a:cs typeface="Arial"/>
              </a:rPr>
              <a:t>another</a:t>
            </a:r>
            <a:r>
              <a:rPr lang="en-US" sz="1800" spc="-35" dirty="0">
                <a:cs typeface="Arial"/>
              </a:rPr>
              <a:t> </a:t>
            </a:r>
            <a:r>
              <a:rPr lang="en-US" sz="1800" spc="-10" dirty="0">
                <a:cs typeface="Arial"/>
              </a:rPr>
              <a:t>Resident.</a:t>
            </a:r>
            <a:endParaRPr lang="en-US" sz="1800" dirty="0">
              <a:cs typeface="Arial"/>
            </a:endParaRPr>
          </a:p>
          <a:p>
            <a:pPr marL="261620" indent="-248920">
              <a:lnSpc>
                <a:spcPct val="100000"/>
              </a:lnSpc>
              <a:spcBef>
                <a:spcPts val="1010"/>
              </a:spcBef>
              <a:buAutoNum type="arabicPeriod"/>
              <a:tabLst>
                <a:tab pos="261620" algn="l"/>
              </a:tabLst>
            </a:pPr>
            <a:r>
              <a:rPr lang="en-US" sz="1800" dirty="0">
                <a:cs typeface="Arial"/>
              </a:rPr>
              <a:t>The</a:t>
            </a:r>
            <a:r>
              <a:rPr lang="en-US" sz="1800" spc="15" dirty="0">
                <a:cs typeface="Arial"/>
              </a:rPr>
              <a:t> </a:t>
            </a:r>
            <a:r>
              <a:rPr lang="en-US" sz="1800" dirty="0">
                <a:cs typeface="Arial"/>
              </a:rPr>
              <a:t>Benefit/Perquisite</a:t>
            </a:r>
            <a:r>
              <a:rPr lang="en-US" sz="1800" spc="-55" dirty="0">
                <a:cs typeface="Arial"/>
              </a:rPr>
              <a:t> </a:t>
            </a:r>
            <a:r>
              <a:rPr lang="en-US" sz="1800" dirty="0">
                <a:cs typeface="Arial"/>
              </a:rPr>
              <a:t>has</a:t>
            </a:r>
            <a:r>
              <a:rPr lang="en-US" sz="1800" spc="-5" dirty="0">
                <a:cs typeface="Arial"/>
              </a:rPr>
              <a:t> </a:t>
            </a:r>
            <a:r>
              <a:rPr lang="en-US" sz="1800" dirty="0">
                <a:cs typeface="Arial"/>
              </a:rPr>
              <a:t>to</a:t>
            </a:r>
            <a:r>
              <a:rPr lang="en-US" sz="1800" spc="-5" dirty="0">
                <a:cs typeface="Arial"/>
              </a:rPr>
              <a:t> </a:t>
            </a:r>
            <a:r>
              <a:rPr lang="en-US" sz="1800" dirty="0">
                <a:cs typeface="Arial"/>
              </a:rPr>
              <a:t>be</a:t>
            </a:r>
            <a:r>
              <a:rPr lang="en-US" sz="1800" spc="-10" dirty="0">
                <a:cs typeface="Arial"/>
              </a:rPr>
              <a:t> </a:t>
            </a:r>
            <a:r>
              <a:rPr lang="en-US" sz="1800" dirty="0">
                <a:cs typeface="Arial"/>
              </a:rPr>
              <a:t>in</a:t>
            </a:r>
            <a:r>
              <a:rPr lang="en-US" sz="1800" spc="20" dirty="0">
                <a:cs typeface="Arial"/>
              </a:rPr>
              <a:t> </a:t>
            </a:r>
            <a:r>
              <a:rPr lang="en-US" sz="1800" dirty="0">
                <a:cs typeface="Arial"/>
              </a:rPr>
              <a:t>kind</a:t>
            </a:r>
            <a:r>
              <a:rPr lang="en-US" sz="1800" spc="-30" dirty="0">
                <a:cs typeface="Arial"/>
              </a:rPr>
              <a:t> </a:t>
            </a:r>
            <a:r>
              <a:rPr lang="en-US" sz="1800" dirty="0">
                <a:cs typeface="Arial"/>
              </a:rPr>
              <a:t>and</a:t>
            </a:r>
            <a:r>
              <a:rPr lang="en-US" sz="1800" spc="-10" dirty="0">
                <a:cs typeface="Arial"/>
              </a:rPr>
              <a:t> </a:t>
            </a:r>
            <a:r>
              <a:rPr lang="en-US" sz="1800" dirty="0">
                <a:cs typeface="Arial"/>
              </a:rPr>
              <a:t>arising</a:t>
            </a:r>
            <a:r>
              <a:rPr lang="en-US" sz="1800" spc="-60" dirty="0">
                <a:cs typeface="Arial"/>
              </a:rPr>
              <a:t> </a:t>
            </a:r>
            <a:r>
              <a:rPr lang="en-US" sz="1800" dirty="0">
                <a:cs typeface="Arial"/>
              </a:rPr>
              <a:t>from</a:t>
            </a:r>
            <a:r>
              <a:rPr lang="en-US" sz="1800" spc="5" dirty="0">
                <a:cs typeface="Arial"/>
              </a:rPr>
              <a:t> </a:t>
            </a:r>
            <a:r>
              <a:rPr lang="en-US" sz="1800" dirty="0">
                <a:cs typeface="Arial"/>
              </a:rPr>
              <a:t>Business</a:t>
            </a:r>
            <a:r>
              <a:rPr lang="en-US" sz="1800" spc="-55" dirty="0">
                <a:cs typeface="Arial"/>
              </a:rPr>
              <a:t> </a:t>
            </a:r>
            <a:r>
              <a:rPr lang="en-US" sz="1800" dirty="0">
                <a:cs typeface="Arial"/>
              </a:rPr>
              <a:t>&amp;</a:t>
            </a:r>
            <a:r>
              <a:rPr lang="en-US" sz="1800" spc="5" dirty="0">
                <a:cs typeface="Arial"/>
              </a:rPr>
              <a:t> </a:t>
            </a:r>
            <a:r>
              <a:rPr lang="en-US" sz="1800" dirty="0">
                <a:cs typeface="Arial"/>
              </a:rPr>
              <a:t>Profession</a:t>
            </a:r>
            <a:r>
              <a:rPr lang="en-US" sz="1800" spc="-50" dirty="0">
                <a:cs typeface="Arial"/>
              </a:rPr>
              <a:t> </a:t>
            </a:r>
            <a:r>
              <a:rPr lang="en-US" sz="1800" spc="-10" dirty="0">
                <a:cs typeface="Arial"/>
              </a:rPr>
              <a:t>(BP).</a:t>
            </a:r>
            <a:endParaRPr lang="en-US" sz="1800" dirty="0">
              <a:cs typeface="Arial"/>
            </a:endParaRPr>
          </a:p>
          <a:p>
            <a:pPr marL="261620" indent="-248920">
              <a:lnSpc>
                <a:spcPct val="100000"/>
              </a:lnSpc>
              <a:spcBef>
                <a:spcPts val="1010"/>
              </a:spcBef>
              <a:buAutoNum type="arabicPeriod"/>
              <a:tabLst>
                <a:tab pos="261620" algn="l"/>
              </a:tabLst>
            </a:pPr>
            <a:r>
              <a:rPr lang="en-US" sz="1800" dirty="0">
                <a:cs typeface="Arial"/>
              </a:rPr>
              <a:t>TDS</a:t>
            </a:r>
            <a:r>
              <a:rPr lang="en-US" sz="1800" spc="10" dirty="0">
                <a:cs typeface="Arial"/>
              </a:rPr>
              <a:t> </a:t>
            </a:r>
            <a:r>
              <a:rPr lang="en-US" sz="1800" dirty="0">
                <a:cs typeface="Arial"/>
              </a:rPr>
              <a:t>should</a:t>
            </a:r>
            <a:r>
              <a:rPr lang="en-US" sz="1800" spc="-60" dirty="0">
                <a:cs typeface="Arial"/>
              </a:rPr>
              <a:t> </a:t>
            </a:r>
            <a:r>
              <a:rPr lang="en-US" sz="1800" dirty="0">
                <a:cs typeface="Arial"/>
              </a:rPr>
              <a:t>be</a:t>
            </a:r>
            <a:r>
              <a:rPr lang="en-US" sz="1800" spc="10" dirty="0">
                <a:cs typeface="Arial"/>
              </a:rPr>
              <a:t> </a:t>
            </a:r>
            <a:r>
              <a:rPr lang="en-US" sz="1800" dirty="0">
                <a:cs typeface="Arial"/>
              </a:rPr>
              <a:t>deducted</a:t>
            </a:r>
            <a:r>
              <a:rPr lang="en-US" sz="1800" spc="-50" dirty="0">
                <a:cs typeface="Arial"/>
              </a:rPr>
              <a:t> </a:t>
            </a:r>
            <a:r>
              <a:rPr lang="en-US" sz="1800" dirty="0">
                <a:cs typeface="Arial"/>
              </a:rPr>
              <a:t>at</a:t>
            </a:r>
            <a:r>
              <a:rPr lang="en-US" sz="1800" spc="-20" dirty="0">
                <a:cs typeface="Arial"/>
              </a:rPr>
              <a:t> </a:t>
            </a:r>
            <a:r>
              <a:rPr lang="en-US" sz="1800" dirty="0">
                <a:cs typeface="Arial"/>
              </a:rPr>
              <a:t>10%</a:t>
            </a:r>
            <a:r>
              <a:rPr lang="en-US" sz="1800" spc="-10" dirty="0">
                <a:cs typeface="Arial"/>
              </a:rPr>
              <a:t> </a:t>
            </a:r>
            <a:r>
              <a:rPr lang="en-US" sz="1800" dirty="0">
                <a:cs typeface="Arial"/>
              </a:rPr>
              <a:t>on</a:t>
            </a:r>
            <a:r>
              <a:rPr lang="en-US" sz="1800" spc="-15" dirty="0">
                <a:cs typeface="Arial"/>
              </a:rPr>
              <a:t> </a:t>
            </a:r>
            <a:r>
              <a:rPr lang="en-US" sz="1800" dirty="0">
                <a:cs typeface="Arial"/>
              </a:rPr>
              <a:t>the</a:t>
            </a:r>
            <a:r>
              <a:rPr lang="en-US" sz="1800" spc="-15" dirty="0">
                <a:cs typeface="Arial"/>
              </a:rPr>
              <a:t> </a:t>
            </a:r>
            <a:r>
              <a:rPr lang="en-US" sz="1800" dirty="0">
                <a:cs typeface="Arial"/>
              </a:rPr>
              <a:t>value</a:t>
            </a:r>
            <a:r>
              <a:rPr lang="en-US" sz="1800" spc="-5" dirty="0">
                <a:cs typeface="Arial"/>
              </a:rPr>
              <a:t> </a:t>
            </a:r>
            <a:r>
              <a:rPr lang="en-US" sz="1800" dirty="0">
                <a:cs typeface="Arial"/>
              </a:rPr>
              <a:t>or aggregate</a:t>
            </a:r>
            <a:r>
              <a:rPr lang="en-US" sz="1800" spc="-45" dirty="0">
                <a:cs typeface="Arial"/>
              </a:rPr>
              <a:t> </a:t>
            </a:r>
            <a:r>
              <a:rPr lang="en-US" sz="1800" dirty="0">
                <a:cs typeface="Arial"/>
              </a:rPr>
              <a:t>of</a:t>
            </a:r>
            <a:r>
              <a:rPr lang="en-US" sz="1800" spc="-15" dirty="0">
                <a:cs typeface="Arial"/>
              </a:rPr>
              <a:t> </a:t>
            </a:r>
            <a:r>
              <a:rPr lang="en-US" sz="1800" dirty="0">
                <a:cs typeface="Arial"/>
              </a:rPr>
              <a:t>value</a:t>
            </a:r>
            <a:r>
              <a:rPr lang="en-US" sz="1800" spc="-10" dirty="0">
                <a:cs typeface="Arial"/>
              </a:rPr>
              <a:t> </a:t>
            </a:r>
            <a:r>
              <a:rPr lang="en-US" sz="1800" dirty="0">
                <a:cs typeface="Arial"/>
              </a:rPr>
              <a:t>of</a:t>
            </a:r>
            <a:r>
              <a:rPr lang="en-US" sz="1800" spc="5" dirty="0">
                <a:cs typeface="Arial"/>
              </a:rPr>
              <a:t> </a:t>
            </a:r>
            <a:r>
              <a:rPr lang="en-US" sz="1800" dirty="0">
                <a:cs typeface="Arial"/>
              </a:rPr>
              <a:t>such</a:t>
            </a:r>
            <a:r>
              <a:rPr lang="en-US" sz="1800" spc="-30" dirty="0">
                <a:cs typeface="Arial"/>
              </a:rPr>
              <a:t> </a:t>
            </a:r>
            <a:r>
              <a:rPr lang="en-US" sz="1800" dirty="0">
                <a:cs typeface="Arial"/>
              </a:rPr>
              <a:t>benefit</a:t>
            </a:r>
            <a:r>
              <a:rPr lang="en-US" sz="1800" spc="-30" dirty="0">
                <a:cs typeface="Arial"/>
              </a:rPr>
              <a:t> </a:t>
            </a:r>
            <a:r>
              <a:rPr lang="en-US" sz="1800" dirty="0">
                <a:cs typeface="Arial"/>
              </a:rPr>
              <a:t>or</a:t>
            </a:r>
            <a:r>
              <a:rPr lang="en-US" sz="1800" spc="-20" dirty="0">
                <a:cs typeface="Arial"/>
              </a:rPr>
              <a:t> </a:t>
            </a:r>
            <a:r>
              <a:rPr lang="en-US" sz="1800" spc="-10" dirty="0">
                <a:cs typeface="Arial"/>
              </a:rPr>
              <a:t>perquisite.</a:t>
            </a:r>
            <a:endParaRPr lang="en-US" sz="1800" dirty="0">
              <a:cs typeface="Arial"/>
            </a:endParaRPr>
          </a:p>
          <a:p>
            <a:pPr marL="261620" indent="-248920">
              <a:lnSpc>
                <a:spcPct val="100000"/>
              </a:lnSpc>
              <a:spcBef>
                <a:spcPts val="985"/>
              </a:spcBef>
              <a:buAutoNum type="arabicPeriod"/>
              <a:tabLst>
                <a:tab pos="261620" algn="l"/>
              </a:tabLst>
            </a:pPr>
            <a:r>
              <a:rPr lang="en-US" sz="1800" dirty="0">
                <a:cs typeface="Arial"/>
              </a:rPr>
              <a:t>TDS</a:t>
            </a:r>
            <a:r>
              <a:rPr lang="en-US" sz="1800" spc="30" dirty="0">
                <a:cs typeface="Arial"/>
              </a:rPr>
              <a:t> </a:t>
            </a:r>
            <a:r>
              <a:rPr lang="en-US" sz="1800" dirty="0">
                <a:cs typeface="Arial"/>
              </a:rPr>
              <a:t>should</a:t>
            </a:r>
            <a:r>
              <a:rPr lang="en-US" sz="1800" spc="-50" dirty="0">
                <a:cs typeface="Arial"/>
              </a:rPr>
              <a:t> </a:t>
            </a:r>
            <a:r>
              <a:rPr lang="en-US" sz="1800" dirty="0">
                <a:cs typeface="Arial"/>
              </a:rPr>
              <a:t>be</a:t>
            </a:r>
            <a:r>
              <a:rPr lang="en-US" sz="1800" spc="20" dirty="0">
                <a:cs typeface="Arial"/>
              </a:rPr>
              <a:t> </a:t>
            </a:r>
            <a:r>
              <a:rPr lang="en-US" sz="1800" dirty="0">
                <a:cs typeface="Arial"/>
              </a:rPr>
              <a:t>deducted</a:t>
            </a:r>
            <a:r>
              <a:rPr lang="en-US" sz="1800" spc="-40" dirty="0">
                <a:cs typeface="Arial"/>
              </a:rPr>
              <a:t> </a:t>
            </a:r>
            <a:r>
              <a:rPr lang="en-US" sz="1800" b="1" dirty="0">
                <a:cs typeface="Arial"/>
              </a:rPr>
              <a:t>before</a:t>
            </a:r>
            <a:r>
              <a:rPr lang="en-US" sz="1800" b="1" spc="-20" dirty="0">
                <a:cs typeface="Arial"/>
              </a:rPr>
              <a:t> </a:t>
            </a:r>
            <a:r>
              <a:rPr lang="en-US" sz="1800" b="1" dirty="0">
                <a:cs typeface="Arial"/>
              </a:rPr>
              <a:t>providing</a:t>
            </a:r>
            <a:r>
              <a:rPr lang="en-US" sz="1800" spc="-20" dirty="0">
                <a:cs typeface="Arial"/>
              </a:rPr>
              <a:t> </a:t>
            </a:r>
            <a:r>
              <a:rPr lang="en-US" sz="1800" dirty="0">
                <a:cs typeface="Arial"/>
              </a:rPr>
              <a:t>such</a:t>
            </a:r>
            <a:r>
              <a:rPr lang="en-US" sz="1800" spc="-20" dirty="0">
                <a:cs typeface="Arial"/>
              </a:rPr>
              <a:t> </a:t>
            </a:r>
            <a:r>
              <a:rPr lang="en-US" sz="1800" dirty="0">
                <a:cs typeface="Arial"/>
              </a:rPr>
              <a:t>benefit</a:t>
            </a:r>
            <a:r>
              <a:rPr lang="en-US" sz="1800" spc="-25" dirty="0">
                <a:cs typeface="Arial"/>
              </a:rPr>
              <a:t> </a:t>
            </a:r>
            <a:r>
              <a:rPr lang="en-US" sz="1800" dirty="0">
                <a:cs typeface="Arial"/>
              </a:rPr>
              <a:t>or</a:t>
            </a:r>
            <a:r>
              <a:rPr lang="en-US" sz="1800" spc="15" dirty="0">
                <a:cs typeface="Arial"/>
              </a:rPr>
              <a:t> </a:t>
            </a:r>
            <a:r>
              <a:rPr lang="en-US" sz="1800" spc="-10" dirty="0">
                <a:cs typeface="Arial"/>
              </a:rPr>
              <a:t>perquisite.</a:t>
            </a:r>
            <a:endParaRPr lang="en-US" sz="1800" dirty="0">
              <a:cs typeface="Arial"/>
            </a:endParaRPr>
          </a:p>
          <a:p>
            <a:pPr marL="261620" indent="-248920">
              <a:lnSpc>
                <a:spcPct val="100000"/>
              </a:lnSpc>
              <a:spcBef>
                <a:spcPts val="1010"/>
              </a:spcBef>
              <a:buAutoNum type="arabicPeriod"/>
              <a:tabLst>
                <a:tab pos="261620" algn="l"/>
              </a:tabLst>
            </a:pPr>
            <a:r>
              <a:rPr lang="en-US" sz="1800" dirty="0">
                <a:cs typeface="Arial"/>
              </a:rPr>
              <a:t>TDS</a:t>
            </a:r>
            <a:r>
              <a:rPr lang="en-US" sz="1800" spc="20" dirty="0">
                <a:cs typeface="Arial"/>
              </a:rPr>
              <a:t> </a:t>
            </a:r>
            <a:r>
              <a:rPr lang="en-US" sz="1800" dirty="0">
                <a:cs typeface="Arial"/>
              </a:rPr>
              <a:t>applicable</a:t>
            </a:r>
            <a:r>
              <a:rPr lang="en-US" sz="1800" spc="-80" dirty="0">
                <a:cs typeface="Arial"/>
              </a:rPr>
              <a:t> </a:t>
            </a:r>
            <a:r>
              <a:rPr lang="en-US" sz="1800" dirty="0">
                <a:cs typeface="Arial"/>
              </a:rPr>
              <a:t>even</a:t>
            </a:r>
            <a:r>
              <a:rPr lang="en-US" sz="1800" spc="-10" dirty="0">
                <a:cs typeface="Arial"/>
              </a:rPr>
              <a:t> </a:t>
            </a:r>
            <a:r>
              <a:rPr lang="en-US" sz="1800" dirty="0">
                <a:cs typeface="Arial"/>
              </a:rPr>
              <a:t>when</a:t>
            </a:r>
            <a:r>
              <a:rPr lang="en-US" sz="1800" spc="15" dirty="0">
                <a:cs typeface="Arial"/>
              </a:rPr>
              <a:t> </a:t>
            </a:r>
            <a:r>
              <a:rPr lang="en-US" sz="1800" dirty="0">
                <a:cs typeface="Arial"/>
              </a:rPr>
              <a:t>cash</a:t>
            </a:r>
            <a:r>
              <a:rPr lang="en-US" sz="1800" spc="-10" dirty="0">
                <a:cs typeface="Arial"/>
              </a:rPr>
              <a:t> </a:t>
            </a:r>
            <a:r>
              <a:rPr lang="en-US" sz="1800" dirty="0">
                <a:cs typeface="Arial"/>
              </a:rPr>
              <a:t>is</a:t>
            </a:r>
            <a:r>
              <a:rPr lang="en-US" sz="1800" spc="-10" dirty="0">
                <a:cs typeface="Arial"/>
              </a:rPr>
              <a:t> </a:t>
            </a:r>
            <a:r>
              <a:rPr lang="en-US" sz="1800" dirty="0">
                <a:cs typeface="Arial"/>
              </a:rPr>
              <a:t>not</a:t>
            </a:r>
            <a:r>
              <a:rPr lang="en-US" sz="1800" spc="-15" dirty="0">
                <a:cs typeface="Arial"/>
              </a:rPr>
              <a:t> </a:t>
            </a:r>
            <a:r>
              <a:rPr lang="en-US" sz="1800" dirty="0">
                <a:cs typeface="Arial"/>
              </a:rPr>
              <a:t>sufficient</a:t>
            </a:r>
            <a:r>
              <a:rPr lang="en-US" sz="1800" spc="-55" dirty="0">
                <a:cs typeface="Arial"/>
              </a:rPr>
              <a:t> </a:t>
            </a:r>
            <a:r>
              <a:rPr lang="en-US" sz="1800" dirty="0">
                <a:cs typeface="Arial"/>
              </a:rPr>
              <a:t>for</a:t>
            </a:r>
            <a:r>
              <a:rPr lang="en-US" sz="1800" spc="-20" dirty="0">
                <a:cs typeface="Arial"/>
              </a:rPr>
              <a:t> </a:t>
            </a:r>
            <a:r>
              <a:rPr lang="en-US" sz="1800" dirty="0">
                <a:cs typeface="Arial"/>
              </a:rPr>
              <a:t>payment</a:t>
            </a:r>
            <a:r>
              <a:rPr lang="en-US" sz="1800" spc="-5" dirty="0">
                <a:cs typeface="Arial"/>
              </a:rPr>
              <a:t> </a:t>
            </a:r>
            <a:r>
              <a:rPr lang="en-US" sz="1800" dirty="0">
                <a:cs typeface="Arial"/>
              </a:rPr>
              <a:t>of</a:t>
            </a:r>
            <a:r>
              <a:rPr lang="en-US" sz="1800" spc="-15" dirty="0">
                <a:cs typeface="Arial"/>
              </a:rPr>
              <a:t> </a:t>
            </a:r>
            <a:r>
              <a:rPr lang="en-US" sz="1800" dirty="0">
                <a:cs typeface="Arial"/>
              </a:rPr>
              <a:t>the</a:t>
            </a:r>
            <a:r>
              <a:rPr lang="en-US" sz="1800" spc="-15" dirty="0">
                <a:cs typeface="Arial"/>
              </a:rPr>
              <a:t> </a:t>
            </a:r>
            <a:r>
              <a:rPr lang="en-US" sz="1800" spc="-20" dirty="0">
                <a:cs typeface="Arial"/>
              </a:rPr>
              <a:t>same.</a:t>
            </a:r>
            <a:endParaRPr lang="en-US" sz="1800" dirty="0">
              <a:cs typeface="Arial"/>
            </a:endParaRPr>
          </a:p>
          <a:p>
            <a:pPr marL="264795" indent="-252095">
              <a:lnSpc>
                <a:spcPct val="100000"/>
              </a:lnSpc>
              <a:spcBef>
                <a:spcPts val="1010"/>
              </a:spcBef>
              <a:buAutoNum type="arabicPeriod"/>
              <a:tabLst>
                <a:tab pos="264795" algn="l"/>
              </a:tabLst>
            </a:pPr>
            <a:r>
              <a:rPr lang="en-US" sz="1800" dirty="0">
                <a:cs typeface="Arial"/>
              </a:rPr>
              <a:t>No</a:t>
            </a:r>
            <a:r>
              <a:rPr lang="en-US" sz="1800" spc="-10" dirty="0">
                <a:cs typeface="Arial"/>
              </a:rPr>
              <a:t> </a:t>
            </a:r>
            <a:r>
              <a:rPr lang="en-US" sz="1800" dirty="0">
                <a:cs typeface="Arial"/>
              </a:rPr>
              <a:t>TDS</a:t>
            </a:r>
            <a:r>
              <a:rPr lang="en-US" sz="1800" spc="5" dirty="0">
                <a:cs typeface="Arial"/>
              </a:rPr>
              <a:t> </a:t>
            </a:r>
            <a:r>
              <a:rPr lang="en-US" sz="1800" dirty="0">
                <a:cs typeface="Arial"/>
              </a:rPr>
              <a:t>in case</a:t>
            </a:r>
            <a:r>
              <a:rPr lang="en-US" sz="1800" spc="-25" dirty="0">
                <a:cs typeface="Arial"/>
              </a:rPr>
              <a:t> </a:t>
            </a:r>
            <a:r>
              <a:rPr lang="en-US" sz="1800" dirty="0">
                <a:cs typeface="Arial"/>
              </a:rPr>
              <a:t>of</a:t>
            </a:r>
            <a:r>
              <a:rPr lang="en-US" sz="1800" spc="-15" dirty="0">
                <a:cs typeface="Arial"/>
              </a:rPr>
              <a:t> </a:t>
            </a:r>
            <a:r>
              <a:rPr lang="en-US" sz="1800" dirty="0">
                <a:cs typeface="Arial"/>
              </a:rPr>
              <a:t>benefit/perk</a:t>
            </a:r>
            <a:r>
              <a:rPr lang="en-US" sz="1800" spc="-50" dirty="0">
                <a:cs typeface="Arial"/>
              </a:rPr>
              <a:t> </a:t>
            </a:r>
            <a:r>
              <a:rPr lang="en-US" sz="1800" dirty="0">
                <a:cs typeface="Arial"/>
              </a:rPr>
              <a:t>per</a:t>
            </a:r>
            <a:r>
              <a:rPr lang="en-US" sz="1800" spc="-20" dirty="0">
                <a:cs typeface="Arial"/>
              </a:rPr>
              <a:t> </a:t>
            </a:r>
            <a:r>
              <a:rPr lang="en-US" sz="1800" dirty="0">
                <a:cs typeface="Arial"/>
              </a:rPr>
              <a:t>person</a:t>
            </a:r>
            <a:r>
              <a:rPr lang="en-US" sz="1800" spc="-25" dirty="0">
                <a:cs typeface="Arial"/>
              </a:rPr>
              <a:t> </a:t>
            </a:r>
            <a:r>
              <a:rPr lang="en-US" sz="1800" dirty="0">
                <a:cs typeface="Arial"/>
              </a:rPr>
              <a:t>is</a:t>
            </a:r>
            <a:r>
              <a:rPr lang="en-US" sz="1800" spc="-5" dirty="0">
                <a:cs typeface="Arial"/>
              </a:rPr>
              <a:t> </a:t>
            </a:r>
            <a:r>
              <a:rPr lang="en-US" sz="1800" dirty="0">
                <a:cs typeface="Arial"/>
              </a:rPr>
              <a:t>not</a:t>
            </a:r>
            <a:r>
              <a:rPr lang="en-US" sz="1800" spc="-15" dirty="0">
                <a:cs typeface="Arial"/>
              </a:rPr>
              <a:t> </a:t>
            </a:r>
            <a:r>
              <a:rPr lang="en-US" sz="1800" dirty="0">
                <a:cs typeface="Arial"/>
              </a:rPr>
              <a:t>more</a:t>
            </a:r>
            <a:r>
              <a:rPr lang="en-US" sz="1800" spc="-5" dirty="0">
                <a:cs typeface="Arial"/>
              </a:rPr>
              <a:t> </a:t>
            </a:r>
            <a:r>
              <a:rPr lang="en-US" sz="1800" dirty="0">
                <a:cs typeface="Arial"/>
              </a:rPr>
              <a:t>than</a:t>
            </a:r>
            <a:r>
              <a:rPr lang="en-US" sz="1800" spc="-30" dirty="0">
                <a:cs typeface="Arial"/>
              </a:rPr>
              <a:t> </a:t>
            </a:r>
            <a:r>
              <a:rPr lang="en-US" sz="1800" dirty="0">
                <a:cs typeface="Arial"/>
              </a:rPr>
              <a:t>20,000</a:t>
            </a:r>
            <a:r>
              <a:rPr lang="en-US" sz="1800" spc="-35" dirty="0">
                <a:cs typeface="Arial"/>
              </a:rPr>
              <a:t> </a:t>
            </a:r>
            <a:r>
              <a:rPr lang="en-US" sz="1800" dirty="0">
                <a:cs typeface="Arial"/>
              </a:rPr>
              <a:t>in</a:t>
            </a:r>
            <a:r>
              <a:rPr lang="en-US" sz="1800" spc="-5" dirty="0">
                <a:cs typeface="Arial"/>
              </a:rPr>
              <a:t> </a:t>
            </a:r>
            <a:r>
              <a:rPr lang="en-US" sz="1800" dirty="0">
                <a:cs typeface="Arial"/>
              </a:rPr>
              <a:t>a</a:t>
            </a:r>
            <a:r>
              <a:rPr lang="en-US" sz="1800" spc="15" dirty="0">
                <a:cs typeface="Arial"/>
              </a:rPr>
              <a:t> </a:t>
            </a:r>
            <a:r>
              <a:rPr lang="en-US" sz="1800" spc="-25" dirty="0">
                <a:cs typeface="Arial"/>
              </a:rPr>
              <a:t>FY.</a:t>
            </a:r>
          </a:p>
          <a:p>
            <a:pPr marL="264795" indent="-252095">
              <a:lnSpc>
                <a:spcPct val="100000"/>
              </a:lnSpc>
              <a:spcBef>
                <a:spcPts val="1010"/>
              </a:spcBef>
              <a:buAutoNum type="arabicPeriod"/>
              <a:tabLst>
                <a:tab pos="264795" algn="l"/>
              </a:tabLst>
            </a:pPr>
            <a:r>
              <a:rPr lang="en-US" sz="1800" dirty="0">
                <a:cs typeface="Arial"/>
              </a:rPr>
              <a:t>No TDS when deductor is an Individual / HUF having turnover less than 1 Crore or 50 lacs as the case may be for Profession.</a:t>
            </a:r>
          </a:p>
          <a:p>
            <a:pPr marL="264795" indent="-252095">
              <a:lnSpc>
                <a:spcPct val="100000"/>
              </a:lnSpc>
              <a:spcBef>
                <a:spcPts val="1010"/>
              </a:spcBef>
              <a:buAutoNum type="arabicPeriod"/>
              <a:tabLst>
                <a:tab pos="264795" algn="l"/>
              </a:tabLst>
            </a:pPr>
            <a:r>
              <a:rPr lang="en-US" sz="1800" dirty="0">
                <a:cs typeface="Arial"/>
              </a:rPr>
              <a:t>No TDS for non residents – Buyer / Seller</a:t>
            </a:r>
          </a:p>
          <a:p>
            <a:pPr marL="264795" indent="-252095">
              <a:lnSpc>
                <a:spcPct val="100000"/>
              </a:lnSpc>
              <a:spcBef>
                <a:spcPts val="1010"/>
              </a:spcBef>
              <a:buAutoNum type="arabicPeriod"/>
              <a:tabLst>
                <a:tab pos="264795" algn="l"/>
              </a:tabLst>
            </a:pPr>
            <a:r>
              <a:rPr lang="en-US" sz="1800" dirty="0">
                <a:cs typeface="Arial"/>
              </a:rPr>
              <a:t>Value to be ascertained if benefit is in kind.</a:t>
            </a:r>
          </a:p>
          <a:p>
            <a:endParaRPr lang="en-US" sz="1600" dirty="0">
              <a:latin typeface="Georgia"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74638"/>
            <a:ext cx="7829576" cy="582594"/>
          </a:xfrm>
        </p:spPr>
        <p:txBody>
          <a:bodyPr>
            <a:normAutofit fontScale="90000"/>
          </a:bodyPr>
          <a:lstStyle/>
          <a:p>
            <a:r>
              <a:rPr lang="en-US" sz="3200" b="1" dirty="0"/>
              <a:t>Section 194R Examples</a:t>
            </a:r>
          </a:p>
        </p:txBody>
      </p:sp>
      <p:sp>
        <p:nvSpPr>
          <p:cNvPr id="3" name="Content Placeholder 2"/>
          <p:cNvSpPr>
            <a:spLocks noGrp="1"/>
          </p:cNvSpPr>
          <p:nvPr>
            <p:ph sz="quarter" idx="1"/>
          </p:nvPr>
        </p:nvSpPr>
        <p:spPr/>
        <p:txBody>
          <a:bodyPr>
            <a:normAutofit fontScale="70000" lnSpcReduction="20000"/>
          </a:bodyPr>
          <a:lstStyle/>
          <a:p>
            <a:pPr marL="12700" algn="just">
              <a:lnSpc>
                <a:spcPct val="100000"/>
              </a:lnSpc>
              <a:spcBef>
                <a:spcPts val="1005"/>
              </a:spcBef>
              <a:buNone/>
            </a:pPr>
            <a:r>
              <a:rPr lang="en-US" sz="2800" dirty="0">
                <a:cs typeface="Arial"/>
              </a:rPr>
              <a:t>There</a:t>
            </a:r>
            <a:r>
              <a:rPr lang="en-US" sz="2800" spc="-10" dirty="0">
                <a:cs typeface="Arial"/>
              </a:rPr>
              <a:t> </a:t>
            </a:r>
            <a:r>
              <a:rPr lang="en-US" sz="2800" dirty="0">
                <a:cs typeface="Arial"/>
              </a:rPr>
              <a:t>must</a:t>
            </a:r>
            <a:r>
              <a:rPr lang="en-US" sz="2800" spc="-60" dirty="0">
                <a:cs typeface="Arial"/>
              </a:rPr>
              <a:t> </a:t>
            </a:r>
            <a:r>
              <a:rPr lang="en-US" sz="2800" dirty="0">
                <a:cs typeface="Arial"/>
              </a:rPr>
              <a:t>be</a:t>
            </a:r>
            <a:r>
              <a:rPr lang="en-US" sz="2800" spc="-5" dirty="0">
                <a:cs typeface="Arial"/>
              </a:rPr>
              <a:t> </a:t>
            </a:r>
            <a:r>
              <a:rPr lang="en-US" sz="2800" dirty="0">
                <a:cs typeface="Arial"/>
              </a:rPr>
              <a:t>a</a:t>
            </a:r>
            <a:r>
              <a:rPr lang="en-US" sz="2800" spc="-5" dirty="0">
                <a:cs typeface="Arial"/>
              </a:rPr>
              <a:t> </a:t>
            </a:r>
            <a:r>
              <a:rPr lang="en-US" sz="2800" spc="-10" dirty="0">
                <a:cs typeface="Arial"/>
              </a:rPr>
              <a:t>circumvention</a:t>
            </a:r>
            <a:r>
              <a:rPr lang="en-US" sz="2800" spc="-100" dirty="0">
                <a:cs typeface="Arial"/>
              </a:rPr>
              <a:t> </a:t>
            </a:r>
            <a:r>
              <a:rPr lang="en-US" sz="2800" dirty="0">
                <a:cs typeface="Arial"/>
              </a:rPr>
              <a:t>of</a:t>
            </a:r>
            <a:r>
              <a:rPr lang="en-US" sz="2800" spc="10" dirty="0">
                <a:cs typeface="Arial"/>
              </a:rPr>
              <a:t> </a:t>
            </a:r>
            <a:r>
              <a:rPr lang="en-US" sz="2800" dirty="0">
                <a:cs typeface="Arial"/>
              </a:rPr>
              <a:t>income</a:t>
            </a:r>
            <a:r>
              <a:rPr lang="en-US" sz="2800" spc="-75" dirty="0">
                <a:cs typeface="Arial"/>
              </a:rPr>
              <a:t> </a:t>
            </a:r>
            <a:r>
              <a:rPr lang="en-US" sz="2800" dirty="0">
                <a:cs typeface="Arial"/>
              </a:rPr>
              <a:t>by</a:t>
            </a:r>
            <a:r>
              <a:rPr lang="en-US" sz="2800" spc="-15" dirty="0">
                <a:cs typeface="Arial"/>
              </a:rPr>
              <a:t> </a:t>
            </a:r>
            <a:r>
              <a:rPr lang="en-US" sz="2800" dirty="0">
                <a:cs typeface="Arial"/>
              </a:rPr>
              <a:t>taking</a:t>
            </a:r>
            <a:r>
              <a:rPr lang="en-US" sz="2800" spc="-30" dirty="0">
                <a:cs typeface="Arial"/>
              </a:rPr>
              <a:t> </a:t>
            </a:r>
            <a:r>
              <a:rPr lang="en-US" sz="2800" dirty="0">
                <a:cs typeface="Arial"/>
              </a:rPr>
              <a:t>or</a:t>
            </a:r>
            <a:r>
              <a:rPr lang="en-US" sz="2800" spc="-5" dirty="0">
                <a:cs typeface="Arial"/>
              </a:rPr>
              <a:t> </a:t>
            </a:r>
            <a:r>
              <a:rPr lang="en-US" sz="2800" dirty="0">
                <a:cs typeface="Arial"/>
              </a:rPr>
              <a:t>receiving</a:t>
            </a:r>
            <a:r>
              <a:rPr lang="en-US" sz="2800" spc="-30" dirty="0">
                <a:cs typeface="Arial"/>
              </a:rPr>
              <a:t> </a:t>
            </a:r>
            <a:r>
              <a:rPr lang="en-US" sz="2800" dirty="0">
                <a:cs typeface="Arial"/>
              </a:rPr>
              <a:t>income</a:t>
            </a:r>
            <a:r>
              <a:rPr lang="en-US" sz="2800" spc="-75" dirty="0">
                <a:cs typeface="Arial"/>
              </a:rPr>
              <a:t> </a:t>
            </a:r>
            <a:r>
              <a:rPr lang="en-US" sz="2800" dirty="0">
                <a:cs typeface="Arial"/>
              </a:rPr>
              <a:t>in</a:t>
            </a:r>
            <a:r>
              <a:rPr lang="en-US" sz="2800" spc="-25" dirty="0">
                <a:cs typeface="Arial"/>
              </a:rPr>
              <a:t> </a:t>
            </a:r>
            <a:r>
              <a:rPr lang="en-US" sz="2800" dirty="0">
                <a:cs typeface="Arial"/>
              </a:rPr>
              <a:t>other</a:t>
            </a:r>
            <a:r>
              <a:rPr lang="en-US" sz="2800" spc="-5" dirty="0">
                <a:cs typeface="Arial"/>
              </a:rPr>
              <a:t> </a:t>
            </a:r>
            <a:r>
              <a:rPr lang="en-US" sz="2800" dirty="0">
                <a:cs typeface="Arial"/>
              </a:rPr>
              <a:t>forms</a:t>
            </a:r>
            <a:r>
              <a:rPr lang="en-US" sz="2800" spc="-40" dirty="0">
                <a:cs typeface="Arial"/>
              </a:rPr>
              <a:t> </a:t>
            </a:r>
            <a:r>
              <a:rPr lang="en-US" sz="2800" dirty="0">
                <a:cs typeface="Arial"/>
              </a:rPr>
              <a:t>to</a:t>
            </a:r>
            <a:r>
              <a:rPr lang="en-US" sz="2800" spc="-5" dirty="0">
                <a:cs typeface="Arial"/>
              </a:rPr>
              <a:t> </a:t>
            </a:r>
            <a:r>
              <a:rPr lang="en-US" sz="2800" dirty="0">
                <a:cs typeface="Arial"/>
              </a:rPr>
              <a:t>be</a:t>
            </a:r>
            <a:r>
              <a:rPr lang="en-US" sz="2800" spc="-30" dirty="0">
                <a:cs typeface="Arial"/>
              </a:rPr>
              <a:t> </a:t>
            </a:r>
            <a:r>
              <a:rPr lang="en-US" sz="2800" dirty="0">
                <a:cs typeface="Arial"/>
              </a:rPr>
              <a:t>taxable</a:t>
            </a:r>
            <a:r>
              <a:rPr lang="en-US" sz="2800" spc="20" dirty="0">
                <a:cs typeface="Arial"/>
              </a:rPr>
              <a:t> </a:t>
            </a:r>
            <a:r>
              <a:rPr lang="en-US" sz="2800" dirty="0">
                <a:cs typeface="Arial"/>
              </a:rPr>
              <a:t>u/s</a:t>
            </a:r>
            <a:r>
              <a:rPr lang="en-US" sz="2800" spc="-35" dirty="0">
                <a:cs typeface="Arial"/>
              </a:rPr>
              <a:t> </a:t>
            </a:r>
            <a:r>
              <a:rPr lang="en-US" sz="2800" spc="-10" dirty="0">
                <a:cs typeface="Arial"/>
              </a:rPr>
              <a:t>28(iv)</a:t>
            </a:r>
            <a:endParaRPr lang="en-US" sz="2800" dirty="0">
              <a:cs typeface="Arial"/>
            </a:endParaRPr>
          </a:p>
          <a:p>
            <a:pPr marL="12700" marR="33655" indent="45720" algn="just">
              <a:lnSpc>
                <a:spcPct val="100000"/>
              </a:lnSpc>
              <a:spcBef>
                <a:spcPts val="985"/>
              </a:spcBef>
            </a:pPr>
            <a:r>
              <a:rPr lang="en-US" sz="2800" dirty="0">
                <a:cs typeface="Arial"/>
              </a:rPr>
              <a:t>An</a:t>
            </a:r>
            <a:r>
              <a:rPr lang="en-US" sz="2800" spc="-40" dirty="0">
                <a:cs typeface="Arial"/>
              </a:rPr>
              <a:t> </a:t>
            </a:r>
            <a:r>
              <a:rPr lang="en-US" sz="2800" dirty="0">
                <a:cs typeface="Arial"/>
              </a:rPr>
              <a:t>insurance</a:t>
            </a:r>
            <a:r>
              <a:rPr lang="en-US" sz="2800" spc="-60" dirty="0">
                <a:cs typeface="Arial"/>
              </a:rPr>
              <a:t> </a:t>
            </a:r>
            <a:r>
              <a:rPr lang="en-US" sz="2800" dirty="0">
                <a:cs typeface="Arial"/>
              </a:rPr>
              <a:t>company</a:t>
            </a:r>
            <a:r>
              <a:rPr lang="en-US" sz="2800" spc="-70" dirty="0">
                <a:cs typeface="Arial"/>
              </a:rPr>
              <a:t> </a:t>
            </a:r>
            <a:r>
              <a:rPr lang="en-US" sz="2800" dirty="0">
                <a:cs typeface="Arial"/>
              </a:rPr>
              <a:t>decided</a:t>
            </a:r>
            <a:r>
              <a:rPr lang="en-US" sz="2800" spc="-35" dirty="0">
                <a:cs typeface="Arial"/>
              </a:rPr>
              <a:t> </a:t>
            </a:r>
            <a:r>
              <a:rPr lang="en-US" sz="2800" dirty="0">
                <a:cs typeface="Arial"/>
              </a:rPr>
              <a:t>to</a:t>
            </a:r>
            <a:r>
              <a:rPr lang="en-US" sz="2800" spc="-40" dirty="0">
                <a:cs typeface="Arial"/>
              </a:rPr>
              <a:t> </a:t>
            </a:r>
            <a:r>
              <a:rPr lang="en-US" sz="2800" dirty="0">
                <a:cs typeface="Arial"/>
              </a:rPr>
              <a:t>provide</a:t>
            </a:r>
            <a:r>
              <a:rPr lang="en-US" sz="2800" spc="-40" dirty="0">
                <a:cs typeface="Arial"/>
              </a:rPr>
              <a:t> </a:t>
            </a:r>
            <a:r>
              <a:rPr lang="en-US" sz="2800" dirty="0">
                <a:cs typeface="Arial"/>
              </a:rPr>
              <a:t>TV</a:t>
            </a:r>
            <a:r>
              <a:rPr lang="en-US" sz="2800" spc="-25" dirty="0">
                <a:cs typeface="Arial"/>
              </a:rPr>
              <a:t> </a:t>
            </a:r>
            <a:r>
              <a:rPr lang="en-US" sz="2800" dirty="0">
                <a:cs typeface="Arial"/>
              </a:rPr>
              <a:t>of</a:t>
            </a:r>
            <a:r>
              <a:rPr lang="en-US" sz="2800" spc="-20" dirty="0">
                <a:cs typeface="Arial"/>
              </a:rPr>
              <a:t> </a:t>
            </a:r>
            <a:r>
              <a:rPr lang="en-US" sz="2800" dirty="0">
                <a:cs typeface="Arial"/>
              </a:rPr>
              <a:t>Rs.</a:t>
            </a:r>
            <a:r>
              <a:rPr lang="en-US" sz="2800" spc="-25" dirty="0">
                <a:cs typeface="Arial"/>
              </a:rPr>
              <a:t> </a:t>
            </a:r>
            <a:r>
              <a:rPr lang="en-US" sz="2800" dirty="0">
                <a:cs typeface="Arial"/>
              </a:rPr>
              <a:t>50000/-</a:t>
            </a:r>
            <a:r>
              <a:rPr lang="en-US" sz="2800" spc="-15" dirty="0">
                <a:cs typeface="Arial"/>
              </a:rPr>
              <a:t> </a:t>
            </a:r>
            <a:r>
              <a:rPr lang="en-US" sz="2800" dirty="0">
                <a:cs typeface="Arial"/>
              </a:rPr>
              <a:t>to</a:t>
            </a:r>
            <a:r>
              <a:rPr lang="en-US" sz="2800" spc="-40" dirty="0">
                <a:cs typeface="Arial"/>
              </a:rPr>
              <a:t> </a:t>
            </a:r>
            <a:r>
              <a:rPr lang="en-US" sz="2800" dirty="0">
                <a:cs typeface="Arial"/>
              </a:rPr>
              <a:t>an</a:t>
            </a:r>
            <a:r>
              <a:rPr lang="en-US" sz="2800" spc="-20" dirty="0">
                <a:cs typeface="Arial"/>
              </a:rPr>
              <a:t> </a:t>
            </a:r>
            <a:r>
              <a:rPr lang="en-US" sz="2800" dirty="0">
                <a:cs typeface="Arial"/>
              </a:rPr>
              <a:t>agent who</a:t>
            </a:r>
            <a:r>
              <a:rPr lang="en-US" sz="2800" spc="-20" dirty="0">
                <a:cs typeface="Arial"/>
              </a:rPr>
              <a:t> </a:t>
            </a:r>
            <a:r>
              <a:rPr lang="en-US" sz="2800" dirty="0">
                <a:cs typeface="Arial"/>
              </a:rPr>
              <a:t>clocks</a:t>
            </a:r>
            <a:r>
              <a:rPr lang="en-US" sz="2800" spc="-70" dirty="0">
                <a:cs typeface="Arial"/>
              </a:rPr>
              <a:t> </a:t>
            </a:r>
            <a:r>
              <a:rPr lang="en-US" sz="2800" dirty="0">
                <a:cs typeface="Arial"/>
              </a:rPr>
              <a:t>insurance</a:t>
            </a:r>
            <a:r>
              <a:rPr lang="en-US" sz="2800" spc="-65" dirty="0">
                <a:cs typeface="Arial"/>
              </a:rPr>
              <a:t> </a:t>
            </a:r>
            <a:r>
              <a:rPr lang="en-US" sz="2800" dirty="0">
                <a:cs typeface="Arial"/>
              </a:rPr>
              <a:t>premium</a:t>
            </a:r>
            <a:r>
              <a:rPr lang="en-US" sz="2800" spc="-55" dirty="0">
                <a:cs typeface="Arial"/>
              </a:rPr>
              <a:t> </a:t>
            </a:r>
            <a:r>
              <a:rPr lang="en-US" sz="2800" dirty="0">
                <a:cs typeface="Arial"/>
              </a:rPr>
              <a:t>Rs.</a:t>
            </a:r>
            <a:r>
              <a:rPr lang="en-US" sz="2800" spc="-25" dirty="0">
                <a:cs typeface="Arial"/>
              </a:rPr>
              <a:t> </a:t>
            </a:r>
            <a:r>
              <a:rPr lang="en-US" sz="2800" dirty="0">
                <a:cs typeface="Arial"/>
              </a:rPr>
              <a:t>10</a:t>
            </a:r>
            <a:r>
              <a:rPr lang="en-US" sz="2800" spc="-15" dirty="0">
                <a:cs typeface="Arial"/>
              </a:rPr>
              <a:t> </a:t>
            </a:r>
            <a:r>
              <a:rPr lang="en-US" sz="2800" spc="-10" dirty="0" err="1">
                <a:cs typeface="Arial"/>
              </a:rPr>
              <a:t>Lakhs</a:t>
            </a:r>
            <a:r>
              <a:rPr lang="en-US" sz="2800" spc="-10" dirty="0">
                <a:cs typeface="Arial"/>
              </a:rPr>
              <a:t> </a:t>
            </a:r>
            <a:r>
              <a:rPr lang="en-US" sz="2800" dirty="0">
                <a:cs typeface="Arial"/>
              </a:rPr>
              <a:t>in</a:t>
            </a:r>
            <a:r>
              <a:rPr lang="en-US" sz="2800" spc="-40" dirty="0">
                <a:cs typeface="Arial"/>
              </a:rPr>
              <a:t> </a:t>
            </a:r>
            <a:r>
              <a:rPr lang="en-US" sz="2800" dirty="0">
                <a:cs typeface="Arial"/>
              </a:rPr>
              <a:t>one</a:t>
            </a:r>
            <a:r>
              <a:rPr lang="en-US" sz="2800" spc="-20" dirty="0">
                <a:cs typeface="Arial"/>
              </a:rPr>
              <a:t> </a:t>
            </a:r>
            <a:r>
              <a:rPr lang="en-US" sz="2800" spc="-10" dirty="0">
                <a:cs typeface="Arial"/>
              </a:rPr>
              <a:t>quarter.</a:t>
            </a:r>
            <a:r>
              <a:rPr lang="en-US" sz="2800" spc="-5" dirty="0">
                <a:cs typeface="Arial"/>
              </a:rPr>
              <a:t> </a:t>
            </a:r>
            <a:r>
              <a:rPr lang="en-US" sz="2800" spc="-10" dirty="0">
                <a:cs typeface="Arial"/>
              </a:rPr>
              <a:t>Now,</a:t>
            </a:r>
            <a:r>
              <a:rPr lang="en-US" sz="2800" spc="20" dirty="0">
                <a:cs typeface="Arial"/>
              </a:rPr>
              <a:t> </a:t>
            </a:r>
            <a:r>
              <a:rPr lang="en-US" sz="2800" dirty="0">
                <a:cs typeface="Arial"/>
              </a:rPr>
              <a:t>this</a:t>
            </a:r>
            <a:r>
              <a:rPr lang="en-US" sz="2800" spc="-45" dirty="0">
                <a:cs typeface="Arial"/>
              </a:rPr>
              <a:t> </a:t>
            </a:r>
            <a:r>
              <a:rPr lang="en-US" sz="2800" dirty="0">
                <a:cs typeface="Arial"/>
              </a:rPr>
              <a:t>will</a:t>
            </a:r>
            <a:r>
              <a:rPr lang="en-US" sz="2800" spc="-10" dirty="0">
                <a:cs typeface="Arial"/>
              </a:rPr>
              <a:t> </a:t>
            </a:r>
            <a:r>
              <a:rPr lang="en-US" sz="2800" dirty="0">
                <a:cs typeface="Arial"/>
              </a:rPr>
              <a:t>be</a:t>
            </a:r>
            <a:r>
              <a:rPr lang="en-US" sz="2800" spc="-40" dirty="0">
                <a:cs typeface="Arial"/>
              </a:rPr>
              <a:t> </a:t>
            </a:r>
            <a:r>
              <a:rPr lang="en-US" sz="2800" dirty="0">
                <a:cs typeface="Arial"/>
              </a:rPr>
              <a:t>subject</a:t>
            </a:r>
            <a:r>
              <a:rPr lang="en-US" sz="2800" spc="-45" dirty="0">
                <a:cs typeface="Arial"/>
              </a:rPr>
              <a:t> </a:t>
            </a:r>
            <a:r>
              <a:rPr lang="en-US" sz="2800" dirty="0">
                <a:cs typeface="Arial"/>
              </a:rPr>
              <a:t>to</a:t>
            </a:r>
            <a:r>
              <a:rPr lang="en-US" sz="2800" spc="-20" dirty="0">
                <a:cs typeface="Arial"/>
              </a:rPr>
              <a:t> </a:t>
            </a:r>
            <a:r>
              <a:rPr lang="en-US" sz="2800" dirty="0">
                <a:cs typeface="Arial"/>
              </a:rPr>
              <a:t>the</a:t>
            </a:r>
            <a:r>
              <a:rPr lang="en-US" sz="2800" spc="-60" dirty="0">
                <a:cs typeface="Arial"/>
              </a:rPr>
              <a:t> </a:t>
            </a:r>
            <a:r>
              <a:rPr lang="en-US" sz="2800" dirty="0">
                <a:cs typeface="Arial"/>
              </a:rPr>
              <a:t>TDS</a:t>
            </a:r>
            <a:r>
              <a:rPr lang="en-US" sz="2800" spc="-50" dirty="0">
                <a:cs typeface="Arial"/>
              </a:rPr>
              <a:t> </a:t>
            </a:r>
            <a:r>
              <a:rPr lang="en-US" sz="2800" dirty="0">
                <a:cs typeface="Arial"/>
              </a:rPr>
              <a:t>provision</a:t>
            </a:r>
            <a:r>
              <a:rPr lang="en-US" sz="2800" spc="-45" dirty="0">
                <a:cs typeface="Arial"/>
              </a:rPr>
              <a:t> </a:t>
            </a:r>
            <a:r>
              <a:rPr lang="en-US" sz="2800" dirty="0">
                <a:cs typeface="Arial"/>
              </a:rPr>
              <a:t>and</a:t>
            </a:r>
            <a:r>
              <a:rPr lang="en-US" sz="2800" spc="-20" dirty="0">
                <a:cs typeface="Arial"/>
              </a:rPr>
              <a:t> </a:t>
            </a:r>
            <a:r>
              <a:rPr lang="en-US" sz="2800" dirty="0">
                <a:cs typeface="Arial"/>
              </a:rPr>
              <a:t>the</a:t>
            </a:r>
            <a:r>
              <a:rPr lang="en-US" sz="2800" spc="-35" dirty="0">
                <a:cs typeface="Arial"/>
              </a:rPr>
              <a:t> </a:t>
            </a:r>
            <a:r>
              <a:rPr lang="en-US" sz="2800" dirty="0">
                <a:cs typeface="Arial"/>
              </a:rPr>
              <a:t>agent</a:t>
            </a:r>
            <a:r>
              <a:rPr lang="en-US" sz="2800" spc="-5" dirty="0">
                <a:cs typeface="Arial"/>
              </a:rPr>
              <a:t> </a:t>
            </a:r>
            <a:r>
              <a:rPr lang="en-US" sz="2800" dirty="0">
                <a:cs typeface="Arial"/>
              </a:rPr>
              <a:t>has</a:t>
            </a:r>
            <a:r>
              <a:rPr lang="en-US" sz="2800" spc="-25" dirty="0">
                <a:cs typeface="Arial"/>
              </a:rPr>
              <a:t> </a:t>
            </a:r>
            <a:r>
              <a:rPr lang="en-US" sz="2800" dirty="0">
                <a:cs typeface="Arial"/>
              </a:rPr>
              <a:t>to</a:t>
            </a:r>
            <a:r>
              <a:rPr lang="en-US" sz="2800" spc="-40" dirty="0">
                <a:cs typeface="Arial"/>
              </a:rPr>
              <a:t> </a:t>
            </a:r>
            <a:r>
              <a:rPr lang="en-US" sz="2800" dirty="0">
                <a:cs typeface="Arial"/>
              </a:rPr>
              <a:t>disclose</a:t>
            </a:r>
            <a:r>
              <a:rPr lang="en-US" sz="2800" spc="-85" dirty="0">
                <a:cs typeface="Arial"/>
              </a:rPr>
              <a:t> </a:t>
            </a:r>
            <a:r>
              <a:rPr lang="en-US" sz="2800" dirty="0">
                <a:cs typeface="Arial"/>
              </a:rPr>
              <a:t>in</a:t>
            </a:r>
            <a:r>
              <a:rPr lang="en-US" sz="2800" spc="-15" dirty="0">
                <a:cs typeface="Arial"/>
              </a:rPr>
              <a:t> </a:t>
            </a:r>
            <a:r>
              <a:rPr lang="en-US" sz="2800" dirty="0">
                <a:cs typeface="Arial"/>
              </a:rPr>
              <a:t>his</a:t>
            </a:r>
            <a:r>
              <a:rPr lang="en-US" sz="2800" spc="-45" dirty="0">
                <a:cs typeface="Arial"/>
              </a:rPr>
              <a:t> </a:t>
            </a:r>
            <a:r>
              <a:rPr lang="en-US" sz="2800" dirty="0">
                <a:cs typeface="Arial"/>
              </a:rPr>
              <a:t>ITR</a:t>
            </a:r>
            <a:r>
              <a:rPr lang="en-US" sz="2800" spc="-35" dirty="0">
                <a:cs typeface="Arial"/>
              </a:rPr>
              <a:t> </a:t>
            </a:r>
            <a:r>
              <a:rPr lang="en-US" sz="2800" dirty="0">
                <a:cs typeface="Arial"/>
              </a:rPr>
              <a:t>as</a:t>
            </a:r>
            <a:r>
              <a:rPr lang="en-US" sz="2800" spc="-25" dirty="0">
                <a:cs typeface="Arial"/>
              </a:rPr>
              <a:t> </a:t>
            </a:r>
            <a:r>
              <a:rPr lang="en-US" sz="2800" dirty="0">
                <a:cs typeface="Arial"/>
              </a:rPr>
              <a:t>PGBP</a:t>
            </a:r>
            <a:r>
              <a:rPr lang="en-US" sz="2800" spc="-65" dirty="0">
                <a:cs typeface="Arial"/>
              </a:rPr>
              <a:t> .</a:t>
            </a:r>
            <a:endParaRPr lang="en-US" sz="2800" spc="-50" dirty="0">
              <a:cs typeface="Arial"/>
            </a:endParaRPr>
          </a:p>
          <a:p>
            <a:pPr marL="12700" marR="5080" algn="just">
              <a:lnSpc>
                <a:spcPct val="100000"/>
              </a:lnSpc>
              <a:spcBef>
                <a:spcPts val="100"/>
              </a:spcBef>
            </a:pPr>
            <a:r>
              <a:rPr lang="en-US" sz="2800" dirty="0">
                <a:cs typeface="Arial"/>
              </a:rPr>
              <a:t>An</a:t>
            </a:r>
            <a:r>
              <a:rPr lang="en-US" sz="2800" spc="110" dirty="0">
                <a:cs typeface="Arial"/>
              </a:rPr>
              <a:t> </a:t>
            </a:r>
            <a:r>
              <a:rPr lang="en-US" sz="2800" dirty="0">
                <a:cs typeface="Arial"/>
              </a:rPr>
              <a:t>Electronics</a:t>
            </a:r>
            <a:r>
              <a:rPr lang="en-US" sz="2800" spc="100" dirty="0">
                <a:cs typeface="Arial"/>
              </a:rPr>
              <a:t> </a:t>
            </a:r>
            <a:r>
              <a:rPr lang="en-US" sz="2800" dirty="0">
                <a:cs typeface="Arial"/>
              </a:rPr>
              <a:t>company</a:t>
            </a:r>
            <a:r>
              <a:rPr lang="en-US" sz="2800" spc="80" dirty="0">
                <a:cs typeface="Arial"/>
              </a:rPr>
              <a:t> </a:t>
            </a:r>
            <a:r>
              <a:rPr lang="en-US" sz="2800" dirty="0">
                <a:cs typeface="Arial"/>
              </a:rPr>
              <a:t>decided</a:t>
            </a:r>
            <a:r>
              <a:rPr lang="en-US" sz="2800" spc="114" dirty="0">
                <a:cs typeface="Arial"/>
              </a:rPr>
              <a:t> </a:t>
            </a:r>
            <a:r>
              <a:rPr lang="en-US" sz="2800" dirty="0">
                <a:cs typeface="Arial"/>
              </a:rPr>
              <a:t>to</a:t>
            </a:r>
            <a:r>
              <a:rPr lang="en-US" sz="2800" spc="90" dirty="0">
                <a:cs typeface="Arial"/>
              </a:rPr>
              <a:t> </a:t>
            </a:r>
            <a:r>
              <a:rPr lang="en-US" sz="2800" dirty="0">
                <a:cs typeface="Arial"/>
              </a:rPr>
              <a:t>offer</a:t>
            </a:r>
            <a:r>
              <a:rPr lang="en-US" sz="2800" spc="105" dirty="0">
                <a:cs typeface="Arial"/>
              </a:rPr>
              <a:t> </a:t>
            </a:r>
            <a:r>
              <a:rPr lang="en-US" sz="2800" dirty="0">
                <a:cs typeface="Arial"/>
              </a:rPr>
              <a:t>the</a:t>
            </a:r>
            <a:r>
              <a:rPr lang="en-US" sz="2800" spc="114" dirty="0">
                <a:cs typeface="Arial"/>
              </a:rPr>
              <a:t> </a:t>
            </a:r>
            <a:r>
              <a:rPr lang="en-US" sz="2800" dirty="0">
                <a:cs typeface="Arial"/>
              </a:rPr>
              <a:t>tour</a:t>
            </a:r>
            <a:r>
              <a:rPr lang="en-US" sz="2800" spc="110" dirty="0">
                <a:cs typeface="Arial"/>
              </a:rPr>
              <a:t> </a:t>
            </a:r>
            <a:r>
              <a:rPr lang="en-US" sz="2800" dirty="0">
                <a:cs typeface="Arial"/>
              </a:rPr>
              <a:t>to</a:t>
            </a:r>
            <a:r>
              <a:rPr lang="en-US" sz="2800" spc="114" dirty="0">
                <a:cs typeface="Arial"/>
              </a:rPr>
              <a:t> </a:t>
            </a:r>
            <a:r>
              <a:rPr lang="en-US" sz="2800" dirty="0">
                <a:cs typeface="Arial"/>
              </a:rPr>
              <a:t>Dubai</a:t>
            </a:r>
            <a:r>
              <a:rPr lang="en-US" sz="2800" spc="90" dirty="0">
                <a:cs typeface="Arial"/>
              </a:rPr>
              <a:t> </a:t>
            </a:r>
            <a:r>
              <a:rPr lang="en-US" sz="2800" dirty="0">
                <a:cs typeface="Arial"/>
              </a:rPr>
              <a:t>for</a:t>
            </a:r>
            <a:r>
              <a:rPr lang="en-US" sz="2800" spc="110" dirty="0">
                <a:cs typeface="Arial"/>
              </a:rPr>
              <a:t> </a:t>
            </a:r>
            <a:r>
              <a:rPr lang="en-US" sz="2800" dirty="0">
                <a:cs typeface="Arial"/>
              </a:rPr>
              <a:t>the</a:t>
            </a:r>
            <a:r>
              <a:rPr lang="en-US" sz="2800" spc="85" dirty="0">
                <a:cs typeface="Arial"/>
              </a:rPr>
              <a:t> </a:t>
            </a:r>
            <a:r>
              <a:rPr lang="en-US" sz="2800" dirty="0">
                <a:cs typeface="Arial"/>
              </a:rPr>
              <a:t>dealer</a:t>
            </a:r>
            <a:r>
              <a:rPr lang="en-US" sz="2800" spc="90" dirty="0">
                <a:cs typeface="Arial"/>
              </a:rPr>
              <a:t> </a:t>
            </a:r>
            <a:r>
              <a:rPr lang="en-US" sz="2800" dirty="0">
                <a:cs typeface="Arial"/>
              </a:rPr>
              <a:t>who</a:t>
            </a:r>
            <a:r>
              <a:rPr lang="en-US" sz="2800" spc="110" dirty="0">
                <a:cs typeface="Arial"/>
              </a:rPr>
              <a:t> </a:t>
            </a:r>
            <a:r>
              <a:rPr lang="en-US" sz="2800" dirty="0">
                <a:cs typeface="Arial"/>
              </a:rPr>
              <a:t>makes</a:t>
            </a:r>
            <a:r>
              <a:rPr lang="en-US" sz="2800" spc="100" dirty="0">
                <a:cs typeface="Arial"/>
              </a:rPr>
              <a:t> </a:t>
            </a:r>
            <a:r>
              <a:rPr lang="en-US" sz="2800" dirty="0">
                <a:cs typeface="Arial"/>
              </a:rPr>
              <a:t>the</a:t>
            </a:r>
            <a:r>
              <a:rPr lang="en-US" sz="2800" spc="60" dirty="0">
                <a:cs typeface="Arial"/>
              </a:rPr>
              <a:t> </a:t>
            </a:r>
            <a:r>
              <a:rPr lang="en-US" sz="2800" dirty="0">
                <a:cs typeface="Arial"/>
              </a:rPr>
              <a:t>purchases</a:t>
            </a:r>
            <a:r>
              <a:rPr lang="en-US" sz="2800" spc="130" dirty="0">
                <a:cs typeface="Arial"/>
              </a:rPr>
              <a:t> </a:t>
            </a:r>
            <a:r>
              <a:rPr lang="en-US" sz="2800" dirty="0">
                <a:cs typeface="Arial"/>
              </a:rPr>
              <a:t>Rs.</a:t>
            </a:r>
            <a:r>
              <a:rPr lang="en-US" sz="2800" spc="105" dirty="0">
                <a:cs typeface="Arial"/>
              </a:rPr>
              <a:t> </a:t>
            </a:r>
            <a:r>
              <a:rPr lang="en-US" sz="2800" spc="-50" dirty="0">
                <a:cs typeface="Arial"/>
              </a:rPr>
              <a:t>1 </a:t>
            </a:r>
            <a:r>
              <a:rPr lang="en-US" sz="2800" dirty="0" err="1">
                <a:cs typeface="Arial"/>
              </a:rPr>
              <a:t>Crore</a:t>
            </a:r>
            <a:r>
              <a:rPr lang="en-US" sz="2800" spc="220" dirty="0">
                <a:cs typeface="Arial"/>
              </a:rPr>
              <a:t> </a:t>
            </a:r>
            <a:r>
              <a:rPr lang="en-US" sz="2800" dirty="0">
                <a:cs typeface="Arial"/>
              </a:rPr>
              <a:t>in</a:t>
            </a:r>
            <a:r>
              <a:rPr lang="en-US" sz="2800" spc="220" dirty="0">
                <a:cs typeface="Arial"/>
              </a:rPr>
              <a:t> </a:t>
            </a:r>
            <a:r>
              <a:rPr lang="en-US" sz="2800" dirty="0">
                <a:cs typeface="Arial"/>
              </a:rPr>
              <a:t>one</a:t>
            </a:r>
            <a:r>
              <a:rPr lang="en-US" sz="2800" spc="200" dirty="0">
                <a:cs typeface="Arial"/>
              </a:rPr>
              <a:t> </a:t>
            </a:r>
            <a:r>
              <a:rPr lang="en-US" sz="2800" dirty="0">
                <a:cs typeface="Arial"/>
              </a:rPr>
              <a:t>year.</a:t>
            </a:r>
            <a:r>
              <a:rPr lang="en-US" sz="2800" spc="220" dirty="0">
                <a:cs typeface="Arial"/>
              </a:rPr>
              <a:t> </a:t>
            </a:r>
            <a:r>
              <a:rPr lang="en-US" sz="2800" dirty="0">
                <a:cs typeface="Arial"/>
              </a:rPr>
              <a:t>Now,</a:t>
            </a:r>
            <a:r>
              <a:rPr lang="en-US" sz="2800" spc="225" dirty="0">
                <a:cs typeface="Arial"/>
              </a:rPr>
              <a:t> </a:t>
            </a:r>
            <a:r>
              <a:rPr lang="en-US" sz="2800" dirty="0">
                <a:cs typeface="Arial"/>
              </a:rPr>
              <a:t>this</a:t>
            </a:r>
            <a:r>
              <a:rPr lang="en-US" sz="2800" spc="204" dirty="0">
                <a:cs typeface="Arial"/>
              </a:rPr>
              <a:t> </a:t>
            </a:r>
            <a:r>
              <a:rPr lang="en-US" sz="2800" dirty="0">
                <a:cs typeface="Arial"/>
              </a:rPr>
              <a:t>will</a:t>
            </a:r>
            <a:r>
              <a:rPr lang="en-US" sz="2800" spc="229" dirty="0">
                <a:cs typeface="Arial"/>
              </a:rPr>
              <a:t> </a:t>
            </a:r>
            <a:r>
              <a:rPr lang="en-US" sz="2800" dirty="0">
                <a:cs typeface="Arial"/>
              </a:rPr>
              <a:t>be</a:t>
            </a:r>
            <a:r>
              <a:rPr lang="en-US" sz="2800" spc="200" dirty="0">
                <a:cs typeface="Arial"/>
              </a:rPr>
              <a:t> </a:t>
            </a:r>
            <a:r>
              <a:rPr lang="en-US" sz="2800" dirty="0">
                <a:cs typeface="Arial"/>
              </a:rPr>
              <a:t>subject</a:t>
            </a:r>
            <a:r>
              <a:rPr lang="en-US" sz="2800" spc="200" dirty="0">
                <a:cs typeface="Arial"/>
              </a:rPr>
              <a:t> </a:t>
            </a:r>
            <a:r>
              <a:rPr lang="en-US" sz="2800" dirty="0">
                <a:cs typeface="Arial"/>
              </a:rPr>
              <a:t>to</a:t>
            </a:r>
            <a:r>
              <a:rPr lang="en-US" sz="2800" spc="225" dirty="0">
                <a:cs typeface="Arial"/>
              </a:rPr>
              <a:t> </a:t>
            </a:r>
            <a:r>
              <a:rPr lang="en-US" sz="2800" dirty="0">
                <a:cs typeface="Arial"/>
              </a:rPr>
              <a:t>the</a:t>
            </a:r>
            <a:r>
              <a:rPr lang="en-US" sz="2800" spc="200" dirty="0">
                <a:cs typeface="Arial"/>
              </a:rPr>
              <a:t> </a:t>
            </a:r>
            <a:r>
              <a:rPr lang="en-US" sz="2800" dirty="0">
                <a:cs typeface="Arial"/>
              </a:rPr>
              <a:t>TDS</a:t>
            </a:r>
            <a:r>
              <a:rPr lang="en-US" sz="2800" spc="210" dirty="0">
                <a:cs typeface="Arial"/>
              </a:rPr>
              <a:t> </a:t>
            </a:r>
            <a:r>
              <a:rPr lang="en-US" sz="2800" dirty="0">
                <a:cs typeface="Arial"/>
              </a:rPr>
              <a:t>provision</a:t>
            </a:r>
            <a:r>
              <a:rPr lang="en-US" sz="2800" spc="235" dirty="0">
                <a:cs typeface="Arial"/>
              </a:rPr>
              <a:t> </a:t>
            </a:r>
            <a:r>
              <a:rPr lang="en-US" sz="2800" dirty="0">
                <a:cs typeface="Arial"/>
              </a:rPr>
              <a:t>and</a:t>
            </a:r>
            <a:r>
              <a:rPr lang="en-US" sz="2800" spc="200" dirty="0">
                <a:cs typeface="Arial"/>
              </a:rPr>
              <a:t> </a:t>
            </a:r>
            <a:r>
              <a:rPr lang="en-US" sz="2800" dirty="0">
                <a:cs typeface="Arial"/>
              </a:rPr>
              <a:t>TDS</a:t>
            </a:r>
            <a:r>
              <a:rPr lang="en-US" sz="2800" spc="210" dirty="0">
                <a:cs typeface="Arial"/>
              </a:rPr>
              <a:t> </a:t>
            </a:r>
            <a:r>
              <a:rPr lang="en-US" sz="2800" dirty="0">
                <a:cs typeface="Arial"/>
              </a:rPr>
              <a:t>will</a:t>
            </a:r>
            <a:r>
              <a:rPr lang="en-US" sz="2800" spc="229" dirty="0">
                <a:cs typeface="Arial"/>
              </a:rPr>
              <a:t> </a:t>
            </a:r>
            <a:r>
              <a:rPr lang="en-US" sz="2800" dirty="0">
                <a:cs typeface="Arial"/>
              </a:rPr>
              <a:t>be</a:t>
            </a:r>
            <a:r>
              <a:rPr lang="en-US" sz="2800" spc="200" dirty="0">
                <a:cs typeface="Arial"/>
              </a:rPr>
              <a:t> </a:t>
            </a:r>
            <a:r>
              <a:rPr lang="en-US" sz="2800" dirty="0">
                <a:cs typeface="Arial"/>
              </a:rPr>
              <a:t>done</a:t>
            </a:r>
            <a:r>
              <a:rPr lang="en-US" sz="2800" spc="195" dirty="0">
                <a:cs typeface="Arial"/>
              </a:rPr>
              <a:t> </a:t>
            </a:r>
            <a:r>
              <a:rPr lang="en-US" sz="2800" dirty="0">
                <a:cs typeface="Arial"/>
              </a:rPr>
              <a:t>on</a:t>
            </a:r>
            <a:r>
              <a:rPr lang="en-US" sz="2800" spc="200" dirty="0">
                <a:cs typeface="Arial"/>
              </a:rPr>
              <a:t> </a:t>
            </a:r>
            <a:r>
              <a:rPr lang="en-US" sz="2800" dirty="0">
                <a:cs typeface="Arial"/>
              </a:rPr>
              <a:t>the</a:t>
            </a:r>
            <a:r>
              <a:rPr lang="en-US" sz="2800" spc="200" dirty="0">
                <a:cs typeface="Arial"/>
              </a:rPr>
              <a:t> </a:t>
            </a:r>
            <a:r>
              <a:rPr lang="en-US" sz="2800" dirty="0">
                <a:cs typeface="Arial"/>
              </a:rPr>
              <a:t>basis</a:t>
            </a:r>
            <a:r>
              <a:rPr lang="en-US" sz="2800" spc="200" dirty="0">
                <a:cs typeface="Arial"/>
              </a:rPr>
              <a:t> </a:t>
            </a:r>
            <a:r>
              <a:rPr lang="en-US" sz="2800" spc="-25" dirty="0">
                <a:cs typeface="Arial"/>
              </a:rPr>
              <a:t>of </a:t>
            </a:r>
            <a:r>
              <a:rPr lang="en-US" sz="2800" dirty="0">
                <a:cs typeface="Arial"/>
              </a:rPr>
              <a:t>market</a:t>
            </a:r>
            <a:r>
              <a:rPr lang="en-US" sz="2800" spc="345" dirty="0">
                <a:cs typeface="Arial"/>
              </a:rPr>
              <a:t>  </a:t>
            </a:r>
            <a:r>
              <a:rPr lang="en-US" sz="2800" dirty="0">
                <a:cs typeface="Arial"/>
              </a:rPr>
              <a:t>value</a:t>
            </a:r>
            <a:r>
              <a:rPr lang="en-US" sz="2800" spc="335" dirty="0">
                <a:cs typeface="Arial"/>
              </a:rPr>
              <a:t>  </a:t>
            </a:r>
            <a:r>
              <a:rPr lang="en-US" sz="2800" dirty="0">
                <a:cs typeface="Arial"/>
              </a:rPr>
              <a:t>of</a:t>
            </a:r>
            <a:r>
              <a:rPr lang="en-US" sz="2800" spc="335" dirty="0">
                <a:cs typeface="Arial"/>
              </a:rPr>
              <a:t>  </a:t>
            </a:r>
            <a:r>
              <a:rPr lang="en-US" sz="2800" dirty="0">
                <a:cs typeface="Arial"/>
              </a:rPr>
              <a:t>the</a:t>
            </a:r>
            <a:r>
              <a:rPr lang="en-US" sz="2800" spc="335" dirty="0">
                <a:cs typeface="Arial"/>
              </a:rPr>
              <a:t>  </a:t>
            </a:r>
            <a:r>
              <a:rPr lang="en-US" sz="2800" dirty="0">
                <a:cs typeface="Arial"/>
              </a:rPr>
              <a:t>tour</a:t>
            </a:r>
            <a:r>
              <a:rPr lang="en-US" sz="2800" spc="335" dirty="0">
                <a:cs typeface="Arial"/>
              </a:rPr>
              <a:t>  </a:t>
            </a:r>
            <a:r>
              <a:rPr lang="en-US" sz="2800" dirty="0">
                <a:cs typeface="Arial"/>
              </a:rPr>
              <a:t>the</a:t>
            </a:r>
            <a:r>
              <a:rPr lang="en-US" sz="2800" spc="330" dirty="0">
                <a:cs typeface="Arial"/>
              </a:rPr>
              <a:t>  </a:t>
            </a:r>
            <a:r>
              <a:rPr lang="en-US" sz="2800" dirty="0">
                <a:cs typeface="Arial"/>
              </a:rPr>
              <a:t>same</a:t>
            </a:r>
            <a:r>
              <a:rPr lang="en-US" sz="2800" spc="335" dirty="0">
                <a:cs typeface="Arial"/>
              </a:rPr>
              <a:t>  </a:t>
            </a:r>
            <a:r>
              <a:rPr lang="en-US" sz="2800" dirty="0">
                <a:cs typeface="Arial"/>
              </a:rPr>
              <a:t>has</a:t>
            </a:r>
            <a:r>
              <a:rPr lang="en-US" sz="2800" spc="350" dirty="0">
                <a:cs typeface="Arial"/>
              </a:rPr>
              <a:t>  </a:t>
            </a:r>
            <a:r>
              <a:rPr lang="en-US" sz="2800" dirty="0">
                <a:cs typeface="Arial"/>
              </a:rPr>
              <a:t>to</a:t>
            </a:r>
            <a:r>
              <a:rPr lang="en-US" sz="2800" spc="340" dirty="0">
                <a:cs typeface="Arial"/>
              </a:rPr>
              <a:t>  </a:t>
            </a:r>
            <a:r>
              <a:rPr lang="en-US" sz="2800" dirty="0">
                <a:cs typeface="Arial"/>
              </a:rPr>
              <a:t>be</a:t>
            </a:r>
            <a:r>
              <a:rPr lang="en-US" sz="2800" spc="335" dirty="0">
                <a:cs typeface="Arial"/>
              </a:rPr>
              <a:t>  </a:t>
            </a:r>
            <a:r>
              <a:rPr lang="en-US" sz="2800" dirty="0">
                <a:cs typeface="Arial"/>
              </a:rPr>
              <a:t>disclosed</a:t>
            </a:r>
            <a:r>
              <a:rPr lang="en-US" sz="2800" spc="340" dirty="0">
                <a:cs typeface="Arial"/>
              </a:rPr>
              <a:t>  </a:t>
            </a:r>
            <a:r>
              <a:rPr lang="en-US" sz="2800" dirty="0">
                <a:cs typeface="Arial"/>
              </a:rPr>
              <a:t>by</a:t>
            </a:r>
            <a:r>
              <a:rPr lang="en-US" sz="2800" spc="340" dirty="0">
                <a:cs typeface="Arial"/>
              </a:rPr>
              <a:t>  </a:t>
            </a:r>
            <a:r>
              <a:rPr lang="en-US" sz="2800" dirty="0">
                <a:cs typeface="Arial"/>
              </a:rPr>
              <a:t>the</a:t>
            </a:r>
            <a:r>
              <a:rPr lang="en-US" sz="2800" spc="340" dirty="0">
                <a:cs typeface="Arial"/>
              </a:rPr>
              <a:t>  </a:t>
            </a:r>
            <a:r>
              <a:rPr lang="en-US" sz="2800" dirty="0">
                <a:cs typeface="Arial"/>
              </a:rPr>
              <a:t>purchaser</a:t>
            </a:r>
            <a:r>
              <a:rPr lang="en-US" sz="2800" spc="340" dirty="0">
                <a:cs typeface="Arial"/>
              </a:rPr>
              <a:t>  </a:t>
            </a:r>
            <a:r>
              <a:rPr lang="en-US" sz="2800" dirty="0">
                <a:cs typeface="Arial"/>
              </a:rPr>
              <a:t>under</a:t>
            </a:r>
            <a:r>
              <a:rPr lang="en-US" sz="2800" spc="335" dirty="0">
                <a:cs typeface="Arial"/>
              </a:rPr>
              <a:t>  </a:t>
            </a:r>
            <a:r>
              <a:rPr lang="en-US" sz="2800" spc="-10" dirty="0">
                <a:cs typeface="Arial"/>
              </a:rPr>
              <a:t>PGBP.</a:t>
            </a:r>
            <a:endParaRPr lang="en-US" sz="2800" dirty="0">
              <a:cs typeface="Arial"/>
            </a:endParaRPr>
          </a:p>
          <a:p>
            <a:pPr marL="12700" marR="6350" algn="just">
              <a:lnSpc>
                <a:spcPct val="100000"/>
              </a:lnSpc>
              <a:spcBef>
                <a:spcPts val="5"/>
              </a:spcBef>
            </a:pPr>
            <a:r>
              <a:rPr lang="en-US" sz="2800" dirty="0">
                <a:cs typeface="Arial"/>
              </a:rPr>
              <a:t>Provision</a:t>
            </a:r>
            <a:r>
              <a:rPr lang="en-US" sz="2800" spc="95" dirty="0">
                <a:cs typeface="Arial"/>
              </a:rPr>
              <a:t> </a:t>
            </a:r>
            <a:r>
              <a:rPr lang="en-US" sz="2800" dirty="0">
                <a:cs typeface="Arial"/>
              </a:rPr>
              <a:t>of</a:t>
            </a:r>
            <a:r>
              <a:rPr lang="en-US" sz="2800" spc="85" dirty="0">
                <a:cs typeface="Arial"/>
              </a:rPr>
              <a:t> </a:t>
            </a:r>
            <a:r>
              <a:rPr lang="en-US" sz="2800" dirty="0">
                <a:cs typeface="Arial"/>
              </a:rPr>
              <a:t>free</a:t>
            </a:r>
            <a:r>
              <a:rPr lang="en-US" sz="2800" spc="90" dirty="0">
                <a:cs typeface="Arial"/>
              </a:rPr>
              <a:t> </a:t>
            </a:r>
            <a:r>
              <a:rPr lang="en-US" sz="2800" dirty="0">
                <a:cs typeface="Arial"/>
              </a:rPr>
              <a:t>mobile</a:t>
            </a:r>
            <a:r>
              <a:rPr lang="en-US" sz="2800" spc="75" dirty="0">
                <a:cs typeface="Arial"/>
              </a:rPr>
              <a:t> </a:t>
            </a:r>
            <a:r>
              <a:rPr lang="en-US" sz="2800" dirty="0">
                <a:cs typeface="Arial"/>
              </a:rPr>
              <a:t>cell</a:t>
            </a:r>
            <a:r>
              <a:rPr lang="en-US" sz="2800" spc="90" dirty="0">
                <a:cs typeface="Arial"/>
              </a:rPr>
              <a:t> </a:t>
            </a:r>
            <a:r>
              <a:rPr lang="en-US" sz="2800" dirty="0">
                <a:cs typeface="Arial"/>
              </a:rPr>
              <a:t>phones</a:t>
            </a:r>
            <a:r>
              <a:rPr lang="en-US" sz="2800" spc="100" dirty="0">
                <a:cs typeface="Arial"/>
              </a:rPr>
              <a:t> </a:t>
            </a:r>
            <a:r>
              <a:rPr lang="en-US" sz="2800" dirty="0">
                <a:cs typeface="Arial"/>
              </a:rPr>
              <a:t>to</a:t>
            </a:r>
            <a:r>
              <a:rPr lang="en-US" sz="2800" spc="90" dirty="0">
                <a:cs typeface="Arial"/>
              </a:rPr>
              <a:t> </a:t>
            </a:r>
            <a:r>
              <a:rPr lang="en-US" sz="2800" dirty="0">
                <a:cs typeface="Arial"/>
              </a:rPr>
              <a:t>distributors</a:t>
            </a:r>
            <a:r>
              <a:rPr lang="en-US" sz="2800" spc="105" dirty="0">
                <a:cs typeface="Arial"/>
              </a:rPr>
              <a:t> </a:t>
            </a:r>
            <a:r>
              <a:rPr lang="en-US" sz="2800" dirty="0">
                <a:cs typeface="Arial"/>
              </a:rPr>
              <a:t>subject</a:t>
            </a:r>
            <a:r>
              <a:rPr lang="en-US" sz="2800" spc="90" dirty="0">
                <a:cs typeface="Arial"/>
              </a:rPr>
              <a:t> </a:t>
            </a:r>
            <a:r>
              <a:rPr lang="en-US" sz="2800" dirty="0">
                <a:cs typeface="Arial"/>
              </a:rPr>
              <a:t>to</a:t>
            </a:r>
            <a:r>
              <a:rPr lang="en-US" sz="2800" spc="90" dirty="0">
                <a:cs typeface="Arial"/>
              </a:rPr>
              <a:t> </a:t>
            </a:r>
            <a:r>
              <a:rPr lang="en-US" sz="2800" dirty="0">
                <a:cs typeface="Arial"/>
              </a:rPr>
              <a:t>sale</a:t>
            </a:r>
            <a:r>
              <a:rPr lang="en-US" sz="2800" spc="95" dirty="0">
                <a:cs typeface="Arial"/>
              </a:rPr>
              <a:t> </a:t>
            </a:r>
            <a:r>
              <a:rPr lang="en-US" sz="2800" dirty="0">
                <a:cs typeface="Arial"/>
              </a:rPr>
              <a:t>of</a:t>
            </a:r>
            <a:r>
              <a:rPr lang="en-US" sz="2800" spc="85" dirty="0">
                <a:cs typeface="Arial"/>
              </a:rPr>
              <a:t> </a:t>
            </a:r>
            <a:r>
              <a:rPr lang="en-US" sz="2800" dirty="0">
                <a:cs typeface="Arial"/>
              </a:rPr>
              <a:t>“N”</a:t>
            </a:r>
            <a:r>
              <a:rPr lang="en-US" sz="2800" spc="80" dirty="0">
                <a:cs typeface="Arial"/>
              </a:rPr>
              <a:t> </a:t>
            </a:r>
            <a:r>
              <a:rPr lang="en-US" sz="2800" dirty="0">
                <a:cs typeface="Arial"/>
              </a:rPr>
              <a:t>number</a:t>
            </a:r>
            <a:r>
              <a:rPr lang="en-US" sz="2800" spc="80" dirty="0">
                <a:cs typeface="Arial"/>
              </a:rPr>
              <a:t> </a:t>
            </a:r>
            <a:r>
              <a:rPr lang="en-US" sz="2800" dirty="0">
                <a:cs typeface="Arial"/>
              </a:rPr>
              <a:t>of</a:t>
            </a:r>
            <a:r>
              <a:rPr lang="en-US" sz="2800" spc="60" dirty="0">
                <a:cs typeface="Arial"/>
              </a:rPr>
              <a:t> </a:t>
            </a:r>
            <a:r>
              <a:rPr lang="en-US" sz="2800" dirty="0">
                <a:cs typeface="Arial"/>
              </a:rPr>
              <a:t>cell</a:t>
            </a:r>
            <a:r>
              <a:rPr lang="en-US" sz="2800" spc="95" dirty="0">
                <a:cs typeface="Arial"/>
              </a:rPr>
              <a:t> </a:t>
            </a:r>
            <a:r>
              <a:rPr lang="en-US" sz="2800" dirty="0">
                <a:cs typeface="Arial"/>
              </a:rPr>
              <a:t>phones</a:t>
            </a:r>
            <a:r>
              <a:rPr lang="en-US" sz="2800" spc="100" dirty="0">
                <a:cs typeface="Arial"/>
              </a:rPr>
              <a:t> </a:t>
            </a:r>
            <a:r>
              <a:rPr lang="en-US" sz="2800" dirty="0">
                <a:cs typeface="Arial"/>
              </a:rPr>
              <a:t>during</a:t>
            </a:r>
            <a:r>
              <a:rPr lang="en-US" sz="2800" spc="100" dirty="0">
                <a:cs typeface="Arial"/>
              </a:rPr>
              <a:t> </a:t>
            </a:r>
            <a:r>
              <a:rPr lang="en-US" sz="2800" spc="-25" dirty="0">
                <a:cs typeface="Arial"/>
              </a:rPr>
              <a:t>the </a:t>
            </a:r>
            <a:r>
              <a:rPr lang="en-US" sz="2800" dirty="0">
                <a:cs typeface="Arial"/>
              </a:rPr>
              <a:t>particular</a:t>
            </a:r>
            <a:r>
              <a:rPr lang="en-US" sz="2800" spc="-45" dirty="0">
                <a:cs typeface="Arial"/>
              </a:rPr>
              <a:t> </a:t>
            </a:r>
            <a:r>
              <a:rPr lang="en-US" sz="2800" dirty="0">
                <a:cs typeface="Arial"/>
              </a:rPr>
              <a:t>(i.e.</a:t>
            </a:r>
            <a:r>
              <a:rPr lang="en-US" sz="2800" spc="-10" dirty="0">
                <a:cs typeface="Arial"/>
              </a:rPr>
              <a:t> </a:t>
            </a:r>
            <a:r>
              <a:rPr lang="en-US" sz="2800" dirty="0">
                <a:cs typeface="Arial"/>
              </a:rPr>
              <a:t>upon meeting</a:t>
            </a:r>
            <a:r>
              <a:rPr lang="en-US" sz="2800" spc="-45" dirty="0">
                <a:cs typeface="Arial"/>
              </a:rPr>
              <a:t> </a:t>
            </a:r>
            <a:r>
              <a:rPr lang="en-US" sz="2800" dirty="0">
                <a:cs typeface="Arial"/>
              </a:rPr>
              <a:t>sales</a:t>
            </a:r>
            <a:r>
              <a:rPr lang="en-US" sz="2800" spc="-15" dirty="0">
                <a:cs typeface="Arial"/>
              </a:rPr>
              <a:t> </a:t>
            </a:r>
            <a:r>
              <a:rPr lang="en-US" sz="2800" spc="-10" dirty="0">
                <a:cs typeface="Arial"/>
              </a:rPr>
              <a:t>target)</a:t>
            </a:r>
            <a:endParaRPr lang="en-US" sz="2800" dirty="0">
              <a:cs typeface="Arial"/>
            </a:endParaRPr>
          </a:p>
          <a:p>
            <a:pPr marL="12700" marR="6350" algn="just">
              <a:lnSpc>
                <a:spcPct val="100000"/>
              </a:lnSpc>
              <a:spcBef>
                <a:spcPts val="1010"/>
              </a:spcBef>
            </a:pPr>
            <a:r>
              <a:rPr lang="en-US" sz="2800" dirty="0">
                <a:cs typeface="Arial"/>
              </a:rPr>
              <a:t>Tour</a:t>
            </a:r>
            <a:r>
              <a:rPr lang="en-US" sz="2800" spc="130" dirty="0">
                <a:cs typeface="Arial"/>
              </a:rPr>
              <a:t> </a:t>
            </a:r>
            <a:r>
              <a:rPr lang="en-US" sz="2800" dirty="0">
                <a:cs typeface="Arial"/>
              </a:rPr>
              <a:t>packages</a:t>
            </a:r>
            <a:r>
              <a:rPr lang="en-US" sz="2800" spc="125" dirty="0">
                <a:cs typeface="Arial"/>
              </a:rPr>
              <a:t> </a:t>
            </a:r>
            <a:r>
              <a:rPr lang="en-US" sz="2800" dirty="0">
                <a:cs typeface="Arial"/>
              </a:rPr>
              <a:t>given</a:t>
            </a:r>
            <a:r>
              <a:rPr lang="en-US" sz="2800" spc="125" dirty="0">
                <a:cs typeface="Arial"/>
              </a:rPr>
              <a:t> </a:t>
            </a:r>
            <a:r>
              <a:rPr lang="en-US" sz="2800" dirty="0">
                <a:cs typeface="Arial"/>
              </a:rPr>
              <a:t>to</a:t>
            </a:r>
            <a:r>
              <a:rPr lang="en-US" sz="2800" spc="114" dirty="0">
                <a:cs typeface="Arial"/>
              </a:rPr>
              <a:t> </a:t>
            </a:r>
            <a:r>
              <a:rPr lang="en-US" sz="2800" dirty="0">
                <a:cs typeface="Arial"/>
              </a:rPr>
              <a:t>health</a:t>
            </a:r>
            <a:r>
              <a:rPr lang="en-US" sz="2800" spc="120" dirty="0">
                <a:cs typeface="Arial"/>
              </a:rPr>
              <a:t> </a:t>
            </a:r>
            <a:r>
              <a:rPr lang="en-US" sz="2800" dirty="0">
                <a:cs typeface="Arial"/>
              </a:rPr>
              <a:t>professionals</a:t>
            </a:r>
            <a:r>
              <a:rPr lang="en-US" sz="2800" spc="130" dirty="0">
                <a:cs typeface="Arial"/>
              </a:rPr>
              <a:t> </a:t>
            </a:r>
            <a:r>
              <a:rPr lang="en-US" sz="2800" dirty="0">
                <a:cs typeface="Arial"/>
              </a:rPr>
              <a:t>by</a:t>
            </a:r>
            <a:r>
              <a:rPr lang="en-US" sz="2800" spc="120" dirty="0">
                <a:cs typeface="Arial"/>
              </a:rPr>
              <a:t> </a:t>
            </a:r>
            <a:r>
              <a:rPr lang="en-US" sz="2800" dirty="0" err="1">
                <a:cs typeface="Arial"/>
              </a:rPr>
              <a:t>pharma</a:t>
            </a:r>
            <a:r>
              <a:rPr lang="en-US" sz="2800" spc="120" dirty="0">
                <a:cs typeface="Arial"/>
              </a:rPr>
              <a:t> </a:t>
            </a:r>
            <a:r>
              <a:rPr lang="en-US" sz="2800" dirty="0">
                <a:cs typeface="Arial"/>
              </a:rPr>
              <a:t>companies</a:t>
            </a:r>
            <a:r>
              <a:rPr lang="en-US" sz="2800" spc="150" dirty="0">
                <a:cs typeface="Arial"/>
              </a:rPr>
              <a:t> </a:t>
            </a:r>
            <a:r>
              <a:rPr lang="en-US" sz="2800" dirty="0">
                <a:cs typeface="Arial"/>
              </a:rPr>
              <a:t>for</a:t>
            </a:r>
            <a:r>
              <a:rPr lang="en-US" sz="2800" spc="130" dirty="0">
                <a:cs typeface="Arial"/>
              </a:rPr>
              <a:t> </a:t>
            </a:r>
            <a:r>
              <a:rPr lang="en-US" sz="2800" dirty="0">
                <a:cs typeface="Arial"/>
              </a:rPr>
              <a:t>promoting</a:t>
            </a:r>
            <a:r>
              <a:rPr lang="en-US" sz="2800" spc="130" dirty="0">
                <a:cs typeface="Arial"/>
              </a:rPr>
              <a:t> </a:t>
            </a:r>
            <a:r>
              <a:rPr lang="en-US" sz="2800" dirty="0">
                <a:cs typeface="Arial"/>
              </a:rPr>
              <a:t>their</a:t>
            </a:r>
            <a:r>
              <a:rPr lang="en-US" sz="2800" spc="114" dirty="0">
                <a:cs typeface="Arial"/>
              </a:rPr>
              <a:t> </a:t>
            </a:r>
            <a:r>
              <a:rPr lang="en-US" sz="2800" dirty="0">
                <a:cs typeface="Arial"/>
              </a:rPr>
              <a:t>medicines.</a:t>
            </a:r>
            <a:r>
              <a:rPr lang="en-US" sz="2800" spc="110" dirty="0">
                <a:cs typeface="Arial"/>
              </a:rPr>
              <a:t> </a:t>
            </a:r>
            <a:r>
              <a:rPr lang="en-US" sz="2800" spc="-10" dirty="0">
                <a:cs typeface="Arial"/>
              </a:rPr>
              <a:t>In case </a:t>
            </a:r>
            <a:r>
              <a:rPr lang="en-US" sz="2800" dirty="0">
                <a:cs typeface="Arial"/>
              </a:rPr>
              <a:t>this</a:t>
            </a:r>
            <a:r>
              <a:rPr lang="en-US" sz="2800" spc="75" dirty="0">
                <a:cs typeface="Arial"/>
              </a:rPr>
              <a:t> </a:t>
            </a:r>
            <a:r>
              <a:rPr lang="en-US" sz="2800" dirty="0">
                <a:cs typeface="Arial"/>
              </a:rPr>
              <a:t>is</a:t>
            </a:r>
            <a:r>
              <a:rPr lang="en-US" sz="2800" spc="70" dirty="0">
                <a:cs typeface="Arial"/>
              </a:rPr>
              <a:t> </a:t>
            </a:r>
            <a:r>
              <a:rPr lang="en-US" sz="2800" dirty="0">
                <a:cs typeface="Arial"/>
              </a:rPr>
              <a:t>not</a:t>
            </a:r>
            <a:r>
              <a:rPr lang="en-US" sz="2800" spc="65" dirty="0">
                <a:cs typeface="Arial"/>
              </a:rPr>
              <a:t> </a:t>
            </a:r>
            <a:r>
              <a:rPr lang="en-US" sz="2800" dirty="0">
                <a:cs typeface="Arial"/>
              </a:rPr>
              <a:t>as</a:t>
            </a:r>
            <a:r>
              <a:rPr lang="en-US" sz="2800" spc="70" dirty="0">
                <a:cs typeface="Arial"/>
              </a:rPr>
              <a:t> </a:t>
            </a:r>
            <a:r>
              <a:rPr lang="en-US" sz="2800" dirty="0">
                <a:cs typeface="Arial"/>
              </a:rPr>
              <a:t>per</a:t>
            </a:r>
            <a:r>
              <a:rPr lang="en-US" sz="2800" spc="60" dirty="0">
                <a:cs typeface="Arial"/>
              </a:rPr>
              <a:t> </a:t>
            </a:r>
            <a:r>
              <a:rPr lang="en-US" sz="2800" dirty="0">
                <a:cs typeface="Arial"/>
              </a:rPr>
              <a:t>the</a:t>
            </a:r>
            <a:r>
              <a:rPr lang="en-US" sz="2800" spc="50" dirty="0">
                <a:cs typeface="Arial"/>
              </a:rPr>
              <a:t> </a:t>
            </a:r>
            <a:r>
              <a:rPr lang="en-US" sz="2800" dirty="0">
                <a:cs typeface="Arial"/>
              </a:rPr>
              <a:t>Law</a:t>
            </a:r>
            <a:r>
              <a:rPr lang="en-US" sz="2800" spc="30" dirty="0">
                <a:cs typeface="Arial"/>
              </a:rPr>
              <a:t> </a:t>
            </a:r>
            <a:r>
              <a:rPr lang="en-US" sz="2800" dirty="0">
                <a:cs typeface="Arial"/>
              </a:rPr>
              <a:t>for</a:t>
            </a:r>
            <a:r>
              <a:rPr lang="en-US" sz="2800" spc="60" dirty="0">
                <a:cs typeface="Arial"/>
              </a:rPr>
              <a:t> </a:t>
            </a:r>
            <a:r>
              <a:rPr lang="en-US" sz="2800" dirty="0">
                <a:cs typeface="Arial"/>
              </a:rPr>
              <a:t>the</a:t>
            </a:r>
            <a:r>
              <a:rPr lang="en-US" sz="2800" spc="75" dirty="0">
                <a:cs typeface="Arial"/>
              </a:rPr>
              <a:t> </a:t>
            </a:r>
            <a:r>
              <a:rPr lang="en-US" sz="2800" dirty="0">
                <a:cs typeface="Arial"/>
              </a:rPr>
              <a:t>doctors</a:t>
            </a:r>
            <a:r>
              <a:rPr lang="en-US" sz="2800" spc="75" dirty="0">
                <a:cs typeface="Arial"/>
              </a:rPr>
              <a:t> </a:t>
            </a:r>
            <a:r>
              <a:rPr lang="en-US" sz="2800" dirty="0">
                <a:cs typeface="Arial"/>
              </a:rPr>
              <a:t>to</a:t>
            </a:r>
            <a:r>
              <a:rPr lang="en-US" sz="2800" spc="65" dirty="0">
                <a:cs typeface="Arial"/>
              </a:rPr>
              <a:t> </a:t>
            </a:r>
            <a:r>
              <a:rPr lang="en-US" sz="2800" dirty="0">
                <a:cs typeface="Arial"/>
              </a:rPr>
              <a:t>receive,</a:t>
            </a:r>
            <a:r>
              <a:rPr lang="en-US" sz="2800" spc="70" dirty="0">
                <a:cs typeface="Arial"/>
              </a:rPr>
              <a:t> </a:t>
            </a:r>
            <a:r>
              <a:rPr lang="en-US" sz="2800" dirty="0">
                <a:cs typeface="Arial"/>
              </a:rPr>
              <a:t>then</a:t>
            </a:r>
            <a:r>
              <a:rPr lang="en-US" sz="2800" spc="70" dirty="0">
                <a:cs typeface="Arial"/>
              </a:rPr>
              <a:t> </a:t>
            </a:r>
            <a:r>
              <a:rPr lang="en-US" sz="2800" dirty="0">
                <a:cs typeface="Arial"/>
              </a:rPr>
              <a:t>even</a:t>
            </a:r>
            <a:r>
              <a:rPr lang="en-US" sz="2800" spc="70" dirty="0">
                <a:cs typeface="Arial"/>
              </a:rPr>
              <a:t> </a:t>
            </a:r>
            <a:r>
              <a:rPr lang="en-US" sz="2800" dirty="0">
                <a:cs typeface="Arial"/>
              </a:rPr>
              <a:t>the</a:t>
            </a:r>
            <a:r>
              <a:rPr lang="en-US" sz="2800" spc="75" dirty="0">
                <a:cs typeface="Arial"/>
              </a:rPr>
              <a:t> </a:t>
            </a:r>
            <a:r>
              <a:rPr lang="en-US" sz="2800" dirty="0">
                <a:cs typeface="Arial"/>
              </a:rPr>
              <a:t>Company</a:t>
            </a:r>
            <a:r>
              <a:rPr lang="en-US" sz="2800" spc="55" dirty="0">
                <a:cs typeface="Arial"/>
              </a:rPr>
              <a:t> </a:t>
            </a:r>
            <a:r>
              <a:rPr lang="en-US" sz="2800" dirty="0">
                <a:cs typeface="Arial"/>
              </a:rPr>
              <a:t>will</a:t>
            </a:r>
            <a:r>
              <a:rPr lang="en-US" sz="2800" spc="70" dirty="0">
                <a:cs typeface="Arial"/>
              </a:rPr>
              <a:t> </a:t>
            </a:r>
            <a:r>
              <a:rPr lang="en-US" sz="2800" dirty="0">
                <a:cs typeface="Arial"/>
              </a:rPr>
              <a:t>not</a:t>
            </a:r>
            <a:r>
              <a:rPr lang="en-US" sz="2800" spc="60" dirty="0">
                <a:cs typeface="Arial"/>
              </a:rPr>
              <a:t> </a:t>
            </a:r>
            <a:r>
              <a:rPr lang="en-US" sz="2800" dirty="0">
                <a:cs typeface="Arial"/>
              </a:rPr>
              <a:t>be</a:t>
            </a:r>
            <a:r>
              <a:rPr lang="en-US" sz="2800" spc="70" dirty="0">
                <a:cs typeface="Arial"/>
              </a:rPr>
              <a:t> </a:t>
            </a:r>
            <a:r>
              <a:rPr lang="en-US" sz="2800" dirty="0">
                <a:cs typeface="Arial"/>
              </a:rPr>
              <a:t>allowed</a:t>
            </a:r>
            <a:r>
              <a:rPr lang="en-US" sz="2800" spc="70" dirty="0">
                <a:cs typeface="Arial"/>
              </a:rPr>
              <a:t> </a:t>
            </a:r>
            <a:r>
              <a:rPr lang="en-US" sz="2800" spc="-10" dirty="0">
                <a:cs typeface="Arial"/>
              </a:rPr>
              <a:t>deduction </a:t>
            </a:r>
            <a:r>
              <a:rPr lang="en-US" sz="2800" dirty="0">
                <a:cs typeface="Arial"/>
              </a:rPr>
              <a:t>under</a:t>
            </a:r>
            <a:r>
              <a:rPr lang="en-US" sz="2800" spc="-25" dirty="0">
                <a:cs typeface="Arial"/>
              </a:rPr>
              <a:t> </a:t>
            </a:r>
            <a:r>
              <a:rPr lang="en-US" sz="2800" dirty="0">
                <a:cs typeface="Arial"/>
              </a:rPr>
              <a:t>PGBP</a:t>
            </a:r>
            <a:r>
              <a:rPr lang="en-US" sz="2800" spc="-45" dirty="0">
                <a:cs typeface="Arial"/>
              </a:rPr>
              <a:t> </a:t>
            </a:r>
            <a:r>
              <a:rPr lang="en-US" sz="2800" dirty="0">
                <a:cs typeface="Arial"/>
              </a:rPr>
              <a:t>for</a:t>
            </a:r>
            <a:r>
              <a:rPr lang="en-US" sz="2800" spc="5" dirty="0">
                <a:cs typeface="Arial"/>
              </a:rPr>
              <a:t> </a:t>
            </a:r>
            <a:r>
              <a:rPr lang="en-US" sz="2800" dirty="0">
                <a:cs typeface="Arial"/>
              </a:rPr>
              <a:t>the</a:t>
            </a:r>
            <a:r>
              <a:rPr lang="en-US" sz="2800" spc="-15" dirty="0">
                <a:cs typeface="Arial"/>
              </a:rPr>
              <a:t> </a:t>
            </a:r>
            <a:r>
              <a:rPr lang="en-US" sz="2800" spc="-20" dirty="0">
                <a:cs typeface="Arial"/>
              </a:rPr>
              <a:t>same.</a:t>
            </a:r>
            <a:endParaRPr lang="en-US" sz="2800" dirty="0">
              <a:cs typeface="Arial"/>
            </a:endParaRPr>
          </a:p>
          <a:p>
            <a:pPr marL="12700" marR="33655" indent="45720" algn="just">
              <a:lnSpc>
                <a:spcPct val="100000"/>
              </a:lnSpc>
              <a:spcBef>
                <a:spcPts val="985"/>
              </a:spcBef>
            </a:pPr>
            <a:endParaRPr lang="en-US" sz="2800" dirty="0">
              <a:cs typeface="Arial"/>
            </a:endParaRP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74638"/>
            <a:ext cx="7758138" cy="511156"/>
          </a:xfrm>
        </p:spPr>
        <p:txBody>
          <a:bodyPr>
            <a:normAutofit fontScale="90000"/>
          </a:bodyPr>
          <a:lstStyle/>
          <a:p>
            <a:r>
              <a:rPr lang="en-US" sz="3200" b="1" dirty="0"/>
              <a:t>Section 194R interpretations-</a:t>
            </a:r>
          </a:p>
        </p:txBody>
      </p:sp>
      <p:sp>
        <p:nvSpPr>
          <p:cNvPr id="3" name="Content Placeholder 2"/>
          <p:cNvSpPr>
            <a:spLocks noGrp="1"/>
          </p:cNvSpPr>
          <p:nvPr>
            <p:ph sz="quarter" idx="1"/>
          </p:nvPr>
        </p:nvSpPr>
        <p:spPr>
          <a:xfrm>
            <a:off x="928662" y="857232"/>
            <a:ext cx="7758138" cy="5162568"/>
          </a:xfrm>
        </p:spPr>
        <p:txBody>
          <a:bodyPr>
            <a:normAutofit fontScale="40000" lnSpcReduction="20000"/>
          </a:bodyPr>
          <a:lstStyle/>
          <a:p>
            <a:pPr marL="12700" marR="6985" algn="just">
              <a:lnSpc>
                <a:spcPct val="100000"/>
              </a:lnSpc>
              <a:buNone/>
            </a:pPr>
            <a:r>
              <a:rPr lang="en-US" sz="3800" dirty="0">
                <a:cs typeface="Times New Roman"/>
                <a:hlinkClick r:id="rId2"/>
              </a:rPr>
              <a:t>Considering</a:t>
            </a:r>
            <a:r>
              <a:rPr lang="en-US" sz="3800" spc="-5" dirty="0">
                <a:cs typeface="Times New Roman"/>
                <a:hlinkClick r:id="rId2"/>
              </a:rPr>
              <a:t> </a:t>
            </a:r>
            <a:r>
              <a:rPr lang="en-US" sz="3800" dirty="0">
                <a:cs typeface="Times New Roman"/>
                <a:hlinkClick r:id="rId2"/>
              </a:rPr>
              <a:t>the</a:t>
            </a:r>
            <a:r>
              <a:rPr lang="en-US" sz="3800" spc="-10" dirty="0">
                <a:cs typeface="Times New Roman"/>
                <a:hlinkClick r:id="rId2"/>
              </a:rPr>
              <a:t> </a:t>
            </a:r>
            <a:r>
              <a:rPr lang="en-US" sz="3800" dirty="0">
                <a:cs typeface="Times New Roman"/>
                <a:hlinkClick r:id="rId2"/>
              </a:rPr>
              <a:t>express</a:t>
            </a:r>
            <a:r>
              <a:rPr lang="en-US" sz="3800" spc="-10" dirty="0">
                <a:cs typeface="Times New Roman"/>
                <a:hlinkClick r:id="rId2"/>
              </a:rPr>
              <a:t> </a:t>
            </a:r>
            <a:r>
              <a:rPr lang="en-US" sz="3800" dirty="0">
                <a:cs typeface="Times New Roman"/>
                <a:hlinkClick r:id="rId2"/>
              </a:rPr>
              <a:t>language</a:t>
            </a:r>
            <a:r>
              <a:rPr lang="en-US" sz="3800" spc="-10" dirty="0">
                <a:cs typeface="Times New Roman"/>
                <a:hlinkClick r:id="rId2"/>
              </a:rPr>
              <a:t> </a:t>
            </a:r>
            <a:r>
              <a:rPr lang="en-US" sz="3800" dirty="0">
                <a:cs typeface="Times New Roman"/>
                <a:hlinkClick r:id="rId2"/>
              </a:rPr>
              <a:t>of</a:t>
            </a:r>
            <a:r>
              <a:rPr lang="en-US" sz="3800" spc="-25" dirty="0">
                <a:cs typeface="Times New Roman"/>
                <a:hlinkClick r:id="rId2"/>
              </a:rPr>
              <a:t> </a:t>
            </a:r>
            <a:r>
              <a:rPr lang="en-US" sz="3800" dirty="0">
                <a:cs typeface="Times New Roman"/>
                <a:hlinkClick r:id="rId2"/>
              </a:rPr>
              <a:t>Section 194R</a:t>
            </a:r>
            <a:r>
              <a:rPr lang="en-US" sz="3800" spc="-25" dirty="0">
                <a:cs typeface="Times New Roman"/>
                <a:hlinkClick r:id="rId2"/>
              </a:rPr>
              <a:t> </a:t>
            </a:r>
            <a:r>
              <a:rPr lang="en-US" sz="3800" dirty="0">
                <a:cs typeface="Times New Roman"/>
                <a:hlinkClick r:id="rId2"/>
              </a:rPr>
              <a:t>and</a:t>
            </a:r>
            <a:r>
              <a:rPr lang="en-US" sz="3800" spc="-10" dirty="0">
                <a:cs typeface="Times New Roman"/>
                <a:hlinkClick r:id="rId2"/>
              </a:rPr>
              <a:t> </a:t>
            </a:r>
            <a:r>
              <a:rPr lang="en-US" sz="3800" dirty="0">
                <a:cs typeface="Times New Roman"/>
                <a:hlinkClick r:id="rId2"/>
              </a:rPr>
              <a:t>specific linking</a:t>
            </a:r>
            <a:r>
              <a:rPr lang="en-US" sz="3800" spc="-5" dirty="0">
                <a:cs typeface="Times New Roman"/>
                <a:hlinkClick r:id="rId2"/>
              </a:rPr>
              <a:t> </a:t>
            </a:r>
            <a:r>
              <a:rPr lang="en-US" sz="3800" dirty="0">
                <a:cs typeface="Times New Roman"/>
                <a:hlinkClick r:id="rId2"/>
              </a:rPr>
              <a:t>of</a:t>
            </a:r>
            <a:r>
              <a:rPr lang="en-US" sz="3800" spc="-25" dirty="0">
                <a:cs typeface="Times New Roman"/>
                <a:hlinkClick r:id="rId2"/>
              </a:rPr>
              <a:t> </a:t>
            </a:r>
            <a:r>
              <a:rPr lang="en-US" sz="3800" dirty="0">
                <a:cs typeface="Times New Roman"/>
                <a:hlinkClick r:id="rId2"/>
              </a:rPr>
              <a:t>proposed</a:t>
            </a:r>
            <a:r>
              <a:rPr lang="en-US" sz="3800" spc="-5" dirty="0">
                <a:cs typeface="Times New Roman"/>
                <a:hlinkClick r:id="rId2"/>
              </a:rPr>
              <a:t> </a:t>
            </a:r>
            <a:r>
              <a:rPr lang="en-US" sz="3800" dirty="0">
                <a:cs typeface="Times New Roman"/>
                <a:hlinkClick r:id="rId2"/>
              </a:rPr>
              <a:t>section</a:t>
            </a:r>
            <a:r>
              <a:rPr lang="en-US" sz="3800" spc="10" dirty="0">
                <a:cs typeface="Times New Roman"/>
                <a:hlinkClick r:id="rId2"/>
              </a:rPr>
              <a:t> </a:t>
            </a:r>
            <a:r>
              <a:rPr lang="en-US" sz="3800" dirty="0">
                <a:cs typeface="Times New Roman"/>
                <a:hlinkClick r:id="rId2"/>
              </a:rPr>
              <a:t>with</a:t>
            </a:r>
            <a:r>
              <a:rPr lang="en-US" sz="3800" spc="15" dirty="0">
                <a:cs typeface="Times New Roman"/>
                <a:hlinkClick r:id="rId2"/>
              </a:rPr>
              <a:t> </a:t>
            </a:r>
            <a:r>
              <a:rPr lang="en-US" sz="3800" u="sng" dirty="0">
                <a:solidFill>
                  <a:srgbClr val="057BA1"/>
                </a:solidFill>
                <a:uFill>
                  <a:solidFill>
                    <a:srgbClr val="057BA1"/>
                  </a:solidFill>
                </a:uFill>
                <a:cs typeface="Times New Roman"/>
                <a:hlinkClick r:id="rId2"/>
              </a:rPr>
              <a:t>clause</a:t>
            </a:r>
            <a:r>
              <a:rPr lang="en-US" sz="3800" u="sng" spc="-10" dirty="0">
                <a:solidFill>
                  <a:srgbClr val="057BA1"/>
                </a:solidFill>
                <a:uFill>
                  <a:solidFill>
                    <a:srgbClr val="057BA1"/>
                  </a:solidFill>
                </a:uFill>
                <a:cs typeface="Times New Roman"/>
                <a:hlinkClick r:id="rId2"/>
              </a:rPr>
              <a:t> </a:t>
            </a:r>
            <a:r>
              <a:rPr lang="en-US" sz="3800" u="sng" dirty="0">
                <a:solidFill>
                  <a:srgbClr val="057BA1"/>
                </a:solidFill>
                <a:uFill>
                  <a:solidFill>
                    <a:srgbClr val="057BA1"/>
                  </a:solidFill>
                </a:uFill>
                <a:cs typeface="Times New Roman"/>
                <a:hlinkClick r:id="rId2"/>
              </a:rPr>
              <a:t>(iv) of</a:t>
            </a:r>
            <a:r>
              <a:rPr lang="en-US" sz="3800" u="sng" spc="-20" dirty="0">
                <a:solidFill>
                  <a:srgbClr val="057BA1"/>
                </a:solidFill>
                <a:uFill>
                  <a:solidFill>
                    <a:srgbClr val="057BA1"/>
                  </a:solidFill>
                </a:uFill>
                <a:cs typeface="Times New Roman"/>
                <a:hlinkClick r:id="rId2"/>
              </a:rPr>
              <a:t> </a:t>
            </a:r>
            <a:r>
              <a:rPr lang="en-US" sz="3800" u="sng" spc="-10" dirty="0">
                <a:solidFill>
                  <a:srgbClr val="057BA1"/>
                </a:solidFill>
                <a:uFill>
                  <a:solidFill>
                    <a:srgbClr val="057BA1"/>
                  </a:solidFill>
                </a:uFill>
                <a:cs typeface="Times New Roman"/>
                <a:hlinkClick r:id="rId2"/>
              </a:rPr>
              <a:t>Section</a:t>
            </a:r>
            <a:r>
              <a:rPr lang="en-US" sz="3800" spc="-10" dirty="0">
                <a:solidFill>
                  <a:srgbClr val="057BA1"/>
                </a:solidFill>
                <a:cs typeface="Times New Roman"/>
                <a:hlinkClick r:id="rId2"/>
              </a:rPr>
              <a:t> </a:t>
            </a:r>
            <a:r>
              <a:rPr lang="en-US" sz="3800" u="sng" dirty="0">
                <a:solidFill>
                  <a:srgbClr val="057BA1"/>
                </a:solidFill>
                <a:uFill>
                  <a:solidFill>
                    <a:srgbClr val="057BA1"/>
                  </a:solidFill>
                </a:uFill>
                <a:cs typeface="Times New Roman"/>
                <a:hlinkClick r:id="rId2"/>
              </a:rPr>
              <a:t>28</a:t>
            </a:r>
            <a:r>
              <a:rPr lang="en-US" sz="3800" spc="-60" dirty="0">
                <a:solidFill>
                  <a:srgbClr val="057BA1"/>
                </a:solidFill>
                <a:cs typeface="Times New Roman"/>
                <a:hlinkClick r:id="rId2"/>
              </a:rPr>
              <a:t> </a:t>
            </a:r>
            <a:r>
              <a:rPr lang="en-US" sz="3800" dirty="0">
                <a:cs typeface="Times New Roman"/>
                <a:hlinkClick r:id="rId2"/>
              </a:rPr>
              <a:t>in</a:t>
            </a:r>
            <a:r>
              <a:rPr lang="en-US" sz="3800" spc="-40" dirty="0">
                <a:cs typeface="Times New Roman"/>
                <a:hlinkClick r:id="rId2"/>
              </a:rPr>
              <a:t> </a:t>
            </a:r>
            <a:r>
              <a:rPr lang="en-US" sz="3800" dirty="0">
                <a:cs typeface="Times New Roman"/>
                <a:hlinkClick r:id="rId2"/>
              </a:rPr>
              <a:t>the</a:t>
            </a:r>
            <a:r>
              <a:rPr lang="en-US" sz="3800" spc="-50" dirty="0">
                <a:cs typeface="Times New Roman"/>
                <a:hlinkClick r:id="rId2"/>
              </a:rPr>
              <a:t> </a:t>
            </a:r>
            <a:r>
              <a:rPr lang="en-US" sz="3800" dirty="0">
                <a:cs typeface="Times New Roman"/>
                <a:hlinkClick r:id="rId2"/>
              </a:rPr>
              <a:t>memorandum,</a:t>
            </a:r>
            <a:r>
              <a:rPr lang="en-US" sz="3800" spc="25" dirty="0">
                <a:cs typeface="Times New Roman"/>
                <a:hlinkClick r:id="rId2"/>
              </a:rPr>
              <a:t> </a:t>
            </a:r>
            <a:r>
              <a:rPr lang="en-US" sz="3800" dirty="0">
                <a:cs typeface="Times New Roman"/>
                <a:hlinkClick r:id="rId2"/>
              </a:rPr>
              <a:t>we</a:t>
            </a:r>
            <a:r>
              <a:rPr lang="en-US" sz="3800" spc="15" dirty="0">
                <a:cs typeface="Times New Roman"/>
                <a:hlinkClick r:id="rId2"/>
              </a:rPr>
              <a:t> </a:t>
            </a:r>
            <a:r>
              <a:rPr lang="en-US" sz="3800" dirty="0">
                <a:cs typeface="Times New Roman"/>
                <a:hlinkClick r:id="rId2"/>
              </a:rPr>
              <a:t>can</a:t>
            </a:r>
            <a:r>
              <a:rPr lang="en-US" sz="3800" spc="-15" dirty="0">
                <a:cs typeface="Times New Roman"/>
                <a:hlinkClick r:id="rId2"/>
              </a:rPr>
              <a:t> </a:t>
            </a:r>
            <a:r>
              <a:rPr lang="en-US" sz="3800" dirty="0">
                <a:cs typeface="Times New Roman"/>
                <a:hlinkClick r:id="rId2"/>
              </a:rPr>
              <a:t>deduce</a:t>
            </a:r>
            <a:r>
              <a:rPr lang="en-US" sz="3800" spc="-45" dirty="0">
                <a:cs typeface="Times New Roman"/>
                <a:hlinkClick r:id="rId2"/>
              </a:rPr>
              <a:t> </a:t>
            </a:r>
            <a:r>
              <a:rPr lang="en-US" sz="3800" spc="-10" dirty="0">
                <a:cs typeface="Times New Roman"/>
                <a:hlinkClick r:id="rId2"/>
              </a:rPr>
              <a:t>following:</a:t>
            </a:r>
            <a:endParaRPr lang="en-US" sz="3800" dirty="0">
              <a:cs typeface="Times New Roman"/>
            </a:endParaRPr>
          </a:p>
          <a:p>
            <a:pPr marL="12700" algn="just">
              <a:lnSpc>
                <a:spcPct val="100000"/>
              </a:lnSpc>
              <a:spcBef>
                <a:spcPts val="1010"/>
              </a:spcBef>
              <a:buNone/>
            </a:pPr>
            <a:r>
              <a:rPr lang="en-US" sz="3800" b="1" dirty="0">
                <a:cs typeface="Times New Roman"/>
              </a:rPr>
              <a:t>1.That</a:t>
            </a:r>
            <a:r>
              <a:rPr lang="en-US" sz="3800" b="1" spc="75" dirty="0">
                <a:cs typeface="Times New Roman"/>
              </a:rPr>
              <a:t> </a:t>
            </a:r>
            <a:r>
              <a:rPr lang="en-US" sz="3800" b="1" dirty="0">
                <a:cs typeface="Times New Roman"/>
              </a:rPr>
              <a:t>transactions</a:t>
            </a:r>
            <a:r>
              <a:rPr lang="en-US" sz="3800" b="1" spc="80" dirty="0">
                <a:cs typeface="Times New Roman"/>
              </a:rPr>
              <a:t> </a:t>
            </a:r>
            <a:r>
              <a:rPr lang="en-US" sz="3800" b="1" dirty="0">
                <a:cs typeface="Times New Roman"/>
              </a:rPr>
              <a:t>through</a:t>
            </a:r>
            <a:r>
              <a:rPr lang="en-US" sz="3800" b="1" spc="60" dirty="0">
                <a:cs typeface="Times New Roman"/>
              </a:rPr>
              <a:t> </a:t>
            </a:r>
            <a:r>
              <a:rPr lang="en-US" sz="3800" b="1" dirty="0">
                <a:cs typeface="Times New Roman"/>
              </a:rPr>
              <a:t>issuance</a:t>
            </a:r>
            <a:r>
              <a:rPr lang="en-US" sz="3800" b="1" spc="70" dirty="0">
                <a:cs typeface="Times New Roman"/>
              </a:rPr>
              <a:t> </a:t>
            </a:r>
            <a:r>
              <a:rPr lang="en-US" sz="3800" b="1" dirty="0">
                <a:cs typeface="Times New Roman"/>
              </a:rPr>
              <a:t>of</a:t>
            </a:r>
            <a:r>
              <a:rPr lang="en-US" sz="3800" b="1" spc="75" dirty="0">
                <a:cs typeface="Times New Roman"/>
              </a:rPr>
              <a:t> </a:t>
            </a:r>
            <a:r>
              <a:rPr lang="en-US" sz="3800" b="1" dirty="0">
                <a:cs typeface="Times New Roman"/>
              </a:rPr>
              <a:t>credit</a:t>
            </a:r>
            <a:r>
              <a:rPr lang="en-US" sz="3800" b="1" spc="105" dirty="0">
                <a:cs typeface="Times New Roman"/>
              </a:rPr>
              <a:t> </a:t>
            </a:r>
            <a:r>
              <a:rPr lang="en-US" sz="3800" b="1" dirty="0">
                <a:cs typeface="Times New Roman"/>
              </a:rPr>
              <a:t>notes</a:t>
            </a:r>
            <a:r>
              <a:rPr lang="en-US" sz="3800" b="1" spc="55" dirty="0">
                <a:cs typeface="Times New Roman"/>
              </a:rPr>
              <a:t> </a:t>
            </a:r>
            <a:r>
              <a:rPr lang="en-US" sz="3800" b="1" dirty="0">
                <a:cs typeface="Times New Roman"/>
              </a:rPr>
              <a:t>would</a:t>
            </a:r>
            <a:r>
              <a:rPr lang="en-US" sz="3800" b="1" spc="85" dirty="0">
                <a:cs typeface="Times New Roman"/>
              </a:rPr>
              <a:t> </a:t>
            </a:r>
            <a:r>
              <a:rPr lang="en-US" sz="3800" b="1" dirty="0">
                <a:cs typeface="Times New Roman"/>
              </a:rPr>
              <a:t>not</a:t>
            </a:r>
            <a:r>
              <a:rPr lang="en-US" sz="3800" b="1" spc="95" dirty="0">
                <a:cs typeface="Times New Roman"/>
              </a:rPr>
              <a:t> </a:t>
            </a:r>
            <a:r>
              <a:rPr lang="en-US" sz="3800" b="1" dirty="0">
                <a:cs typeface="Times New Roman"/>
              </a:rPr>
              <a:t>be</a:t>
            </a:r>
            <a:r>
              <a:rPr lang="en-US" sz="3800" b="1" spc="70" dirty="0">
                <a:cs typeface="Times New Roman"/>
              </a:rPr>
              <a:t> </a:t>
            </a:r>
            <a:r>
              <a:rPr lang="en-US" sz="3800" b="1" dirty="0">
                <a:cs typeface="Times New Roman"/>
              </a:rPr>
              <a:t>covered</a:t>
            </a:r>
            <a:r>
              <a:rPr lang="en-US" sz="3800" b="1" spc="60" dirty="0">
                <a:cs typeface="Times New Roman"/>
              </a:rPr>
              <a:t> </a:t>
            </a:r>
            <a:r>
              <a:rPr lang="en-US" sz="3800" b="1" dirty="0">
                <a:cs typeface="Times New Roman"/>
              </a:rPr>
              <a:t>in</a:t>
            </a:r>
            <a:r>
              <a:rPr lang="en-US" sz="3800" b="1" spc="60" dirty="0">
                <a:cs typeface="Times New Roman"/>
              </a:rPr>
              <a:t> </a:t>
            </a:r>
            <a:r>
              <a:rPr lang="en-US" sz="3800" b="1" dirty="0">
                <a:cs typeface="Times New Roman"/>
              </a:rPr>
              <a:t>the</a:t>
            </a:r>
            <a:r>
              <a:rPr lang="en-US" sz="3800" b="1" spc="65" dirty="0">
                <a:cs typeface="Times New Roman"/>
              </a:rPr>
              <a:t> </a:t>
            </a:r>
            <a:r>
              <a:rPr lang="en-US" sz="3800" b="1" dirty="0">
                <a:cs typeface="Times New Roman"/>
              </a:rPr>
              <a:t>ambit</a:t>
            </a:r>
            <a:r>
              <a:rPr lang="en-US" sz="3800" b="1" spc="85" dirty="0">
                <a:cs typeface="Times New Roman"/>
              </a:rPr>
              <a:t> </a:t>
            </a:r>
            <a:r>
              <a:rPr lang="en-US" sz="3800" b="1" dirty="0">
                <a:cs typeface="Times New Roman"/>
              </a:rPr>
              <a:t>of</a:t>
            </a:r>
            <a:r>
              <a:rPr lang="en-US" sz="3800" b="1" spc="75" dirty="0">
                <a:cs typeface="Times New Roman"/>
              </a:rPr>
              <a:t> </a:t>
            </a:r>
            <a:r>
              <a:rPr lang="en-US" sz="3800" b="1" dirty="0">
                <a:cs typeface="Times New Roman"/>
              </a:rPr>
              <a:t>section</a:t>
            </a:r>
            <a:r>
              <a:rPr lang="en-US" sz="3800" b="1" spc="60" dirty="0">
                <a:cs typeface="Times New Roman"/>
              </a:rPr>
              <a:t> </a:t>
            </a:r>
            <a:r>
              <a:rPr lang="en-US" sz="3800" b="1" dirty="0">
                <a:cs typeface="Times New Roman"/>
              </a:rPr>
              <a:t>194R</a:t>
            </a:r>
            <a:r>
              <a:rPr lang="en-US" sz="3800" b="1" spc="70" dirty="0">
                <a:cs typeface="Times New Roman"/>
              </a:rPr>
              <a:t> </a:t>
            </a:r>
            <a:r>
              <a:rPr lang="en-US" sz="3800" b="1" dirty="0">
                <a:cs typeface="Times New Roman"/>
              </a:rPr>
              <a:t>due</a:t>
            </a:r>
            <a:r>
              <a:rPr lang="en-US" sz="3800" b="1" spc="65" dirty="0">
                <a:cs typeface="Times New Roman"/>
              </a:rPr>
              <a:t> </a:t>
            </a:r>
            <a:r>
              <a:rPr lang="en-US" sz="3800" b="1" spc="-25" dirty="0">
                <a:cs typeface="Times New Roman"/>
              </a:rPr>
              <a:t>to </a:t>
            </a:r>
            <a:r>
              <a:rPr lang="en-US" sz="3800" b="1" dirty="0">
                <a:cs typeface="Times New Roman"/>
              </a:rPr>
              <a:t>following</a:t>
            </a:r>
            <a:r>
              <a:rPr lang="en-US" sz="3800" b="1" spc="-20" dirty="0">
                <a:cs typeface="Times New Roman"/>
              </a:rPr>
              <a:t> </a:t>
            </a:r>
            <a:r>
              <a:rPr lang="en-US" sz="3800" b="1" spc="-10" dirty="0">
                <a:cs typeface="Times New Roman"/>
              </a:rPr>
              <a:t>reasons</a:t>
            </a:r>
            <a:r>
              <a:rPr lang="en-US" sz="3800" spc="-10" dirty="0">
                <a:cs typeface="Times New Roman"/>
              </a:rPr>
              <a:t>:</a:t>
            </a:r>
            <a:endParaRPr lang="en-US" sz="3800" dirty="0">
              <a:cs typeface="Times New Roman"/>
            </a:endParaRPr>
          </a:p>
          <a:p>
            <a:pPr marL="12700" algn="just">
              <a:lnSpc>
                <a:spcPct val="100000"/>
              </a:lnSpc>
              <a:spcBef>
                <a:spcPts val="985"/>
              </a:spcBef>
              <a:buNone/>
            </a:pPr>
            <a:r>
              <a:rPr lang="en-US" sz="3800" dirty="0">
                <a:cs typeface="Times New Roman"/>
              </a:rPr>
              <a:t>	- First</a:t>
            </a:r>
            <a:r>
              <a:rPr lang="en-US" sz="3800" spc="180" dirty="0">
                <a:cs typeface="Times New Roman"/>
              </a:rPr>
              <a:t> </a:t>
            </a:r>
            <a:r>
              <a:rPr lang="en-US" sz="3800" dirty="0">
                <a:cs typeface="Times New Roman"/>
              </a:rPr>
              <a:t>proviso</a:t>
            </a:r>
            <a:r>
              <a:rPr lang="en-US" sz="3800" spc="195" dirty="0">
                <a:cs typeface="Times New Roman"/>
              </a:rPr>
              <a:t> </a:t>
            </a:r>
            <a:r>
              <a:rPr lang="en-US" sz="3800" dirty="0">
                <a:cs typeface="Times New Roman"/>
              </a:rPr>
              <a:t>to</a:t>
            </a:r>
            <a:r>
              <a:rPr lang="en-US" sz="3800" spc="185" dirty="0">
                <a:cs typeface="Times New Roman"/>
              </a:rPr>
              <a:t> </a:t>
            </a:r>
            <a:r>
              <a:rPr lang="en-US" sz="3800" dirty="0">
                <a:cs typeface="Times New Roman"/>
              </a:rPr>
              <a:t>section</a:t>
            </a:r>
            <a:r>
              <a:rPr lang="en-US" sz="3800" spc="195" dirty="0">
                <a:cs typeface="Times New Roman"/>
              </a:rPr>
              <a:t> </a:t>
            </a:r>
            <a:r>
              <a:rPr lang="en-US" sz="3800" dirty="0">
                <a:cs typeface="Times New Roman"/>
              </a:rPr>
              <a:t>194R</a:t>
            </a:r>
            <a:r>
              <a:rPr lang="en-US" sz="3800" spc="175" dirty="0">
                <a:cs typeface="Times New Roman"/>
              </a:rPr>
              <a:t> </a:t>
            </a:r>
            <a:r>
              <a:rPr lang="en-US" sz="3800" dirty="0">
                <a:cs typeface="Times New Roman"/>
              </a:rPr>
              <a:t>also</a:t>
            </a:r>
            <a:r>
              <a:rPr lang="en-US" sz="3800" spc="195" dirty="0">
                <a:cs typeface="Times New Roman"/>
              </a:rPr>
              <a:t> </a:t>
            </a:r>
            <a:r>
              <a:rPr lang="en-US" sz="3800" dirty="0">
                <a:cs typeface="Times New Roman"/>
              </a:rPr>
              <a:t>provides</a:t>
            </a:r>
            <a:r>
              <a:rPr lang="en-US" sz="3800" spc="180" dirty="0">
                <a:cs typeface="Times New Roman"/>
              </a:rPr>
              <a:t> </a:t>
            </a:r>
            <a:r>
              <a:rPr lang="en-US" sz="3800" dirty="0">
                <a:cs typeface="Times New Roman"/>
              </a:rPr>
              <a:t>for</a:t>
            </a:r>
            <a:r>
              <a:rPr lang="en-US" sz="3800" spc="175" dirty="0">
                <a:cs typeface="Times New Roman"/>
              </a:rPr>
              <a:t> </a:t>
            </a:r>
            <a:r>
              <a:rPr lang="en-US" sz="3800" dirty="0">
                <a:cs typeface="Times New Roman"/>
              </a:rPr>
              <a:t>cases</a:t>
            </a:r>
            <a:r>
              <a:rPr lang="en-US" sz="3800" spc="204" dirty="0">
                <a:cs typeface="Times New Roman"/>
              </a:rPr>
              <a:t> </a:t>
            </a:r>
            <a:r>
              <a:rPr lang="en-US" sz="3800" dirty="0">
                <a:cs typeface="Times New Roman"/>
              </a:rPr>
              <a:t>where</a:t>
            </a:r>
            <a:r>
              <a:rPr lang="en-US" sz="3800" spc="170" dirty="0">
                <a:cs typeface="Times New Roman"/>
              </a:rPr>
              <a:t> </a:t>
            </a:r>
            <a:r>
              <a:rPr lang="en-US" sz="3800" dirty="0">
                <a:cs typeface="Times New Roman"/>
              </a:rPr>
              <a:t>benefit</a:t>
            </a:r>
            <a:r>
              <a:rPr lang="en-US" sz="3800" spc="195" dirty="0">
                <a:cs typeface="Times New Roman"/>
              </a:rPr>
              <a:t> </a:t>
            </a:r>
            <a:r>
              <a:rPr lang="en-US" sz="3800" dirty="0">
                <a:cs typeface="Times New Roman"/>
              </a:rPr>
              <a:t>is</a:t>
            </a:r>
            <a:r>
              <a:rPr lang="en-US" sz="3800" spc="200" dirty="0">
                <a:cs typeface="Times New Roman"/>
              </a:rPr>
              <a:t> </a:t>
            </a:r>
            <a:r>
              <a:rPr lang="en-US" sz="3800" dirty="0">
                <a:cs typeface="Times New Roman"/>
              </a:rPr>
              <a:t>wholly</a:t>
            </a:r>
            <a:r>
              <a:rPr lang="en-US" sz="3800" spc="145" dirty="0">
                <a:cs typeface="Times New Roman"/>
              </a:rPr>
              <a:t> </a:t>
            </a:r>
            <a:r>
              <a:rPr lang="en-US" sz="3800" dirty="0">
                <a:cs typeface="Times New Roman"/>
              </a:rPr>
              <a:t>in</a:t>
            </a:r>
            <a:r>
              <a:rPr lang="en-US" sz="3800" spc="195" dirty="0">
                <a:cs typeface="Times New Roman"/>
              </a:rPr>
              <a:t> </a:t>
            </a:r>
            <a:r>
              <a:rPr lang="en-US" sz="3800" dirty="0">
                <a:cs typeface="Times New Roman"/>
              </a:rPr>
              <a:t>kind,</a:t>
            </a:r>
            <a:r>
              <a:rPr lang="en-US" sz="3800" spc="185" dirty="0">
                <a:cs typeface="Times New Roman"/>
              </a:rPr>
              <a:t> </a:t>
            </a:r>
            <a:r>
              <a:rPr lang="en-US" sz="3800" dirty="0">
                <a:cs typeface="Times New Roman"/>
              </a:rPr>
              <a:t>benefit</a:t>
            </a:r>
            <a:r>
              <a:rPr lang="en-US" sz="3800" spc="195" dirty="0">
                <a:cs typeface="Times New Roman"/>
              </a:rPr>
              <a:t> </a:t>
            </a:r>
            <a:r>
              <a:rPr lang="en-US" sz="3800" dirty="0">
                <a:cs typeface="Times New Roman"/>
              </a:rPr>
              <a:t>is</a:t>
            </a:r>
            <a:r>
              <a:rPr lang="en-US" sz="3800" spc="175" dirty="0">
                <a:cs typeface="Times New Roman"/>
              </a:rPr>
              <a:t> </a:t>
            </a:r>
            <a:r>
              <a:rPr lang="en-US" sz="3800" dirty="0">
                <a:cs typeface="Times New Roman"/>
              </a:rPr>
              <a:t>partly</a:t>
            </a:r>
            <a:r>
              <a:rPr lang="en-US" sz="3800" spc="145" dirty="0">
                <a:cs typeface="Times New Roman"/>
              </a:rPr>
              <a:t> </a:t>
            </a:r>
            <a:r>
              <a:rPr lang="en-US" sz="3800" dirty="0">
                <a:cs typeface="Times New Roman"/>
              </a:rPr>
              <a:t>in</a:t>
            </a:r>
            <a:r>
              <a:rPr lang="en-US" sz="3800" spc="185" dirty="0">
                <a:cs typeface="Times New Roman"/>
              </a:rPr>
              <a:t> </a:t>
            </a:r>
            <a:r>
              <a:rPr lang="en-US" sz="3800" dirty="0">
                <a:cs typeface="Times New Roman"/>
              </a:rPr>
              <a:t>kind</a:t>
            </a:r>
            <a:r>
              <a:rPr lang="en-US" sz="3800" spc="190" dirty="0">
                <a:cs typeface="Times New Roman"/>
              </a:rPr>
              <a:t> </a:t>
            </a:r>
            <a:r>
              <a:rPr lang="en-US" sz="3800" spc="-25" dirty="0">
                <a:cs typeface="Times New Roman"/>
              </a:rPr>
              <a:t>and </a:t>
            </a:r>
            <a:r>
              <a:rPr lang="en-US" sz="3800" dirty="0">
                <a:cs typeface="Times New Roman"/>
              </a:rPr>
              <a:t>partly</a:t>
            </a:r>
            <a:r>
              <a:rPr lang="en-US" sz="3800" spc="-25" dirty="0">
                <a:cs typeface="Times New Roman"/>
              </a:rPr>
              <a:t> </a:t>
            </a:r>
            <a:r>
              <a:rPr lang="en-US" sz="3800" dirty="0">
                <a:cs typeface="Times New Roman"/>
              </a:rPr>
              <a:t>in</a:t>
            </a:r>
            <a:r>
              <a:rPr lang="en-US" sz="3800" spc="-25" dirty="0">
                <a:cs typeface="Times New Roman"/>
              </a:rPr>
              <a:t> </a:t>
            </a:r>
            <a:r>
              <a:rPr lang="en-US" sz="3800" dirty="0">
                <a:cs typeface="Times New Roman"/>
              </a:rPr>
              <a:t>cash and</a:t>
            </a:r>
            <a:r>
              <a:rPr lang="en-US" sz="3800" spc="-20" dirty="0">
                <a:cs typeface="Times New Roman"/>
              </a:rPr>
              <a:t> </a:t>
            </a:r>
            <a:r>
              <a:rPr lang="en-US" sz="3800" dirty="0">
                <a:cs typeface="Times New Roman"/>
              </a:rPr>
              <a:t>in</a:t>
            </a:r>
            <a:r>
              <a:rPr lang="en-US" sz="3800" spc="-25" dirty="0">
                <a:cs typeface="Times New Roman"/>
              </a:rPr>
              <a:t> </a:t>
            </a:r>
            <a:r>
              <a:rPr lang="en-US" sz="3800" dirty="0">
                <a:cs typeface="Times New Roman"/>
              </a:rPr>
              <a:t>no</a:t>
            </a:r>
            <a:r>
              <a:rPr lang="en-US" sz="3800" spc="-25" dirty="0">
                <a:cs typeface="Times New Roman"/>
              </a:rPr>
              <a:t> </a:t>
            </a:r>
            <a:r>
              <a:rPr lang="en-US" sz="3800" dirty="0">
                <a:cs typeface="Times New Roman"/>
              </a:rPr>
              <a:t>case</a:t>
            </a:r>
            <a:r>
              <a:rPr lang="en-US" sz="3800" spc="5" dirty="0">
                <a:cs typeface="Times New Roman"/>
              </a:rPr>
              <a:t> </a:t>
            </a:r>
            <a:r>
              <a:rPr lang="en-US" sz="3800" dirty="0">
                <a:cs typeface="Times New Roman"/>
              </a:rPr>
              <a:t>talks</a:t>
            </a:r>
            <a:r>
              <a:rPr lang="en-US" sz="3800" spc="-15" dirty="0">
                <a:cs typeface="Times New Roman"/>
              </a:rPr>
              <a:t> </a:t>
            </a:r>
            <a:r>
              <a:rPr lang="en-US" sz="3800" dirty="0">
                <a:cs typeface="Times New Roman"/>
              </a:rPr>
              <a:t>about</a:t>
            </a:r>
            <a:r>
              <a:rPr lang="en-US" sz="3800" spc="-25" dirty="0">
                <a:cs typeface="Times New Roman"/>
              </a:rPr>
              <a:t> </a:t>
            </a:r>
            <a:r>
              <a:rPr lang="en-US" sz="3800" dirty="0">
                <a:cs typeface="Times New Roman"/>
              </a:rPr>
              <a:t>benefit</a:t>
            </a:r>
            <a:r>
              <a:rPr lang="en-US" sz="3800" spc="-5" dirty="0">
                <a:cs typeface="Times New Roman"/>
              </a:rPr>
              <a:t> </a:t>
            </a:r>
            <a:r>
              <a:rPr lang="en-US" sz="3800" dirty="0">
                <a:cs typeface="Times New Roman"/>
              </a:rPr>
              <a:t>wholly</a:t>
            </a:r>
            <a:r>
              <a:rPr lang="en-US" sz="3800" spc="-15" dirty="0">
                <a:cs typeface="Times New Roman"/>
              </a:rPr>
              <a:t> </a:t>
            </a:r>
            <a:r>
              <a:rPr lang="en-US" sz="3800" dirty="0">
                <a:cs typeface="Times New Roman"/>
              </a:rPr>
              <a:t>in</a:t>
            </a:r>
            <a:r>
              <a:rPr lang="en-US" sz="3800" spc="-25" dirty="0">
                <a:cs typeface="Times New Roman"/>
              </a:rPr>
              <a:t> </a:t>
            </a:r>
            <a:r>
              <a:rPr lang="en-US" sz="3800" spc="-10" dirty="0">
                <a:cs typeface="Times New Roman"/>
              </a:rPr>
              <a:t>money.</a:t>
            </a:r>
          </a:p>
          <a:p>
            <a:pPr marL="12700" algn="just">
              <a:lnSpc>
                <a:spcPct val="100000"/>
              </a:lnSpc>
              <a:spcBef>
                <a:spcPts val="985"/>
              </a:spcBef>
              <a:buNone/>
            </a:pPr>
            <a:r>
              <a:rPr lang="en-US" sz="3800" dirty="0">
                <a:solidFill>
                  <a:srgbClr val="000000"/>
                </a:solidFill>
                <a:cs typeface="Times New Roman"/>
              </a:rPr>
              <a:t>	</a:t>
            </a:r>
            <a:r>
              <a:rPr lang="en-US" sz="3800" dirty="0" err="1">
                <a:solidFill>
                  <a:srgbClr val="000000"/>
                </a:solidFill>
                <a:cs typeface="Times New Roman"/>
              </a:rPr>
              <a:t>Hon’ble</a:t>
            </a:r>
            <a:r>
              <a:rPr lang="en-US" sz="3800" spc="10" dirty="0">
                <a:solidFill>
                  <a:srgbClr val="000000"/>
                </a:solidFill>
                <a:cs typeface="Times New Roman"/>
              </a:rPr>
              <a:t> </a:t>
            </a:r>
            <a:r>
              <a:rPr lang="en-US" sz="3800" dirty="0">
                <a:solidFill>
                  <a:srgbClr val="000000"/>
                </a:solidFill>
                <a:cs typeface="Times New Roman"/>
              </a:rPr>
              <a:t>Supreme</a:t>
            </a:r>
            <a:r>
              <a:rPr lang="en-US" sz="3800" spc="-5" dirty="0">
                <a:solidFill>
                  <a:srgbClr val="000000"/>
                </a:solidFill>
                <a:cs typeface="Times New Roman"/>
              </a:rPr>
              <a:t> </a:t>
            </a:r>
            <a:r>
              <a:rPr lang="en-US" sz="3800" dirty="0">
                <a:solidFill>
                  <a:srgbClr val="000000"/>
                </a:solidFill>
                <a:cs typeface="Times New Roman"/>
              </a:rPr>
              <a:t>Court</a:t>
            </a:r>
            <a:r>
              <a:rPr lang="en-US" sz="3800" spc="20" dirty="0">
                <a:solidFill>
                  <a:srgbClr val="000000"/>
                </a:solidFill>
                <a:cs typeface="Times New Roman"/>
              </a:rPr>
              <a:t> </a:t>
            </a:r>
            <a:r>
              <a:rPr lang="en-US" sz="3800" dirty="0">
                <a:solidFill>
                  <a:srgbClr val="000000"/>
                </a:solidFill>
                <a:cs typeface="Times New Roman"/>
              </a:rPr>
              <a:t>was of</a:t>
            </a:r>
            <a:r>
              <a:rPr lang="en-US" sz="3800" spc="-15" dirty="0">
                <a:solidFill>
                  <a:srgbClr val="000000"/>
                </a:solidFill>
                <a:cs typeface="Times New Roman"/>
              </a:rPr>
              <a:t> </a:t>
            </a:r>
            <a:r>
              <a:rPr lang="en-US" sz="3800" dirty="0">
                <a:solidFill>
                  <a:srgbClr val="000000"/>
                </a:solidFill>
                <a:cs typeface="Times New Roman"/>
              </a:rPr>
              <a:t>the view</a:t>
            </a:r>
            <a:r>
              <a:rPr lang="en-US" sz="3800" spc="-15" dirty="0">
                <a:solidFill>
                  <a:srgbClr val="000000"/>
                </a:solidFill>
                <a:cs typeface="Times New Roman"/>
              </a:rPr>
              <a:t> </a:t>
            </a:r>
            <a:r>
              <a:rPr lang="en-US" sz="3800" dirty="0">
                <a:solidFill>
                  <a:srgbClr val="000000"/>
                </a:solidFill>
                <a:cs typeface="Times New Roman"/>
              </a:rPr>
              <a:t>that</a:t>
            </a:r>
            <a:r>
              <a:rPr lang="en-US" sz="3800" spc="30" dirty="0">
                <a:solidFill>
                  <a:srgbClr val="000000"/>
                </a:solidFill>
                <a:cs typeface="Times New Roman"/>
              </a:rPr>
              <a:t> </a:t>
            </a:r>
            <a:r>
              <a:rPr lang="en-US" sz="3800" dirty="0">
                <a:solidFill>
                  <a:srgbClr val="000000"/>
                </a:solidFill>
                <a:cs typeface="Times New Roman"/>
              </a:rPr>
              <a:t>for</a:t>
            </a:r>
            <a:r>
              <a:rPr lang="en-US" sz="3800" spc="15" dirty="0">
                <a:solidFill>
                  <a:srgbClr val="000000"/>
                </a:solidFill>
                <a:cs typeface="Times New Roman"/>
              </a:rPr>
              <a:t> </a:t>
            </a:r>
            <a:r>
              <a:rPr lang="en-US" sz="3800" u="sng" dirty="0">
                <a:solidFill>
                  <a:srgbClr val="057BA1"/>
                </a:solidFill>
                <a:uFill>
                  <a:solidFill>
                    <a:srgbClr val="057BA1"/>
                  </a:solidFill>
                </a:uFill>
                <a:cs typeface="Times New Roman"/>
                <a:hlinkClick r:id="rId2"/>
              </a:rPr>
              <a:t>section</a:t>
            </a:r>
            <a:r>
              <a:rPr lang="en-US" sz="3800" u="sng" spc="20" dirty="0">
                <a:solidFill>
                  <a:srgbClr val="057BA1"/>
                </a:solidFill>
                <a:uFill>
                  <a:solidFill>
                    <a:srgbClr val="057BA1"/>
                  </a:solidFill>
                </a:uFill>
                <a:cs typeface="Times New Roman"/>
                <a:hlinkClick r:id="rId2"/>
              </a:rPr>
              <a:t> </a:t>
            </a:r>
            <a:r>
              <a:rPr lang="en-US" sz="3800" u="sng" dirty="0">
                <a:solidFill>
                  <a:srgbClr val="057BA1"/>
                </a:solidFill>
                <a:uFill>
                  <a:solidFill>
                    <a:srgbClr val="057BA1"/>
                  </a:solidFill>
                </a:uFill>
                <a:cs typeface="Times New Roman"/>
                <a:hlinkClick r:id="rId2"/>
              </a:rPr>
              <a:t>28(iv)</a:t>
            </a:r>
            <a:r>
              <a:rPr lang="en-US" sz="3800" spc="15" dirty="0">
                <a:solidFill>
                  <a:srgbClr val="057BA1"/>
                </a:solidFill>
                <a:cs typeface="Times New Roman"/>
              </a:rPr>
              <a:t> </a:t>
            </a:r>
            <a:r>
              <a:rPr lang="en-US" sz="3800" dirty="0">
                <a:solidFill>
                  <a:srgbClr val="000000"/>
                </a:solidFill>
                <a:cs typeface="Times New Roman"/>
              </a:rPr>
              <a:t>of</a:t>
            </a:r>
            <a:r>
              <a:rPr lang="en-US" sz="3800" spc="-15" dirty="0">
                <a:solidFill>
                  <a:srgbClr val="000000"/>
                </a:solidFill>
                <a:cs typeface="Times New Roman"/>
              </a:rPr>
              <a:t> </a:t>
            </a:r>
            <a:r>
              <a:rPr lang="en-US" sz="3800" dirty="0">
                <a:solidFill>
                  <a:srgbClr val="000000"/>
                </a:solidFill>
                <a:cs typeface="Times New Roman"/>
              </a:rPr>
              <a:t>the Act</a:t>
            </a:r>
            <a:r>
              <a:rPr lang="en-US" sz="3800" spc="10" dirty="0">
                <a:solidFill>
                  <a:srgbClr val="000000"/>
                </a:solidFill>
                <a:cs typeface="Times New Roman"/>
              </a:rPr>
              <a:t> </a:t>
            </a:r>
            <a:r>
              <a:rPr lang="en-US" sz="3800" dirty="0">
                <a:solidFill>
                  <a:srgbClr val="000000"/>
                </a:solidFill>
                <a:cs typeface="Times New Roman"/>
              </a:rPr>
              <a:t>to</a:t>
            </a:r>
            <a:r>
              <a:rPr lang="en-US" sz="3800" spc="20" dirty="0">
                <a:solidFill>
                  <a:srgbClr val="000000"/>
                </a:solidFill>
                <a:cs typeface="Times New Roman"/>
              </a:rPr>
              <a:t> </a:t>
            </a:r>
            <a:r>
              <a:rPr lang="en-US" sz="3800" dirty="0">
                <a:solidFill>
                  <a:srgbClr val="000000"/>
                </a:solidFill>
                <a:cs typeface="Times New Roman"/>
              </a:rPr>
              <a:t>be applicable, income</a:t>
            </a:r>
            <a:r>
              <a:rPr lang="en-US" sz="3800" spc="30" dirty="0">
                <a:solidFill>
                  <a:srgbClr val="000000"/>
                </a:solidFill>
                <a:cs typeface="Times New Roman"/>
              </a:rPr>
              <a:t> </a:t>
            </a:r>
            <a:r>
              <a:rPr lang="en-US" sz="3800" dirty="0">
                <a:solidFill>
                  <a:srgbClr val="000000"/>
                </a:solidFill>
                <a:cs typeface="Times New Roman"/>
              </a:rPr>
              <a:t>must</a:t>
            </a:r>
            <a:r>
              <a:rPr lang="en-US" sz="3800" spc="10" dirty="0">
                <a:solidFill>
                  <a:srgbClr val="000000"/>
                </a:solidFill>
                <a:cs typeface="Times New Roman"/>
              </a:rPr>
              <a:t> </a:t>
            </a:r>
            <a:r>
              <a:rPr lang="en-US" sz="3800" dirty="0">
                <a:solidFill>
                  <a:srgbClr val="000000"/>
                </a:solidFill>
                <a:cs typeface="Times New Roman"/>
              </a:rPr>
              <a:t>arise</a:t>
            </a:r>
            <a:r>
              <a:rPr lang="en-US" sz="3800" spc="30" dirty="0">
                <a:solidFill>
                  <a:srgbClr val="000000"/>
                </a:solidFill>
                <a:cs typeface="Times New Roman"/>
              </a:rPr>
              <a:t> </a:t>
            </a:r>
            <a:r>
              <a:rPr lang="en-US" sz="3800" spc="-20" dirty="0">
                <a:solidFill>
                  <a:srgbClr val="000000"/>
                </a:solidFill>
                <a:cs typeface="Times New Roman"/>
              </a:rPr>
              <a:t>from </a:t>
            </a:r>
            <a:r>
              <a:rPr lang="en-US" sz="3800" dirty="0">
                <a:solidFill>
                  <a:srgbClr val="000000"/>
                </a:solidFill>
                <a:cs typeface="Times New Roman"/>
              </a:rPr>
              <a:t>business</a:t>
            </a:r>
            <a:r>
              <a:rPr lang="en-US" sz="3800" spc="50" dirty="0">
                <a:solidFill>
                  <a:srgbClr val="000000"/>
                </a:solidFill>
                <a:cs typeface="Times New Roman"/>
              </a:rPr>
              <a:t> </a:t>
            </a:r>
            <a:r>
              <a:rPr lang="en-US" sz="3800" dirty="0">
                <a:solidFill>
                  <a:srgbClr val="000000"/>
                </a:solidFill>
                <a:cs typeface="Times New Roman"/>
              </a:rPr>
              <a:t>or</a:t>
            </a:r>
            <a:r>
              <a:rPr lang="en-US" sz="3800" spc="60" dirty="0">
                <a:solidFill>
                  <a:srgbClr val="000000"/>
                </a:solidFill>
                <a:cs typeface="Times New Roman"/>
              </a:rPr>
              <a:t> </a:t>
            </a:r>
            <a:r>
              <a:rPr lang="en-US" sz="3800" dirty="0">
                <a:solidFill>
                  <a:srgbClr val="000000"/>
                </a:solidFill>
                <a:cs typeface="Times New Roman"/>
              </a:rPr>
              <a:t>profession</a:t>
            </a:r>
            <a:r>
              <a:rPr lang="en-US" sz="3800" spc="95" dirty="0">
                <a:solidFill>
                  <a:srgbClr val="000000"/>
                </a:solidFill>
                <a:cs typeface="Times New Roman"/>
              </a:rPr>
              <a:t> </a:t>
            </a:r>
            <a:r>
              <a:rPr lang="en-US" sz="3800" dirty="0">
                <a:solidFill>
                  <a:srgbClr val="000000"/>
                </a:solidFill>
                <a:cs typeface="Times New Roman"/>
              </a:rPr>
              <a:t>and</a:t>
            </a:r>
            <a:r>
              <a:rPr lang="en-US" sz="3800" spc="90" dirty="0">
                <a:solidFill>
                  <a:srgbClr val="000000"/>
                </a:solidFill>
                <a:cs typeface="Times New Roman"/>
              </a:rPr>
              <a:t> </a:t>
            </a:r>
            <a:r>
              <a:rPr lang="en-US" sz="3800" i="1" u="sng" dirty="0">
                <a:solidFill>
                  <a:srgbClr val="000000"/>
                </a:solidFill>
                <a:uFill>
                  <a:solidFill>
                    <a:srgbClr val="000000"/>
                  </a:solidFill>
                </a:uFill>
                <a:cs typeface="Times New Roman"/>
              </a:rPr>
              <a:t>the</a:t>
            </a:r>
            <a:r>
              <a:rPr lang="en-US" sz="3800" i="1" u="sng" spc="55" dirty="0">
                <a:solidFill>
                  <a:srgbClr val="000000"/>
                </a:solidFill>
                <a:uFill>
                  <a:solidFill>
                    <a:srgbClr val="000000"/>
                  </a:solidFill>
                </a:uFill>
                <a:cs typeface="Times New Roman"/>
              </a:rPr>
              <a:t> </a:t>
            </a:r>
            <a:r>
              <a:rPr lang="en-US" sz="3800" i="1" u="sng" dirty="0">
                <a:solidFill>
                  <a:srgbClr val="000000"/>
                </a:solidFill>
                <a:uFill>
                  <a:solidFill>
                    <a:srgbClr val="000000"/>
                  </a:solidFill>
                </a:uFill>
                <a:cs typeface="Times New Roman"/>
              </a:rPr>
              <a:t>benefit,</a:t>
            </a:r>
            <a:r>
              <a:rPr lang="en-US" sz="3800" i="1" u="sng" spc="95" dirty="0">
                <a:solidFill>
                  <a:srgbClr val="000000"/>
                </a:solidFill>
                <a:uFill>
                  <a:solidFill>
                    <a:srgbClr val="000000"/>
                  </a:solidFill>
                </a:uFill>
                <a:cs typeface="Times New Roman"/>
              </a:rPr>
              <a:t> </a:t>
            </a:r>
            <a:r>
              <a:rPr lang="en-US" sz="3800" i="1" u="sng" dirty="0">
                <a:solidFill>
                  <a:srgbClr val="000000"/>
                </a:solidFill>
                <a:uFill>
                  <a:solidFill>
                    <a:srgbClr val="000000"/>
                  </a:solidFill>
                </a:uFill>
                <a:cs typeface="Times New Roman"/>
              </a:rPr>
              <a:t>which</a:t>
            </a:r>
            <a:r>
              <a:rPr lang="en-US" sz="3800" i="1" u="sng" spc="65" dirty="0">
                <a:solidFill>
                  <a:srgbClr val="000000"/>
                </a:solidFill>
                <a:uFill>
                  <a:solidFill>
                    <a:srgbClr val="000000"/>
                  </a:solidFill>
                </a:uFill>
                <a:cs typeface="Times New Roman"/>
              </a:rPr>
              <a:t> </a:t>
            </a:r>
            <a:r>
              <a:rPr lang="en-US" sz="3800" i="1" u="sng" dirty="0">
                <a:solidFill>
                  <a:srgbClr val="000000"/>
                </a:solidFill>
                <a:uFill>
                  <a:solidFill>
                    <a:srgbClr val="000000"/>
                  </a:solidFill>
                </a:uFill>
                <a:cs typeface="Times New Roman"/>
              </a:rPr>
              <a:t>is</a:t>
            </a:r>
            <a:r>
              <a:rPr lang="en-US" sz="3800" i="1" u="sng" spc="75" dirty="0">
                <a:solidFill>
                  <a:srgbClr val="000000"/>
                </a:solidFill>
                <a:uFill>
                  <a:solidFill>
                    <a:srgbClr val="000000"/>
                  </a:solidFill>
                </a:uFill>
                <a:cs typeface="Times New Roman"/>
              </a:rPr>
              <a:t> </a:t>
            </a:r>
            <a:r>
              <a:rPr lang="en-US" sz="3800" i="1" u="sng" dirty="0">
                <a:solidFill>
                  <a:srgbClr val="000000"/>
                </a:solidFill>
                <a:uFill>
                  <a:solidFill>
                    <a:srgbClr val="000000"/>
                  </a:solidFill>
                </a:uFill>
                <a:cs typeface="Times New Roman"/>
              </a:rPr>
              <a:t>received,</a:t>
            </a:r>
            <a:r>
              <a:rPr lang="en-US" sz="3800" i="1" u="sng" spc="95" dirty="0">
                <a:solidFill>
                  <a:srgbClr val="000000"/>
                </a:solidFill>
                <a:uFill>
                  <a:solidFill>
                    <a:srgbClr val="000000"/>
                  </a:solidFill>
                </a:uFill>
                <a:cs typeface="Times New Roman"/>
              </a:rPr>
              <a:t> </a:t>
            </a:r>
            <a:r>
              <a:rPr lang="en-US" sz="3800" i="1" u="sng" dirty="0">
                <a:solidFill>
                  <a:srgbClr val="000000"/>
                </a:solidFill>
                <a:uFill>
                  <a:solidFill>
                    <a:srgbClr val="000000"/>
                  </a:solidFill>
                </a:uFill>
                <a:cs typeface="Times New Roman"/>
              </a:rPr>
              <a:t>has</a:t>
            </a:r>
            <a:r>
              <a:rPr lang="en-US" sz="3800" i="1" u="sng" spc="55" dirty="0">
                <a:solidFill>
                  <a:srgbClr val="000000"/>
                </a:solidFill>
                <a:uFill>
                  <a:solidFill>
                    <a:srgbClr val="000000"/>
                  </a:solidFill>
                </a:uFill>
                <a:cs typeface="Times New Roman"/>
              </a:rPr>
              <a:t> </a:t>
            </a:r>
            <a:r>
              <a:rPr lang="en-US" sz="3800" i="1" u="sng" dirty="0">
                <a:solidFill>
                  <a:srgbClr val="000000"/>
                </a:solidFill>
                <a:uFill>
                  <a:solidFill>
                    <a:srgbClr val="000000"/>
                  </a:solidFill>
                </a:uFill>
                <a:cs typeface="Times New Roman"/>
              </a:rPr>
              <a:t>to</a:t>
            </a:r>
            <a:r>
              <a:rPr lang="en-US" sz="3800" i="1" u="sng" spc="75" dirty="0">
                <a:solidFill>
                  <a:srgbClr val="000000"/>
                </a:solidFill>
                <a:uFill>
                  <a:solidFill>
                    <a:srgbClr val="000000"/>
                  </a:solidFill>
                </a:uFill>
                <a:cs typeface="Times New Roman"/>
              </a:rPr>
              <a:t> </a:t>
            </a:r>
            <a:r>
              <a:rPr lang="en-US" sz="3800" i="1" u="sng" dirty="0">
                <a:solidFill>
                  <a:srgbClr val="000000"/>
                </a:solidFill>
                <a:uFill>
                  <a:solidFill>
                    <a:srgbClr val="000000"/>
                  </a:solidFill>
                </a:uFill>
                <a:cs typeface="Times New Roman"/>
              </a:rPr>
              <a:t>be</a:t>
            </a:r>
            <a:r>
              <a:rPr lang="en-US" sz="3800" i="1" u="sng" spc="75" dirty="0">
                <a:solidFill>
                  <a:srgbClr val="000000"/>
                </a:solidFill>
                <a:uFill>
                  <a:solidFill>
                    <a:srgbClr val="000000"/>
                  </a:solidFill>
                </a:uFill>
                <a:cs typeface="Times New Roman"/>
              </a:rPr>
              <a:t> </a:t>
            </a:r>
            <a:r>
              <a:rPr lang="en-US" sz="3800" i="1" u="sng" dirty="0">
                <a:solidFill>
                  <a:srgbClr val="000000"/>
                </a:solidFill>
                <a:uFill>
                  <a:solidFill>
                    <a:srgbClr val="000000"/>
                  </a:solidFill>
                </a:uFill>
                <a:cs typeface="Times New Roman"/>
              </a:rPr>
              <a:t>in</a:t>
            </a:r>
            <a:r>
              <a:rPr lang="en-US" sz="3800" i="1" u="sng" spc="90" dirty="0">
                <a:solidFill>
                  <a:srgbClr val="000000"/>
                </a:solidFill>
                <a:uFill>
                  <a:solidFill>
                    <a:srgbClr val="000000"/>
                  </a:solidFill>
                </a:uFill>
                <a:cs typeface="Times New Roman"/>
              </a:rPr>
              <a:t> </a:t>
            </a:r>
            <a:r>
              <a:rPr lang="en-US" sz="3800" i="1" u="sng" dirty="0">
                <a:solidFill>
                  <a:srgbClr val="000000"/>
                </a:solidFill>
                <a:uFill>
                  <a:solidFill>
                    <a:srgbClr val="000000"/>
                  </a:solidFill>
                </a:uFill>
                <a:cs typeface="Times New Roman"/>
              </a:rPr>
              <a:t>some</a:t>
            </a:r>
            <a:r>
              <a:rPr lang="en-US" sz="3800" i="1" u="sng" spc="50" dirty="0">
                <a:solidFill>
                  <a:srgbClr val="000000"/>
                </a:solidFill>
                <a:uFill>
                  <a:solidFill>
                    <a:srgbClr val="000000"/>
                  </a:solidFill>
                </a:uFill>
                <a:cs typeface="Times New Roman"/>
              </a:rPr>
              <a:t> </a:t>
            </a:r>
            <a:r>
              <a:rPr lang="en-US" sz="3800" i="1" u="sng" dirty="0">
                <a:solidFill>
                  <a:srgbClr val="000000"/>
                </a:solidFill>
                <a:uFill>
                  <a:solidFill>
                    <a:srgbClr val="000000"/>
                  </a:solidFill>
                </a:uFill>
                <a:cs typeface="Times New Roman"/>
              </a:rPr>
              <a:t>other</a:t>
            </a:r>
            <a:r>
              <a:rPr lang="en-US" sz="3800" i="1" u="sng" spc="85" dirty="0">
                <a:solidFill>
                  <a:srgbClr val="000000"/>
                </a:solidFill>
                <a:uFill>
                  <a:solidFill>
                    <a:srgbClr val="000000"/>
                  </a:solidFill>
                </a:uFill>
                <a:cs typeface="Times New Roman"/>
              </a:rPr>
              <a:t> </a:t>
            </a:r>
            <a:r>
              <a:rPr lang="en-US" sz="3800" i="1" u="sng" dirty="0">
                <a:solidFill>
                  <a:srgbClr val="000000"/>
                </a:solidFill>
                <a:uFill>
                  <a:solidFill>
                    <a:srgbClr val="000000"/>
                  </a:solidFill>
                </a:uFill>
                <a:cs typeface="Times New Roman"/>
              </a:rPr>
              <a:t>form</a:t>
            </a:r>
            <a:r>
              <a:rPr lang="en-US" sz="3800" i="1" u="sng" spc="100" dirty="0">
                <a:solidFill>
                  <a:srgbClr val="000000"/>
                </a:solidFill>
                <a:uFill>
                  <a:solidFill>
                    <a:srgbClr val="000000"/>
                  </a:solidFill>
                </a:uFill>
                <a:cs typeface="Times New Roman"/>
              </a:rPr>
              <a:t> </a:t>
            </a:r>
            <a:r>
              <a:rPr lang="en-US" sz="3800" i="1" u="sng" dirty="0">
                <a:solidFill>
                  <a:srgbClr val="000000"/>
                </a:solidFill>
                <a:uFill>
                  <a:solidFill>
                    <a:srgbClr val="000000"/>
                  </a:solidFill>
                </a:uFill>
                <a:cs typeface="Times New Roman"/>
              </a:rPr>
              <a:t>rather</a:t>
            </a:r>
            <a:r>
              <a:rPr lang="en-US" sz="3800" i="1" u="sng" spc="80" dirty="0">
                <a:solidFill>
                  <a:srgbClr val="000000"/>
                </a:solidFill>
                <a:uFill>
                  <a:solidFill>
                    <a:srgbClr val="000000"/>
                  </a:solidFill>
                </a:uFill>
                <a:cs typeface="Times New Roman"/>
              </a:rPr>
              <a:t> </a:t>
            </a:r>
            <a:r>
              <a:rPr lang="en-US" sz="3800" i="1" u="sng" dirty="0">
                <a:solidFill>
                  <a:srgbClr val="000000"/>
                </a:solidFill>
                <a:uFill>
                  <a:solidFill>
                    <a:srgbClr val="000000"/>
                  </a:solidFill>
                </a:uFill>
                <a:cs typeface="Times New Roman"/>
              </a:rPr>
              <a:t>than</a:t>
            </a:r>
            <a:r>
              <a:rPr lang="en-US" sz="3800" i="1" u="sng" spc="90" dirty="0">
                <a:solidFill>
                  <a:srgbClr val="000000"/>
                </a:solidFill>
                <a:uFill>
                  <a:solidFill>
                    <a:srgbClr val="000000"/>
                  </a:solidFill>
                </a:uFill>
                <a:cs typeface="Times New Roman"/>
              </a:rPr>
              <a:t> </a:t>
            </a:r>
            <a:r>
              <a:rPr lang="en-US" sz="3800" i="1" u="sng" dirty="0">
                <a:solidFill>
                  <a:srgbClr val="000000"/>
                </a:solidFill>
                <a:uFill>
                  <a:solidFill>
                    <a:srgbClr val="000000"/>
                  </a:solidFill>
                </a:uFill>
                <a:cs typeface="Times New Roman"/>
              </a:rPr>
              <a:t>in</a:t>
            </a:r>
            <a:r>
              <a:rPr lang="en-US" sz="3800" i="1" u="sng" spc="65" dirty="0">
                <a:solidFill>
                  <a:srgbClr val="000000"/>
                </a:solidFill>
                <a:uFill>
                  <a:solidFill>
                    <a:srgbClr val="000000"/>
                  </a:solidFill>
                </a:uFill>
                <a:cs typeface="Times New Roman"/>
              </a:rPr>
              <a:t> </a:t>
            </a:r>
            <a:r>
              <a:rPr lang="en-US" sz="3800" i="1" u="sng" dirty="0">
                <a:solidFill>
                  <a:srgbClr val="000000"/>
                </a:solidFill>
                <a:uFill>
                  <a:solidFill>
                    <a:srgbClr val="000000"/>
                  </a:solidFill>
                </a:uFill>
                <a:cs typeface="Times New Roman"/>
              </a:rPr>
              <a:t>the</a:t>
            </a:r>
            <a:r>
              <a:rPr lang="en-US" sz="3800" i="1" u="sng" spc="80" dirty="0">
                <a:solidFill>
                  <a:srgbClr val="000000"/>
                </a:solidFill>
                <a:uFill>
                  <a:solidFill>
                    <a:srgbClr val="000000"/>
                  </a:solidFill>
                </a:uFill>
                <a:cs typeface="Times New Roman"/>
              </a:rPr>
              <a:t> </a:t>
            </a:r>
            <a:r>
              <a:rPr lang="en-US" sz="3800" i="1" u="sng" spc="-10" dirty="0">
                <a:solidFill>
                  <a:srgbClr val="000000"/>
                </a:solidFill>
                <a:uFill>
                  <a:solidFill>
                    <a:srgbClr val="000000"/>
                  </a:solidFill>
                </a:uFill>
                <a:cs typeface="Times New Roman"/>
              </a:rPr>
              <a:t>shape </a:t>
            </a:r>
            <a:r>
              <a:rPr lang="en-US" sz="3800" i="1" u="sng" dirty="0">
                <a:solidFill>
                  <a:srgbClr val="000000"/>
                </a:solidFill>
                <a:uFill>
                  <a:solidFill>
                    <a:srgbClr val="000000"/>
                  </a:solidFill>
                </a:uFill>
                <a:cs typeface="Times New Roman"/>
                <a:hlinkClick r:id="rId3"/>
              </a:rPr>
              <a:t>of</a:t>
            </a:r>
            <a:r>
              <a:rPr lang="en-US" sz="3800" i="1" u="sng" spc="40" dirty="0">
                <a:solidFill>
                  <a:srgbClr val="000000"/>
                </a:solidFill>
                <a:uFill>
                  <a:solidFill>
                    <a:srgbClr val="000000"/>
                  </a:solidFill>
                </a:uFill>
                <a:cs typeface="Times New Roman"/>
                <a:hlinkClick r:id="rId3"/>
              </a:rPr>
              <a:t> </a:t>
            </a:r>
            <a:r>
              <a:rPr lang="en-US" sz="3800" i="1" u="sng" dirty="0">
                <a:solidFill>
                  <a:srgbClr val="000000"/>
                </a:solidFill>
                <a:uFill>
                  <a:solidFill>
                    <a:srgbClr val="000000"/>
                  </a:solidFill>
                </a:uFill>
                <a:cs typeface="Times New Roman"/>
                <a:hlinkClick r:id="rId3"/>
              </a:rPr>
              <a:t>money</a:t>
            </a:r>
            <a:r>
              <a:rPr lang="en-US" sz="3800" dirty="0">
                <a:solidFill>
                  <a:srgbClr val="000000"/>
                </a:solidFill>
                <a:cs typeface="Times New Roman"/>
                <a:hlinkClick r:id="rId3"/>
              </a:rPr>
              <a:t>.</a:t>
            </a:r>
            <a:r>
              <a:rPr lang="en-US" sz="3800" spc="75" dirty="0">
                <a:solidFill>
                  <a:srgbClr val="000000"/>
                </a:solidFill>
                <a:cs typeface="Times New Roman"/>
                <a:hlinkClick r:id="rId3"/>
              </a:rPr>
              <a:t> </a:t>
            </a:r>
            <a:r>
              <a:rPr lang="en-US" sz="3800" u="sng" dirty="0">
                <a:solidFill>
                  <a:srgbClr val="057BA1"/>
                </a:solidFill>
                <a:uFill>
                  <a:solidFill>
                    <a:srgbClr val="057BA1"/>
                  </a:solidFill>
                </a:uFill>
                <a:cs typeface="Times New Roman"/>
                <a:hlinkClick r:id="rId3"/>
              </a:rPr>
              <a:t>THE</a:t>
            </a:r>
            <a:r>
              <a:rPr lang="en-US" sz="3800" u="sng" spc="70" dirty="0">
                <a:solidFill>
                  <a:srgbClr val="057BA1"/>
                </a:solidFill>
                <a:uFill>
                  <a:solidFill>
                    <a:srgbClr val="057BA1"/>
                  </a:solidFill>
                </a:uFill>
                <a:cs typeface="Times New Roman"/>
                <a:hlinkClick r:id="rId3"/>
              </a:rPr>
              <a:t> </a:t>
            </a:r>
            <a:r>
              <a:rPr lang="en-US" sz="3800" u="sng" dirty="0">
                <a:solidFill>
                  <a:srgbClr val="057BA1"/>
                </a:solidFill>
                <a:uFill>
                  <a:solidFill>
                    <a:srgbClr val="057BA1"/>
                  </a:solidFill>
                </a:uFill>
                <a:cs typeface="Times New Roman"/>
                <a:hlinkClick r:id="rId3"/>
              </a:rPr>
              <a:t>COMMISSIONER</a:t>
            </a:r>
            <a:r>
              <a:rPr lang="en-US" sz="3800" u="sng" spc="70" dirty="0">
                <a:solidFill>
                  <a:srgbClr val="057BA1"/>
                </a:solidFill>
                <a:uFill>
                  <a:solidFill>
                    <a:srgbClr val="057BA1"/>
                  </a:solidFill>
                </a:uFill>
                <a:cs typeface="Times New Roman"/>
                <a:hlinkClick r:id="rId3"/>
              </a:rPr>
              <a:t> </a:t>
            </a:r>
            <a:r>
              <a:rPr lang="en-US" sz="3800" u="sng" dirty="0">
                <a:solidFill>
                  <a:srgbClr val="057BA1"/>
                </a:solidFill>
                <a:uFill>
                  <a:solidFill>
                    <a:srgbClr val="057BA1"/>
                  </a:solidFill>
                </a:uFill>
                <a:cs typeface="Times New Roman"/>
                <a:hlinkClick r:id="rId3"/>
              </a:rPr>
              <a:t>VERSUS</a:t>
            </a:r>
            <a:r>
              <a:rPr lang="en-US" sz="3800" u="sng" spc="70" dirty="0">
                <a:solidFill>
                  <a:srgbClr val="057BA1"/>
                </a:solidFill>
                <a:uFill>
                  <a:solidFill>
                    <a:srgbClr val="057BA1"/>
                  </a:solidFill>
                </a:uFill>
                <a:cs typeface="Times New Roman"/>
                <a:hlinkClick r:id="rId3"/>
              </a:rPr>
              <a:t> </a:t>
            </a:r>
            <a:r>
              <a:rPr lang="en-US" sz="3800" u="sng" dirty="0">
                <a:solidFill>
                  <a:srgbClr val="057BA1"/>
                </a:solidFill>
                <a:uFill>
                  <a:solidFill>
                    <a:srgbClr val="057BA1"/>
                  </a:solidFill>
                </a:uFill>
                <a:cs typeface="Times New Roman"/>
                <a:hlinkClick r:id="rId3"/>
              </a:rPr>
              <a:t>MAHINDRA</a:t>
            </a:r>
            <a:r>
              <a:rPr lang="en-US" sz="3800" u="sng" spc="-25" dirty="0">
                <a:solidFill>
                  <a:srgbClr val="057BA1"/>
                </a:solidFill>
                <a:uFill>
                  <a:solidFill>
                    <a:srgbClr val="057BA1"/>
                  </a:solidFill>
                </a:uFill>
                <a:cs typeface="Times New Roman"/>
                <a:hlinkClick r:id="rId3"/>
              </a:rPr>
              <a:t> </a:t>
            </a:r>
            <a:r>
              <a:rPr lang="en-US" sz="3800" u="sng" dirty="0">
                <a:solidFill>
                  <a:srgbClr val="057BA1"/>
                </a:solidFill>
                <a:uFill>
                  <a:solidFill>
                    <a:srgbClr val="057BA1"/>
                  </a:solidFill>
                </a:uFill>
                <a:cs typeface="Times New Roman"/>
                <a:hlinkClick r:id="rId3"/>
              </a:rPr>
              <a:t>AND</a:t>
            </a:r>
            <a:r>
              <a:rPr lang="en-US" sz="3800" u="sng" spc="65" dirty="0">
                <a:solidFill>
                  <a:srgbClr val="057BA1"/>
                </a:solidFill>
                <a:uFill>
                  <a:solidFill>
                    <a:srgbClr val="057BA1"/>
                  </a:solidFill>
                </a:uFill>
                <a:cs typeface="Times New Roman"/>
                <a:hlinkClick r:id="rId3"/>
              </a:rPr>
              <a:t> </a:t>
            </a:r>
            <a:r>
              <a:rPr lang="en-US" sz="3800" u="sng" dirty="0">
                <a:solidFill>
                  <a:srgbClr val="057BA1"/>
                </a:solidFill>
                <a:uFill>
                  <a:solidFill>
                    <a:srgbClr val="057BA1"/>
                  </a:solidFill>
                </a:uFill>
                <a:cs typeface="Times New Roman"/>
                <a:hlinkClick r:id="rId3"/>
              </a:rPr>
              <a:t>MAHINDRA</a:t>
            </a:r>
            <a:r>
              <a:rPr lang="en-US" sz="3800" u="sng" spc="-25" dirty="0">
                <a:solidFill>
                  <a:srgbClr val="057BA1"/>
                </a:solidFill>
                <a:uFill>
                  <a:solidFill>
                    <a:srgbClr val="057BA1"/>
                  </a:solidFill>
                </a:uFill>
                <a:cs typeface="Times New Roman"/>
                <a:hlinkClick r:id="rId3"/>
              </a:rPr>
              <a:t> </a:t>
            </a:r>
            <a:r>
              <a:rPr lang="en-US" sz="3800" u="sng" dirty="0">
                <a:solidFill>
                  <a:srgbClr val="057BA1"/>
                </a:solidFill>
                <a:uFill>
                  <a:solidFill>
                    <a:srgbClr val="057BA1"/>
                  </a:solidFill>
                </a:uFill>
                <a:cs typeface="Times New Roman"/>
                <a:hlinkClick r:id="rId3"/>
              </a:rPr>
              <a:t>LTD.</a:t>
            </a:r>
            <a:r>
              <a:rPr lang="en-US" sz="3800" u="sng" spc="70" dirty="0">
                <a:solidFill>
                  <a:srgbClr val="057BA1"/>
                </a:solidFill>
                <a:uFill>
                  <a:solidFill>
                    <a:srgbClr val="057BA1"/>
                  </a:solidFill>
                </a:uFill>
                <a:cs typeface="Times New Roman"/>
                <a:hlinkClick r:id="rId3"/>
              </a:rPr>
              <a:t> </a:t>
            </a:r>
            <a:r>
              <a:rPr lang="en-US" sz="3800" u="sng" dirty="0">
                <a:solidFill>
                  <a:srgbClr val="057BA1"/>
                </a:solidFill>
                <a:uFill>
                  <a:solidFill>
                    <a:srgbClr val="057BA1"/>
                  </a:solidFill>
                </a:uFill>
                <a:cs typeface="Times New Roman"/>
                <a:hlinkClick r:id="rId3"/>
              </a:rPr>
              <a:t>THRG.</a:t>
            </a:r>
            <a:r>
              <a:rPr lang="en-US" sz="3800" u="sng" spc="75" dirty="0">
                <a:solidFill>
                  <a:srgbClr val="057BA1"/>
                </a:solidFill>
                <a:uFill>
                  <a:solidFill>
                    <a:srgbClr val="057BA1"/>
                  </a:solidFill>
                </a:uFill>
                <a:cs typeface="Times New Roman"/>
                <a:hlinkClick r:id="rId3"/>
              </a:rPr>
              <a:t> </a:t>
            </a:r>
            <a:r>
              <a:rPr lang="en-US" sz="3800" u="sng" dirty="0">
                <a:solidFill>
                  <a:srgbClr val="057BA1"/>
                </a:solidFill>
                <a:uFill>
                  <a:solidFill>
                    <a:srgbClr val="057BA1"/>
                  </a:solidFill>
                </a:uFill>
                <a:cs typeface="Times New Roman"/>
                <a:hlinkClick r:id="rId3"/>
              </a:rPr>
              <a:t>M.D.</a:t>
            </a:r>
            <a:r>
              <a:rPr lang="en-US" sz="3800" u="sng" spc="50" dirty="0">
                <a:solidFill>
                  <a:srgbClr val="057BA1"/>
                </a:solidFill>
                <a:uFill>
                  <a:solidFill>
                    <a:srgbClr val="057BA1"/>
                  </a:solidFill>
                </a:uFill>
                <a:cs typeface="Times New Roman"/>
                <a:hlinkClick r:id="rId3"/>
              </a:rPr>
              <a:t> </a:t>
            </a:r>
            <a:r>
              <a:rPr lang="en-US" sz="3800" u="sng" dirty="0">
                <a:solidFill>
                  <a:srgbClr val="057BA1"/>
                </a:solidFill>
                <a:uFill>
                  <a:solidFill>
                    <a:srgbClr val="057BA1"/>
                  </a:solidFill>
                </a:uFill>
                <a:cs typeface="Times New Roman"/>
                <a:hlinkClick r:id="rId3"/>
              </a:rPr>
              <a:t>[2018</a:t>
            </a:r>
            <a:r>
              <a:rPr lang="en-US" sz="3800" u="sng" spc="80" dirty="0">
                <a:solidFill>
                  <a:srgbClr val="057BA1"/>
                </a:solidFill>
                <a:uFill>
                  <a:solidFill>
                    <a:srgbClr val="057BA1"/>
                  </a:solidFill>
                </a:uFill>
                <a:cs typeface="Times New Roman"/>
                <a:hlinkClick r:id="rId3"/>
              </a:rPr>
              <a:t> </a:t>
            </a:r>
            <a:r>
              <a:rPr lang="en-US" sz="3800" u="sng" spc="-25" dirty="0">
                <a:solidFill>
                  <a:srgbClr val="057BA1"/>
                </a:solidFill>
                <a:uFill>
                  <a:solidFill>
                    <a:srgbClr val="057BA1"/>
                  </a:solidFill>
                </a:uFill>
                <a:cs typeface="Times New Roman"/>
                <a:hlinkClick r:id="rId3"/>
              </a:rPr>
              <a:t>(5)</a:t>
            </a:r>
            <a:r>
              <a:rPr lang="en-US" sz="3800" spc="-25" dirty="0">
                <a:solidFill>
                  <a:srgbClr val="057BA1"/>
                </a:solidFill>
                <a:cs typeface="Times New Roman"/>
                <a:hlinkClick r:id="rId3"/>
              </a:rPr>
              <a:t> </a:t>
            </a:r>
            <a:r>
              <a:rPr lang="en-US" sz="3800" u="sng" dirty="0">
                <a:solidFill>
                  <a:srgbClr val="057BA1"/>
                </a:solidFill>
                <a:uFill>
                  <a:solidFill>
                    <a:srgbClr val="057BA1"/>
                  </a:solidFill>
                </a:uFill>
                <a:cs typeface="Times New Roman"/>
                <a:hlinkClick r:id="rId3"/>
              </a:rPr>
              <a:t>TMI</a:t>
            </a:r>
            <a:r>
              <a:rPr lang="en-US" sz="3800" u="sng" spc="-35" dirty="0">
                <a:solidFill>
                  <a:srgbClr val="057BA1"/>
                </a:solidFill>
                <a:uFill>
                  <a:solidFill>
                    <a:srgbClr val="057BA1"/>
                  </a:solidFill>
                </a:uFill>
                <a:cs typeface="Times New Roman"/>
                <a:hlinkClick r:id="rId3"/>
              </a:rPr>
              <a:t> </a:t>
            </a:r>
            <a:r>
              <a:rPr lang="en-US" sz="3800" u="sng" dirty="0">
                <a:solidFill>
                  <a:srgbClr val="057BA1"/>
                </a:solidFill>
                <a:uFill>
                  <a:solidFill>
                    <a:srgbClr val="057BA1"/>
                  </a:solidFill>
                </a:uFill>
                <a:cs typeface="Times New Roman"/>
                <a:hlinkClick r:id="rId3"/>
              </a:rPr>
              <a:t>358</a:t>
            </a:r>
            <a:r>
              <a:rPr lang="en-US" sz="3800" u="sng" spc="-40" dirty="0">
                <a:solidFill>
                  <a:srgbClr val="057BA1"/>
                </a:solidFill>
                <a:uFill>
                  <a:solidFill>
                    <a:srgbClr val="057BA1"/>
                  </a:solidFill>
                </a:uFill>
                <a:cs typeface="Times New Roman"/>
                <a:hlinkClick r:id="rId3"/>
              </a:rPr>
              <a:t> </a:t>
            </a:r>
            <a:r>
              <a:rPr lang="en-US" sz="3800" u="sng" dirty="0">
                <a:solidFill>
                  <a:srgbClr val="057BA1"/>
                </a:solidFill>
                <a:uFill>
                  <a:solidFill>
                    <a:srgbClr val="057BA1"/>
                  </a:solidFill>
                </a:uFill>
                <a:cs typeface="Times New Roman"/>
                <a:hlinkClick r:id="rId3"/>
              </a:rPr>
              <a:t>- SUPREME</a:t>
            </a:r>
            <a:r>
              <a:rPr lang="en-US" sz="3800" u="sng" spc="-50" dirty="0">
                <a:solidFill>
                  <a:srgbClr val="057BA1"/>
                </a:solidFill>
                <a:uFill>
                  <a:solidFill>
                    <a:srgbClr val="057BA1"/>
                  </a:solidFill>
                </a:uFill>
                <a:cs typeface="Times New Roman"/>
                <a:hlinkClick r:id="rId3"/>
              </a:rPr>
              <a:t> </a:t>
            </a:r>
            <a:r>
              <a:rPr lang="en-US" sz="3800" u="sng" spc="-10" dirty="0">
                <a:solidFill>
                  <a:srgbClr val="057BA1"/>
                </a:solidFill>
                <a:uFill>
                  <a:solidFill>
                    <a:srgbClr val="057BA1"/>
                  </a:solidFill>
                </a:uFill>
                <a:cs typeface="Times New Roman"/>
                <a:hlinkClick r:id="rId3"/>
              </a:rPr>
              <a:t>COURT]</a:t>
            </a:r>
            <a:endParaRPr lang="en-US" sz="3800" dirty="0">
              <a:cs typeface="Times New Roman"/>
            </a:endParaRPr>
          </a:p>
          <a:p>
            <a:pPr marL="182880" indent="-174625" algn="just">
              <a:lnSpc>
                <a:spcPct val="100000"/>
              </a:lnSpc>
              <a:spcBef>
                <a:spcPts val="1110"/>
              </a:spcBef>
              <a:buSzPct val="94444"/>
              <a:buAutoNum type="arabicPeriod" startAt="2"/>
              <a:tabLst>
                <a:tab pos="182880" algn="l"/>
              </a:tabLst>
            </a:pPr>
            <a:r>
              <a:rPr lang="en-US" sz="3800" b="1" u="sng" dirty="0">
                <a:uFill>
                  <a:solidFill>
                    <a:srgbClr val="000000"/>
                  </a:solidFill>
                </a:uFill>
                <a:cs typeface="Times New Roman"/>
              </a:rPr>
              <a:t>Benefit</a:t>
            </a:r>
            <a:r>
              <a:rPr lang="en-US" sz="3800" b="1" u="sng" spc="-40" dirty="0">
                <a:uFill>
                  <a:solidFill>
                    <a:srgbClr val="000000"/>
                  </a:solidFill>
                </a:uFill>
                <a:cs typeface="Times New Roman"/>
              </a:rPr>
              <a:t> </a:t>
            </a:r>
            <a:r>
              <a:rPr lang="en-US" sz="3800" b="1" u="sng" dirty="0">
                <a:uFill>
                  <a:solidFill>
                    <a:srgbClr val="000000"/>
                  </a:solidFill>
                </a:uFill>
                <a:cs typeface="Times New Roman"/>
              </a:rPr>
              <a:t>or</a:t>
            </a:r>
            <a:r>
              <a:rPr lang="en-US" sz="3800" b="1" u="sng" spc="-85" dirty="0">
                <a:uFill>
                  <a:solidFill>
                    <a:srgbClr val="000000"/>
                  </a:solidFill>
                </a:uFill>
                <a:cs typeface="Times New Roman"/>
              </a:rPr>
              <a:t> </a:t>
            </a:r>
            <a:r>
              <a:rPr lang="en-US" sz="3800" b="1" u="sng" dirty="0">
                <a:uFill>
                  <a:solidFill>
                    <a:srgbClr val="000000"/>
                  </a:solidFill>
                </a:uFill>
                <a:cs typeface="Times New Roman"/>
              </a:rPr>
              <a:t>perquisite</a:t>
            </a:r>
            <a:r>
              <a:rPr lang="en-US" sz="3800" b="1" u="sng" spc="-20" dirty="0">
                <a:uFill>
                  <a:solidFill>
                    <a:srgbClr val="000000"/>
                  </a:solidFill>
                </a:uFill>
                <a:cs typeface="Times New Roman"/>
              </a:rPr>
              <a:t> </a:t>
            </a:r>
            <a:r>
              <a:rPr lang="en-US" sz="3800" b="1" u="sng" dirty="0">
                <a:uFill>
                  <a:solidFill>
                    <a:srgbClr val="000000"/>
                  </a:solidFill>
                </a:uFill>
                <a:cs typeface="Times New Roman"/>
              </a:rPr>
              <a:t>arising</a:t>
            </a:r>
            <a:r>
              <a:rPr lang="en-US" sz="3800" b="1" u="sng" spc="-15" dirty="0">
                <a:uFill>
                  <a:solidFill>
                    <a:srgbClr val="000000"/>
                  </a:solidFill>
                </a:uFill>
                <a:cs typeface="Times New Roman"/>
              </a:rPr>
              <a:t> </a:t>
            </a:r>
            <a:r>
              <a:rPr lang="en-US" sz="3800" b="1" u="sng" dirty="0">
                <a:uFill>
                  <a:solidFill>
                    <a:srgbClr val="000000"/>
                  </a:solidFill>
                </a:uFill>
                <a:cs typeface="Times New Roman"/>
              </a:rPr>
              <a:t>from</a:t>
            </a:r>
            <a:r>
              <a:rPr lang="en-US" sz="3800" b="1" u="sng" spc="-40" dirty="0">
                <a:uFill>
                  <a:solidFill>
                    <a:srgbClr val="000000"/>
                  </a:solidFill>
                </a:uFill>
                <a:cs typeface="Times New Roman"/>
              </a:rPr>
              <a:t> </a:t>
            </a:r>
            <a:r>
              <a:rPr lang="en-US" sz="3800" b="1" u="sng" dirty="0">
                <a:uFill>
                  <a:solidFill>
                    <a:srgbClr val="000000"/>
                  </a:solidFill>
                </a:uFill>
                <a:cs typeface="Times New Roman"/>
              </a:rPr>
              <a:t>business</a:t>
            </a:r>
            <a:r>
              <a:rPr lang="en-US" sz="3800" b="1" u="sng" spc="-15" dirty="0">
                <a:uFill>
                  <a:solidFill>
                    <a:srgbClr val="000000"/>
                  </a:solidFill>
                </a:uFill>
                <a:cs typeface="Times New Roman"/>
              </a:rPr>
              <a:t> </a:t>
            </a:r>
            <a:r>
              <a:rPr lang="en-US" sz="3800" b="1" u="sng" dirty="0">
                <a:uFill>
                  <a:solidFill>
                    <a:srgbClr val="000000"/>
                  </a:solidFill>
                </a:uFill>
                <a:cs typeface="Times New Roman"/>
              </a:rPr>
              <a:t>or</a:t>
            </a:r>
            <a:r>
              <a:rPr lang="en-US" sz="3800" b="1" u="sng" spc="-85" dirty="0">
                <a:uFill>
                  <a:solidFill>
                    <a:srgbClr val="000000"/>
                  </a:solidFill>
                </a:uFill>
                <a:cs typeface="Times New Roman"/>
              </a:rPr>
              <a:t> </a:t>
            </a:r>
            <a:r>
              <a:rPr lang="en-US" sz="3800" b="1" u="sng" dirty="0">
                <a:uFill>
                  <a:solidFill>
                    <a:srgbClr val="000000"/>
                  </a:solidFill>
                </a:uFill>
                <a:cs typeface="Times New Roman"/>
              </a:rPr>
              <a:t>exercise</a:t>
            </a:r>
            <a:r>
              <a:rPr lang="en-US" sz="3800" b="1" u="sng" spc="-60" dirty="0">
                <a:uFill>
                  <a:solidFill>
                    <a:srgbClr val="000000"/>
                  </a:solidFill>
                </a:uFill>
                <a:cs typeface="Times New Roman"/>
              </a:rPr>
              <a:t> </a:t>
            </a:r>
            <a:r>
              <a:rPr lang="en-US" sz="3800" b="1" u="sng" dirty="0">
                <a:uFill>
                  <a:solidFill>
                    <a:srgbClr val="000000"/>
                  </a:solidFill>
                </a:uFill>
                <a:cs typeface="Times New Roman"/>
              </a:rPr>
              <a:t>of</a:t>
            </a:r>
            <a:r>
              <a:rPr lang="en-US" sz="3800" b="1" u="sng" spc="-45" dirty="0">
                <a:uFill>
                  <a:solidFill>
                    <a:srgbClr val="000000"/>
                  </a:solidFill>
                </a:uFill>
                <a:cs typeface="Times New Roman"/>
              </a:rPr>
              <a:t> </a:t>
            </a:r>
            <a:r>
              <a:rPr lang="en-US" sz="3800" b="1" u="sng" dirty="0">
                <a:uFill>
                  <a:solidFill>
                    <a:srgbClr val="000000"/>
                  </a:solidFill>
                </a:uFill>
                <a:cs typeface="Times New Roman"/>
              </a:rPr>
              <a:t>a</a:t>
            </a:r>
            <a:r>
              <a:rPr lang="en-US" sz="3800" b="1" u="sng" spc="-60" dirty="0">
                <a:uFill>
                  <a:solidFill>
                    <a:srgbClr val="000000"/>
                  </a:solidFill>
                </a:uFill>
                <a:cs typeface="Times New Roman"/>
              </a:rPr>
              <a:t> </a:t>
            </a:r>
            <a:r>
              <a:rPr lang="en-US" sz="3800" b="1" u="sng" dirty="0">
                <a:uFill>
                  <a:solidFill>
                    <a:srgbClr val="000000"/>
                  </a:solidFill>
                </a:uFill>
                <a:cs typeface="Times New Roman"/>
              </a:rPr>
              <a:t>profession are</a:t>
            </a:r>
            <a:r>
              <a:rPr lang="en-US" sz="3800" b="1" u="sng" spc="-40" dirty="0">
                <a:uFill>
                  <a:solidFill>
                    <a:srgbClr val="000000"/>
                  </a:solidFill>
                </a:uFill>
                <a:cs typeface="Times New Roman"/>
              </a:rPr>
              <a:t> </a:t>
            </a:r>
            <a:r>
              <a:rPr lang="en-US" sz="3800" b="1" u="sng" dirty="0">
                <a:uFill>
                  <a:solidFill>
                    <a:srgbClr val="000000"/>
                  </a:solidFill>
                </a:uFill>
                <a:cs typeface="Times New Roman"/>
              </a:rPr>
              <a:t>only</a:t>
            </a:r>
            <a:r>
              <a:rPr lang="en-US" sz="3800" b="1" u="sng" spc="-40" dirty="0">
                <a:uFill>
                  <a:solidFill>
                    <a:srgbClr val="000000"/>
                  </a:solidFill>
                </a:uFill>
                <a:cs typeface="Times New Roman"/>
              </a:rPr>
              <a:t> </a:t>
            </a:r>
            <a:r>
              <a:rPr lang="en-US" sz="3800" b="1" u="sng" spc="-10" dirty="0">
                <a:uFill>
                  <a:solidFill>
                    <a:srgbClr val="000000"/>
                  </a:solidFill>
                </a:uFill>
                <a:cs typeface="Times New Roman"/>
              </a:rPr>
              <a:t>covered</a:t>
            </a:r>
            <a:r>
              <a:rPr lang="en-US" sz="3800" spc="-10" dirty="0">
                <a:cs typeface="Times New Roman"/>
              </a:rPr>
              <a:t>:</a:t>
            </a:r>
            <a:endParaRPr lang="en-US" sz="3800" dirty="0">
              <a:cs typeface="Times New Roman"/>
            </a:endParaRPr>
          </a:p>
          <a:p>
            <a:pPr marL="12700" marR="8890" algn="just">
              <a:lnSpc>
                <a:spcPct val="100000"/>
              </a:lnSpc>
              <a:spcBef>
                <a:spcPts val="1010"/>
              </a:spcBef>
              <a:buNone/>
            </a:pPr>
            <a:r>
              <a:rPr lang="en-US" sz="3800" dirty="0">
                <a:cs typeface="Times New Roman"/>
              </a:rPr>
              <a:t>	- It</a:t>
            </a:r>
            <a:r>
              <a:rPr lang="en-US" sz="3800" spc="105" dirty="0">
                <a:cs typeface="Times New Roman"/>
              </a:rPr>
              <a:t> </a:t>
            </a:r>
            <a:r>
              <a:rPr lang="en-US" sz="3800" dirty="0">
                <a:cs typeface="Times New Roman"/>
              </a:rPr>
              <a:t>is</a:t>
            </a:r>
            <a:r>
              <a:rPr lang="en-US" sz="3800" spc="100" dirty="0">
                <a:cs typeface="Times New Roman"/>
              </a:rPr>
              <a:t> </a:t>
            </a:r>
            <a:r>
              <a:rPr lang="en-US" sz="3800" dirty="0">
                <a:cs typeface="Times New Roman"/>
              </a:rPr>
              <a:t>essential</a:t>
            </a:r>
            <a:r>
              <a:rPr lang="en-US" sz="3800" spc="114" dirty="0">
                <a:cs typeface="Times New Roman"/>
              </a:rPr>
              <a:t> </a:t>
            </a:r>
            <a:r>
              <a:rPr lang="en-US" sz="3800" dirty="0">
                <a:cs typeface="Times New Roman"/>
              </a:rPr>
              <a:t>that</a:t>
            </a:r>
            <a:r>
              <a:rPr lang="en-US" sz="3800" spc="110" dirty="0">
                <a:cs typeface="Times New Roman"/>
              </a:rPr>
              <a:t> </a:t>
            </a:r>
            <a:r>
              <a:rPr lang="en-US" sz="3800" dirty="0">
                <a:cs typeface="Times New Roman"/>
              </a:rPr>
              <a:t>the</a:t>
            </a:r>
            <a:r>
              <a:rPr lang="en-US" sz="3800" spc="100" dirty="0">
                <a:cs typeface="Times New Roman"/>
              </a:rPr>
              <a:t> </a:t>
            </a:r>
            <a:r>
              <a:rPr lang="en-US" sz="3800" dirty="0">
                <a:cs typeface="Times New Roman"/>
              </a:rPr>
              <a:t>benefit</a:t>
            </a:r>
            <a:r>
              <a:rPr lang="en-US" sz="3800" spc="114" dirty="0">
                <a:cs typeface="Times New Roman"/>
              </a:rPr>
              <a:t> </a:t>
            </a:r>
            <a:r>
              <a:rPr lang="en-US" sz="3800" dirty="0">
                <a:cs typeface="Times New Roman"/>
              </a:rPr>
              <a:t>or</a:t>
            </a:r>
            <a:r>
              <a:rPr lang="en-US" sz="3800" spc="80" dirty="0">
                <a:cs typeface="Times New Roman"/>
              </a:rPr>
              <a:t> </a:t>
            </a:r>
            <a:r>
              <a:rPr lang="en-US" sz="3800" dirty="0">
                <a:cs typeface="Times New Roman"/>
              </a:rPr>
              <a:t>perquisite</a:t>
            </a:r>
            <a:r>
              <a:rPr lang="en-US" sz="3800" spc="85" dirty="0">
                <a:cs typeface="Times New Roman"/>
              </a:rPr>
              <a:t> </a:t>
            </a:r>
            <a:r>
              <a:rPr lang="en-US" sz="3800" dirty="0">
                <a:cs typeface="Times New Roman"/>
              </a:rPr>
              <a:t>is</a:t>
            </a:r>
            <a:r>
              <a:rPr lang="en-US" sz="3800" spc="100" dirty="0">
                <a:cs typeface="Times New Roman"/>
              </a:rPr>
              <a:t> </a:t>
            </a:r>
            <a:r>
              <a:rPr lang="en-US" sz="3800" dirty="0">
                <a:cs typeface="Times New Roman"/>
              </a:rPr>
              <a:t>linked</a:t>
            </a:r>
            <a:r>
              <a:rPr lang="en-US" sz="3800" spc="100" dirty="0">
                <a:cs typeface="Times New Roman"/>
              </a:rPr>
              <a:t> </a:t>
            </a:r>
            <a:r>
              <a:rPr lang="en-US" sz="3800" dirty="0">
                <a:cs typeface="Times New Roman"/>
              </a:rPr>
              <a:t>to</a:t>
            </a:r>
            <a:r>
              <a:rPr lang="en-US" sz="3800" spc="114" dirty="0">
                <a:cs typeface="Times New Roman"/>
              </a:rPr>
              <a:t> </a:t>
            </a:r>
            <a:r>
              <a:rPr lang="en-US" sz="3800" dirty="0">
                <a:cs typeface="Times New Roman"/>
              </a:rPr>
              <a:t>the</a:t>
            </a:r>
            <a:r>
              <a:rPr lang="en-US" sz="3800" spc="100" dirty="0">
                <a:cs typeface="Times New Roman"/>
              </a:rPr>
              <a:t> </a:t>
            </a:r>
            <a:r>
              <a:rPr lang="en-US" sz="3800" dirty="0">
                <a:cs typeface="Times New Roman"/>
              </a:rPr>
              <a:t>business</a:t>
            </a:r>
            <a:r>
              <a:rPr lang="en-US" sz="3800" spc="100" dirty="0">
                <a:cs typeface="Times New Roman"/>
              </a:rPr>
              <a:t> </a:t>
            </a:r>
            <a:r>
              <a:rPr lang="en-US" sz="3800" dirty="0">
                <a:cs typeface="Times New Roman"/>
              </a:rPr>
              <a:t>or</a:t>
            </a:r>
            <a:r>
              <a:rPr lang="en-US" sz="3800" spc="105" dirty="0">
                <a:cs typeface="Times New Roman"/>
              </a:rPr>
              <a:t> </a:t>
            </a:r>
            <a:r>
              <a:rPr lang="en-US" sz="3800" dirty="0">
                <a:cs typeface="Times New Roman"/>
              </a:rPr>
              <a:t>profession</a:t>
            </a:r>
            <a:r>
              <a:rPr lang="en-US" sz="3800" spc="125" dirty="0">
                <a:cs typeface="Times New Roman"/>
              </a:rPr>
              <a:t> </a:t>
            </a:r>
            <a:r>
              <a:rPr lang="en-US" sz="3800" dirty="0">
                <a:cs typeface="Times New Roman"/>
              </a:rPr>
              <a:t>of</a:t>
            </a:r>
            <a:r>
              <a:rPr lang="en-US" sz="3800" spc="85" dirty="0">
                <a:cs typeface="Times New Roman"/>
              </a:rPr>
              <a:t> </a:t>
            </a:r>
            <a:r>
              <a:rPr lang="en-US" sz="3800" dirty="0">
                <a:cs typeface="Times New Roman"/>
              </a:rPr>
              <a:t>the</a:t>
            </a:r>
            <a:r>
              <a:rPr lang="en-US" sz="3800" spc="100" dirty="0">
                <a:cs typeface="Times New Roman"/>
              </a:rPr>
              <a:t> </a:t>
            </a:r>
            <a:r>
              <a:rPr lang="en-US" sz="3800" dirty="0">
                <a:cs typeface="Times New Roman"/>
              </a:rPr>
              <a:t>recipient</a:t>
            </a:r>
            <a:r>
              <a:rPr lang="en-US" sz="3800" spc="90" dirty="0">
                <a:cs typeface="Times New Roman"/>
              </a:rPr>
              <a:t> </a:t>
            </a:r>
            <a:r>
              <a:rPr lang="en-US" sz="3800" dirty="0">
                <a:cs typeface="Times New Roman"/>
              </a:rPr>
              <a:t>and</a:t>
            </a:r>
            <a:r>
              <a:rPr lang="en-US" sz="3800" spc="114" dirty="0">
                <a:cs typeface="Times New Roman"/>
              </a:rPr>
              <a:t> </a:t>
            </a:r>
            <a:r>
              <a:rPr lang="en-US" sz="3800" dirty="0">
                <a:cs typeface="Times New Roman"/>
              </a:rPr>
              <a:t>then</a:t>
            </a:r>
            <a:r>
              <a:rPr lang="en-US" sz="3800" spc="120" dirty="0">
                <a:cs typeface="Times New Roman"/>
              </a:rPr>
              <a:t> </a:t>
            </a:r>
            <a:r>
              <a:rPr lang="en-US" sz="3800" dirty="0">
                <a:cs typeface="Times New Roman"/>
              </a:rPr>
              <a:t>only</a:t>
            </a:r>
            <a:r>
              <a:rPr lang="en-US" sz="3800" spc="75" dirty="0">
                <a:cs typeface="Times New Roman"/>
              </a:rPr>
              <a:t> </a:t>
            </a:r>
            <a:r>
              <a:rPr lang="en-US" sz="3800" spc="-25" dirty="0">
                <a:cs typeface="Times New Roman"/>
              </a:rPr>
              <a:t>it </a:t>
            </a:r>
            <a:r>
              <a:rPr lang="en-US" sz="3800" dirty="0">
                <a:cs typeface="Times New Roman"/>
              </a:rPr>
              <a:t>would</a:t>
            </a:r>
            <a:r>
              <a:rPr lang="en-US" sz="3800" spc="190" dirty="0">
                <a:cs typeface="Times New Roman"/>
              </a:rPr>
              <a:t> </a:t>
            </a:r>
            <a:r>
              <a:rPr lang="en-US" sz="3800" dirty="0">
                <a:cs typeface="Times New Roman"/>
              </a:rPr>
              <a:t>come</a:t>
            </a:r>
            <a:r>
              <a:rPr lang="en-US" sz="3800" spc="180" dirty="0">
                <a:cs typeface="Times New Roman"/>
              </a:rPr>
              <a:t> </a:t>
            </a:r>
            <a:r>
              <a:rPr lang="en-US" sz="3800" dirty="0">
                <a:cs typeface="Times New Roman"/>
              </a:rPr>
              <a:t>in</a:t>
            </a:r>
            <a:r>
              <a:rPr lang="en-US" sz="3800" spc="190" dirty="0">
                <a:cs typeface="Times New Roman"/>
              </a:rPr>
              <a:t> </a:t>
            </a:r>
            <a:r>
              <a:rPr lang="en-US" sz="3800" dirty="0">
                <a:cs typeface="Times New Roman"/>
              </a:rPr>
              <a:t>the</a:t>
            </a:r>
            <a:r>
              <a:rPr lang="en-US" sz="3800" spc="170" dirty="0">
                <a:cs typeface="Times New Roman"/>
              </a:rPr>
              <a:t> </a:t>
            </a:r>
            <a:r>
              <a:rPr lang="en-US" sz="3800" dirty="0">
                <a:cs typeface="Times New Roman"/>
              </a:rPr>
              <a:t>coverage</a:t>
            </a:r>
            <a:r>
              <a:rPr lang="en-US" sz="3800" spc="190" dirty="0">
                <a:cs typeface="Times New Roman"/>
              </a:rPr>
              <a:t> </a:t>
            </a:r>
            <a:r>
              <a:rPr lang="en-US" sz="3800" b="1" dirty="0">
                <a:cs typeface="Times New Roman"/>
              </a:rPr>
              <a:t>hence</a:t>
            </a:r>
            <a:r>
              <a:rPr lang="en-US" sz="3800" b="1" spc="170" dirty="0">
                <a:cs typeface="Times New Roman"/>
              </a:rPr>
              <a:t> </a:t>
            </a:r>
            <a:r>
              <a:rPr lang="en-US" sz="3800" b="1" dirty="0">
                <a:cs typeface="Times New Roman"/>
              </a:rPr>
              <a:t>there</a:t>
            </a:r>
            <a:r>
              <a:rPr lang="en-US" sz="3800" b="1" spc="180" dirty="0">
                <a:cs typeface="Times New Roman"/>
              </a:rPr>
              <a:t> </a:t>
            </a:r>
            <a:r>
              <a:rPr lang="en-US" sz="3800" b="1" dirty="0">
                <a:cs typeface="Times New Roman"/>
              </a:rPr>
              <a:t>must</a:t>
            </a:r>
            <a:r>
              <a:rPr lang="en-US" sz="3800" b="1" spc="180" dirty="0">
                <a:cs typeface="Times New Roman"/>
              </a:rPr>
              <a:t> </a:t>
            </a:r>
            <a:r>
              <a:rPr lang="en-US" sz="3800" b="1" dirty="0">
                <a:cs typeface="Times New Roman"/>
              </a:rPr>
              <a:t>exist</a:t>
            </a:r>
            <a:r>
              <a:rPr lang="en-US" sz="3800" b="1" spc="185" dirty="0">
                <a:cs typeface="Times New Roman"/>
              </a:rPr>
              <a:t> </a:t>
            </a:r>
            <a:r>
              <a:rPr lang="en-US" sz="3800" b="1" dirty="0">
                <a:cs typeface="Times New Roman"/>
              </a:rPr>
              <a:t>nexus</a:t>
            </a:r>
            <a:r>
              <a:rPr lang="en-US" sz="3800" b="1" spc="175" dirty="0">
                <a:cs typeface="Times New Roman"/>
              </a:rPr>
              <a:t> </a:t>
            </a:r>
            <a:r>
              <a:rPr lang="en-US" sz="3800" b="1" dirty="0">
                <a:cs typeface="Times New Roman"/>
              </a:rPr>
              <a:t>between</a:t>
            </a:r>
            <a:r>
              <a:rPr lang="en-US" sz="3800" b="1" spc="165" dirty="0">
                <a:cs typeface="Times New Roman"/>
              </a:rPr>
              <a:t> </a:t>
            </a:r>
            <a:r>
              <a:rPr lang="en-US" sz="3800" b="1" dirty="0">
                <a:cs typeface="Times New Roman"/>
              </a:rPr>
              <a:t>the</a:t>
            </a:r>
            <a:r>
              <a:rPr lang="en-US" sz="3800" b="1" spc="170" dirty="0">
                <a:cs typeface="Times New Roman"/>
              </a:rPr>
              <a:t> </a:t>
            </a:r>
            <a:r>
              <a:rPr lang="en-US" sz="3800" b="1" dirty="0">
                <a:cs typeface="Times New Roman"/>
              </a:rPr>
              <a:t>business</a:t>
            </a:r>
            <a:r>
              <a:rPr lang="en-US" sz="3800" b="1" spc="200" dirty="0">
                <a:cs typeface="Times New Roman"/>
              </a:rPr>
              <a:t> </a:t>
            </a:r>
            <a:r>
              <a:rPr lang="en-US" sz="3800" b="1" dirty="0">
                <a:cs typeface="Times New Roman"/>
              </a:rPr>
              <a:t>of</a:t>
            </a:r>
            <a:r>
              <a:rPr lang="en-US" sz="3800" b="1" spc="180" dirty="0">
                <a:cs typeface="Times New Roman"/>
              </a:rPr>
              <a:t> </a:t>
            </a:r>
            <a:r>
              <a:rPr lang="en-US" sz="3800" b="1" dirty="0">
                <a:cs typeface="Times New Roman"/>
              </a:rPr>
              <a:t>the</a:t>
            </a:r>
            <a:r>
              <a:rPr lang="en-US" sz="3800" b="1" spc="165" dirty="0">
                <a:cs typeface="Times New Roman"/>
              </a:rPr>
              <a:t> </a:t>
            </a:r>
            <a:r>
              <a:rPr lang="en-US" sz="3800" b="1" dirty="0">
                <a:cs typeface="Times New Roman"/>
              </a:rPr>
              <a:t>recipient</a:t>
            </a:r>
            <a:r>
              <a:rPr lang="en-US" sz="3800" b="1" spc="170" dirty="0">
                <a:cs typeface="Times New Roman"/>
              </a:rPr>
              <a:t> </a:t>
            </a:r>
            <a:r>
              <a:rPr lang="en-US" sz="3800" b="1" dirty="0">
                <a:cs typeface="Times New Roman"/>
              </a:rPr>
              <a:t>resident</a:t>
            </a:r>
            <a:r>
              <a:rPr lang="en-US" sz="3800" b="1" spc="185" dirty="0">
                <a:cs typeface="Times New Roman"/>
              </a:rPr>
              <a:t> </a:t>
            </a:r>
            <a:r>
              <a:rPr lang="en-US" sz="3800" b="1" spc="-50" dirty="0">
                <a:cs typeface="Times New Roman"/>
              </a:rPr>
              <a:t>&amp; </a:t>
            </a:r>
            <a:r>
              <a:rPr lang="en-US" sz="3800" b="1" dirty="0">
                <a:cs typeface="Times New Roman"/>
              </a:rPr>
              <a:t>benefit</a:t>
            </a:r>
            <a:r>
              <a:rPr lang="en-US" sz="3800" b="1" spc="50" dirty="0">
                <a:cs typeface="Times New Roman"/>
              </a:rPr>
              <a:t> </a:t>
            </a:r>
            <a:r>
              <a:rPr lang="en-US" sz="3800" b="1" dirty="0">
                <a:cs typeface="Times New Roman"/>
              </a:rPr>
              <a:t>provided</a:t>
            </a:r>
            <a:r>
              <a:rPr lang="en-US" sz="3800" b="1" spc="10" dirty="0">
                <a:cs typeface="Times New Roman"/>
              </a:rPr>
              <a:t> </a:t>
            </a:r>
            <a:r>
              <a:rPr lang="en-US" sz="3800" b="1" dirty="0">
                <a:cs typeface="Times New Roman"/>
              </a:rPr>
              <a:t>to</a:t>
            </a:r>
            <a:r>
              <a:rPr lang="en-US" sz="3800" b="1" spc="40" dirty="0">
                <a:cs typeface="Times New Roman"/>
              </a:rPr>
              <a:t> </a:t>
            </a:r>
            <a:r>
              <a:rPr lang="en-US" sz="3800" b="1" dirty="0">
                <a:cs typeface="Times New Roman"/>
              </a:rPr>
              <a:t>him</a:t>
            </a:r>
            <a:r>
              <a:rPr lang="en-US" sz="3800" dirty="0">
                <a:cs typeface="Times New Roman"/>
              </a:rPr>
              <a:t>.</a:t>
            </a:r>
            <a:r>
              <a:rPr lang="en-US" sz="3800" spc="35" dirty="0">
                <a:cs typeface="Times New Roman"/>
              </a:rPr>
              <a:t> </a:t>
            </a:r>
            <a:r>
              <a:rPr lang="en-US" sz="3800" dirty="0">
                <a:cs typeface="Times New Roman"/>
              </a:rPr>
              <a:t>S</a:t>
            </a:r>
            <a:r>
              <a:rPr lang="en-US" sz="3800" u="sng" dirty="0">
                <a:solidFill>
                  <a:srgbClr val="057BA1"/>
                </a:solidFill>
                <a:uFill>
                  <a:solidFill>
                    <a:srgbClr val="057BA1"/>
                  </a:solidFill>
                </a:uFill>
                <a:cs typeface="Times New Roman"/>
                <a:hlinkClick r:id="rId2"/>
              </a:rPr>
              <a:t>ection</a:t>
            </a:r>
            <a:r>
              <a:rPr lang="en-US" sz="3800" u="sng" spc="45" dirty="0">
                <a:solidFill>
                  <a:srgbClr val="057BA1"/>
                </a:solidFill>
                <a:uFill>
                  <a:solidFill>
                    <a:srgbClr val="057BA1"/>
                  </a:solidFill>
                </a:uFill>
                <a:cs typeface="Times New Roman"/>
                <a:hlinkClick r:id="rId2"/>
              </a:rPr>
              <a:t> </a:t>
            </a:r>
            <a:r>
              <a:rPr lang="en-US" sz="3800" u="sng" dirty="0">
                <a:solidFill>
                  <a:srgbClr val="057BA1"/>
                </a:solidFill>
                <a:uFill>
                  <a:solidFill>
                    <a:srgbClr val="057BA1"/>
                  </a:solidFill>
                </a:uFill>
                <a:cs typeface="Times New Roman"/>
                <a:hlinkClick r:id="rId2"/>
              </a:rPr>
              <a:t>28(iv)</a:t>
            </a:r>
            <a:r>
              <a:rPr lang="en-US" sz="3800" spc="25" dirty="0">
                <a:solidFill>
                  <a:srgbClr val="057BA1"/>
                </a:solidFill>
                <a:cs typeface="Times New Roman"/>
              </a:rPr>
              <a:t> </a:t>
            </a:r>
            <a:r>
              <a:rPr lang="en-US" sz="3800" dirty="0">
                <a:cs typeface="Times New Roman"/>
              </a:rPr>
              <a:t>aims</a:t>
            </a:r>
            <a:r>
              <a:rPr lang="en-US" sz="3800" spc="40" dirty="0">
                <a:cs typeface="Times New Roman"/>
              </a:rPr>
              <a:t> </a:t>
            </a:r>
            <a:r>
              <a:rPr lang="en-US" sz="3800" dirty="0">
                <a:cs typeface="Times New Roman"/>
              </a:rPr>
              <a:t>at</a:t>
            </a:r>
            <a:r>
              <a:rPr lang="en-US" sz="3800" spc="30" dirty="0">
                <a:cs typeface="Times New Roman"/>
              </a:rPr>
              <a:t> </a:t>
            </a:r>
            <a:r>
              <a:rPr lang="en-US" sz="3800" dirty="0">
                <a:cs typeface="Times New Roman"/>
              </a:rPr>
              <a:t>taxing</a:t>
            </a:r>
            <a:r>
              <a:rPr lang="en-US" sz="3800" spc="45" dirty="0">
                <a:cs typeface="Times New Roman"/>
              </a:rPr>
              <a:t> </a:t>
            </a:r>
            <a:r>
              <a:rPr lang="en-US" sz="3800" dirty="0">
                <a:cs typeface="Times New Roman"/>
              </a:rPr>
              <a:t>fringe</a:t>
            </a:r>
            <a:r>
              <a:rPr lang="en-US" sz="3800" spc="20" dirty="0">
                <a:cs typeface="Times New Roman"/>
              </a:rPr>
              <a:t> </a:t>
            </a:r>
            <a:r>
              <a:rPr lang="en-US" sz="3800" dirty="0">
                <a:cs typeface="Times New Roman"/>
              </a:rPr>
              <a:t>benefits</a:t>
            </a:r>
            <a:r>
              <a:rPr lang="en-US" sz="3800" spc="30" dirty="0">
                <a:cs typeface="Times New Roman"/>
              </a:rPr>
              <a:t> </a:t>
            </a:r>
            <a:r>
              <a:rPr lang="en-US" sz="3800" dirty="0">
                <a:cs typeface="Times New Roman"/>
              </a:rPr>
              <a:t>that</a:t>
            </a:r>
            <a:r>
              <a:rPr lang="en-US" sz="3800" spc="30" dirty="0">
                <a:cs typeface="Times New Roman"/>
              </a:rPr>
              <a:t> </a:t>
            </a:r>
            <a:r>
              <a:rPr lang="en-US" sz="3800" dirty="0">
                <a:cs typeface="Times New Roman"/>
              </a:rPr>
              <a:t>are</a:t>
            </a:r>
            <a:r>
              <a:rPr lang="en-US" sz="3800" spc="40" dirty="0">
                <a:cs typeface="Times New Roman"/>
              </a:rPr>
              <a:t> </a:t>
            </a:r>
            <a:r>
              <a:rPr lang="en-US" sz="3800" dirty="0">
                <a:cs typeface="Times New Roman"/>
              </a:rPr>
              <a:t>availed</a:t>
            </a:r>
            <a:r>
              <a:rPr lang="en-US" sz="3800" spc="25" dirty="0">
                <a:cs typeface="Times New Roman"/>
              </a:rPr>
              <a:t> </a:t>
            </a:r>
            <a:r>
              <a:rPr lang="en-US" sz="3800" dirty="0">
                <a:cs typeface="Times New Roman"/>
              </a:rPr>
              <a:t>in</a:t>
            </a:r>
            <a:r>
              <a:rPr lang="en-US" sz="3800" spc="40" dirty="0">
                <a:cs typeface="Times New Roman"/>
              </a:rPr>
              <a:t> </a:t>
            </a:r>
            <a:r>
              <a:rPr lang="en-US" sz="3800" dirty="0">
                <a:cs typeface="Times New Roman"/>
              </a:rPr>
              <a:t>addition</a:t>
            </a:r>
            <a:r>
              <a:rPr lang="en-US" sz="3800" spc="45" dirty="0">
                <a:cs typeface="Times New Roman"/>
              </a:rPr>
              <a:t> </a:t>
            </a:r>
            <a:r>
              <a:rPr lang="en-US" sz="3800" dirty="0">
                <a:cs typeface="Times New Roman"/>
              </a:rPr>
              <a:t>to</a:t>
            </a:r>
            <a:r>
              <a:rPr lang="en-US" sz="3800" spc="15" dirty="0">
                <a:cs typeface="Times New Roman"/>
              </a:rPr>
              <a:t> </a:t>
            </a:r>
            <a:r>
              <a:rPr lang="en-US" sz="3800" spc="-10" dirty="0">
                <a:cs typeface="Times New Roman"/>
              </a:rPr>
              <a:t>consideration </a:t>
            </a:r>
            <a:r>
              <a:rPr lang="en-US" sz="3800" dirty="0">
                <a:cs typeface="Times New Roman"/>
              </a:rPr>
              <a:t>earned</a:t>
            </a:r>
            <a:r>
              <a:rPr lang="en-US" sz="3800" spc="5" dirty="0">
                <a:cs typeface="Times New Roman"/>
              </a:rPr>
              <a:t> </a:t>
            </a:r>
            <a:r>
              <a:rPr lang="en-US" sz="3800" dirty="0">
                <a:cs typeface="Times New Roman"/>
              </a:rPr>
              <a:t>in</a:t>
            </a:r>
            <a:r>
              <a:rPr lang="en-US" sz="3800" spc="-15" dirty="0">
                <a:cs typeface="Times New Roman"/>
              </a:rPr>
              <a:t> </a:t>
            </a:r>
            <a:r>
              <a:rPr lang="en-US" sz="3800" dirty="0">
                <a:cs typeface="Times New Roman"/>
              </a:rPr>
              <a:t>carrying</a:t>
            </a:r>
            <a:r>
              <a:rPr lang="en-US" sz="3800" spc="25" dirty="0">
                <a:cs typeface="Times New Roman"/>
              </a:rPr>
              <a:t> </a:t>
            </a:r>
            <a:r>
              <a:rPr lang="en-US" sz="3800" dirty="0">
                <a:cs typeface="Times New Roman"/>
              </a:rPr>
              <a:t>out</a:t>
            </a:r>
            <a:r>
              <a:rPr lang="en-US" sz="3800" spc="-50" dirty="0">
                <a:cs typeface="Times New Roman"/>
              </a:rPr>
              <a:t> </a:t>
            </a:r>
            <a:r>
              <a:rPr lang="en-US" sz="3800" dirty="0">
                <a:cs typeface="Times New Roman"/>
              </a:rPr>
              <a:t>a</a:t>
            </a:r>
            <a:r>
              <a:rPr lang="en-US" sz="3800" spc="-10" dirty="0">
                <a:cs typeface="Times New Roman"/>
              </a:rPr>
              <a:t> </a:t>
            </a:r>
            <a:r>
              <a:rPr lang="en-US" sz="3800" dirty="0">
                <a:cs typeface="Times New Roman"/>
              </a:rPr>
              <a:t>profession</a:t>
            </a:r>
            <a:r>
              <a:rPr lang="en-US" sz="3800" spc="5" dirty="0">
                <a:cs typeface="Times New Roman"/>
              </a:rPr>
              <a:t> </a:t>
            </a:r>
            <a:r>
              <a:rPr lang="en-US" sz="3800" dirty="0">
                <a:cs typeface="Times New Roman"/>
              </a:rPr>
              <a:t>or</a:t>
            </a:r>
            <a:r>
              <a:rPr lang="en-US" sz="3800" spc="-30" dirty="0">
                <a:cs typeface="Times New Roman"/>
              </a:rPr>
              <a:t> </a:t>
            </a:r>
            <a:r>
              <a:rPr lang="en-US" sz="3800" dirty="0">
                <a:cs typeface="Times New Roman"/>
              </a:rPr>
              <a:t>while</a:t>
            </a:r>
            <a:r>
              <a:rPr lang="en-US" sz="3800" spc="-15" dirty="0">
                <a:cs typeface="Times New Roman"/>
              </a:rPr>
              <a:t> </a:t>
            </a:r>
            <a:r>
              <a:rPr lang="en-US" sz="3800" dirty="0">
                <a:cs typeface="Times New Roman"/>
              </a:rPr>
              <a:t>doing</a:t>
            </a:r>
            <a:r>
              <a:rPr lang="en-US" sz="3800" spc="-40" dirty="0">
                <a:cs typeface="Times New Roman"/>
              </a:rPr>
              <a:t> </a:t>
            </a:r>
            <a:r>
              <a:rPr lang="en-US" sz="3800" spc="-10" dirty="0">
                <a:cs typeface="Times New Roman"/>
              </a:rPr>
              <a:t>business.</a:t>
            </a:r>
            <a:endParaRPr lang="en-US" sz="3800" dirty="0">
              <a:cs typeface="Times New Roman"/>
            </a:endParaRPr>
          </a:p>
          <a:p>
            <a:pPr marL="12700" marR="12700" algn="just">
              <a:lnSpc>
                <a:spcPct val="100000"/>
              </a:lnSpc>
              <a:spcBef>
                <a:spcPts val="990"/>
              </a:spcBef>
              <a:buNone/>
            </a:pPr>
            <a:r>
              <a:rPr lang="en-US" sz="3800" dirty="0">
                <a:cs typeface="Times New Roman"/>
              </a:rPr>
              <a:t>Accordingly,</a:t>
            </a:r>
            <a:r>
              <a:rPr lang="en-US" sz="3800" spc="225" dirty="0">
                <a:cs typeface="Times New Roman"/>
              </a:rPr>
              <a:t> </a:t>
            </a:r>
            <a:r>
              <a:rPr lang="en-US" sz="3800" dirty="0">
                <a:cs typeface="Times New Roman"/>
              </a:rPr>
              <a:t>we</a:t>
            </a:r>
            <a:r>
              <a:rPr lang="en-US" sz="3800" spc="175" dirty="0">
                <a:cs typeface="Times New Roman"/>
              </a:rPr>
              <a:t> </a:t>
            </a:r>
            <a:r>
              <a:rPr lang="en-US" sz="3800" dirty="0">
                <a:cs typeface="Times New Roman"/>
              </a:rPr>
              <a:t>can</a:t>
            </a:r>
            <a:r>
              <a:rPr lang="en-US" sz="3800" spc="200" dirty="0">
                <a:cs typeface="Times New Roman"/>
              </a:rPr>
              <a:t> </a:t>
            </a:r>
            <a:r>
              <a:rPr lang="en-US" sz="3800" dirty="0">
                <a:cs typeface="Times New Roman"/>
              </a:rPr>
              <a:t>say</a:t>
            </a:r>
            <a:r>
              <a:rPr lang="en-US" sz="3800" spc="155" dirty="0">
                <a:cs typeface="Times New Roman"/>
              </a:rPr>
              <a:t> </a:t>
            </a:r>
            <a:r>
              <a:rPr lang="en-US" sz="3800" dirty="0">
                <a:cs typeface="Times New Roman"/>
              </a:rPr>
              <a:t>that</a:t>
            </a:r>
            <a:r>
              <a:rPr lang="en-US" sz="3800" spc="190" dirty="0">
                <a:cs typeface="Times New Roman"/>
              </a:rPr>
              <a:t> </a:t>
            </a:r>
            <a:r>
              <a:rPr lang="en-US" sz="3800" dirty="0">
                <a:cs typeface="Times New Roman"/>
              </a:rPr>
              <a:t>when</a:t>
            </a:r>
            <a:r>
              <a:rPr lang="en-US" sz="3800" spc="200" dirty="0">
                <a:cs typeface="Times New Roman"/>
              </a:rPr>
              <a:t> </a:t>
            </a:r>
            <a:r>
              <a:rPr lang="en-US" sz="3800" dirty="0">
                <a:cs typeface="Times New Roman"/>
              </a:rPr>
              <a:t>consideration</a:t>
            </a:r>
            <a:r>
              <a:rPr lang="en-US" sz="3800" spc="160" dirty="0">
                <a:cs typeface="Times New Roman"/>
              </a:rPr>
              <a:t> </a:t>
            </a:r>
            <a:r>
              <a:rPr lang="en-US" sz="3800" dirty="0">
                <a:cs typeface="Times New Roman"/>
              </a:rPr>
              <a:t>is</a:t>
            </a:r>
            <a:r>
              <a:rPr lang="en-US" sz="3800" spc="160" dirty="0">
                <a:cs typeface="Times New Roman"/>
              </a:rPr>
              <a:t> </a:t>
            </a:r>
            <a:r>
              <a:rPr lang="en-US" sz="3800" dirty="0">
                <a:cs typeface="Times New Roman"/>
              </a:rPr>
              <a:t>paid</a:t>
            </a:r>
            <a:r>
              <a:rPr lang="en-US" sz="3800" spc="185" dirty="0">
                <a:cs typeface="Times New Roman"/>
              </a:rPr>
              <a:t> </a:t>
            </a:r>
            <a:r>
              <a:rPr lang="en-US" sz="3800" dirty="0">
                <a:cs typeface="Times New Roman"/>
              </a:rPr>
              <a:t>in</a:t>
            </a:r>
            <a:r>
              <a:rPr lang="en-US" sz="3800" spc="180" dirty="0">
                <a:cs typeface="Times New Roman"/>
              </a:rPr>
              <a:t> </a:t>
            </a:r>
            <a:r>
              <a:rPr lang="en-US" sz="3800" dirty="0">
                <a:cs typeface="Times New Roman"/>
              </a:rPr>
              <a:t>the</a:t>
            </a:r>
            <a:r>
              <a:rPr lang="en-US" sz="3800" spc="180" dirty="0">
                <a:cs typeface="Times New Roman"/>
              </a:rPr>
              <a:t> </a:t>
            </a:r>
            <a:r>
              <a:rPr lang="en-US" sz="3800" dirty="0">
                <a:cs typeface="Times New Roman"/>
              </a:rPr>
              <a:t>form</a:t>
            </a:r>
            <a:r>
              <a:rPr lang="en-US" sz="3800" spc="160" dirty="0">
                <a:cs typeface="Times New Roman"/>
              </a:rPr>
              <a:t> </a:t>
            </a:r>
            <a:r>
              <a:rPr lang="en-US" sz="3800" dirty="0">
                <a:cs typeface="Times New Roman"/>
              </a:rPr>
              <a:t>of</a:t>
            </a:r>
            <a:r>
              <a:rPr lang="en-US" sz="3800" spc="165" dirty="0">
                <a:cs typeface="Times New Roman"/>
              </a:rPr>
              <a:t> </a:t>
            </a:r>
            <a:r>
              <a:rPr lang="en-US" sz="3800" dirty="0">
                <a:cs typeface="Times New Roman"/>
              </a:rPr>
              <a:t>benefit</a:t>
            </a:r>
            <a:r>
              <a:rPr lang="en-US" sz="3800" spc="200" dirty="0">
                <a:cs typeface="Times New Roman"/>
              </a:rPr>
              <a:t> </a:t>
            </a:r>
            <a:r>
              <a:rPr lang="en-US" sz="3800" dirty="0">
                <a:cs typeface="Times New Roman"/>
              </a:rPr>
              <a:t>or</a:t>
            </a:r>
            <a:r>
              <a:rPr lang="en-US" sz="3800" spc="190" dirty="0">
                <a:cs typeface="Times New Roman"/>
              </a:rPr>
              <a:t> </a:t>
            </a:r>
            <a:r>
              <a:rPr lang="en-US" sz="3800" dirty="0">
                <a:cs typeface="Times New Roman"/>
              </a:rPr>
              <a:t>perquisite,</a:t>
            </a:r>
            <a:r>
              <a:rPr lang="en-US" sz="3800" spc="175" dirty="0">
                <a:cs typeface="Times New Roman"/>
              </a:rPr>
              <a:t> </a:t>
            </a:r>
            <a:r>
              <a:rPr lang="en-US" sz="3800" dirty="0">
                <a:cs typeface="Times New Roman"/>
              </a:rPr>
              <a:t>section</a:t>
            </a:r>
            <a:r>
              <a:rPr lang="en-US" sz="3800" spc="180" dirty="0">
                <a:cs typeface="Times New Roman"/>
              </a:rPr>
              <a:t> </a:t>
            </a:r>
            <a:r>
              <a:rPr lang="en-US" sz="3800" dirty="0">
                <a:cs typeface="Times New Roman"/>
              </a:rPr>
              <a:t>194R</a:t>
            </a:r>
            <a:r>
              <a:rPr lang="en-US" sz="3800" spc="165" dirty="0">
                <a:cs typeface="Times New Roman"/>
              </a:rPr>
              <a:t> </a:t>
            </a:r>
            <a:r>
              <a:rPr lang="en-US" sz="3800" spc="-20" dirty="0">
                <a:cs typeface="Times New Roman"/>
              </a:rPr>
              <a:t>will </a:t>
            </a:r>
            <a:r>
              <a:rPr lang="en-US" sz="3800" dirty="0">
                <a:cs typeface="Times New Roman"/>
              </a:rPr>
              <a:t>stand</a:t>
            </a:r>
            <a:r>
              <a:rPr lang="en-US" sz="3800" spc="-30" dirty="0">
                <a:cs typeface="Times New Roman"/>
              </a:rPr>
              <a:t> </a:t>
            </a:r>
            <a:r>
              <a:rPr lang="en-US" sz="3800" spc="-10" dirty="0">
                <a:cs typeface="Times New Roman"/>
              </a:rPr>
              <a:t>attracted.</a:t>
            </a:r>
            <a:endParaRPr lang="en-US" sz="3800" dirty="0">
              <a:cs typeface="Times New Roman"/>
            </a:endParaRPr>
          </a:p>
          <a:p>
            <a:pPr marL="182880" indent="-174625" algn="just">
              <a:lnSpc>
                <a:spcPct val="100000"/>
              </a:lnSpc>
              <a:spcBef>
                <a:spcPts val="1010"/>
              </a:spcBef>
              <a:buSzPct val="94444"/>
              <a:buAutoNum type="arabicPeriod" startAt="3"/>
              <a:tabLst>
                <a:tab pos="182880" algn="l"/>
              </a:tabLst>
            </a:pPr>
            <a:r>
              <a:rPr lang="en-US" sz="3800" b="1" u="sng" dirty="0">
                <a:uFill>
                  <a:solidFill>
                    <a:srgbClr val="000000"/>
                  </a:solidFill>
                </a:uFill>
                <a:cs typeface="Times New Roman"/>
              </a:rPr>
              <a:t>Sale</a:t>
            </a:r>
            <a:r>
              <a:rPr lang="en-US" sz="3800" b="1" u="sng" spc="-40" dirty="0">
                <a:uFill>
                  <a:solidFill>
                    <a:srgbClr val="000000"/>
                  </a:solidFill>
                </a:uFill>
                <a:cs typeface="Times New Roman"/>
              </a:rPr>
              <a:t> </a:t>
            </a:r>
            <a:r>
              <a:rPr lang="en-US" sz="3800" b="1" u="sng" dirty="0">
                <a:uFill>
                  <a:solidFill>
                    <a:srgbClr val="000000"/>
                  </a:solidFill>
                </a:uFill>
                <a:cs typeface="Times New Roman"/>
              </a:rPr>
              <a:t>of</a:t>
            </a:r>
            <a:r>
              <a:rPr lang="en-US" sz="3800" b="1" u="sng" spc="-35" dirty="0">
                <a:uFill>
                  <a:solidFill>
                    <a:srgbClr val="000000"/>
                  </a:solidFill>
                </a:uFill>
                <a:cs typeface="Times New Roman"/>
              </a:rPr>
              <a:t> </a:t>
            </a:r>
            <a:r>
              <a:rPr lang="en-US" sz="3800" b="1" u="sng" dirty="0">
                <a:uFill>
                  <a:solidFill>
                    <a:srgbClr val="000000"/>
                  </a:solidFill>
                </a:uFill>
                <a:cs typeface="Times New Roman"/>
              </a:rPr>
              <a:t>goods</a:t>
            </a:r>
            <a:r>
              <a:rPr lang="en-US" sz="3800" b="1" u="sng" spc="-10" dirty="0">
                <a:uFill>
                  <a:solidFill>
                    <a:srgbClr val="000000"/>
                  </a:solidFill>
                </a:uFill>
                <a:cs typeface="Times New Roman"/>
              </a:rPr>
              <a:t> </a:t>
            </a:r>
            <a:r>
              <a:rPr lang="en-US" sz="3800" b="1" u="sng" dirty="0">
                <a:uFill>
                  <a:solidFill>
                    <a:srgbClr val="000000"/>
                  </a:solidFill>
                </a:uFill>
                <a:cs typeface="Times New Roman"/>
              </a:rPr>
              <a:t>or</a:t>
            </a:r>
            <a:r>
              <a:rPr lang="en-US" sz="3800" b="1" u="sng" spc="-45" dirty="0">
                <a:uFill>
                  <a:solidFill>
                    <a:srgbClr val="000000"/>
                  </a:solidFill>
                </a:uFill>
                <a:cs typeface="Times New Roman"/>
              </a:rPr>
              <a:t> </a:t>
            </a:r>
            <a:r>
              <a:rPr lang="en-US" sz="3800" b="1" u="sng" dirty="0">
                <a:uFill>
                  <a:solidFill>
                    <a:srgbClr val="000000"/>
                  </a:solidFill>
                </a:uFill>
                <a:cs typeface="Times New Roman"/>
              </a:rPr>
              <a:t>assets</a:t>
            </a:r>
            <a:r>
              <a:rPr lang="en-US" sz="3800" b="1" u="sng" spc="-15" dirty="0">
                <a:uFill>
                  <a:solidFill>
                    <a:srgbClr val="000000"/>
                  </a:solidFill>
                </a:uFill>
                <a:cs typeface="Times New Roman"/>
              </a:rPr>
              <a:t> </a:t>
            </a:r>
            <a:r>
              <a:rPr lang="en-US" sz="3800" b="1" u="sng" dirty="0">
                <a:uFill>
                  <a:solidFill>
                    <a:srgbClr val="000000"/>
                  </a:solidFill>
                </a:uFill>
                <a:cs typeface="Times New Roman"/>
              </a:rPr>
              <a:t>at</a:t>
            </a:r>
            <a:r>
              <a:rPr lang="en-US" sz="3800" b="1" u="sng" spc="-30" dirty="0">
                <a:uFill>
                  <a:solidFill>
                    <a:srgbClr val="000000"/>
                  </a:solidFill>
                </a:uFill>
                <a:cs typeface="Times New Roman"/>
              </a:rPr>
              <a:t> </a:t>
            </a:r>
            <a:r>
              <a:rPr lang="en-US" sz="3800" b="1" u="sng" dirty="0">
                <a:uFill>
                  <a:solidFill>
                    <a:srgbClr val="000000"/>
                  </a:solidFill>
                </a:uFill>
                <a:cs typeface="Times New Roman"/>
              </a:rPr>
              <a:t>a</a:t>
            </a:r>
            <a:r>
              <a:rPr lang="en-US" sz="3800" b="1" u="sng" spc="-50" dirty="0">
                <a:uFill>
                  <a:solidFill>
                    <a:srgbClr val="000000"/>
                  </a:solidFill>
                </a:uFill>
                <a:cs typeface="Times New Roman"/>
              </a:rPr>
              <a:t> </a:t>
            </a:r>
            <a:r>
              <a:rPr lang="en-US" sz="3800" b="1" u="sng" dirty="0">
                <a:uFill>
                  <a:solidFill>
                    <a:srgbClr val="000000"/>
                  </a:solidFill>
                </a:uFill>
                <a:cs typeface="Times New Roman"/>
              </a:rPr>
              <a:t>lesser/</a:t>
            </a:r>
            <a:r>
              <a:rPr lang="en-US" sz="3800" b="1" u="sng" spc="-5" dirty="0">
                <a:uFill>
                  <a:solidFill>
                    <a:srgbClr val="000000"/>
                  </a:solidFill>
                </a:uFill>
                <a:cs typeface="Times New Roman"/>
              </a:rPr>
              <a:t> </a:t>
            </a:r>
            <a:r>
              <a:rPr lang="en-US" sz="3800" b="1" u="sng" dirty="0">
                <a:uFill>
                  <a:solidFill>
                    <a:srgbClr val="000000"/>
                  </a:solidFill>
                </a:uFill>
                <a:cs typeface="Times New Roman"/>
              </a:rPr>
              <a:t>discounted</a:t>
            </a:r>
            <a:r>
              <a:rPr lang="en-US" sz="3800" b="1" u="sng" spc="40" dirty="0">
                <a:uFill>
                  <a:solidFill>
                    <a:srgbClr val="000000"/>
                  </a:solidFill>
                </a:uFill>
                <a:cs typeface="Times New Roman"/>
              </a:rPr>
              <a:t> </a:t>
            </a:r>
            <a:r>
              <a:rPr lang="en-US" sz="3800" b="1" u="sng" dirty="0">
                <a:uFill>
                  <a:solidFill>
                    <a:srgbClr val="000000"/>
                  </a:solidFill>
                </a:uFill>
                <a:cs typeface="Times New Roman"/>
              </a:rPr>
              <a:t>price</a:t>
            </a:r>
            <a:r>
              <a:rPr lang="en-US" sz="3800" b="1" u="sng" spc="-20" dirty="0">
                <a:uFill>
                  <a:solidFill>
                    <a:srgbClr val="000000"/>
                  </a:solidFill>
                </a:uFill>
                <a:cs typeface="Times New Roman"/>
              </a:rPr>
              <a:t> </a:t>
            </a:r>
            <a:r>
              <a:rPr lang="en-US" sz="3800" b="1" u="sng" dirty="0">
                <a:uFill>
                  <a:solidFill>
                    <a:srgbClr val="000000"/>
                  </a:solidFill>
                </a:uFill>
                <a:cs typeface="Times New Roman"/>
              </a:rPr>
              <a:t>would</a:t>
            </a:r>
            <a:r>
              <a:rPr lang="en-US" sz="3800" b="1" u="sng" spc="-70" dirty="0">
                <a:uFill>
                  <a:solidFill>
                    <a:srgbClr val="000000"/>
                  </a:solidFill>
                </a:uFill>
                <a:cs typeface="Times New Roman"/>
              </a:rPr>
              <a:t> </a:t>
            </a:r>
            <a:r>
              <a:rPr lang="en-US" sz="3800" b="1" u="sng" dirty="0">
                <a:uFill>
                  <a:solidFill>
                    <a:srgbClr val="000000"/>
                  </a:solidFill>
                </a:uFill>
                <a:cs typeface="Times New Roman"/>
              </a:rPr>
              <a:t>not</a:t>
            </a:r>
            <a:r>
              <a:rPr lang="en-US" sz="3800" b="1" u="sng" spc="-10" dirty="0">
                <a:uFill>
                  <a:solidFill>
                    <a:srgbClr val="000000"/>
                  </a:solidFill>
                </a:uFill>
                <a:cs typeface="Times New Roman"/>
              </a:rPr>
              <a:t> </a:t>
            </a:r>
            <a:r>
              <a:rPr lang="en-US" sz="3800" b="1" u="sng" dirty="0">
                <a:uFill>
                  <a:solidFill>
                    <a:srgbClr val="000000"/>
                  </a:solidFill>
                </a:uFill>
                <a:cs typeface="Times New Roman"/>
              </a:rPr>
              <a:t>be</a:t>
            </a:r>
            <a:r>
              <a:rPr lang="en-US" sz="3800" b="1" u="sng" spc="-20" dirty="0">
                <a:uFill>
                  <a:solidFill>
                    <a:srgbClr val="000000"/>
                  </a:solidFill>
                </a:uFill>
                <a:cs typeface="Times New Roman"/>
              </a:rPr>
              <a:t> </a:t>
            </a:r>
            <a:r>
              <a:rPr lang="en-US" sz="3800" b="1" u="sng" spc="-10" dirty="0">
                <a:uFill>
                  <a:solidFill>
                    <a:srgbClr val="000000"/>
                  </a:solidFill>
                </a:uFill>
                <a:cs typeface="Times New Roman"/>
              </a:rPr>
              <a:t>covered:</a:t>
            </a:r>
            <a:endParaRPr lang="en-US" sz="3800" dirty="0">
              <a:cs typeface="Times New Roman"/>
            </a:endParaRPr>
          </a:p>
          <a:p>
            <a:pPr marL="12700" marR="5080" algn="just">
              <a:lnSpc>
                <a:spcPct val="100000"/>
              </a:lnSpc>
              <a:spcBef>
                <a:spcPts val="1010"/>
              </a:spcBef>
              <a:buNone/>
            </a:pPr>
            <a:r>
              <a:rPr lang="en-US" sz="3800" dirty="0">
                <a:cs typeface="Times New Roman"/>
              </a:rPr>
              <a:t>- Under</a:t>
            </a:r>
            <a:r>
              <a:rPr lang="en-US" sz="3800" spc="50" dirty="0">
                <a:cs typeface="Times New Roman"/>
              </a:rPr>
              <a:t> </a:t>
            </a:r>
            <a:r>
              <a:rPr lang="en-US" sz="3800" u="sng" dirty="0">
                <a:solidFill>
                  <a:srgbClr val="057BA1"/>
                </a:solidFill>
                <a:uFill>
                  <a:solidFill>
                    <a:srgbClr val="057BA1"/>
                  </a:solidFill>
                </a:uFill>
                <a:cs typeface="Times New Roman"/>
                <a:hlinkClick r:id="rId2"/>
              </a:rPr>
              <a:t>section</a:t>
            </a:r>
            <a:r>
              <a:rPr lang="en-US" sz="3800" u="sng" spc="45" dirty="0">
                <a:solidFill>
                  <a:srgbClr val="057BA1"/>
                </a:solidFill>
                <a:uFill>
                  <a:solidFill>
                    <a:srgbClr val="057BA1"/>
                  </a:solidFill>
                </a:uFill>
                <a:cs typeface="Times New Roman"/>
                <a:hlinkClick r:id="rId2"/>
              </a:rPr>
              <a:t> </a:t>
            </a:r>
            <a:r>
              <a:rPr lang="en-US" sz="3800" u="sng" dirty="0">
                <a:solidFill>
                  <a:srgbClr val="057BA1"/>
                </a:solidFill>
                <a:uFill>
                  <a:solidFill>
                    <a:srgbClr val="057BA1"/>
                  </a:solidFill>
                </a:uFill>
                <a:cs typeface="Times New Roman"/>
                <a:hlinkClick r:id="rId2"/>
              </a:rPr>
              <a:t>28(iv)</a:t>
            </a:r>
            <a:r>
              <a:rPr lang="en-US" sz="3800" dirty="0">
                <a:cs typeface="Times New Roman"/>
              </a:rPr>
              <a:t>,</a:t>
            </a:r>
            <a:r>
              <a:rPr lang="en-US" sz="3800" spc="55" dirty="0">
                <a:cs typeface="Times New Roman"/>
              </a:rPr>
              <a:t> </a:t>
            </a:r>
            <a:r>
              <a:rPr lang="en-US" sz="3800" dirty="0">
                <a:cs typeface="Times New Roman"/>
              </a:rPr>
              <a:t>it</a:t>
            </a:r>
            <a:r>
              <a:rPr lang="en-US" sz="3800" spc="30" dirty="0">
                <a:cs typeface="Times New Roman"/>
              </a:rPr>
              <a:t> </a:t>
            </a:r>
            <a:r>
              <a:rPr lang="en-US" sz="3800" dirty="0">
                <a:cs typeface="Times New Roman"/>
              </a:rPr>
              <a:t>is</a:t>
            </a:r>
            <a:r>
              <a:rPr lang="en-US" sz="3800" spc="20" dirty="0">
                <a:cs typeface="Times New Roman"/>
              </a:rPr>
              <a:t> </a:t>
            </a:r>
            <a:r>
              <a:rPr lang="en-US" sz="3800" dirty="0">
                <a:cs typeface="Times New Roman"/>
              </a:rPr>
              <a:t>the</a:t>
            </a:r>
            <a:r>
              <a:rPr lang="en-US" sz="3800" spc="15" dirty="0">
                <a:cs typeface="Times New Roman"/>
              </a:rPr>
              <a:t> </a:t>
            </a:r>
            <a:r>
              <a:rPr lang="en-US" sz="3800" dirty="0">
                <a:cs typeface="Times New Roman"/>
              </a:rPr>
              <a:t>real</a:t>
            </a:r>
            <a:r>
              <a:rPr lang="en-US" sz="3800" spc="55" dirty="0">
                <a:cs typeface="Times New Roman"/>
              </a:rPr>
              <a:t> </a:t>
            </a:r>
            <a:r>
              <a:rPr lang="en-US" sz="3800" dirty="0">
                <a:cs typeface="Times New Roman"/>
              </a:rPr>
              <a:t>income</a:t>
            </a:r>
            <a:r>
              <a:rPr lang="en-US" sz="3800" spc="45" dirty="0">
                <a:cs typeface="Times New Roman"/>
              </a:rPr>
              <a:t> </a:t>
            </a:r>
            <a:r>
              <a:rPr lang="en-US" sz="3800" dirty="0">
                <a:cs typeface="Times New Roman"/>
              </a:rPr>
              <a:t>which</a:t>
            </a:r>
            <a:r>
              <a:rPr lang="en-US" sz="3800" spc="60" dirty="0">
                <a:cs typeface="Times New Roman"/>
              </a:rPr>
              <a:t> </a:t>
            </a:r>
            <a:r>
              <a:rPr lang="en-US" sz="3800" dirty="0">
                <a:cs typeface="Times New Roman"/>
              </a:rPr>
              <a:t>is</a:t>
            </a:r>
            <a:r>
              <a:rPr lang="en-US" sz="3800" spc="45" dirty="0">
                <a:cs typeface="Times New Roman"/>
              </a:rPr>
              <a:t> </a:t>
            </a:r>
            <a:r>
              <a:rPr lang="en-US" sz="3800" dirty="0">
                <a:cs typeface="Times New Roman"/>
              </a:rPr>
              <a:t>taxed</a:t>
            </a:r>
            <a:r>
              <a:rPr lang="en-US" sz="3800" spc="60" dirty="0">
                <a:cs typeface="Times New Roman"/>
              </a:rPr>
              <a:t> </a:t>
            </a:r>
            <a:r>
              <a:rPr lang="en-US" sz="3800" dirty="0">
                <a:cs typeface="Times New Roman"/>
              </a:rPr>
              <a:t>and</a:t>
            </a:r>
            <a:r>
              <a:rPr lang="en-US" sz="3800" spc="40" dirty="0">
                <a:cs typeface="Times New Roman"/>
              </a:rPr>
              <a:t> </a:t>
            </a:r>
            <a:r>
              <a:rPr lang="en-US" sz="3800" dirty="0">
                <a:cs typeface="Times New Roman"/>
              </a:rPr>
              <a:t>not</a:t>
            </a:r>
            <a:r>
              <a:rPr lang="en-US" sz="3800" spc="35" dirty="0">
                <a:cs typeface="Times New Roman"/>
              </a:rPr>
              <a:t> </a:t>
            </a:r>
            <a:r>
              <a:rPr lang="en-US" sz="3800" dirty="0">
                <a:cs typeface="Times New Roman"/>
              </a:rPr>
              <a:t>hypothetical</a:t>
            </a:r>
            <a:r>
              <a:rPr lang="en-US" sz="3800" spc="65" dirty="0">
                <a:cs typeface="Times New Roman"/>
              </a:rPr>
              <a:t> </a:t>
            </a:r>
            <a:r>
              <a:rPr lang="en-US" sz="3800" dirty="0">
                <a:cs typeface="Times New Roman"/>
              </a:rPr>
              <a:t>income</a:t>
            </a:r>
            <a:r>
              <a:rPr lang="en-US" sz="3800" spc="35" dirty="0">
                <a:cs typeface="Times New Roman"/>
              </a:rPr>
              <a:t> </a:t>
            </a:r>
            <a:r>
              <a:rPr lang="en-US" sz="3800" dirty="0">
                <a:cs typeface="Times New Roman"/>
              </a:rPr>
              <a:t>which</a:t>
            </a:r>
            <a:r>
              <a:rPr lang="en-US" sz="3800" spc="55" dirty="0">
                <a:cs typeface="Times New Roman"/>
              </a:rPr>
              <a:t> </a:t>
            </a:r>
            <a:r>
              <a:rPr lang="en-US" sz="3800" dirty="0">
                <a:cs typeface="Times New Roman"/>
              </a:rPr>
              <a:t>can</a:t>
            </a:r>
            <a:r>
              <a:rPr lang="en-US" sz="3800" spc="60" dirty="0">
                <a:cs typeface="Times New Roman"/>
              </a:rPr>
              <a:t> </a:t>
            </a:r>
            <a:r>
              <a:rPr lang="en-US" sz="3800" dirty="0">
                <a:cs typeface="Times New Roman"/>
              </a:rPr>
              <a:t>be</a:t>
            </a:r>
            <a:r>
              <a:rPr lang="en-US" sz="3800" spc="45" dirty="0">
                <a:cs typeface="Times New Roman"/>
              </a:rPr>
              <a:t> </a:t>
            </a:r>
            <a:r>
              <a:rPr lang="en-US" sz="3800" dirty="0">
                <a:cs typeface="Times New Roman"/>
              </a:rPr>
              <a:t>said</a:t>
            </a:r>
            <a:r>
              <a:rPr lang="en-US" sz="3800" spc="65" dirty="0">
                <a:cs typeface="Times New Roman"/>
              </a:rPr>
              <a:t> </a:t>
            </a:r>
            <a:r>
              <a:rPr lang="en-US" sz="3800" dirty="0">
                <a:cs typeface="Times New Roman"/>
              </a:rPr>
              <a:t>to</a:t>
            </a:r>
            <a:r>
              <a:rPr lang="en-US" sz="3800" spc="40" dirty="0">
                <a:cs typeface="Times New Roman"/>
              </a:rPr>
              <a:t> </a:t>
            </a:r>
            <a:r>
              <a:rPr lang="en-US" sz="3800" spc="-10" dirty="0">
                <a:cs typeface="Times New Roman"/>
              </a:rPr>
              <a:t>accrue </a:t>
            </a:r>
            <a:r>
              <a:rPr lang="en-US" sz="3800" dirty="0">
                <a:cs typeface="Times New Roman"/>
              </a:rPr>
              <a:t>on</a:t>
            </a:r>
            <a:r>
              <a:rPr lang="en-US" sz="3800" spc="95" dirty="0">
                <a:cs typeface="Times New Roman"/>
              </a:rPr>
              <a:t> </a:t>
            </a:r>
            <a:r>
              <a:rPr lang="en-US" sz="3800" dirty="0">
                <a:cs typeface="Times New Roman"/>
              </a:rPr>
              <a:t>purchase</a:t>
            </a:r>
            <a:r>
              <a:rPr lang="en-US" sz="3800" spc="114" dirty="0">
                <a:cs typeface="Times New Roman"/>
              </a:rPr>
              <a:t> </a:t>
            </a:r>
            <a:r>
              <a:rPr lang="en-US" sz="3800" dirty="0">
                <a:cs typeface="Times New Roman"/>
              </a:rPr>
              <a:t>at</a:t>
            </a:r>
            <a:r>
              <a:rPr lang="en-US" sz="3800" spc="114" dirty="0">
                <a:cs typeface="Times New Roman"/>
              </a:rPr>
              <a:t> </a:t>
            </a:r>
            <a:r>
              <a:rPr lang="en-US" sz="3800" dirty="0">
                <a:cs typeface="Times New Roman"/>
              </a:rPr>
              <a:t>a</a:t>
            </a:r>
            <a:r>
              <a:rPr lang="en-US" sz="3800" spc="110" dirty="0">
                <a:cs typeface="Times New Roman"/>
              </a:rPr>
              <a:t> </a:t>
            </a:r>
            <a:r>
              <a:rPr lang="en-US" sz="3800" dirty="0">
                <a:cs typeface="Times New Roman"/>
              </a:rPr>
              <a:t>lower</a:t>
            </a:r>
            <a:r>
              <a:rPr lang="en-US" sz="3800" spc="114" dirty="0">
                <a:cs typeface="Times New Roman"/>
              </a:rPr>
              <a:t> </a:t>
            </a:r>
            <a:r>
              <a:rPr lang="en-US" sz="3800" dirty="0">
                <a:cs typeface="Times New Roman"/>
              </a:rPr>
              <a:t>price.</a:t>
            </a:r>
            <a:r>
              <a:rPr lang="en-US" sz="3800" spc="125" dirty="0">
                <a:cs typeface="Times New Roman"/>
              </a:rPr>
              <a:t> </a:t>
            </a:r>
            <a:r>
              <a:rPr lang="en-US" sz="3800" dirty="0">
                <a:cs typeface="Times New Roman"/>
              </a:rPr>
              <a:t>Accordingly,</a:t>
            </a:r>
            <a:r>
              <a:rPr lang="en-US" sz="3800" spc="130" dirty="0">
                <a:cs typeface="Times New Roman"/>
              </a:rPr>
              <a:t> </a:t>
            </a:r>
            <a:r>
              <a:rPr lang="en-US" sz="3800" dirty="0">
                <a:cs typeface="Times New Roman"/>
              </a:rPr>
              <a:t>TDS</a:t>
            </a:r>
            <a:r>
              <a:rPr lang="en-US" sz="3800" spc="120" dirty="0">
                <a:cs typeface="Times New Roman"/>
              </a:rPr>
              <a:t> </a:t>
            </a:r>
            <a:r>
              <a:rPr lang="en-US" sz="3800" dirty="0">
                <a:cs typeface="Times New Roman"/>
              </a:rPr>
              <a:t>provision</a:t>
            </a:r>
            <a:r>
              <a:rPr lang="en-US" sz="3800" spc="135" dirty="0">
                <a:cs typeface="Times New Roman"/>
              </a:rPr>
              <a:t> </a:t>
            </a:r>
            <a:r>
              <a:rPr lang="en-US" sz="3800" dirty="0">
                <a:cs typeface="Times New Roman"/>
              </a:rPr>
              <a:t>will</a:t>
            </a:r>
            <a:r>
              <a:rPr lang="en-US" sz="3800" spc="120" dirty="0">
                <a:cs typeface="Times New Roman"/>
              </a:rPr>
              <a:t> </a:t>
            </a:r>
            <a:r>
              <a:rPr lang="en-US" sz="3800" dirty="0">
                <a:cs typeface="Times New Roman"/>
              </a:rPr>
              <a:t>be</a:t>
            </a:r>
            <a:r>
              <a:rPr lang="en-US" sz="3800" spc="90" dirty="0">
                <a:cs typeface="Times New Roman"/>
              </a:rPr>
              <a:t> </a:t>
            </a:r>
            <a:r>
              <a:rPr lang="en-US" sz="3800" dirty="0">
                <a:cs typeface="Times New Roman"/>
              </a:rPr>
              <a:t>applicable</a:t>
            </a:r>
            <a:r>
              <a:rPr lang="en-US" sz="3800" spc="95" dirty="0">
                <a:cs typeface="Times New Roman"/>
              </a:rPr>
              <a:t> </a:t>
            </a:r>
            <a:r>
              <a:rPr lang="en-US" sz="3800" dirty="0">
                <a:cs typeface="Times New Roman"/>
              </a:rPr>
              <a:t>only</a:t>
            </a:r>
            <a:r>
              <a:rPr lang="en-US" sz="3800" spc="90" dirty="0">
                <a:cs typeface="Times New Roman"/>
              </a:rPr>
              <a:t> </a:t>
            </a:r>
            <a:r>
              <a:rPr lang="en-US" sz="3800" dirty="0">
                <a:cs typeface="Times New Roman"/>
              </a:rPr>
              <a:t>when</a:t>
            </a:r>
            <a:r>
              <a:rPr lang="en-US" sz="3800" spc="125" dirty="0">
                <a:cs typeface="Times New Roman"/>
              </a:rPr>
              <a:t> </a:t>
            </a:r>
            <a:r>
              <a:rPr lang="en-US" sz="3800" dirty="0">
                <a:cs typeface="Times New Roman"/>
              </a:rPr>
              <a:t>there</a:t>
            </a:r>
            <a:r>
              <a:rPr lang="en-US" sz="3800" spc="114" dirty="0">
                <a:cs typeface="Times New Roman"/>
              </a:rPr>
              <a:t> </a:t>
            </a:r>
            <a:r>
              <a:rPr lang="en-US" sz="3800" dirty="0">
                <a:cs typeface="Times New Roman"/>
              </a:rPr>
              <a:t>is</a:t>
            </a:r>
            <a:r>
              <a:rPr lang="en-US" sz="3800" spc="110" dirty="0">
                <a:cs typeface="Times New Roman"/>
              </a:rPr>
              <a:t> </a:t>
            </a:r>
            <a:r>
              <a:rPr lang="en-US" sz="3800" dirty="0">
                <a:cs typeface="Times New Roman"/>
              </a:rPr>
              <a:t>actual</a:t>
            </a:r>
            <a:r>
              <a:rPr lang="en-US" sz="3800" spc="125" dirty="0">
                <a:cs typeface="Times New Roman"/>
              </a:rPr>
              <a:t> </a:t>
            </a:r>
            <a:r>
              <a:rPr lang="en-US" sz="3800" dirty="0">
                <a:cs typeface="Times New Roman"/>
              </a:rPr>
              <a:t>benefit</a:t>
            </a:r>
            <a:r>
              <a:rPr lang="en-US" sz="3800" spc="125" dirty="0">
                <a:cs typeface="Times New Roman"/>
              </a:rPr>
              <a:t> </a:t>
            </a:r>
            <a:r>
              <a:rPr lang="en-US" sz="3800" spc="-25" dirty="0">
                <a:cs typeface="Times New Roman"/>
              </a:rPr>
              <a:t>or </a:t>
            </a:r>
            <a:r>
              <a:rPr lang="en-US" sz="3800" spc="-10" dirty="0">
                <a:cs typeface="Times New Roman"/>
              </a:rPr>
              <a:t>perquisite.</a:t>
            </a:r>
            <a:endParaRPr lang="en-US" sz="3800" dirty="0">
              <a:cs typeface="Times New Roman"/>
            </a:endParaRP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Applicability of TDS-</a:t>
            </a:r>
          </a:p>
        </p:txBody>
      </p:sp>
      <p:sp>
        <p:nvSpPr>
          <p:cNvPr id="3" name="Content Placeholder 2"/>
          <p:cNvSpPr>
            <a:spLocks noGrp="1"/>
          </p:cNvSpPr>
          <p:nvPr>
            <p:ph sz="quarter" idx="1"/>
          </p:nvPr>
        </p:nvSpPr>
        <p:spPr/>
        <p:txBody>
          <a:bodyPr>
            <a:normAutofit fontScale="92500" lnSpcReduction="10000"/>
          </a:bodyPr>
          <a:lstStyle/>
          <a:p>
            <a:r>
              <a:rPr lang="en-US" sz="2000" dirty="0"/>
              <a:t>TDS Applicable irrespective of Turnover limit for –</a:t>
            </a:r>
          </a:p>
          <a:p>
            <a:pPr>
              <a:buNone/>
            </a:pPr>
            <a:r>
              <a:rPr lang="en-US" sz="2000" dirty="0"/>
              <a:t>	- Companies</a:t>
            </a:r>
          </a:p>
          <a:p>
            <a:pPr>
              <a:buNone/>
            </a:pPr>
            <a:r>
              <a:rPr lang="en-US" sz="2000" dirty="0"/>
              <a:t>	- Partnership Firms</a:t>
            </a:r>
          </a:p>
          <a:p>
            <a:pPr>
              <a:buNone/>
            </a:pPr>
            <a:r>
              <a:rPr lang="en-US" sz="2000" dirty="0"/>
              <a:t>	- LLP</a:t>
            </a:r>
          </a:p>
          <a:p>
            <a:pPr>
              <a:buNone/>
            </a:pPr>
            <a:r>
              <a:rPr lang="en-US" sz="2000" dirty="0"/>
              <a:t>	- Other than Individual / HUF; subject to various exemptions.</a:t>
            </a:r>
          </a:p>
          <a:p>
            <a:r>
              <a:rPr lang="en-US" sz="2000" b="1" dirty="0"/>
              <a:t>TDS Applicable only when Total Sales / Gross Receipts / Turnover exceeds Rs. 1 </a:t>
            </a:r>
            <a:r>
              <a:rPr lang="en-US" sz="2000" b="1" dirty="0" err="1"/>
              <a:t>Crore</a:t>
            </a:r>
            <a:r>
              <a:rPr lang="en-US" sz="2000" b="1" dirty="0"/>
              <a:t> for Businesses / Rs. 50 </a:t>
            </a:r>
            <a:r>
              <a:rPr lang="en-US" sz="2000" b="1" dirty="0" err="1"/>
              <a:t>lacs</a:t>
            </a:r>
            <a:r>
              <a:rPr lang="en-US" sz="2000" b="1" dirty="0"/>
              <a:t> for Professionals in case of Individual / HUF during the financial year immediately preceding the financial year in which sum sums are credited or paid. </a:t>
            </a:r>
          </a:p>
          <a:p>
            <a:r>
              <a:rPr lang="en-US" sz="2000" dirty="0"/>
              <a:t>TDS to be deducted at the time of receipt of amount or credit in books (by whatever name called) whichever is earlier.</a:t>
            </a:r>
          </a:p>
          <a:p>
            <a:r>
              <a:rPr lang="en-US" sz="2000" dirty="0"/>
              <a:t>Remember in some sections it is – </a:t>
            </a:r>
          </a:p>
          <a:p>
            <a:pPr>
              <a:buFontTx/>
              <a:buChar char="-"/>
            </a:pPr>
            <a:r>
              <a:rPr lang="en-US" sz="2000" dirty="0"/>
              <a:t>TDS to be deducted at the time of payment or credit in books, (194C, 194J etc.)</a:t>
            </a:r>
          </a:p>
          <a:p>
            <a:pPr>
              <a:buFontTx/>
              <a:buChar char="-"/>
            </a:pPr>
            <a:r>
              <a:rPr lang="en-US" sz="2000" dirty="0"/>
              <a:t>Before Making any payment, (194, 194R etc.)</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Accounting under Section 194R &amp; GST applicability</a:t>
            </a:r>
          </a:p>
        </p:txBody>
      </p:sp>
      <p:sp>
        <p:nvSpPr>
          <p:cNvPr id="3" name="Content Placeholder 2"/>
          <p:cNvSpPr>
            <a:spLocks noGrp="1"/>
          </p:cNvSpPr>
          <p:nvPr>
            <p:ph sz="quarter" idx="1"/>
          </p:nvPr>
        </p:nvSpPr>
        <p:spPr/>
        <p:txBody>
          <a:bodyPr/>
          <a:lstStyle/>
          <a:p>
            <a:endParaRPr lang="en-US" dirty="0"/>
          </a:p>
          <a:p>
            <a:r>
              <a:rPr lang="en-US" dirty="0"/>
              <a:t>Lets discuss the accounting entries ????</a:t>
            </a:r>
          </a:p>
          <a:p>
            <a:pPr>
              <a:buNone/>
            </a:pPr>
            <a:r>
              <a:rPr lang="en-US" dirty="0"/>
              <a:t>	</a:t>
            </a:r>
          </a:p>
          <a:p>
            <a:pPr>
              <a:buNone/>
            </a:pPr>
            <a:r>
              <a:rPr lang="en-US" dirty="0"/>
              <a:t>	- In books of Person providing the benefit</a:t>
            </a:r>
          </a:p>
          <a:p>
            <a:pPr>
              <a:buNone/>
            </a:pPr>
            <a:r>
              <a:rPr lang="en-US" dirty="0"/>
              <a:t>	- In books of person receiving the benefit</a:t>
            </a:r>
          </a:p>
          <a:p>
            <a:endParaRPr lang="en-US" dirty="0"/>
          </a:p>
          <a:p>
            <a:r>
              <a:rPr lang="en-US" dirty="0"/>
              <a:t>Is GST applicable?</a:t>
            </a:r>
          </a:p>
          <a:p>
            <a:r>
              <a:rPr lang="en-US" dirty="0"/>
              <a:t>Where to show this income in books – P &amp; L account / Direct in Computation of Income</a:t>
            </a:r>
          </a:p>
          <a:p>
            <a:pPr>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194C VS 194J</a:t>
            </a:r>
          </a:p>
        </p:txBody>
      </p:sp>
      <p:sp>
        <p:nvSpPr>
          <p:cNvPr id="3" name="Content Placeholder 2"/>
          <p:cNvSpPr>
            <a:spLocks noGrp="1"/>
          </p:cNvSpPr>
          <p:nvPr>
            <p:ph sz="quarter" idx="1"/>
          </p:nvPr>
        </p:nvSpPr>
        <p:spPr/>
        <p:txBody>
          <a:bodyPr>
            <a:normAutofit fontScale="40000" lnSpcReduction="20000"/>
          </a:bodyPr>
          <a:lstStyle/>
          <a:p>
            <a:pPr marL="12700" algn="just">
              <a:lnSpc>
                <a:spcPct val="100000"/>
              </a:lnSpc>
              <a:spcBef>
                <a:spcPts val="100"/>
              </a:spcBef>
            </a:pPr>
            <a:r>
              <a:rPr lang="en-US" sz="4000" dirty="0"/>
              <a:t>Whether</a:t>
            </a:r>
            <a:r>
              <a:rPr lang="en-US" sz="4000" spc="-45" dirty="0"/>
              <a:t> </a:t>
            </a:r>
            <a:r>
              <a:rPr lang="en-US" sz="4000" dirty="0"/>
              <a:t>194C</a:t>
            </a:r>
            <a:r>
              <a:rPr lang="en-US" sz="4000" spc="-50" dirty="0"/>
              <a:t> </a:t>
            </a:r>
            <a:r>
              <a:rPr lang="en-US" sz="4000" dirty="0"/>
              <a:t>or</a:t>
            </a:r>
            <a:r>
              <a:rPr lang="en-US" sz="4000" spc="-40" dirty="0"/>
              <a:t> </a:t>
            </a:r>
            <a:r>
              <a:rPr lang="en-US" sz="4000" spc="-20" dirty="0"/>
              <a:t>194J</a:t>
            </a:r>
          </a:p>
          <a:p>
            <a:pPr marL="0" marR="8255" indent="0" algn="just">
              <a:lnSpc>
                <a:spcPct val="88200"/>
              </a:lnSpc>
              <a:spcBef>
                <a:spcPts val="1795"/>
              </a:spcBef>
              <a:buNone/>
            </a:pPr>
            <a:r>
              <a:rPr lang="en-US" sz="4000" b="0" dirty="0">
                <a:solidFill>
                  <a:srgbClr val="333333"/>
                </a:solidFill>
                <a:cs typeface="Arial"/>
              </a:rPr>
              <a:t>We</a:t>
            </a:r>
            <a:r>
              <a:rPr lang="en-US" sz="4000" b="0" spc="114" dirty="0">
                <a:solidFill>
                  <a:srgbClr val="333333"/>
                </a:solidFill>
                <a:cs typeface="Arial"/>
              </a:rPr>
              <a:t> </a:t>
            </a:r>
            <a:r>
              <a:rPr lang="en-US" sz="4000" b="0" dirty="0">
                <a:solidFill>
                  <a:srgbClr val="333333"/>
                </a:solidFill>
                <a:cs typeface="Arial"/>
              </a:rPr>
              <a:t>may</a:t>
            </a:r>
            <a:r>
              <a:rPr lang="en-US" sz="4000" b="0" spc="145" dirty="0">
                <a:solidFill>
                  <a:srgbClr val="333333"/>
                </a:solidFill>
                <a:cs typeface="Arial"/>
              </a:rPr>
              <a:t> </a:t>
            </a:r>
            <a:r>
              <a:rPr lang="en-US" sz="4000" b="0" dirty="0">
                <a:solidFill>
                  <a:srgbClr val="333333"/>
                </a:solidFill>
                <a:cs typeface="Arial"/>
              </a:rPr>
              <a:t>come</a:t>
            </a:r>
            <a:r>
              <a:rPr lang="en-US" sz="4000" b="0" spc="165" dirty="0">
                <a:solidFill>
                  <a:srgbClr val="333333"/>
                </a:solidFill>
                <a:cs typeface="Arial"/>
              </a:rPr>
              <a:t> </a:t>
            </a:r>
            <a:r>
              <a:rPr lang="en-US" sz="4000" b="0" dirty="0">
                <a:solidFill>
                  <a:srgbClr val="333333"/>
                </a:solidFill>
                <a:cs typeface="Arial"/>
              </a:rPr>
              <a:t>cross</a:t>
            </a:r>
            <a:r>
              <a:rPr lang="en-US" sz="4000" b="0" spc="145" dirty="0">
                <a:solidFill>
                  <a:srgbClr val="333333"/>
                </a:solidFill>
                <a:cs typeface="Arial"/>
              </a:rPr>
              <a:t> </a:t>
            </a:r>
            <a:r>
              <a:rPr lang="en-US" sz="4000" b="0" dirty="0">
                <a:solidFill>
                  <a:srgbClr val="333333"/>
                </a:solidFill>
                <a:cs typeface="Arial"/>
              </a:rPr>
              <a:t>a</a:t>
            </a:r>
            <a:r>
              <a:rPr lang="en-US" sz="4000" b="0" spc="160" dirty="0">
                <a:solidFill>
                  <a:srgbClr val="333333"/>
                </a:solidFill>
                <a:cs typeface="Arial"/>
              </a:rPr>
              <a:t> </a:t>
            </a:r>
            <a:r>
              <a:rPr lang="en-US" sz="4000" b="0" dirty="0">
                <a:solidFill>
                  <a:srgbClr val="333333"/>
                </a:solidFill>
                <a:cs typeface="Arial"/>
              </a:rPr>
              <a:t>situation</a:t>
            </a:r>
            <a:r>
              <a:rPr lang="en-US" sz="4000" b="0" spc="170" dirty="0">
                <a:solidFill>
                  <a:srgbClr val="333333"/>
                </a:solidFill>
                <a:cs typeface="Arial"/>
              </a:rPr>
              <a:t> </a:t>
            </a:r>
            <a:r>
              <a:rPr lang="en-US" sz="4000" b="0" dirty="0">
                <a:solidFill>
                  <a:srgbClr val="333333"/>
                </a:solidFill>
                <a:cs typeface="Arial"/>
              </a:rPr>
              <a:t>where</a:t>
            </a:r>
            <a:r>
              <a:rPr lang="en-US" sz="4000" b="0" spc="170" dirty="0">
                <a:solidFill>
                  <a:srgbClr val="333333"/>
                </a:solidFill>
                <a:cs typeface="Arial"/>
              </a:rPr>
              <a:t> </a:t>
            </a:r>
            <a:r>
              <a:rPr lang="en-US" sz="4000" b="0" dirty="0">
                <a:solidFill>
                  <a:srgbClr val="333333"/>
                </a:solidFill>
                <a:cs typeface="Arial"/>
              </a:rPr>
              <a:t>it</a:t>
            </a:r>
            <a:r>
              <a:rPr lang="en-US" sz="4000" b="0" spc="160" dirty="0">
                <a:solidFill>
                  <a:srgbClr val="333333"/>
                </a:solidFill>
                <a:cs typeface="Arial"/>
              </a:rPr>
              <a:t> </a:t>
            </a:r>
            <a:r>
              <a:rPr lang="en-US" sz="4000" b="0" dirty="0">
                <a:solidFill>
                  <a:srgbClr val="333333"/>
                </a:solidFill>
                <a:cs typeface="Arial"/>
              </a:rPr>
              <a:t>is</a:t>
            </a:r>
            <a:r>
              <a:rPr lang="en-US" sz="4000" b="0" spc="165" dirty="0">
                <a:solidFill>
                  <a:srgbClr val="333333"/>
                </a:solidFill>
                <a:cs typeface="Arial"/>
              </a:rPr>
              <a:t> </a:t>
            </a:r>
            <a:r>
              <a:rPr lang="en-US" sz="4000" b="0" dirty="0">
                <a:solidFill>
                  <a:srgbClr val="333333"/>
                </a:solidFill>
                <a:cs typeface="Arial"/>
              </a:rPr>
              <a:t>required</a:t>
            </a:r>
            <a:r>
              <a:rPr lang="en-US" sz="4000" b="0" spc="170" dirty="0">
                <a:solidFill>
                  <a:srgbClr val="333333"/>
                </a:solidFill>
                <a:cs typeface="Arial"/>
              </a:rPr>
              <a:t> </a:t>
            </a:r>
            <a:r>
              <a:rPr lang="en-US" sz="4000" b="0" dirty="0">
                <a:solidFill>
                  <a:srgbClr val="333333"/>
                </a:solidFill>
                <a:cs typeface="Arial"/>
              </a:rPr>
              <a:t>to</a:t>
            </a:r>
            <a:r>
              <a:rPr lang="en-US" sz="4000" b="0" spc="160" dirty="0">
                <a:solidFill>
                  <a:srgbClr val="333333"/>
                </a:solidFill>
                <a:cs typeface="Arial"/>
              </a:rPr>
              <a:t> </a:t>
            </a:r>
            <a:r>
              <a:rPr lang="en-US" sz="4000" b="0" dirty="0">
                <a:solidFill>
                  <a:srgbClr val="333333"/>
                </a:solidFill>
                <a:cs typeface="Arial"/>
              </a:rPr>
              <a:t>decide</a:t>
            </a:r>
            <a:r>
              <a:rPr lang="en-US" sz="4000" b="0" spc="170" dirty="0">
                <a:solidFill>
                  <a:srgbClr val="333333"/>
                </a:solidFill>
                <a:cs typeface="Arial"/>
              </a:rPr>
              <a:t> </a:t>
            </a:r>
            <a:r>
              <a:rPr lang="en-US" sz="4000" b="0" dirty="0">
                <a:solidFill>
                  <a:srgbClr val="333333"/>
                </a:solidFill>
                <a:cs typeface="Arial"/>
              </a:rPr>
              <a:t>as</a:t>
            </a:r>
            <a:r>
              <a:rPr lang="en-US" sz="4000" b="0" spc="165" dirty="0">
                <a:solidFill>
                  <a:srgbClr val="333333"/>
                </a:solidFill>
                <a:cs typeface="Arial"/>
              </a:rPr>
              <a:t> </a:t>
            </a:r>
            <a:r>
              <a:rPr lang="en-US" sz="4000" b="0" dirty="0">
                <a:solidFill>
                  <a:srgbClr val="333333"/>
                </a:solidFill>
                <a:cs typeface="Arial"/>
              </a:rPr>
              <a:t>to</a:t>
            </a:r>
            <a:r>
              <a:rPr lang="en-US" sz="4000" b="0" spc="160" dirty="0">
                <a:solidFill>
                  <a:srgbClr val="333333"/>
                </a:solidFill>
                <a:cs typeface="Arial"/>
              </a:rPr>
              <a:t> </a:t>
            </a:r>
            <a:r>
              <a:rPr lang="en-US" sz="4000" b="0" dirty="0">
                <a:solidFill>
                  <a:srgbClr val="333333"/>
                </a:solidFill>
                <a:cs typeface="Arial"/>
              </a:rPr>
              <a:t>whether</a:t>
            </a:r>
            <a:r>
              <a:rPr lang="en-US" sz="4000" b="0" spc="160" dirty="0">
                <a:solidFill>
                  <a:srgbClr val="333333"/>
                </a:solidFill>
                <a:cs typeface="Arial"/>
              </a:rPr>
              <a:t> </a:t>
            </a:r>
            <a:r>
              <a:rPr lang="en-US" sz="4000" b="0" dirty="0">
                <a:solidFill>
                  <a:srgbClr val="333333"/>
                </a:solidFill>
                <a:cs typeface="Arial"/>
              </a:rPr>
              <a:t>a</a:t>
            </a:r>
            <a:r>
              <a:rPr lang="en-US" sz="4000" b="0" spc="160" dirty="0">
                <a:solidFill>
                  <a:srgbClr val="333333"/>
                </a:solidFill>
                <a:cs typeface="Arial"/>
              </a:rPr>
              <a:t> </a:t>
            </a:r>
            <a:r>
              <a:rPr lang="en-US" sz="4000" b="0" dirty="0">
                <a:solidFill>
                  <a:srgbClr val="333333"/>
                </a:solidFill>
                <a:cs typeface="Arial"/>
              </a:rPr>
              <a:t>particular</a:t>
            </a:r>
            <a:r>
              <a:rPr lang="en-US" sz="4000" b="0" spc="140" dirty="0">
                <a:solidFill>
                  <a:srgbClr val="333333"/>
                </a:solidFill>
                <a:cs typeface="Arial"/>
              </a:rPr>
              <a:t> </a:t>
            </a:r>
            <a:r>
              <a:rPr lang="en-US" sz="4000" b="0" dirty="0">
                <a:solidFill>
                  <a:srgbClr val="333333"/>
                </a:solidFill>
                <a:cs typeface="Arial"/>
              </a:rPr>
              <a:t>transaction</a:t>
            </a:r>
            <a:r>
              <a:rPr lang="en-US" sz="4000" b="0" spc="150" dirty="0">
                <a:solidFill>
                  <a:srgbClr val="333333"/>
                </a:solidFill>
                <a:cs typeface="Arial"/>
              </a:rPr>
              <a:t> </a:t>
            </a:r>
            <a:r>
              <a:rPr lang="en-US" sz="4000" b="0" spc="-25" dirty="0">
                <a:solidFill>
                  <a:srgbClr val="333333"/>
                </a:solidFill>
                <a:cs typeface="Arial"/>
              </a:rPr>
              <a:t>is </a:t>
            </a:r>
            <a:r>
              <a:rPr lang="en-US" sz="4000" b="0" dirty="0">
                <a:solidFill>
                  <a:srgbClr val="333333"/>
                </a:solidFill>
                <a:cs typeface="Arial"/>
              </a:rPr>
              <a:t>subject</a:t>
            </a:r>
            <a:r>
              <a:rPr lang="en-US" sz="4000" b="0" spc="70" dirty="0">
                <a:solidFill>
                  <a:srgbClr val="333333"/>
                </a:solidFill>
                <a:cs typeface="Arial"/>
              </a:rPr>
              <a:t> </a:t>
            </a:r>
            <a:r>
              <a:rPr lang="en-US" sz="4000" b="0" dirty="0">
                <a:solidFill>
                  <a:srgbClr val="333333"/>
                </a:solidFill>
                <a:cs typeface="Arial"/>
              </a:rPr>
              <a:t>to</a:t>
            </a:r>
            <a:r>
              <a:rPr lang="en-US" sz="4000" b="0" spc="70" dirty="0">
                <a:solidFill>
                  <a:srgbClr val="333333"/>
                </a:solidFill>
                <a:cs typeface="Arial"/>
              </a:rPr>
              <a:t> </a:t>
            </a:r>
            <a:r>
              <a:rPr lang="en-US" sz="4000" b="0" dirty="0">
                <a:solidFill>
                  <a:srgbClr val="333333"/>
                </a:solidFill>
                <a:cs typeface="Arial"/>
              </a:rPr>
              <a:t>TDS</a:t>
            </a:r>
            <a:r>
              <a:rPr lang="en-US" sz="4000" b="0" spc="75" dirty="0">
                <a:solidFill>
                  <a:srgbClr val="333333"/>
                </a:solidFill>
                <a:cs typeface="Arial"/>
              </a:rPr>
              <a:t> </a:t>
            </a:r>
            <a:r>
              <a:rPr lang="en-US" sz="4000" b="0" dirty="0">
                <a:solidFill>
                  <a:srgbClr val="333333"/>
                </a:solidFill>
                <a:cs typeface="Arial"/>
              </a:rPr>
              <a:t>u/s</a:t>
            </a:r>
            <a:r>
              <a:rPr lang="en-US" sz="4000" b="0" spc="75" dirty="0">
                <a:solidFill>
                  <a:srgbClr val="333333"/>
                </a:solidFill>
                <a:cs typeface="Arial"/>
              </a:rPr>
              <a:t> </a:t>
            </a:r>
            <a:r>
              <a:rPr lang="en-US" sz="4000" b="0" dirty="0">
                <a:solidFill>
                  <a:srgbClr val="333333"/>
                </a:solidFill>
                <a:cs typeface="Arial"/>
              </a:rPr>
              <a:t>194C</a:t>
            </a:r>
            <a:r>
              <a:rPr lang="en-US" sz="4000" b="0" spc="80" dirty="0">
                <a:solidFill>
                  <a:srgbClr val="333333"/>
                </a:solidFill>
                <a:cs typeface="Arial"/>
              </a:rPr>
              <a:t> </a:t>
            </a:r>
            <a:r>
              <a:rPr lang="en-US" sz="4000" b="0" dirty="0">
                <a:solidFill>
                  <a:srgbClr val="333333"/>
                </a:solidFill>
                <a:cs typeface="Arial"/>
              </a:rPr>
              <a:t>or</a:t>
            </a:r>
            <a:r>
              <a:rPr lang="en-US" sz="4000" b="0" spc="60" dirty="0">
                <a:solidFill>
                  <a:srgbClr val="333333"/>
                </a:solidFill>
                <a:cs typeface="Arial"/>
              </a:rPr>
              <a:t> </a:t>
            </a:r>
            <a:r>
              <a:rPr lang="en-US" sz="4000" b="0" dirty="0">
                <a:solidFill>
                  <a:srgbClr val="333333"/>
                </a:solidFill>
                <a:cs typeface="Arial"/>
              </a:rPr>
              <a:t>194J.</a:t>
            </a:r>
            <a:r>
              <a:rPr lang="en-US" sz="4000" b="0" spc="70" dirty="0">
                <a:solidFill>
                  <a:srgbClr val="333333"/>
                </a:solidFill>
                <a:cs typeface="Arial"/>
              </a:rPr>
              <a:t>  </a:t>
            </a:r>
            <a:r>
              <a:rPr lang="en-US" sz="4000" b="0" dirty="0">
                <a:solidFill>
                  <a:srgbClr val="333333"/>
                </a:solidFill>
                <a:cs typeface="Arial"/>
              </a:rPr>
              <a:t>This</a:t>
            </a:r>
            <a:r>
              <a:rPr lang="en-US" sz="4000" b="0" spc="70" dirty="0">
                <a:solidFill>
                  <a:srgbClr val="333333"/>
                </a:solidFill>
                <a:cs typeface="Arial"/>
              </a:rPr>
              <a:t> </a:t>
            </a:r>
            <a:r>
              <a:rPr lang="en-US" sz="4000" b="0" dirty="0">
                <a:solidFill>
                  <a:srgbClr val="333333"/>
                </a:solidFill>
                <a:cs typeface="Arial"/>
              </a:rPr>
              <a:t>doubt</a:t>
            </a:r>
            <a:r>
              <a:rPr lang="en-US" sz="4000" b="0" spc="75" dirty="0">
                <a:solidFill>
                  <a:srgbClr val="333333"/>
                </a:solidFill>
                <a:cs typeface="Arial"/>
              </a:rPr>
              <a:t> </a:t>
            </a:r>
            <a:r>
              <a:rPr lang="en-US" sz="4000" b="0" dirty="0">
                <a:solidFill>
                  <a:srgbClr val="333333"/>
                </a:solidFill>
                <a:cs typeface="Arial"/>
              </a:rPr>
              <a:t>arises</a:t>
            </a:r>
            <a:r>
              <a:rPr lang="en-US" sz="4000" b="0" spc="100" dirty="0">
                <a:solidFill>
                  <a:srgbClr val="333333"/>
                </a:solidFill>
                <a:cs typeface="Arial"/>
              </a:rPr>
              <a:t> </a:t>
            </a:r>
            <a:r>
              <a:rPr lang="en-US" sz="4000" b="0" dirty="0">
                <a:solidFill>
                  <a:srgbClr val="333333"/>
                </a:solidFill>
                <a:cs typeface="Arial"/>
              </a:rPr>
              <a:t>while</a:t>
            </a:r>
            <a:r>
              <a:rPr lang="en-US" sz="4000" b="0" spc="45" dirty="0">
                <a:solidFill>
                  <a:srgbClr val="333333"/>
                </a:solidFill>
                <a:cs typeface="Arial"/>
              </a:rPr>
              <a:t> </a:t>
            </a:r>
            <a:r>
              <a:rPr lang="en-US" sz="4000" b="0" dirty="0">
                <a:solidFill>
                  <a:srgbClr val="333333"/>
                </a:solidFill>
                <a:cs typeface="Arial"/>
              </a:rPr>
              <a:t>dealing</a:t>
            </a:r>
            <a:r>
              <a:rPr lang="en-US" sz="4000" b="0" spc="80" dirty="0">
                <a:solidFill>
                  <a:srgbClr val="333333"/>
                </a:solidFill>
                <a:cs typeface="Arial"/>
              </a:rPr>
              <a:t> </a:t>
            </a:r>
            <a:r>
              <a:rPr lang="en-US" sz="4000" b="0" dirty="0">
                <a:solidFill>
                  <a:srgbClr val="333333"/>
                </a:solidFill>
                <a:cs typeface="Arial"/>
              </a:rPr>
              <a:t>with</a:t>
            </a:r>
            <a:r>
              <a:rPr lang="en-US" sz="4000" b="0" spc="95" dirty="0">
                <a:solidFill>
                  <a:srgbClr val="333333"/>
                </a:solidFill>
                <a:cs typeface="Arial"/>
              </a:rPr>
              <a:t> </a:t>
            </a:r>
            <a:r>
              <a:rPr lang="en-US" sz="4000" b="0" dirty="0">
                <a:solidFill>
                  <a:srgbClr val="333333"/>
                </a:solidFill>
                <a:cs typeface="Arial"/>
              </a:rPr>
              <a:t>AMC</a:t>
            </a:r>
            <a:r>
              <a:rPr lang="en-US" sz="4000" b="0" spc="80" dirty="0">
                <a:solidFill>
                  <a:srgbClr val="333333"/>
                </a:solidFill>
                <a:cs typeface="Arial"/>
              </a:rPr>
              <a:t> </a:t>
            </a:r>
            <a:r>
              <a:rPr lang="en-US" sz="4000" b="0" dirty="0">
                <a:solidFill>
                  <a:srgbClr val="333333"/>
                </a:solidFill>
                <a:cs typeface="Arial"/>
              </a:rPr>
              <a:t>Contracts.</a:t>
            </a:r>
            <a:r>
              <a:rPr lang="en-US" sz="4000" b="0" spc="60" dirty="0">
                <a:solidFill>
                  <a:srgbClr val="333333"/>
                </a:solidFill>
                <a:cs typeface="Arial"/>
              </a:rPr>
              <a:t>  </a:t>
            </a:r>
            <a:r>
              <a:rPr lang="en-US" sz="4000" b="0" dirty="0">
                <a:solidFill>
                  <a:srgbClr val="333333"/>
                </a:solidFill>
                <a:cs typeface="Arial"/>
              </a:rPr>
              <a:t>If</a:t>
            </a:r>
            <a:r>
              <a:rPr lang="en-US" sz="4000" b="0" spc="90" dirty="0">
                <a:solidFill>
                  <a:srgbClr val="333333"/>
                </a:solidFill>
                <a:cs typeface="Arial"/>
              </a:rPr>
              <a:t> </a:t>
            </a:r>
            <a:r>
              <a:rPr lang="en-US" sz="4000" b="0" dirty="0">
                <a:solidFill>
                  <a:srgbClr val="333333"/>
                </a:solidFill>
                <a:cs typeface="Arial"/>
              </a:rPr>
              <a:t>the</a:t>
            </a:r>
            <a:r>
              <a:rPr lang="en-US" sz="4000" b="0" spc="90" dirty="0">
                <a:solidFill>
                  <a:srgbClr val="333333"/>
                </a:solidFill>
                <a:cs typeface="Arial"/>
              </a:rPr>
              <a:t> </a:t>
            </a:r>
            <a:r>
              <a:rPr lang="en-US" sz="4000" b="0" dirty="0">
                <a:solidFill>
                  <a:srgbClr val="333333"/>
                </a:solidFill>
                <a:cs typeface="Arial"/>
              </a:rPr>
              <a:t>nature</a:t>
            </a:r>
            <a:r>
              <a:rPr lang="en-US" sz="4000" b="0" spc="75" dirty="0">
                <a:solidFill>
                  <a:srgbClr val="333333"/>
                </a:solidFill>
                <a:cs typeface="Arial"/>
              </a:rPr>
              <a:t> </a:t>
            </a:r>
            <a:r>
              <a:rPr lang="en-US" sz="4000" b="0" spc="-25" dirty="0">
                <a:solidFill>
                  <a:srgbClr val="333333"/>
                </a:solidFill>
                <a:cs typeface="Arial"/>
              </a:rPr>
              <a:t>of </a:t>
            </a:r>
            <a:r>
              <a:rPr lang="en-US" sz="4000" b="0" dirty="0">
                <a:solidFill>
                  <a:srgbClr val="333333"/>
                </a:solidFill>
                <a:cs typeface="Arial"/>
              </a:rPr>
              <a:t>work</a:t>
            </a:r>
            <a:r>
              <a:rPr lang="en-US" sz="4000" b="0" spc="45" dirty="0">
                <a:solidFill>
                  <a:srgbClr val="333333"/>
                </a:solidFill>
                <a:cs typeface="Arial"/>
              </a:rPr>
              <a:t> </a:t>
            </a:r>
            <a:r>
              <a:rPr lang="en-US" sz="4000" b="0" dirty="0">
                <a:solidFill>
                  <a:srgbClr val="333333"/>
                </a:solidFill>
                <a:cs typeface="Arial"/>
              </a:rPr>
              <a:t>is</a:t>
            </a:r>
            <a:r>
              <a:rPr lang="en-US" sz="4000" b="0" spc="40" dirty="0">
                <a:solidFill>
                  <a:srgbClr val="333333"/>
                </a:solidFill>
                <a:cs typeface="Arial"/>
              </a:rPr>
              <a:t> </a:t>
            </a:r>
            <a:r>
              <a:rPr lang="en-US" sz="4000" b="0" dirty="0">
                <a:solidFill>
                  <a:srgbClr val="333333"/>
                </a:solidFill>
                <a:cs typeface="Arial"/>
              </a:rPr>
              <a:t>routine</a:t>
            </a:r>
            <a:r>
              <a:rPr lang="en-US" sz="4000" b="0" spc="25" dirty="0">
                <a:solidFill>
                  <a:srgbClr val="333333"/>
                </a:solidFill>
                <a:cs typeface="Arial"/>
              </a:rPr>
              <a:t> </a:t>
            </a:r>
            <a:r>
              <a:rPr lang="en-US" sz="4000" b="0" dirty="0">
                <a:solidFill>
                  <a:srgbClr val="333333"/>
                </a:solidFill>
                <a:cs typeface="Arial"/>
              </a:rPr>
              <a:t>and</a:t>
            </a:r>
            <a:r>
              <a:rPr lang="en-US" sz="4000" b="0" spc="10" dirty="0">
                <a:solidFill>
                  <a:srgbClr val="333333"/>
                </a:solidFill>
                <a:cs typeface="Arial"/>
              </a:rPr>
              <a:t> </a:t>
            </a:r>
            <a:r>
              <a:rPr lang="en-US" sz="4000" b="0" dirty="0">
                <a:solidFill>
                  <a:srgbClr val="333333"/>
                </a:solidFill>
                <a:cs typeface="Arial"/>
              </a:rPr>
              <a:t>normal</a:t>
            </a:r>
            <a:r>
              <a:rPr lang="en-US" sz="4000" b="0" spc="30" dirty="0">
                <a:solidFill>
                  <a:srgbClr val="333333"/>
                </a:solidFill>
                <a:cs typeface="Arial"/>
              </a:rPr>
              <a:t> </a:t>
            </a:r>
            <a:r>
              <a:rPr lang="en-US" sz="4000" b="0" dirty="0">
                <a:solidFill>
                  <a:srgbClr val="333333"/>
                </a:solidFill>
                <a:cs typeface="Arial"/>
              </a:rPr>
              <a:t>maintenance,</a:t>
            </a:r>
            <a:r>
              <a:rPr lang="en-US" sz="4000" b="0" spc="20" dirty="0">
                <a:solidFill>
                  <a:srgbClr val="333333"/>
                </a:solidFill>
                <a:cs typeface="Arial"/>
              </a:rPr>
              <a:t> </a:t>
            </a:r>
            <a:r>
              <a:rPr lang="en-US" sz="4000" b="0" dirty="0">
                <a:solidFill>
                  <a:srgbClr val="333333"/>
                </a:solidFill>
                <a:cs typeface="Arial"/>
              </a:rPr>
              <a:t>it</a:t>
            </a:r>
            <a:r>
              <a:rPr lang="en-US" sz="4000" b="0" spc="40" dirty="0">
                <a:solidFill>
                  <a:srgbClr val="333333"/>
                </a:solidFill>
                <a:cs typeface="Arial"/>
              </a:rPr>
              <a:t> </a:t>
            </a:r>
            <a:r>
              <a:rPr lang="en-US" sz="4000" b="0" dirty="0">
                <a:solidFill>
                  <a:srgbClr val="333333"/>
                </a:solidFill>
                <a:cs typeface="Arial"/>
              </a:rPr>
              <a:t>falls</a:t>
            </a:r>
            <a:r>
              <a:rPr lang="en-US" sz="4000" b="0" spc="20" dirty="0">
                <a:solidFill>
                  <a:srgbClr val="333333"/>
                </a:solidFill>
                <a:cs typeface="Arial"/>
              </a:rPr>
              <a:t> </a:t>
            </a:r>
            <a:r>
              <a:rPr lang="en-US" sz="4000" b="0" dirty="0">
                <a:solidFill>
                  <a:srgbClr val="333333"/>
                </a:solidFill>
                <a:cs typeface="Arial"/>
              </a:rPr>
              <a:t>u/s</a:t>
            </a:r>
            <a:r>
              <a:rPr lang="en-US" sz="4000" b="0" spc="25" dirty="0">
                <a:solidFill>
                  <a:srgbClr val="333333"/>
                </a:solidFill>
                <a:cs typeface="Arial"/>
              </a:rPr>
              <a:t> </a:t>
            </a:r>
            <a:r>
              <a:rPr lang="en-US" sz="4000" b="0" dirty="0">
                <a:solidFill>
                  <a:srgbClr val="333333"/>
                </a:solidFill>
                <a:cs typeface="Arial"/>
              </a:rPr>
              <a:t>194C.</a:t>
            </a:r>
            <a:r>
              <a:rPr lang="en-US" sz="4000" b="0" spc="35" dirty="0">
                <a:solidFill>
                  <a:srgbClr val="333333"/>
                </a:solidFill>
                <a:cs typeface="Arial"/>
              </a:rPr>
              <a:t>  </a:t>
            </a:r>
            <a:r>
              <a:rPr lang="en-US" sz="4000" b="0" dirty="0">
                <a:solidFill>
                  <a:srgbClr val="333333"/>
                </a:solidFill>
                <a:cs typeface="Arial"/>
              </a:rPr>
              <a:t>In</a:t>
            </a:r>
            <a:r>
              <a:rPr lang="en-US" sz="4000" b="0" spc="15" dirty="0">
                <a:solidFill>
                  <a:srgbClr val="333333"/>
                </a:solidFill>
                <a:cs typeface="Arial"/>
              </a:rPr>
              <a:t> </a:t>
            </a:r>
            <a:r>
              <a:rPr lang="en-US" sz="4000" b="0" dirty="0">
                <a:solidFill>
                  <a:srgbClr val="333333"/>
                </a:solidFill>
                <a:cs typeface="Arial"/>
              </a:rPr>
              <a:t>contrast</a:t>
            </a:r>
            <a:r>
              <a:rPr lang="en-US" sz="4000" b="0" spc="45" dirty="0">
                <a:solidFill>
                  <a:srgbClr val="333333"/>
                </a:solidFill>
                <a:cs typeface="Arial"/>
              </a:rPr>
              <a:t> </a:t>
            </a:r>
            <a:r>
              <a:rPr lang="en-US" sz="4000" b="0" dirty="0">
                <a:solidFill>
                  <a:srgbClr val="333333"/>
                </a:solidFill>
                <a:cs typeface="Arial"/>
              </a:rPr>
              <a:t>if</a:t>
            </a:r>
            <a:r>
              <a:rPr lang="en-US" sz="4000" b="0" spc="10" dirty="0">
                <a:solidFill>
                  <a:srgbClr val="333333"/>
                </a:solidFill>
                <a:cs typeface="Arial"/>
              </a:rPr>
              <a:t> </a:t>
            </a:r>
            <a:r>
              <a:rPr lang="en-US" sz="4000" b="0" dirty="0">
                <a:solidFill>
                  <a:srgbClr val="333333"/>
                </a:solidFill>
                <a:cs typeface="Arial"/>
              </a:rPr>
              <a:t>it</a:t>
            </a:r>
            <a:r>
              <a:rPr lang="en-US" sz="4000" b="0" spc="15" dirty="0">
                <a:solidFill>
                  <a:srgbClr val="333333"/>
                </a:solidFill>
                <a:cs typeface="Arial"/>
              </a:rPr>
              <a:t> </a:t>
            </a:r>
            <a:r>
              <a:rPr lang="en-US" sz="4000" b="0" dirty="0">
                <a:solidFill>
                  <a:srgbClr val="333333"/>
                </a:solidFill>
                <a:cs typeface="Arial"/>
              </a:rPr>
              <a:t>requires</a:t>
            </a:r>
            <a:r>
              <a:rPr lang="en-US" sz="4000" b="0" spc="35" dirty="0">
                <a:solidFill>
                  <a:srgbClr val="333333"/>
                </a:solidFill>
                <a:cs typeface="Arial"/>
              </a:rPr>
              <a:t> </a:t>
            </a:r>
            <a:r>
              <a:rPr lang="en-US" sz="4000" b="0" spc="-10" dirty="0">
                <a:solidFill>
                  <a:srgbClr val="333333"/>
                </a:solidFill>
                <a:cs typeface="Arial"/>
              </a:rPr>
              <a:t>technical/professional </a:t>
            </a:r>
            <a:r>
              <a:rPr lang="en-US" sz="4000" b="0" dirty="0">
                <a:solidFill>
                  <a:srgbClr val="333333"/>
                </a:solidFill>
                <a:cs typeface="Arial"/>
              </a:rPr>
              <a:t>expertise, the</a:t>
            </a:r>
            <a:r>
              <a:rPr lang="en-US" sz="4000" b="0" spc="-10" dirty="0">
                <a:solidFill>
                  <a:srgbClr val="333333"/>
                </a:solidFill>
                <a:cs typeface="Arial"/>
              </a:rPr>
              <a:t> </a:t>
            </a:r>
            <a:r>
              <a:rPr lang="en-US" sz="4000" b="0" dirty="0">
                <a:solidFill>
                  <a:srgbClr val="333333"/>
                </a:solidFill>
                <a:cs typeface="Arial"/>
              </a:rPr>
              <a:t>payments</a:t>
            </a:r>
            <a:r>
              <a:rPr lang="en-US" sz="4000" b="0" spc="-10" dirty="0">
                <a:solidFill>
                  <a:srgbClr val="333333"/>
                </a:solidFill>
                <a:cs typeface="Arial"/>
              </a:rPr>
              <a:t> </a:t>
            </a:r>
            <a:r>
              <a:rPr lang="en-US" sz="4000" b="0" dirty="0">
                <a:solidFill>
                  <a:srgbClr val="333333"/>
                </a:solidFill>
                <a:cs typeface="Arial"/>
              </a:rPr>
              <a:t>are</a:t>
            </a:r>
            <a:r>
              <a:rPr lang="en-US" sz="4000" b="0" spc="-10" dirty="0">
                <a:solidFill>
                  <a:srgbClr val="333333"/>
                </a:solidFill>
                <a:cs typeface="Arial"/>
              </a:rPr>
              <a:t> </a:t>
            </a:r>
            <a:r>
              <a:rPr lang="en-US" sz="4000" b="0" dirty="0">
                <a:solidFill>
                  <a:srgbClr val="333333"/>
                </a:solidFill>
                <a:cs typeface="Arial"/>
              </a:rPr>
              <a:t>subject</a:t>
            </a:r>
            <a:r>
              <a:rPr lang="en-US" sz="4000" b="0" spc="-50" dirty="0">
                <a:solidFill>
                  <a:srgbClr val="333333"/>
                </a:solidFill>
                <a:cs typeface="Arial"/>
              </a:rPr>
              <a:t> </a:t>
            </a:r>
            <a:r>
              <a:rPr lang="en-US" sz="4000" b="0" dirty="0">
                <a:solidFill>
                  <a:srgbClr val="333333"/>
                </a:solidFill>
                <a:cs typeface="Arial"/>
              </a:rPr>
              <a:t>to</a:t>
            </a:r>
            <a:r>
              <a:rPr lang="en-US" sz="4000" b="0" spc="15" dirty="0">
                <a:solidFill>
                  <a:srgbClr val="333333"/>
                </a:solidFill>
                <a:cs typeface="Arial"/>
              </a:rPr>
              <a:t> </a:t>
            </a:r>
            <a:r>
              <a:rPr lang="en-US" sz="4000" b="0" dirty="0">
                <a:solidFill>
                  <a:srgbClr val="333333"/>
                </a:solidFill>
                <a:cs typeface="Arial"/>
              </a:rPr>
              <a:t>section</a:t>
            </a:r>
            <a:r>
              <a:rPr lang="en-US" sz="4000" b="0" spc="-45" dirty="0">
                <a:solidFill>
                  <a:srgbClr val="333333"/>
                </a:solidFill>
                <a:cs typeface="Arial"/>
              </a:rPr>
              <a:t> </a:t>
            </a:r>
            <a:r>
              <a:rPr lang="en-US" sz="4000" b="0" spc="-10" dirty="0">
                <a:solidFill>
                  <a:srgbClr val="333333"/>
                </a:solidFill>
                <a:cs typeface="Arial"/>
              </a:rPr>
              <a:t>194J.</a:t>
            </a:r>
          </a:p>
          <a:p>
            <a:pPr marL="12700" algn="just">
              <a:lnSpc>
                <a:spcPct val="100000"/>
              </a:lnSpc>
              <a:spcBef>
                <a:spcPts val="1540"/>
              </a:spcBef>
            </a:pPr>
            <a:r>
              <a:rPr lang="en-US" sz="4000" b="0" dirty="0">
                <a:solidFill>
                  <a:srgbClr val="333333"/>
                </a:solidFill>
                <a:cs typeface="Arial"/>
              </a:rPr>
              <a:t>It</a:t>
            </a:r>
            <a:r>
              <a:rPr lang="en-US" sz="4000" b="0" spc="10" dirty="0">
                <a:solidFill>
                  <a:srgbClr val="333333"/>
                </a:solidFill>
                <a:cs typeface="Arial"/>
              </a:rPr>
              <a:t> </a:t>
            </a:r>
            <a:r>
              <a:rPr lang="en-US" sz="4000" b="0" dirty="0">
                <a:solidFill>
                  <a:srgbClr val="333333"/>
                </a:solidFill>
                <a:cs typeface="Arial"/>
              </a:rPr>
              <a:t>also</a:t>
            </a:r>
            <a:r>
              <a:rPr lang="en-US" sz="4000" b="0" spc="-30" dirty="0">
                <a:solidFill>
                  <a:srgbClr val="333333"/>
                </a:solidFill>
                <a:cs typeface="Arial"/>
              </a:rPr>
              <a:t> </a:t>
            </a:r>
            <a:r>
              <a:rPr lang="en-US" sz="4000" b="0" dirty="0">
                <a:solidFill>
                  <a:srgbClr val="333333"/>
                </a:solidFill>
                <a:cs typeface="Arial"/>
              </a:rPr>
              <a:t>depend</a:t>
            </a:r>
            <a:r>
              <a:rPr lang="en-US" sz="4000" b="0" spc="-25" dirty="0">
                <a:solidFill>
                  <a:srgbClr val="333333"/>
                </a:solidFill>
                <a:cs typeface="Arial"/>
              </a:rPr>
              <a:t> </a:t>
            </a:r>
            <a:r>
              <a:rPr lang="en-US" sz="4000" b="0" dirty="0">
                <a:solidFill>
                  <a:srgbClr val="333333"/>
                </a:solidFill>
                <a:cs typeface="Arial"/>
              </a:rPr>
              <a:t>of</a:t>
            </a:r>
            <a:r>
              <a:rPr lang="en-US" sz="4000" b="0" spc="-15" dirty="0">
                <a:solidFill>
                  <a:srgbClr val="333333"/>
                </a:solidFill>
                <a:cs typeface="Arial"/>
              </a:rPr>
              <a:t> </a:t>
            </a:r>
            <a:r>
              <a:rPr lang="en-US" sz="4000" b="0" dirty="0">
                <a:solidFill>
                  <a:srgbClr val="333333"/>
                </a:solidFill>
                <a:cs typeface="Arial"/>
              </a:rPr>
              <a:t>various</a:t>
            </a:r>
            <a:r>
              <a:rPr lang="en-US" sz="4000" b="0" spc="10" dirty="0">
                <a:solidFill>
                  <a:srgbClr val="333333"/>
                </a:solidFill>
                <a:cs typeface="Arial"/>
              </a:rPr>
              <a:t> </a:t>
            </a:r>
            <a:r>
              <a:rPr lang="en-US" sz="4000" b="0" spc="-10" dirty="0">
                <a:solidFill>
                  <a:srgbClr val="333333"/>
                </a:solidFill>
                <a:cs typeface="Arial"/>
              </a:rPr>
              <a:t>factors:</a:t>
            </a:r>
          </a:p>
          <a:p>
            <a:pPr marL="356870" indent="-344170">
              <a:lnSpc>
                <a:spcPts val="2030"/>
              </a:lnSpc>
              <a:spcBef>
                <a:spcPts val="1535"/>
              </a:spcBef>
              <a:buAutoNum type="arabicParenR"/>
              <a:tabLst>
                <a:tab pos="356870" algn="l"/>
              </a:tabLst>
            </a:pPr>
            <a:r>
              <a:rPr lang="en-US" sz="4000" b="0" dirty="0">
                <a:solidFill>
                  <a:srgbClr val="333333"/>
                </a:solidFill>
                <a:cs typeface="Arial"/>
              </a:rPr>
              <a:t>If</a:t>
            </a:r>
            <a:r>
              <a:rPr lang="en-US" sz="4000" b="0" spc="220" dirty="0">
                <a:solidFill>
                  <a:srgbClr val="333333"/>
                </a:solidFill>
                <a:cs typeface="Arial"/>
              </a:rPr>
              <a:t> </a:t>
            </a:r>
            <a:r>
              <a:rPr lang="en-US" sz="4000" b="0" dirty="0">
                <a:solidFill>
                  <a:srgbClr val="333333"/>
                </a:solidFill>
                <a:cs typeface="Arial"/>
              </a:rPr>
              <a:t>the</a:t>
            </a:r>
            <a:r>
              <a:rPr lang="en-US" sz="4000" b="0" spc="210" dirty="0">
                <a:solidFill>
                  <a:srgbClr val="333333"/>
                </a:solidFill>
                <a:cs typeface="Arial"/>
              </a:rPr>
              <a:t> </a:t>
            </a:r>
            <a:r>
              <a:rPr lang="en-US" sz="4000" b="0" dirty="0">
                <a:solidFill>
                  <a:srgbClr val="333333"/>
                </a:solidFill>
                <a:cs typeface="Arial"/>
              </a:rPr>
              <a:t>work</a:t>
            </a:r>
            <a:r>
              <a:rPr lang="en-US" sz="4000" b="0" spc="229" dirty="0">
                <a:solidFill>
                  <a:srgbClr val="333333"/>
                </a:solidFill>
                <a:cs typeface="Arial"/>
              </a:rPr>
              <a:t> </a:t>
            </a:r>
            <a:r>
              <a:rPr lang="en-US" sz="4000" b="0" dirty="0">
                <a:solidFill>
                  <a:srgbClr val="333333"/>
                </a:solidFill>
                <a:cs typeface="Arial"/>
              </a:rPr>
              <a:t>involves</a:t>
            </a:r>
            <a:r>
              <a:rPr lang="en-US" sz="4000" b="0" spc="235" dirty="0">
                <a:solidFill>
                  <a:srgbClr val="333333"/>
                </a:solidFill>
                <a:cs typeface="Arial"/>
              </a:rPr>
              <a:t> </a:t>
            </a:r>
            <a:r>
              <a:rPr lang="en-US" sz="4000" b="0" dirty="0">
                <a:solidFill>
                  <a:srgbClr val="333333"/>
                </a:solidFill>
                <a:cs typeface="Arial"/>
              </a:rPr>
              <a:t>specialized</a:t>
            </a:r>
            <a:r>
              <a:rPr lang="en-US" sz="4000" b="0" spc="240" dirty="0">
                <a:solidFill>
                  <a:srgbClr val="333333"/>
                </a:solidFill>
                <a:cs typeface="Arial"/>
              </a:rPr>
              <a:t> </a:t>
            </a:r>
            <a:r>
              <a:rPr lang="en-US" sz="4000" b="0" dirty="0">
                <a:solidFill>
                  <a:srgbClr val="333333"/>
                </a:solidFill>
                <a:cs typeface="Arial"/>
              </a:rPr>
              <a:t>skills</a:t>
            </a:r>
            <a:r>
              <a:rPr lang="en-US" sz="4000" b="0" spc="215" dirty="0">
                <a:solidFill>
                  <a:srgbClr val="333333"/>
                </a:solidFill>
                <a:cs typeface="Arial"/>
              </a:rPr>
              <a:t> </a:t>
            </a:r>
            <a:r>
              <a:rPr lang="en-US" sz="4000" b="0" dirty="0">
                <a:solidFill>
                  <a:srgbClr val="333333"/>
                </a:solidFill>
                <a:cs typeface="Arial"/>
              </a:rPr>
              <a:t>and</a:t>
            </a:r>
            <a:r>
              <a:rPr lang="en-US" sz="4000" b="0" spc="229" dirty="0">
                <a:solidFill>
                  <a:srgbClr val="333333"/>
                </a:solidFill>
                <a:cs typeface="Arial"/>
              </a:rPr>
              <a:t> </a:t>
            </a:r>
            <a:r>
              <a:rPr lang="en-US" sz="4000" b="0" dirty="0">
                <a:solidFill>
                  <a:srgbClr val="333333"/>
                </a:solidFill>
                <a:cs typeface="Arial"/>
              </a:rPr>
              <a:t>specifically</a:t>
            </a:r>
            <a:r>
              <a:rPr lang="en-US" sz="4000" b="0" spc="225" dirty="0">
                <a:solidFill>
                  <a:srgbClr val="333333"/>
                </a:solidFill>
                <a:cs typeface="Arial"/>
              </a:rPr>
              <a:t> </a:t>
            </a:r>
            <a:r>
              <a:rPr lang="en-US" sz="4000" b="0" dirty="0">
                <a:solidFill>
                  <a:srgbClr val="333333"/>
                </a:solidFill>
                <a:cs typeface="Arial"/>
              </a:rPr>
              <a:t>done</a:t>
            </a:r>
            <a:r>
              <a:rPr lang="en-US" sz="4000" b="0" spc="210" dirty="0">
                <a:solidFill>
                  <a:srgbClr val="333333"/>
                </a:solidFill>
                <a:cs typeface="Arial"/>
              </a:rPr>
              <a:t> </a:t>
            </a:r>
            <a:r>
              <a:rPr lang="en-US" sz="4000" b="0" dirty="0">
                <a:solidFill>
                  <a:srgbClr val="333333"/>
                </a:solidFill>
                <a:cs typeface="Arial"/>
              </a:rPr>
              <a:t>for</a:t>
            </a:r>
            <a:r>
              <a:rPr lang="en-US" sz="4000" b="0" spc="225" dirty="0">
                <a:solidFill>
                  <a:srgbClr val="333333"/>
                </a:solidFill>
                <a:cs typeface="Arial"/>
              </a:rPr>
              <a:t> </a:t>
            </a:r>
            <a:r>
              <a:rPr lang="en-US" sz="4000" b="0" dirty="0">
                <a:solidFill>
                  <a:srgbClr val="333333"/>
                </a:solidFill>
                <a:cs typeface="Arial"/>
              </a:rPr>
              <a:t>assessee,</a:t>
            </a:r>
            <a:r>
              <a:rPr lang="en-US" sz="4000" b="0" spc="225" dirty="0">
                <a:solidFill>
                  <a:srgbClr val="333333"/>
                </a:solidFill>
                <a:cs typeface="Arial"/>
              </a:rPr>
              <a:t> </a:t>
            </a:r>
            <a:r>
              <a:rPr lang="en-US" sz="4000" b="0" dirty="0">
                <a:solidFill>
                  <a:srgbClr val="333333"/>
                </a:solidFill>
                <a:cs typeface="Arial"/>
              </a:rPr>
              <a:t>then</a:t>
            </a:r>
            <a:r>
              <a:rPr lang="en-US" sz="4000" b="0" spc="204" dirty="0">
                <a:solidFill>
                  <a:srgbClr val="333333"/>
                </a:solidFill>
                <a:cs typeface="Arial"/>
              </a:rPr>
              <a:t> </a:t>
            </a:r>
            <a:r>
              <a:rPr lang="en-US" sz="4000" b="0" dirty="0">
                <a:solidFill>
                  <a:srgbClr val="333333"/>
                </a:solidFill>
                <a:cs typeface="Arial"/>
              </a:rPr>
              <a:t>it</a:t>
            </a:r>
            <a:r>
              <a:rPr lang="en-US" sz="4000" b="0" spc="225" dirty="0">
                <a:solidFill>
                  <a:srgbClr val="333333"/>
                </a:solidFill>
                <a:cs typeface="Arial"/>
              </a:rPr>
              <a:t> </a:t>
            </a:r>
            <a:r>
              <a:rPr lang="en-US" sz="4000" b="0" dirty="0">
                <a:solidFill>
                  <a:srgbClr val="333333"/>
                </a:solidFill>
                <a:cs typeface="Arial"/>
              </a:rPr>
              <a:t>would</a:t>
            </a:r>
            <a:r>
              <a:rPr lang="en-US" sz="4000" b="0" spc="215" dirty="0">
                <a:solidFill>
                  <a:srgbClr val="333333"/>
                </a:solidFill>
                <a:cs typeface="Arial"/>
              </a:rPr>
              <a:t> </a:t>
            </a:r>
            <a:r>
              <a:rPr lang="en-US" sz="4000" b="0" dirty="0">
                <a:solidFill>
                  <a:srgbClr val="333333"/>
                </a:solidFill>
                <a:cs typeface="Arial"/>
              </a:rPr>
              <a:t>qualify</a:t>
            </a:r>
            <a:r>
              <a:rPr lang="en-US" sz="4000" b="0" spc="225" dirty="0">
                <a:solidFill>
                  <a:srgbClr val="333333"/>
                </a:solidFill>
                <a:cs typeface="Arial"/>
              </a:rPr>
              <a:t> </a:t>
            </a:r>
            <a:r>
              <a:rPr lang="en-US" sz="4000" b="0" spc="-25" dirty="0">
                <a:solidFill>
                  <a:srgbClr val="333333"/>
                </a:solidFill>
                <a:cs typeface="Arial"/>
              </a:rPr>
              <a:t>for </a:t>
            </a:r>
            <a:r>
              <a:rPr lang="en-US" sz="4000" b="0" spc="-20" dirty="0">
                <a:solidFill>
                  <a:srgbClr val="333333"/>
                </a:solidFill>
                <a:cs typeface="Arial"/>
              </a:rPr>
              <a:t>194J</a:t>
            </a:r>
          </a:p>
          <a:p>
            <a:pPr marL="356870" indent="-344170">
              <a:lnSpc>
                <a:spcPct val="100000"/>
              </a:lnSpc>
              <a:spcBef>
                <a:spcPts val="1535"/>
              </a:spcBef>
              <a:buAutoNum type="arabicParenR" startAt="2"/>
              <a:tabLst>
                <a:tab pos="356870" algn="l"/>
              </a:tabLst>
            </a:pPr>
            <a:r>
              <a:rPr lang="en-US" sz="4000" b="0" dirty="0">
                <a:solidFill>
                  <a:srgbClr val="333333"/>
                </a:solidFill>
                <a:cs typeface="Arial"/>
              </a:rPr>
              <a:t>If</a:t>
            </a:r>
            <a:r>
              <a:rPr lang="en-US" sz="4000" b="0" spc="-5" dirty="0">
                <a:solidFill>
                  <a:srgbClr val="333333"/>
                </a:solidFill>
                <a:cs typeface="Arial"/>
              </a:rPr>
              <a:t> </a:t>
            </a:r>
            <a:r>
              <a:rPr lang="en-US" sz="4000" b="0" dirty="0">
                <a:solidFill>
                  <a:srgbClr val="333333"/>
                </a:solidFill>
                <a:cs typeface="Arial"/>
              </a:rPr>
              <a:t>routine</a:t>
            </a:r>
            <a:r>
              <a:rPr lang="en-US" sz="4000" b="0" spc="-25" dirty="0">
                <a:solidFill>
                  <a:srgbClr val="333333"/>
                </a:solidFill>
                <a:cs typeface="Arial"/>
              </a:rPr>
              <a:t> </a:t>
            </a:r>
            <a:r>
              <a:rPr lang="en-US" sz="4000" b="0" dirty="0">
                <a:solidFill>
                  <a:srgbClr val="333333"/>
                </a:solidFill>
                <a:cs typeface="Arial"/>
              </a:rPr>
              <a:t>in</a:t>
            </a:r>
            <a:r>
              <a:rPr lang="en-US" sz="4000" b="0" spc="-15" dirty="0">
                <a:solidFill>
                  <a:srgbClr val="333333"/>
                </a:solidFill>
                <a:cs typeface="Arial"/>
              </a:rPr>
              <a:t> </a:t>
            </a:r>
            <a:r>
              <a:rPr lang="en-US" sz="4000" b="0" dirty="0">
                <a:solidFill>
                  <a:srgbClr val="333333"/>
                </a:solidFill>
                <a:cs typeface="Arial"/>
              </a:rPr>
              <a:t>nature</a:t>
            </a:r>
            <a:r>
              <a:rPr lang="en-US" sz="4000" b="0" spc="-30" dirty="0">
                <a:solidFill>
                  <a:srgbClr val="333333"/>
                </a:solidFill>
                <a:cs typeface="Arial"/>
              </a:rPr>
              <a:t> </a:t>
            </a:r>
            <a:r>
              <a:rPr lang="en-US" sz="4000" b="0" dirty="0">
                <a:solidFill>
                  <a:srgbClr val="333333"/>
                </a:solidFill>
                <a:cs typeface="Arial"/>
              </a:rPr>
              <a:t>and</a:t>
            </a:r>
            <a:r>
              <a:rPr lang="en-US" sz="4000" b="0" spc="-20" dirty="0">
                <a:solidFill>
                  <a:srgbClr val="333333"/>
                </a:solidFill>
                <a:cs typeface="Arial"/>
              </a:rPr>
              <a:t> </a:t>
            </a:r>
            <a:r>
              <a:rPr lang="en-US" sz="4000" b="0" dirty="0">
                <a:solidFill>
                  <a:srgbClr val="333333"/>
                </a:solidFill>
                <a:cs typeface="Arial"/>
              </a:rPr>
              <a:t>standardized</a:t>
            </a:r>
            <a:r>
              <a:rPr lang="en-US" sz="4000" b="0" spc="-40" dirty="0">
                <a:solidFill>
                  <a:srgbClr val="333333"/>
                </a:solidFill>
                <a:cs typeface="Arial"/>
              </a:rPr>
              <a:t> </a:t>
            </a:r>
            <a:r>
              <a:rPr lang="en-US" sz="4000" b="0" dirty="0">
                <a:solidFill>
                  <a:srgbClr val="333333"/>
                </a:solidFill>
                <a:cs typeface="Arial"/>
              </a:rPr>
              <a:t>as</a:t>
            </a:r>
            <a:r>
              <a:rPr lang="en-US" sz="4000" b="0" spc="-5" dirty="0">
                <a:solidFill>
                  <a:srgbClr val="333333"/>
                </a:solidFill>
                <a:cs typeface="Arial"/>
              </a:rPr>
              <a:t> </a:t>
            </a:r>
            <a:r>
              <a:rPr lang="en-US" sz="4000" b="0" dirty="0">
                <a:solidFill>
                  <a:srgbClr val="333333"/>
                </a:solidFill>
                <a:cs typeface="Arial"/>
              </a:rPr>
              <a:t>product</a:t>
            </a:r>
            <a:r>
              <a:rPr lang="en-US" sz="4000" b="0" spc="-30" dirty="0">
                <a:solidFill>
                  <a:srgbClr val="333333"/>
                </a:solidFill>
                <a:cs typeface="Arial"/>
              </a:rPr>
              <a:t> </a:t>
            </a:r>
            <a:r>
              <a:rPr lang="en-US" sz="4000" b="0" dirty="0">
                <a:solidFill>
                  <a:srgbClr val="333333"/>
                </a:solidFill>
                <a:cs typeface="Arial"/>
              </a:rPr>
              <a:t>or</a:t>
            </a:r>
            <a:r>
              <a:rPr lang="en-US" sz="4000" b="0" spc="-20" dirty="0">
                <a:solidFill>
                  <a:srgbClr val="333333"/>
                </a:solidFill>
                <a:cs typeface="Arial"/>
              </a:rPr>
              <a:t> </a:t>
            </a:r>
            <a:r>
              <a:rPr lang="en-US" sz="4000" b="0" dirty="0">
                <a:solidFill>
                  <a:srgbClr val="333333"/>
                </a:solidFill>
                <a:cs typeface="Arial"/>
              </a:rPr>
              <a:t>set</a:t>
            </a:r>
            <a:r>
              <a:rPr lang="en-US" sz="4000" b="0" spc="-15" dirty="0">
                <a:solidFill>
                  <a:srgbClr val="333333"/>
                </a:solidFill>
                <a:cs typeface="Arial"/>
              </a:rPr>
              <a:t> </a:t>
            </a:r>
            <a:r>
              <a:rPr lang="en-US" sz="4000" b="0" dirty="0">
                <a:solidFill>
                  <a:srgbClr val="333333"/>
                </a:solidFill>
                <a:cs typeface="Arial"/>
              </a:rPr>
              <a:t>of</a:t>
            </a:r>
            <a:r>
              <a:rPr lang="en-US" sz="4000" b="0" spc="-15" dirty="0">
                <a:solidFill>
                  <a:srgbClr val="333333"/>
                </a:solidFill>
                <a:cs typeface="Arial"/>
              </a:rPr>
              <a:t> </a:t>
            </a:r>
            <a:r>
              <a:rPr lang="en-US" sz="4000" b="0" dirty="0">
                <a:solidFill>
                  <a:srgbClr val="333333"/>
                </a:solidFill>
                <a:cs typeface="Arial"/>
              </a:rPr>
              <a:t>services</a:t>
            </a:r>
            <a:r>
              <a:rPr lang="en-US" sz="4000" b="0" spc="-25" dirty="0">
                <a:solidFill>
                  <a:srgbClr val="333333"/>
                </a:solidFill>
                <a:cs typeface="Arial"/>
              </a:rPr>
              <a:t> </a:t>
            </a:r>
            <a:r>
              <a:rPr lang="en-US" sz="4000" b="0" dirty="0">
                <a:solidFill>
                  <a:srgbClr val="333333"/>
                </a:solidFill>
                <a:cs typeface="Arial"/>
              </a:rPr>
              <a:t>,</a:t>
            </a:r>
            <a:r>
              <a:rPr lang="en-US" sz="4000" b="0" spc="5" dirty="0">
                <a:solidFill>
                  <a:srgbClr val="333333"/>
                </a:solidFill>
                <a:cs typeface="Arial"/>
              </a:rPr>
              <a:t> </a:t>
            </a:r>
            <a:r>
              <a:rPr lang="en-US" sz="4000" b="0" dirty="0">
                <a:solidFill>
                  <a:srgbClr val="333333"/>
                </a:solidFill>
                <a:cs typeface="Arial"/>
              </a:rPr>
              <a:t>then</a:t>
            </a:r>
            <a:r>
              <a:rPr lang="en-US" sz="4000" b="0" spc="-5" dirty="0">
                <a:solidFill>
                  <a:srgbClr val="333333"/>
                </a:solidFill>
                <a:cs typeface="Arial"/>
              </a:rPr>
              <a:t> </a:t>
            </a:r>
            <a:r>
              <a:rPr lang="en-US" sz="4000" b="0" dirty="0">
                <a:solidFill>
                  <a:srgbClr val="333333"/>
                </a:solidFill>
                <a:cs typeface="Arial"/>
              </a:rPr>
              <a:t>194C</a:t>
            </a:r>
            <a:r>
              <a:rPr lang="en-US" sz="4000" b="0" spc="-30" dirty="0">
                <a:solidFill>
                  <a:srgbClr val="333333"/>
                </a:solidFill>
                <a:cs typeface="Arial"/>
              </a:rPr>
              <a:t> </a:t>
            </a:r>
            <a:r>
              <a:rPr lang="en-US" sz="4000" b="0" dirty="0">
                <a:solidFill>
                  <a:srgbClr val="333333"/>
                </a:solidFill>
                <a:cs typeface="Arial"/>
              </a:rPr>
              <a:t>may</a:t>
            </a:r>
            <a:r>
              <a:rPr lang="en-US" sz="4000" b="0" spc="-25" dirty="0">
                <a:solidFill>
                  <a:srgbClr val="333333"/>
                </a:solidFill>
                <a:cs typeface="Arial"/>
              </a:rPr>
              <a:t> </a:t>
            </a:r>
            <a:r>
              <a:rPr lang="en-US" sz="4000" b="0" dirty="0">
                <a:solidFill>
                  <a:srgbClr val="333333"/>
                </a:solidFill>
                <a:cs typeface="Arial"/>
              </a:rPr>
              <a:t>be</a:t>
            </a:r>
            <a:r>
              <a:rPr lang="en-US" sz="4000" b="0" spc="-10" dirty="0">
                <a:solidFill>
                  <a:srgbClr val="333333"/>
                </a:solidFill>
                <a:cs typeface="Arial"/>
              </a:rPr>
              <a:t> applicable.</a:t>
            </a:r>
          </a:p>
          <a:p>
            <a:pPr marL="356870" marR="5080" indent="-344805">
              <a:lnSpc>
                <a:spcPts val="1900"/>
              </a:lnSpc>
              <a:spcBef>
                <a:spcPts val="1845"/>
              </a:spcBef>
              <a:buAutoNum type="arabicParenR" startAt="2"/>
              <a:tabLst>
                <a:tab pos="356870" algn="l"/>
              </a:tabLst>
            </a:pPr>
            <a:r>
              <a:rPr lang="en-US" sz="4000" b="0" dirty="0">
                <a:solidFill>
                  <a:srgbClr val="333333"/>
                </a:solidFill>
                <a:cs typeface="Arial"/>
              </a:rPr>
              <a:t>Even</a:t>
            </a:r>
            <a:r>
              <a:rPr lang="en-US" sz="4000" b="0" spc="260" dirty="0">
                <a:solidFill>
                  <a:srgbClr val="333333"/>
                </a:solidFill>
                <a:cs typeface="Arial"/>
              </a:rPr>
              <a:t> </a:t>
            </a:r>
            <a:r>
              <a:rPr lang="en-US" sz="4000" b="0" dirty="0">
                <a:solidFill>
                  <a:srgbClr val="333333"/>
                </a:solidFill>
                <a:cs typeface="Arial"/>
              </a:rPr>
              <a:t>if</a:t>
            </a:r>
            <a:r>
              <a:rPr lang="en-US" sz="4000" b="0" spc="260" dirty="0">
                <a:solidFill>
                  <a:srgbClr val="333333"/>
                </a:solidFill>
                <a:cs typeface="Arial"/>
              </a:rPr>
              <a:t> </a:t>
            </a:r>
            <a:r>
              <a:rPr lang="en-US" sz="4000" b="0" dirty="0">
                <a:solidFill>
                  <a:srgbClr val="333333"/>
                </a:solidFill>
                <a:cs typeface="Arial"/>
              </a:rPr>
              <a:t>the</a:t>
            </a:r>
            <a:r>
              <a:rPr lang="en-US" sz="4000" b="0" spc="254" dirty="0">
                <a:solidFill>
                  <a:srgbClr val="333333"/>
                </a:solidFill>
                <a:cs typeface="Arial"/>
              </a:rPr>
              <a:t> </a:t>
            </a:r>
            <a:r>
              <a:rPr lang="en-US" sz="4000" b="0" dirty="0">
                <a:solidFill>
                  <a:srgbClr val="333333"/>
                </a:solidFill>
                <a:cs typeface="Arial"/>
              </a:rPr>
              <a:t>terms</a:t>
            </a:r>
            <a:r>
              <a:rPr lang="en-US" sz="4000" b="0" spc="250" dirty="0">
                <a:solidFill>
                  <a:srgbClr val="333333"/>
                </a:solidFill>
                <a:cs typeface="Arial"/>
              </a:rPr>
              <a:t> </a:t>
            </a:r>
            <a:r>
              <a:rPr lang="en-US" sz="4000" b="0" dirty="0">
                <a:solidFill>
                  <a:srgbClr val="333333"/>
                </a:solidFill>
                <a:cs typeface="Arial"/>
              </a:rPr>
              <a:t>of</a:t>
            </a:r>
            <a:r>
              <a:rPr lang="en-US" sz="4000" b="0" spc="260" dirty="0">
                <a:solidFill>
                  <a:srgbClr val="333333"/>
                </a:solidFill>
                <a:cs typeface="Arial"/>
              </a:rPr>
              <a:t> </a:t>
            </a:r>
            <a:r>
              <a:rPr lang="en-US" sz="4000" b="0" dirty="0">
                <a:solidFill>
                  <a:srgbClr val="333333"/>
                </a:solidFill>
                <a:cs typeface="Arial"/>
              </a:rPr>
              <a:t>payment</a:t>
            </a:r>
            <a:r>
              <a:rPr lang="en-US" sz="4000" b="0" spc="235" dirty="0">
                <a:solidFill>
                  <a:srgbClr val="333333"/>
                </a:solidFill>
                <a:cs typeface="Arial"/>
              </a:rPr>
              <a:t> </a:t>
            </a:r>
            <a:r>
              <a:rPr lang="en-US" sz="4000" b="0" dirty="0">
                <a:solidFill>
                  <a:srgbClr val="333333"/>
                </a:solidFill>
                <a:cs typeface="Arial"/>
              </a:rPr>
              <a:t>is</a:t>
            </a:r>
            <a:r>
              <a:rPr lang="en-US" sz="4000" b="0" spc="270" dirty="0">
                <a:solidFill>
                  <a:srgbClr val="333333"/>
                </a:solidFill>
                <a:cs typeface="Arial"/>
              </a:rPr>
              <a:t> </a:t>
            </a:r>
            <a:r>
              <a:rPr lang="en-US" sz="4000" b="0" dirty="0">
                <a:solidFill>
                  <a:srgbClr val="333333"/>
                </a:solidFill>
                <a:cs typeface="Arial"/>
              </a:rPr>
              <a:t>on</a:t>
            </a:r>
            <a:r>
              <a:rPr lang="en-US" sz="4000" b="0" spc="260" dirty="0">
                <a:solidFill>
                  <a:srgbClr val="333333"/>
                </a:solidFill>
                <a:cs typeface="Arial"/>
              </a:rPr>
              <a:t> </a:t>
            </a:r>
            <a:r>
              <a:rPr lang="en-US" sz="4000" b="0" dirty="0">
                <a:solidFill>
                  <a:srgbClr val="333333"/>
                </a:solidFill>
                <a:cs typeface="Arial"/>
              </a:rPr>
              <a:t>%</a:t>
            </a:r>
            <a:r>
              <a:rPr lang="en-US" sz="4000" b="0" spc="235" dirty="0">
                <a:solidFill>
                  <a:srgbClr val="333333"/>
                </a:solidFill>
                <a:cs typeface="Arial"/>
              </a:rPr>
              <a:t> </a:t>
            </a:r>
            <a:r>
              <a:rPr lang="en-US" sz="4000" b="0" dirty="0">
                <a:solidFill>
                  <a:srgbClr val="333333"/>
                </a:solidFill>
                <a:cs typeface="Arial"/>
              </a:rPr>
              <a:t>basis,</a:t>
            </a:r>
            <a:r>
              <a:rPr lang="en-US" sz="4000" b="0" spc="245" dirty="0">
                <a:solidFill>
                  <a:srgbClr val="333333"/>
                </a:solidFill>
                <a:cs typeface="Arial"/>
              </a:rPr>
              <a:t> </a:t>
            </a:r>
            <a:r>
              <a:rPr lang="en-US" sz="4000" b="0" dirty="0">
                <a:solidFill>
                  <a:srgbClr val="333333"/>
                </a:solidFill>
                <a:cs typeface="Arial"/>
              </a:rPr>
              <a:t>then</a:t>
            </a:r>
            <a:r>
              <a:rPr lang="en-US" sz="4000" b="0" spc="260" dirty="0">
                <a:solidFill>
                  <a:srgbClr val="333333"/>
                </a:solidFill>
                <a:cs typeface="Arial"/>
              </a:rPr>
              <a:t> </a:t>
            </a:r>
            <a:r>
              <a:rPr lang="en-US" sz="4000" b="0" dirty="0">
                <a:solidFill>
                  <a:srgbClr val="333333"/>
                </a:solidFill>
                <a:cs typeface="Arial"/>
              </a:rPr>
              <a:t>if</a:t>
            </a:r>
            <a:r>
              <a:rPr lang="en-US" sz="4000" b="0" spc="235" dirty="0">
                <a:solidFill>
                  <a:srgbClr val="333333"/>
                </a:solidFill>
                <a:cs typeface="Arial"/>
              </a:rPr>
              <a:t> </a:t>
            </a:r>
            <a:r>
              <a:rPr lang="en-US" sz="4000" b="0" dirty="0">
                <a:solidFill>
                  <a:srgbClr val="333333"/>
                </a:solidFill>
                <a:cs typeface="Arial"/>
              </a:rPr>
              <a:t>the</a:t>
            </a:r>
            <a:r>
              <a:rPr lang="en-US" sz="4000" b="0" spc="245" dirty="0">
                <a:solidFill>
                  <a:srgbClr val="333333"/>
                </a:solidFill>
                <a:cs typeface="Arial"/>
              </a:rPr>
              <a:t> </a:t>
            </a:r>
            <a:r>
              <a:rPr lang="en-US" sz="4000" b="0" dirty="0">
                <a:solidFill>
                  <a:srgbClr val="333333"/>
                </a:solidFill>
                <a:cs typeface="Arial"/>
              </a:rPr>
              <a:t>nature</a:t>
            </a:r>
            <a:r>
              <a:rPr lang="en-US" sz="4000" b="0" spc="240" dirty="0">
                <a:solidFill>
                  <a:srgbClr val="333333"/>
                </a:solidFill>
                <a:cs typeface="Arial"/>
              </a:rPr>
              <a:t> </a:t>
            </a:r>
            <a:r>
              <a:rPr lang="en-US" sz="4000" b="0" dirty="0">
                <a:solidFill>
                  <a:srgbClr val="333333"/>
                </a:solidFill>
                <a:cs typeface="Arial"/>
              </a:rPr>
              <a:t>is</a:t>
            </a:r>
            <a:r>
              <a:rPr lang="en-US" sz="4000" b="0" spc="245" dirty="0">
                <a:solidFill>
                  <a:srgbClr val="333333"/>
                </a:solidFill>
                <a:cs typeface="Arial"/>
              </a:rPr>
              <a:t> </a:t>
            </a:r>
            <a:r>
              <a:rPr lang="en-US" sz="4000" b="0" dirty="0">
                <a:solidFill>
                  <a:srgbClr val="333333"/>
                </a:solidFill>
                <a:cs typeface="Arial"/>
              </a:rPr>
              <a:t>not</a:t>
            </a:r>
            <a:r>
              <a:rPr lang="en-US" sz="4000" b="0" spc="260" dirty="0">
                <a:solidFill>
                  <a:srgbClr val="333333"/>
                </a:solidFill>
                <a:cs typeface="Arial"/>
              </a:rPr>
              <a:t> </a:t>
            </a:r>
            <a:r>
              <a:rPr lang="en-US" sz="4000" b="0" dirty="0">
                <a:solidFill>
                  <a:srgbClr val="333333"/>
                </a:solidFill>
                <a:cs typeface="Arial"/>
              </a:rPr>
              <a:t>of</a:t>
            </a:r>
            <a:r>
              <a:rPr lang="en-US" sz="4000" b="0" spc="254" dirty="0">
                <a:solidFill>
                  <a:srgbClr val="333333"/>
                </a:solidFill>
                <a:cs typeface="Arial"/>
              </a:rPr>
              <a:t> </a:t>
            </a:r>
            <a:r>
              <a:rPr lang="en-US" sz="4000" b="0" dirty="0">
                <a:solidFill>
                  <a:srgbClr val="333333"/>
                </a:solidFill>
                <a:cs typeface="Arial"/>
              </a:rPr>
              <a:t>commission,</a:t>
            </a:r>
            <a:r>
              <a:rPr lang="en-US" sz="4000" b="0" spc="270" dirty="0">
                <a:solidFill>
                  <a:srgbClr val="333333"/>
                </a:solidFill>
                <a:cs typeface="Arial"/>
              </a:rPr>
              <a:t> </a:t>
            </a:r>
            <a:r>
              <a:rPr lang="en-US" sz="4000" b="0" dirty="0">
                <a:solidFill>
                  <a:srgbClr val="333333"/>
                </a:solidFill>
                <a:cs typeface="Arial"/>
              </a:rPr>
              <a:t>194H</a:t>
            </a:r>
            <a:r>
              <a:rPr lang="en-US" sz="4000" b="0" spc="250" dirty="0">
                <a:solidFill>
                  <a:srgbClr val="333333"/>
                </a:solidFill>
                <a:cs typeface="Arial"/>
              </a:rPr>
              <a:t> </a:t>
            </a:r>
            <a:r>
              <a:rPr lang="en-US" sz="4000" b="0" dirty="0">
                <a:solidFill>
                  <a:srgbClr val="333333"/>
                </a:solidFill>
                <a:cs typeface="Arial"/>
              </a:rPr>
              <a:t>is</a:t>
            </a:r>
            <a:r>
              <a:rPr lang="en-US" sz="4000" b="0" spc="240" dirty="0">
                <a:solidFill>
                  <a:srgbClr val="333333"/>
                </a:solidFill>
                <a:cs typeface="Arial"/>
              </a:rPr>
              <a:t> </a:t>
            </a:r>
            <a:r>
              <a:rPr lang="en-US" sz="4000" b="0" spc="-25" dirty="0">
                <a:solidFill>
                  <a:srgbClr val="333333"/>
                </a:solidFill>
                <a:cs typeface="Arial"/>
              </a:rPr>
              <a:t>not </a:t>
            </a:r>
            <a:r>
              <a:rPr lang="en-US" sz="4000" b="0" spc="-10" dirty="0">
                <a:solidFill>
                  <a:srgbClr val="333333"/>
                </a:solidFill>
                <a:cs typeface="Arial"/>
              </a:rPr>
              <a:t>applicable.</a:t>
            </a:r>
          </a:p>
          <a:p>
            <a:pPr marL="12065" marR="5080" indent="0">
              <a:lnSpc>
                <a:spcPts val="1900"/>
              </a:lnSpc>
              <a:spcBef>
                <a:spcPts val="1845"/>
              </a:spcBef>
              <a:buNone/>
              <a:tabLst>
                <a:tab pos="356870" algn="l"/>
              </a:tabLst>
            </a:pPr>
            <a:r>
              <a:rPr lang="en-US" sz="4000" b="1" spc="-10" dirty="0">
                <a:solidFill>
                  <a:srgbClr val="333333"/>
                </a:solidFill>
                <a:cs typeface="Arial"/>
              </a:rPr>
              <a:t>A question for all – Whether TDS deductible in case of a diary printing / new year </a:t>
            </a:r>
            <a:r>
              <a:rPr lang="en-US" sz="4000" b="1" spc="-10" dirty="0" err="1">
                <a:solidFill>
                  <a:srgbClr val="333333"/>
                </a:solidFill>
                <a:cs typeface="Arial"/>
              </a:rPr>
              <a:t>calender</a:t>
            </a:r>
            <a:r>
              <a:rPr lang="en-US" sz="4000" b="1" spc="-10" dirty="0">
                <a:solidFill>
                  <a:srgbClr val="333333"/>
                </a:solidFill>
                <a:cs typeface="Arial"/>
              </a:rPr>
              <a:t> printing with name of company specified on it??</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7F1B-5A99-5F96-4761-7404A997B7A4}"/>
              </a:ext>
            </a:extLst>
          </p:cNvPr>
          <p:cNvSpPr>
            <a:spLocks noGrp="1"/>
          </p:cNvSpPr>
          <p:nvPr>
            <p:ph type="title"/>
          </p:nvPr>
        </p:nvSpPr>
        <p:spPr/>
        <p:txBody>
          <a:bodyPr>
            <a:normAutofit fontScale="90000"/>
          </a:bodyPr>
          <a:lstStyle/>
          <a:p>
            <a:r>
              <a:rPr lang="en-US" dirty="0"/>
              <a:t>Definition of “Work” (New Income Tax Act)</a:t>
            </a:r>
            <a:endParaRPr lang="en-IN" dirty="0"/>
          </a:p>
        </p:txBody>
      </p:sp>
      <p:sp>
        <p:nvSpPr>
          <p:cNvPr id="3" name="Content Placeholder 2">
            <a:extLst>
              <a:ext uri="{FF2B5EF4-FFF2-40B4-BE49-F238E27FC236}">
                <a16:creationId xmlns:a16="http://schemas.microsoft.com/office/drawing/2014/main" id="{B71C0399-51B3-5CE0-198C-DD16BFAB4D24}"/>
              </a:ext>
            </a:extLst>
          </p:cNvPr>
          <p:cNvSpPr>
            <a:spLocks noGrp="1"/>
          </p:cNvSpPr>
          <p:nvPr>
            <p:ph sz="quarter" idx="1"/>
          </p:nvPr>
        </p:nvSpPr>
        <p:spPr/>
        <p:txBody>
          <a:bodyPr>
            <a:normAutofit fontScale="77500" lnSpcReduction="20000"/>
          </a:bodyPr>
          <a:lstStyle/>
          <a:p>
            <a:pPr algn="just"/>
            <a:r>
              <a:rPr lang="en-US" dirty="0"/>
              <a:t>“Work” shall include-</a:t>
            </a:r>
          </a:p>
          <a:p>
            <a:pPr marL="0" indent="0" algn="just">
              <a:buNone/>
            </a:pPr>
            <a:r>
              <a:rPr lang="en-US" dirty="0"/>
              <a:t>a) Advertising, b) Broadcasting and telecasting including production of programs for such broadcasting or telecasting, c) carriage of goods or passengers by any mode of transport other than by railways, d) catering, </a:t>
            </a:r>
          </a:p>
          <a:p>
            <a:pPr marL="0" indent="0" algn="just">
              <a:buNone/>
            </a:pPr>
            <a:r>
              <a:rPr lang="en-US" b="1" dirty="0"/>
              <a:t>e) manufacturing or supplying a product according to the requirement or specification of a customer by using material purchased from – </a:t>
            </a:r>
          </a:p>
          <a:p>
            <a:pPr marL="0" indent="0" algn="just">
              <a:buNone/>
            </a:pPr>
            <a:r>
              <a:rPr lang="en-US" b="1" dirty="0" err="1"/>
              <a:t>i</a:t>
            </a:r>
            <a:r>
              <a:rPr lang="en-US" b="1" dirty="0"/>
              <a:t>) such customer; or ii) its associate, being a person placed similarly in related to such customer as is the person placed in related to the assessee under the provisions contained in Section 36(3), </a:t>
            </a:r>
          </a:p>
          <a:p>
            <a:pPr marL="0" indent="0" algn="just">
              <a:buNone/>
            </a:pPr>
            <a:r>
              <a:rPr lang="en-US" b="1" dirty="0"/>
              <a:t>	But does not include-</a:t>
            </a:r>
          </a:p>
          <a:p>
            <a:pPr marL="0" indent="0" algn="just">
              <a:buNone/>
            </a:pPr>
            <a:r>
              <a:rPr lang="en-US" b="1" dirty="0"/>
              <a:t>	a) manufacturing or supplying a product according to the 	requirement or specification of a customer by using material 	purchased from a person, other than such customer or 	associate of such customer; or</a:t>
            </a:r>
          </a:p>
          <a:p>
            <a:pPr marL="0" indent="0" algn="just">
              <a:buNone/>
            </a:pPr>
            <a:r>
              <a:rPr lang="en-US" b="1" dirty="0"/>
              <a:t>	b) any sum referred to in Section 393(1) </a:t>
            </a:r>
          </a:p>
          <a:p>
            <a:pPr algn="just"/>
            <a:endParaRPr lang="en-IN" dirty="0"/>
          </a:p>
        </p:txBody>
      </p:sp>
    </p:spTree>
    <p:extLst>
      <p:ext uri="{BB962C8B-B14F-4D97-AF65-F5344CB8AC3E}">
        <p14:creationId xmlns:p14="http://schemas.microsoft.com/office/powerpoint/2010/main" val="4132507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6CA1E-E470-2B37-AEB7-F38A38C66E10}"/>
              </a:ext>
            </a:extLst>
          </p:cNvPr>
          <p:cNvSpPr>
            <a:spLocks noGrp="1"/>
          </p:cNvSpPr>
          <p:nvPr>
            <p:ph type="title"/>
          </p:nvPr>
        </p:nvSpPr>
        <p:spPr>
          <a:xfrm>
            <a:off x="914400" y="274638"/>
            <a:ext cx="7772400" cy="634082"/>
          </a:xfrm>
        </p:spPr>
        <p:txBody>
          <a:bodyPr>
            <a:normAutofit fontScale="90000"/>
          </a:bodyPr>
          <a:lstStyle/>
          <a:p>
            <a:r>
              <a:rPr lang="en-US" sz="4000" b="1" dirty="0"/>
              <a:t>194C versus 194J</a:t>
            </a:r>
            <a:endParaRPr lang="en-IN" dirty="0"/>
          </a:p>
        </p:txBody>
      </p:sp>
      <p:sp>
        <p:nvSpPr>
          <p:cNvPr id="3" name="Content Placeholder 2">
            <a:extLst>
              <a:ext uri="{FF2B5EF4-FFF2-40B4-BE49-F238E27FC236}">
                <a16:creationId xmlns:a16="http://schemas.microsoft.com/office/drawing/2014/main" id="{0A316ED3-5D2E-1A27-DECC-F9A03795BD6B}"/>
              </a:ext>
            </a:extLst>
          </p:cNvPr>
          <p:cNvSpPr>
            <a:spLocks noGrp="1"/>
          </p:cNvSpPr>
          <p:nvPr>
            <p:ph sz="quarter" idx="1"/>
          </p:nvPr>
        </p:nvSpPr>
        <p:spPr>
          <a:xfrm>
            <a:off x="914400" y="908720"/>
            <a:ext cx="7772400" cy="5111080"/>
          </a:xfrm>
        </p:spPr>
        <p:txBody>
          <a:bodyPr>
            <a:normAutofit fontScale="47500" lnSpcReduction="20000"/>
          </a:bodyPr>
          <a:lstStyle/>
          <a:p>
            <a:pPr marL="0" indent="0">
              <a:buNone/>
            </a:pPr>
            <a:r>
              <a:rPr lang="en-US" sz="2800" dirty="0">
                <a:latin typeface="Georgia" panose="02040502050405020303" pitchFamily="18" charset="0"/>
              </a:rPr>
              <a:t>- Payment to accountant versus payment to Professional</a:t>
            </a:r>
          </a:p>
          <a:p>
            <a:pPr marL="0" indent="0">
              <a:buNone/>
            </a:pPr>
            <a:r>
              <a:rPr lang="en-US" sz="2800" dirty="0">
                <a:latin typeface="Georgia" panose="02040502050405020303" pitchFamily="18" charset="0"/>
              </a:rPr>
              <a:t>- TDS on the basis of services offered or on the basis of person specific?</a:t>
            </a:r>
          </a:p>
          <a:p>
            <a:pPr marL="0" indent="0">
              <a:buNone/>
            </a:pPr>
            <a:r>
              <a:rPr lang="en-US" sz="2800" dirty="0">
                <a:latin typeface="Georgia" panose="02040502050405020303" pitchFamily="18" charset="0"/>
              </a:rPr>
              <a:t>- Income shown under 44ADA versus 44AD…Does it make any difference?</a:t>
            </a:r>
          </a:p>
          <a:p>
            <a:pPr marL="0" indent="0">
              <a:buNone/>
            </a:pPr>
            <a:r>
              <a:rPr lang="en-US" sz="2800" dirty="0">
                <a:latin typeface="Georgia" panose="02040502050405020303" pitchFamily="18" charset="0"/>
              </a:rPr>
              <a:t>- Skill set involved – 194J vs 194C ….Professional services versus AMC Contract</a:t>
            </a:r>
          </a:p>
          <a:p>
            <a:pPr marL="0" indent="0">
              <a:buNone/>
            </a:pPr>
            <a:r>
              <a:rPr lang="en-US" sz="2800" dirty="0">
                <a:latin typeface="Georgia" panose="02040502050405020303" pitchFamily="18" charset="0"/>
              </a:rPr>
              <a:t>- Does Particular event make any difference</a:t>
            </a:r>
          </a:p>
          <a:p>
            <a:pPr marL="0" marR="15240" indent="0" algn="just">
              <a:lnSpc>
                <a:spcPts val="1900"/>
              </a:lnSpc>
              <a:spcBef>
                <a:spcPts val="380"/>
              </a:spcBef>
              <a:buNone/>
            </a:pPr>
            <a:r>
              <a:rPr lang="en-US" sz="2800" b="1" dirty="0">
                <a:solidFill>
                  <a:srgbClr val="333333"/>
                </a:solidFill>
                <a:latin typeface="Georgia" panose="02040502050405020303" pitchFamily="18" charset="0"/>
                <a:cs typeface="Arial"/>
              </a:rPr>
              <a:t>Whether</a:t>
            </a:r>
            <a:r>
              <a:rPr lang="en-US" sz="2800" b="1" spc="50" dirty="0">
                <a:solidFill>
                  <a:srgbClr val="333333"/>
                </a:solidFill>
                <a:latin typeface="Georgia" panose="02040502050405020303" pitchFamily="18" charset="0"/>
                <a:cs typeface="Arial"/>
              </a:rPr>
              <a:t> </a:t>
            </a:r>
            <a:r>
              <a:rPr lang="en-US" sz="2800" b="1" dirty="0">
                <a:solidFill>
                  <a:srgbClr val="333333"/>
                </a:solidFill>
                <a:latin typeface="Georgia" panose="02040502050405020303" pitchFamily="18" charset="0"/>
                <a:cs typeface="Arial"/>
              </a:rPr>
              <a:t>the</a:t>
            </a:r>
            <a:r>
              <a:rPr lang="en-US" sz="2800" b="1" spc="70" dirty="0">
                <a:solidFill>
                  <a:srgbClr val="333333"/>
                </a:solidFill>
                <a:latin typeface="Georgia" panose="02040502050405020303" pitchFamily="18" charset="0"/>
                <a:cs typeface="Arial"/>
              </a:rPr>
              <a:t> </a:t>
            </a:r>
            <a:r>
              <a:rPr lang="en-US" sz="2800" b="1" dirty="0">
                <a:solidFill>
                  <a:srgbClr val="333333"/>
                </a:solidFill>
                <a:latin typeface="Georgia" panose="02040502050405020303" pitchFamily="18" charset="0"/>
                <a:cs typeface="Arial"/>
              </a:rPr>
              <a:t>deduction</a:t>
            </a:r>
            <a:r>
              <a:rPr lang="en-US" sz="2800" b="1" spc="75" dirty="0">
                <a:solidFill>
                  <a:srgbClr val="333333"/>
                </a:solidFill>
                <a:latin typeface="Georgia" panose="02040502050405020303" pitchFamily="18" charset="0"/>
                <a:cs typeface="Arial"/>
              </a:rPr>
              <a:t> </a:t>
            </a:r>
            <a:r>
              <a:rPr lang="en-US" sz="2800" b="1" dirty="0">
                <a:solidFill>
                  <a:srgbClr val="333333"/>
                </a:solidFill>
                <a:latin typeface="Georgia" panose="02040502050405020303" pitchFamily="18" charset="0"/>
                <a:cs typeface="Arial"/>
              </a:rPr>
              <a:t>of</a:t>
            </a:r>
            <a:r>
              <a:rPr lang="en-US" sz="2800" b="1" spc="60" dirty="0">
                <a:solidFill>
                  <a:srgbClr val="333333"/>
                </a:solidFill>
                <a:latin typeface="Georgia" panose="02040502050405020303" pitchFamily="18" charset="0"/>
                <a:cs typeface="Arial"/>
              </a:rPr>
              <a:t> </a:t>
            </a:r>
            <a:r>
              <a:rPr lang="en-US" sz="2800" b="1" dirty="0">
                <a:solidFill>
                  <a:srgbClr val="333333"/>
                </a:solidFill>
                <a:latin typeface="Georgia" panose="02040502050405020303" pitchFamily="18" charset="0"/>
                <a:cs typeface="Arial"/>
              </a:rPr>
              <a:t>tax</a:t>
            </a:r>
            <a:r>
              <a:rPr lang="en-US" sz="2800" b="1" spc="95" dirty="0">
                <a:solidFill>
                  <a:srgbClr val="333333"/>
                </a:solidFill>
                <a:latin typeface="Georgia" panose="02040502050405020303" pitchFamily="18" charset="0"/>
                <a:cs typeface="Arial"/>
              </a:rPr>
              <a:t> </a:t>
            </a:r>
            <a:r>
              <a:rPr lang="en-US" sz="2800" b="1" dirty="0">
                <a:solidFill>
                  <a:srgbClr val="333333"/>
                </a:solidFill>
                <a:latin typeface="Georgia" panose="02040502050405020303" pitchFamily="18" charset="0"/>
                <a:cs typeface="Arial"/>
              </a:rPr>
              <a:t>at</a:t>
            </a:r>
            <a:r>
              <a:rPr lang="en-US" sz="2800" b="1" spc="65" dirty="0">
                <a:solidFill>
                  <a:srgbClr val="333333"/>
                </a:solidFill>
                <a:latin typeface="Georgia" panose="02040502050405020303" pitchFamily="18" charset="0"/>
                <a:cs typeface="Arial"/>
              </a:rPr>
              <a:t> </a:t>
            </a:r>
            <a:r>
              <a:rPr lang="en-US" sz="2800" b="1" dirty="0">
                <a:solidFill>
                  <a:srgbClr val="333333"/>
                </a:solidFill>
                <a:latin typeface="Georgia" panose="02040502050405020303" pitchFamily="18" charset="0"/>
                <a:cs typeface="Arial"/>
              </a:rPr>
              <a:t>source</a:t>
            </a:r>
            <a:r>
              <a:rPr lang="en-US" sz="2800" b="1" spc="60" dirty="0">
                <a:solidFill>
                  <a:srgbClr val="333333"/>
                </a:solidFill>
                <a:latin typeface="Georgia" panose="02040502050405020303" pitchFamily="18" charset="0"/>
                <a:cs typeface="Arial"/>
              </a:rPr>
              <a:t> </a:t>
            </a:r>
            <a:r>
              <a:rPr lang="en-US" sz="2800" b="1" dirty="0">
                <a:solidFill>
                  <a:srgbClr val="333333"/>
                </a:solidFill>
                <a:latin typeface="Georgia" panose="02040502050405020303" pitchFamily="18" charset="0"/>
                <a:cs typeface="Arial"/>
              </a:rPr>
              <a:t>under</a:t>
            </a:r>
            <a:r>
              <a:rPr lang="en-US" sz="2800" b="1" spc="90" dirty="0">
                <a:solidFill>
                  <a:srgbClr val="333333"/>
                </a:solidFill>
                <a:latin typeface="Georgia" panose="02040502050405020303" pitchFamily="18" charset="0"/>
                <a:cs typeface="Arial"/>
              </a:rPr>
              <a:t> </a:t>
            </a:r>
            <a:r>
              <a:rPr lang="en-US" sz="2800" b="1" dirty="0">
                <a:solidFill>
                  <a:srgbClr val="333333"/>
                </a:solidFill>
                <a:latin typeface="Georgia" panose="02040502050405020303" pitchFamily="18" charset="0"/>
                <a:cs typeface="Arial"/>
              </a:rPr>
              <a:t>sections</a:t>
            </a:r>
            <a:r>
              <a:rPr lang="en-US" sz="2800" b="1" spc="50" dirty="0">
                <a:solidFill>
                  <a:srgbClr val="333333"/>
                </a:solidFill>
                <a:latin typeface="Georgia" panose="02040502050405020303" pitchFamily="18" charset="0"/>
                <a:cs typeface="Arial"/>
              </a:rPr>
              <a:t> </a:t>
            </a:r>
            <a:r>
              <a:rPr lang="en-US" sz="2800" b="1" dirty="0">
                <a:solidFill>
                  <a:srgbClr val="333333"/>
                </a:solidFill>
                <a:latin typeface="Georgia" panose="02040502050405020303" pitchFamily="18" charset="0"/>
                <a:cs typeface="Arial"/>
              </a:rPr>
              <a:t>194C</a:t>
            </a:r>
            <a:r>
              <a:rPr lang="en-US" sz="2800" b="1" spc="55" dirty="0">
                <a:solidFill>
                  <a:srgbClr val="333333"/>
                </a:solidFill>
                <a:latin typeface="Georgia" panose="02040502050405020303" pitchFamily="18" charset="0"/>
                <a:cs typeface="Arial"/>
              </a:rPr>
              <a:t> </a:t>
            </a:r>
            <a:r>
              <a:rPr lang="en-US" sz="2800" b="1" dirty="0">
                <a:solidFill>
                  <a:srgbClr val="333333"/>
                </a:solidFill>
                <a:latin typeface="Georgia" panose="02040502050405020303" pitchFamily="18" charset="0"/>
                <a:cs typeface="Arial"/>
              </a:rPr>
              <a:t>and</a:t>
            </a:r>
            <a:r>
              <a:rPr lang="en-US" sz="2800" b="1" spc="70" dirty="0">
                <a:solidFill>
                  <a:srgbClr val="333333"/>
                </a:solidFill>
                <a:latin typeface="Georgia" panose="02040502050405020303" pitchFamily="18" charset="0"/>
                <a:cs typeface="Arial"/>
              </a:rPr>
              <a:t> </a:t>
            </a:r>
            <a:r>
              <a:rPr lang="en-US" sz="2800" b="1" dirty="0">
                <a:solidFill>
                  <a:srgbClr val="333333"/>
                </a:solidFill>
                <a:latin typeface="Georgia" panose="02040502050405020303" pitchFamily="18" charset="0"/>
                <a:cs typeface="Arial"/>
              </a:rPr>
              <a:t>194J</a:t>
            </a:r>
            <a:r>
              <a:rPr lang="en-US" sz="2800" b="1" spc="70" dirty="0">
                <a:solidFill>
                  <a:srgbClr val="333333"/>
                </a:solidFill>
                <a:latin typeface="Georgia" panose="02040502050405020303" pitchFamily="18" charset="0"/>
                <a:cs typeface="Arial"/>
              </a:rPr>
              <a:t> </a:t>
            </a:r>
            <a:r>
              <a:rPr lang="en-US" sz="2800" b="1" dirty="0">
                <a:solidFill>
                  <a:srgbClr val="333333"/>
                </a:solidFill>
                <a:latin typeface="Georgia" panose="02040502050405020303" pitchFamily="18" charset="0"/>
                <a:cs typeface="Arial"/>
              </a:rPr>
              <a:t>has</a:t>
            </a:r>
            <a:r>
              <a:rPr lang="en-US" sz="2800" b="1" spc="90" dirty="0">
                <a:solidFill>
                  <a:srgbClr val="333333"/>
                </a:solidFill>
                <a:latin typeface="Georgia" panose="02040502050405020303" pitchFamily="18" charset="0"/>
                <a:cs typeface="Arial"/>
              </a:rPr>
              <a:t> </a:t>
            </a:r>
            <a:r>
              <a:rPr lang="en-US" sz="2800" b="1" dirty="0">
                <a:solidFill>
                  <a:srgbClr val="333333"/>
                </a:solidFill>
                <a:latin typeface="Georgia" panose="02040502050405020303" pitchFamily="18" charset="0"/>
                <a:cs typeface="Arial"/>
              </a:rPr>
              <a:t>to</a:t>
            </a:r>
            <a:r>
              <a:rPr lang="en-US" sz="2800" b="1" spc="65" dirty="0">
                <a:solidFill>
                  <a:srgbClr val="333333"/>
                </a:solidFill>
                <a:latin typeface="Georgia" panose="02040502050405020303" pitchFamily="18" charset="0"/>
                <a:cs typeface="Arial"/>
              </a:rPr>
              <a:t> </a:t>
            </a:r>
            <a:r>
              <a:rPr lang="en-US" sz="2800" b="1" dirty="0">
                <a:solidFill>
                  <a:srgbClr val="333333"/>
                </a:solidFill>
                <a:latin typeface="Georgia" panose="02040502050405020303" pitchFamily="18" charset="0"/>
                <a:cs typeface="Arial"/>
              </a:rPr>
              <a:t>be</a:t>
            </a:r>
            <a:r>
              <a:rPr lang="en-US" sz="2800" b="1" spc="70" dirty="0">
                <a:solidFill>
                  <a:srgbClr val="333333"/>
                </a:solidFill>
                <a:latin typeface="Georgia" panose="02040502050405020303" pitchFamily="18" charset="0"/>
                <a:cs typeface="Arial"/>
              </a:rPr>
              <a:t> </a:t>
            </a:r>
            <a:r>
              <a:rPr lang="en-US" sz="2800" b="1" dirty="0">
                <a:solidFill>
                  <a:srgbClr val="333333"/>
                </a:solidFill>
                <a:latin typeface="Georgia" panose="02040502050405020303" pitchFamily="18" charset="0"/>
                <a:cs typeface="Arial"/>
              </a:rPr>
              <a:t>made</a:t>
            </a:r>
            <a:r>
              <a:rPr lang="en-US" sz="2800" b="1" spc="95" dirty="0">
                <a:solidFill>
                  <a:srgbClr val="333333"/>
                </a:solidFill>
                <a:latin typeface="Georgia" panose="02040502050405020303" pitchFamily="18" charset="0"/>
                <a:cs typeface="Arial"/>
              </a:rPr>
              <a:t> </a:t>
            </a:r>
            <a:r>
              <a:rPr lang="en-US" sz="2800" b="1" dirty="0">
                <a:solidFill>
                  <a:srgbClr val="333333"/>
                </a:solidFill>
                <a:latin typeface="Georgia" panose="02040502050405020303" pitchFamily="18" charset="0"/>
                <a:cs typeface="Arial"/>
              </a:rPr>
              <a:t>out</a:t>
            </a:r>
            <a:r>
              <a:rPr lang="en-US" sz="2800" b="1" spc="65" dirty="0">
                <a:solidFill>
                  <a:srgbClr val="333333"/>
                </a:solidFill>
                <a:latin typeface="Georgia" panose="02040502050405020303" pitchFamily="18" charset="0"/>
                <a:cs typeface="Arial"/>
              </a:rPr>
              <a:t> </a:t>
            </a:r>
            <a:r>
              <a:rPr lang="en-US" sz="2800" b="1" dirty="0">
                <a:solidFill>
                  <a:srgbClr val="333333"/>
                </a:solidFill>
                <a:latin typeface="Georgia" panose="02040502050405020303" pitchFamily="18" charset="0"/>
                <a:cs typeface="Arial"/>
              </a:rPr>
              <a:t>of</a:t>
            </a:r>
            <a:r>
              <a:rPr lang="en-US" sz="2800" b="1" spc="65" dirty="0">
                <a:solidFill>
                  <a:srgbClr val="333333"/>
                </a:solidFill>
                <a:latin typeface="Georgia" panose="02040502050405020303" pitchFamily="18" charset="0"/>
                <a:cs typeface="Arial"/>
              </a:rPr>
              <a:t> </a:t>
            </a:r>
            <a:r>
              <a:rPr lang="en-US" sz="2800" b="1" spc="-25" dirty="0">
                <a:solidFill>
                  <a:srgbClr val="333333"/>
                </a:solidFill>
                <a:latin typeface="Georgia" panose="02040502050405020303" pitchFamily="18" charset="0"/>
                <a:cs typeface="Arial"/>
              </a:rPr>
              <a:t>the </a:t>
            </a:r>
            <a:r>
              <a:rPr lang="en-US" sz="2800" b="1" dirty="0">
                <a:solidFill>
                  <a:srgbClr val="333333"/>
                </a:solidFill>
                <a:latin typeface="Georgia" panose="02040502050405020303" pitchFamily="18" charset="0"/>
                <a:cs typeface="Arial"/>
              </a:rPr>
              <a:t>gross</a:t>
            </a:r>
            <a:r>
              <a:rPr lang="en-US" sz="2800" b="1" spc="35" dirty="0">
                <a:solidFill>
                  <a:srgbClr val="333333"/>
                </a:solidFill>
                <a:latin typeface="Georgia" panose="02040502050405020303" pitchFamily="18" charset="0"/>
                <a:cs typeface="Arial"/>
              </a:rPr>
              <a:t>  </a:t>
            </a:r>
            <a:r>
              <a:rPr lang="en-US" sz="2800" b="1" dirty="0">
                <a:solidFill>
                  <a:srgbClr val="333333"/>
                </a:solidFill>
                <a:latin typeface="Georgia" panose="02040502050405020303" pitchFamily="18" charset="0"/>
                <a:cs typeface="Arial"/>
              </a:rPr>
              <a:t>amount</a:t>
            </a:r>
            <a:r>
              <a:rPr lang="en-US" sz="2800" b="1" spc="35" dirty="0">
                <a:solidFill>
                  <a:srgbClr val="333333"/>
                </a:solidFill>
                <a:latin typeface="Georgia" panose="02040502050405020303" pitchFamily="18" charset="0"/>
                <a:cs typeface="Arial"/>
              </a:rPr>
              <a:t>  </a:t>
            </a:r>
            <a:r>
              <a:rPr lang="en-US" sz="2800" b="1" dirty="0">
                <a:solidFill>
                  <a:srgbClr val="333333"/>
                </a:solidFill>
                <a:latin typeface="Georgia" panose="02040502050405020303" pitchFamily="18" charset="0"/>
                <a:cs typeface="Arial"/>
              </a:rPr>
              <a:t>of</a:t>
            </a:r>
            <a:r>
              <a:rPr lang="en-US" sz="2800" b="1" spc="30" dirty="0">
                <a:solidFill>
                  <a:srgbClr val="333333"/>
                </a:solidFill>
                <a:latin typeface="Georgia" panose="02040502050405020303" pitchFamily="18" charset="0"/>
                <a:cs typeface="Arial"/>
              </a:rPr>
              <a:t>  </a:t>
            </a:r>
            <a:r>
              <a:rPr lang="en-US" sz="2800" b="1" dirty="0">
                <a:solidFill>
                  <a:srgbClr val="333333"/>
                </a:solidFill>
                <a:latin typeface="Georgia" panose="02040502050405020303" pitchFamily="18" charset="0"/>
                <a:cs typeface="Arial"/>
              </a:rPr>
              <a:t>the</a:t>
            </a:r>
            <a:r>
              <a:rPr lang="en-US" sz="2800" b="1" spc="40" dirty="0">
                <a:solidFill>
                  <a:srgbClr val="333333"/>
                </a:solidFill>
                <a:latin typeface="Georgia" panose="02040502050405020303" pitchFamily="18" charset="0"/>
                <a:cs typeface="Arial"/>
              </a:rPr>
              <a:t>  </a:t>
            </a:r>
            <a:r>
              <a:rPr lang="en-US" sz="2800" b="1" dirty="0">
                <a:solidFill>
                  <a:srgbClr val="333333"/>
                </a:solidFill>
                <a:latin typeface="Georgia" panose="02040502050405020303" pitchFamily="18" charset="0"/>
                <a:cs typeface="Arial"/>
              </a:rPr>
              <a:t>bill</a:t>
            </a:r>
            <a:r>
              <a:rPr lang="en-US" sz="2800" b="1" spc="35" dirty="0">
                <a:solidFill>
                  <a:srgbClr val="333333"/>
                </a:solidFill>
                <a:latin typeface="Georgia" panose="02040502050405020303" pitchFamily="18" charset="0"/>
                <a:cs typeface="Arial"/>
              </a:rPr>
              <a:t>  </a:t>
            </a:r>
            <a:r>
              <a:rPr lang="en-US" sz="2800" b="1" dirty="0">
                <a:solidFill>
                  <a:srgbClr val="333333"/>
                </a:solidFill>
                <a:latin typeface="Georgia" panose="02040502050405020303" pitchFamily="18" charset="0"/>
                <a:cs typeface="Arial"/>
              </a:rPr>
              <a:t>including</a:t>
            </a:r>
            <a:r>
              <a:rPr lang="en-US" sz="2800" b="1" spc="40" dirty="0">
                <a:solidFill>
                  <a:srgbClr val="333333"/>
                </a:solidFill>
                <a:latin typeface="Georgia" panose="02040502050405020303" pitchFamily="18" charset="0"/>
                <a:cs typeface="Arial"/>
              </a:rPr>
              <a:t>  </a:t>
            </a:r>
            <a:r>
              <a:rPr lang="en-US" sz="2800" b="1" dirty="0">
                <a:solidFill>
                  <a:srgbClr val="333333"/>
                </a:solidFill>
                <a:latin typeface="Georgia" panose="02040502050405020303" pitchFamily="18" charset="0"/>
                <a:cs typeface="Arial"/>
              </a:rPr>
              <a:t>reimbursements</a:t>
            </a:r>
            <a:r>
              <a:rPr lang="en-US" sz="2800" b="1" spc="30" dirty="0">
                <a:solidFill>
                  <a:srgbClr val="333333"/>
                </a:solidFill>
                <a:latin typeface="Georgia" panose="02040502050405020303" pitchFamily="18" charset="0"/>
                <a:cs typeface="Arial"/>
              </a:rPr>
              <a:t>  </a:t>
            </a:r>
            <a:r>
              <a:rPr lang="en-US" sz="2800" b="1" dirty="0">
                <a:solidFill>
                  <a:srgbClr val="333333"/>
                </a:solidFill>
                <a:latin typeface="Georgia" panose="02040502050405020303" pitchFamily="18" charset="0"/>
                <a:cs typeface="Arial"/>
              </a:rPr>
              <a:t>or</a:t>
            </a:r>
            <a:r>
              <a:rPr lang="en-US" sz="2800" b="1" spc="30" dirty="0">
                <a:solidFill>
                  <a:srgbClr val="333333"/>
                </a:solidFill>
                <a:latin typeface="Georgia" panose="02040502050405020303" pitchFamily="18" charset="0"/>
                <a:cs typeface="Arial"/>
              </a:rPr>
              <a:t>  </a:t>
            </a:r>
            <a:r>
              <a:rPr lang="en-US" sz="2800" b="1" dirty="0">
                <a:solidFill>
                  <a:srgbClr val="333333"/>
                </a:solidFill>
                <a:latin typeface="Georgia" panose="02040502050405020303" pitchFamily="18" charset="0"/>
                <a:cs typeface="Arial"/>
              </a:rPr>
              <a:t>excluding</a:t>
            </a:r>
            <a:r>
              <a:rPr lang="en-US" sz="2800" b="1" spc="45" dirty="0">
                <a:solidFill>
                  <a:srgbClr val="333333"/>
                </a:solidFill>
                <a:latin typeface="Georgia" panose="02040502050405020303" pitchFamily="18" charset="0"/>
                <a:cs typeface="Arial"/>
              </a:rPr>
              <a:t>  </a:t>
            </a:r>
            <a:r>
              <a:rPr lang="en-US" sz="2800" b="1" dirty="0">
                <a:solidFill>
                  <a:srgbClr val="333333"/>
                </a:solidFill>
                <a:latin typeface="Georgia" panose="02040502050405020303" pitchFamily="18" charset="0"/>
                <a:cs typeface="Arial"/>
              </a:rPr>
              <a:t>reimbursement</a:t>
            </a:r>
            <a:r>
              <a:rPr lang="en-US" sz="2800" b="1" spc="35" dirty="0">
                <a:solidFill>
                  <a:srgbClr val="333333"/>
                </a:solidFill>
                <a:latin typeface="Georgia" panose="02040502050405020303" pitchFamily="18" charset="0"/>
                <a:cs typeface="Arial"/>
              </a:rPr>
              <a:t>  </a:t>
            </a:r>
            <a:r>
              <a:rPr lang="en-US" sz="2800" b="1" dirty="0">
                <a:solidFill>
                  <a:srgbClr val="333333"/>
                </a:solidFill>
                <a:latin typeface="Georgia" panose="02040502050405020303" pitchFamily="18" charset="0"/>
                <a:cs typeface="Arial"/>
              </a:rPr>
              <a:t>for</a:t>
            </a:r>
            <a:r>
              <a:rPr lang="en-US" sz="2800" b="1" spc="35" dirty="0">
                <a:solidFill>
                  <a:srgbClr val="333333"/>
                </a:solidFill>
                <a:latin typeface="Georgia" panose="02040502050405020303" pitchFamily="18" charset="0"/>
                <a:cs typeface="Arial"/>
              </a:rPr>
              <a:t>  </a:t>
            </a:r>
            <a:r>
              <a:rPr lang="en-US" sz="2800" b="1" spc="-10" dirty="0">
                <a:solidFill>
                  <a:srgbClr val="333333"/>
                </a:solidFill>
                <a:latin typeface="Georgia" panose="02040502050405020303" pitchFamily="18" charset="0"/>
                <a:cs typeface="Arial"/>
              </a:rPr>
              <a:t>actual </a:t>
            </a:r>
            <a:r>
              <a:rPr lang="en-US" sz="2800" b="1" dirty="0">
                <a:solidFill>
                  <a:srgbClr val="333333"/>
                </a:solidFill>
                <a:latin typeface="Georgia" panose="02040502050405020303" pitchFamily="18" charset="0"/>
                <a:cs typeface="Arial"/>
              </a:rPr>
              <a:t>expenses</a:t>
            </a:r>
            <a:r>
              <a:rPr lang="en-US" sz="2800" b="1" spc="-20" dirty="0">
                <a:solidFill>
                  <a:srgbClr val="333333"/>
                </a:solidFill>
                <a:latin typeface="Georgia" panose="02040502050405020303" pitchFamily="18" charset="0"/>
                <a:cs typeface="Arial"/>
              </a:rPr>
              <a:t> </a:t>
            </a:r>
            <a:r>
              <a:rPr lang="en-US" sz="2800" b="1" spc="-50" dirty="0">
                <a:solidFill>
                  <a:srgbClr val="333333"/>
                </a:solidFill>
                <a:latin typeface="Georgia" panose="02040502050405020303" pitchFamily="18" charset="0"/>
                <a:cs typeface="Arial"/>
              </a:rPr>
              <a:t>?</a:t>
            </a:r>
            <a:endParaRPr lang="en-US" sz="2800" dirty="0">
              <a:latin typeface="Georgia" panose="02040502050405020303" pitchFamily="18" charset="0"/>
              <a:cs typeface="Arial"/>
            </a:endParaRPr>
          </a:p>
          <a:p>
            <a:pPr marL="0" marR="17145" indent="0" algn="just">
              <a:lnSpc>
                <a:spcPts val="1900"/>
              </a:lnSpc>
              <a:spcBef>
                <a:spcPts val="1814"/>
              </a:spcBef>
              <a:buNone/>
            </a:pPr>
            <a:r>
              <a:rPr lang="en-US" sz="2800" dirty="0">
                <a:solidFill>
                  <a:srgbClr val="333333"/>
                </a:solidFill>
                <a:latin typeface="Georgia" panose="02040502050405020303" pitchFamily="18" charset="0"/>
                <a:cs typeface="Arial"/>
              </a:rPr>
              <a:t>Answer</a:t>
            </a:r>
            <a:r>
              <a:rPr lang="en-US" sz="2800" spc="459"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a:t>
            </a:r>
            <a:r>
              <a:rPr lang="en-US" sz="2800" spc="46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Sections</a:t>
            </a:r>
            <a:r>
              <a:rPr lang="en-US" sz="2800" spc="48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194C</a:t>
            </a:r>
            <a:r>
              <a:rPr lang="en-US" sz="2800" spc="45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and</a:t>
            </a:r>
            <a:r>
              <a:rPr lang="en-US" sz="2800" spc="47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194J</a:t>
            </a:r>
            <a:r>
              <a:rPr lang="en-US" sz="2800" spc="47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refer</a:t>
            </a:r>
            <a:r>
              <a:rPr lang="en-US" sz="2800" spc="465" dirty="0">
                <a:solidFill>
                  <a:srgbClr val="333333"/>
                </a:solidFill>
                <a:latin typeface="Georgia" panose="02040502050405020303" pitchFamily="18" charset="0"/>
                <a:cs typeface="Arial"/>
              </a:rPr>
              <a:t> </a:t>
            </a:r>
            <a:r>
              <a:rPr lang="en-US" sz="2800" b="1" dirty="0">
                <a:solidFill>
                  <a:srgbClr val="333333"/>
                </a:solidFill>
                <a:latin typeface="Georgia" panose="02040502050405020303" pitchFamily="18" charset="0"/>
                <a:cs typeface="Arial"/>
              </a:rPr>
              <a:t>to</a:t>
            </a:r>
            <a:r>
              <a:rPr lang="en-US" sz="2800" b="1" spc="459" dirty="0">
                <a:solidFill>
                  <a:srgbClr val="333333"/>
                </a:solidFill>
                <a:latin typeface="Georgia" panose="02040502050405020303" pitchFamily="18" charset="0"/>
                <a:cs typeface="Arial"/>
              </a:rPr>
              <a:t> </a:t>
            </a:r>
            <a:r>
              <a:rPr lang="en-US" sz="2800" b="1" dirty="0">
                <a:solidFill>
                  <a:srgbClr val="333333"/>
                </a:solidFill>
                <a:latin typeface="Georgia" panose="02040502050405020303" pitchFamily="18" charset="0"/>
                <a:cs typeface="Arial"/>
              </a:rPr>
              <a:t>any</a:t>
            </a:r>
            <a:r>
              <a:rPr lang="en-US" sz="2800" b="1" spc="375" dirty="0">
                <a:solidFill>
                  <a:srgbClr val="333333"/>
                </a:solidFill>
                <a:latin typeface="Georgia" panose="02040502050405020303" pitchFamily="18" charset="0"/>
                <a:cs typeface="Arial"/>
              </a:rPr>
              <a:t> </a:t>
            </a:r>
            <a:r>
              <a:rPr lang="en-US" sz="2800" b="1" dirty="0">
                <a:solidFill>
                  <a:srgbClr val="333333"/>
                </a:solidFill>
                <a:latin typeface="Georgia" panose="02040502050405020303" pitchFamily="18" charset="0"/>
                <a:cs typeface="Arial"/>
              </a:rPr>
              <a:t>sum</a:t>
            </a:r>
            <a:r>
              <a:rPr lang="en-US" sz="2800" b="1" spc="470" dirty="0">
                <a:solidFill>
                  <a:srgbClr val="333333"/>
                </a:solidFill>
                <a:latin typeface="Georgia" panose="02040502050405020303" pitchFamily="18" charset="0"/>
                <a:cs typeface="Arial"/>
              </a:rPr>
              <a:t> </a:t>
            </a:r>
            <a:r>
              <a:rPr lang="en-US" sz="2800" b="1" dirty="0">
                <a:solidFill>
                  <a:srgbClr val="333333"/>
                </a:solidFill>
                <a:latin typeface="Georgia" panose="02040502050405020303" pitchFamily="18" charset="0"/>
                <a:cs typeface="Arial"/>
              </a:rPr>
              <a:t>paid</a:t>
            </a:r>
            <a:r>
              <a:rPr lang="en-US" sz="2800" dirty="0">
                <a:solidFill>
                  <a:srgbClr val="333333"/>
                </a:solidFill>
                <a:latin typeface="Georgia" panose="02040502050405020303" pitchFamily="18" charset="0"/>
                <a:cs typeface="Arial"/>
              </a:rPr>
              <a:t>.</a:t>
            </a:r>
            <a:r>
              <a:rPr lang="en-US" sz="2800" spc="46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Obviously,</a:t>
            </a:r>
            <a:r>
              <a:rPr lang="en-US" sz="2800" spc="47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reimbursements</a:t>
            </a:r>
            <a:r>
              <a:rPr lang="en-US" sz="2800" spc="49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cannot</a:t>
            </a:r>
            <a:r>
              <a:rPr lang="en-US" sz="2800" spc="470" dirty="0">
                <a:solidFill>
                  <a:srgbClr val="333333"/>
                </a:solidFill>
                <a:latin typeface="Georgia" panose="02040502050405020303" pitchFamily="18" charset="0"/>
                <a:cs typeface="Arial"/>
              </a:rPr>
              <a:t> </a:t>
            </a:r>
            <a:r>
              <a:rPr lang="en-US" sz="2800" spc="-25" dirty="0">
                <a:solidFill>
                  <a:srgbClr val="333333"/>
                </a:solidFill>
                <a:latin typeface="Georgia" panose="02040502050405020303" pitchFamily="18" charset="0"/>
                <a:cs typeface="Arial"/>
              </a:rPr>
              <a:t>be </a:t>
            </a:r>
            <a:r>
              <a:rPr lang="en-US" sz="2800" dirty="0">
                <a:solidFill>
                  <a:srgbClr val="333333"/>
                </a:solidFill>
                <a:latin typeface="Georgia" panose="02040502050405020303" pitchFamily="18" charset="0"/>
                <a:cs typeface="Arial"/>
              </a:rPr>
              <a:t>deducted</a:t>
            </a:r>
            <a:r>
              <a:rPr lang="en-US" sz="2800" spc="9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out</a:t>
            </a:r>
            <a:r>
              <a:rPr lang="en-US" sz="2800" spc="6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of</a:t>
            </a:r>
            <a:r>
              <a:rPr lang="en-US" sz="2800" spc="8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the</a:t>
            </a:r>
            <a:r>
              <a:rPr lang="en-US" sz="2800" spc="9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bill</a:t>
            </a:r>
            <a:r>
              <a:rPr lang="en-US" sz="2800" spc="9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amount</a:t>
            </a:r>
            <a:r>
              <a:rPr lang="en-US" sz="2800" spc="9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for</a:t>
            </a:r>
            <a:r>
              <a:rPr lang="en-US" sz="2800" spc="8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the</a:t>
            </a:r>
            <a:r>
              <a:rPr lang="en-US" sz="2800" spc="9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purpose</a:t>
            </a:r>
            <a:r>
              <a:rPr lang="en-US" sz="2800" spc="10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of</a:t>
            </a:r>
            <a:r>
              <a:rPr lang="en-US" sz="2800" spc="6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tax</a:t>
            </a:r>
            <a:r>
              <a:rPr lang="en-US" sz="2800" spc="5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deduction</a:t>
            </a:r>
            <a:r>
              <a:rPr lang="en-US" sz="2800" spc="10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at</a:t>
            </a:r>
            <a:r>
              <a:rPr lang="en-US" sz="2800" spc="6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source.”</a:t>
            </a:r>
            <a:r>
              <a:rPr lang="en-US" sz="2800" spc="9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As</a:t>
            </a:r>
            <a:r>
              <a:rPr lang="en-US" sz="2800" spc="9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per</a:t>
            </a:r>
            <a:r>
              <a:rPr lang="en-US" sz="2800" spc="9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the</a:t>
            </a:r>
            <a:r>
              <a:rPr lang="en-US" sz="2800" spc="9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Circular</a:t>
            </a:r>
            <a:r>
              <a:rPr lang="en-US" sz="2800" spc="95" dirty="0">
                <a:solidFill>
                  <a:srgbClr val="333333"/>
                </a:solidFill>
                <a:latin typeface="Georgia" panose="02040502050405020303" pitchFamily="18" charset="0"/>
                <a:cs typeface="Arial"/>
              </a:rPr>
              <a:t> </a:t>
            </a:r>
            <a:r>
              <a:rPr lang="en-US" sz="2800" spc="-10" dirty="0">
                <a:solidFill>
                  <a:srgbClr val="333333"/>
                </a:solidFill>
                <a:latin typeface="Georgia" panose="02040502050405020303" pitchFamily="18" charset="0"/>
                <a:cs typeface="Arial"/>
              </a:rPr>
              <a:t>No.715, </a:t>
            </a:r>
            <a:r>
              <a:rPr lang="en-US" sz="2800" dirty="0">
                <a:solidFill>
                  <a:srgbClr val="333333"/>
                </a:solidFill>
                <a:latin typeface="Georgia" panose="02040502050405020303" pitchFamily="18" charset="0"/>
                <a:cs typeface="Arial"/>
              </a:rPr>
              <a:t>dated</a:t>
            </a:r>
            <a:r>
              <a:rPr lang="en-US" sz="2800" spc="-35" dirty="0">
                <a:solidFill>
                  <a:srgbClr val="333333"/>
                </a:solidFill>
                <a:latin typeface="Georgia" panose="02040502050405020303" pitchFamily="18" charset="0"/>
                <a:cs typeface="Arial"/>
              </a:rPr>
              <a:t> </a:t>
            </a:r>
            <a:r>
              <a:rPr lang="en-US" sz="2800" spc="-10" dirty="0">
                <a:solidFill>
                  <a:srgbClr val="333333"/>
                </a:solidFill>
                <a:latin typeface="Georgia" panose="02040502050405020303" pitchFamily="18" charset="0"/>
                <a:cs typeface="Arial"/>
              </a:rPr>
              <a:t>8.8.1995.</a:t>
            </a:r>
            <a:endParaRPr lang="en-US" sz="2800" dirty="0">
              <a:latin typeface="Georgia" panose="02040502050405020303" pitchFamily="18" charset="0"/>
              <a:cs typeface="Arial"/>
            </a:endParaRPr>
          </a:p>
          <a:p>
            <a:pPr marL="0" marR="5080" indent="0" algn="just">
              <a:lnSpc>
                <a:spcPct val="88400"/>
              </a:lnSpc>
              <a:buNone/>
            </a:pPr>
            <a:r>
              <a:rPr lang="en-US" sz="2800" dirty="0">
                <a:solidFill>
                  <a:srgbClr val="333333"/>
                </a:solidFill>
                <a:latin typeface="Georgia" panose="02040502050405020303" pitchFamily="18" charset="0"/>
                <a:cs typeface="Arial"/>
              </a:rPr>
              <a:t>Many</a:t>
            </a:r>
            <a:r>
              <a:rPr lang="en-US" sz="2800" spc="44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Tribunals</a:t>
            </a:r>
            <a:r>
              <a:rPr lang="en-US" sz="2800" spc="45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and</a:t>
            </a:r>
            <a:r>
              <a:rPr lang="en-US" sz="2800" spc="409"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High</a:t>
            </a:r>
            <a:r>
              <a:rPr lang="en-US" sz="2800" spc="40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courts</a:t>
            </a:r>
            <a:r>
              <a:rPr lang="en-US" sz="2800" spc="44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reiterated</a:t>
            </a:r>
            <a:r>
              <a:rPr lang="en-US" sz="2800" spc="41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this</a:t>
            </a:r>
            <a:r>
              <a:rPr lang="en-US" sz="2800" spc="44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fundamental</a:t>
            </a:r>
            <a:r>
              <a:rPr lang="en-US" sz="2800" spc="42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issue</a:t>
            </a:r>
            <a:r>
              <a:rPr lang="en-US" sz="2800" spc="41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of</a:t>
            </a:r>
            <a:r>
              <a:rPr lang="en-US" sz="2800" spc="40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chargeable</a:t>
            </a:r>
            <a:r>
              <a:rPr lang="en-US" sz="2800" spc="42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of</a:t>
            </a:r>
            <a:r>
              <a:rPr lang="en-US" sz="2800" spc="42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TDS</a:t>
            </a:r>
            <a:r>
              <a:rPr lang="en-US" sz="2800" spc="42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on</a:t>
            </a:r>
            <a:r>
              <a:rPr lang="en-US" sz="2800" spc="409" dirty="0">
                <a:solidFill>
                  <a:srgbClr val="333333"/>
                </a:solidFill>
                <a:latin typeface="Georgia" panose="02040502050405020303" pitchFamily="18" charset="0"/>
                <a:cs typeface="Arial"/>
              </a:rPr>
              <a:t> </a:t>
            </a:r>
            <a:r>
              <a:rPr lang="en-US" sz="2800" spc="-10" dirty="0">
                <a:solidFill>
                  <a:srgbClr val="333333"/>
                </a:solidFill>
                <a:latin typeface="Georgia" panose="02040502050405020303" pitchFamily="18" charset="0"/>
                <a:cs typeface="Arial"/>
              </a:rPr>
              <a:t>income </a:t>
            </a:r>
            <a:r>
              <a:rPr lang="en-US" sz="2800" dirty="0">
                <a:solidFill>
                  <a:srgbClr val="333333"/>
                </a:solidFill>
                <a:latin typeface="Georgia" panose="02040502050405020303" pitchFamily="18" charset="0"/>
                <a:cs typeface="Arial"/>
              </a:rPr>
              <a:t>only.</a:t>
            </a:r>
            <a:r>
              <a:rPr lang="en-US" sz="2800" spc="23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One</a:t>
            </a:r>
            <a:r>
              <a:rPr lang="en-US" sz="2800" spc="24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such</a:t>
            </a:r>
            <a:r>
              <a:rPr lang="en-US" sz="2800" spc="24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recent</a:t>
            </a:r>
            <a:r>
              <a:rPr lang="en-US" sz="2800" spc="24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verdict</a:t>
            </a:r>
            <a:r>
              <a:rPr lang="en-US" sz="2800" spc="24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is</a:t>
            </a:r>
            <a:r>
              <a:rPr lang="en-US" sz="2800" spc="24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CIT</a:t>
            </a:r>
            <a:r>
              <a:rPr lang="en-US" sz="2800" spc="19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vs</a:t>
            </a:r>
            <a:r>
              <a:rPr lang="en-US" sz="2800" spc="24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DLF</a:t>
            </a:r>
            <a:r>
              <a:rPr lang="en-US" sz="2800" spc="24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Commercial</a:t>
            </a:r>
            <a:r>
              <a:rPr lang="en-US" sz="2800" spc="21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Project</a:t>
            </a:r>
            <a:r>
              <a:rPr lang="en-US" sz="2800" spc="229"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Corporation</a:t>
            </a:r>
            <a:r>
              <a:rPr lang="en-US" sz="2800" spc="254"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in</a:t>
            </a:r>
            <a:r>
              <a:rPr lang="en-US" sz="2800" spc="23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ITA</a:t>
            </a:r>
            <a:r>
              <a:rPr lang="en-US" sz="2800" spc="14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627/2012</a:t>
            </a:r>
            <a:r>
              <a:rPr lang="en-US" sz="2800" spc="24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&amp;</a:t>
            </a:r>
            <a:r>
              <a:rPr lang="en-US" sz="2800" spc="240" dirty="0">
                <a:solidFill>
                  <a:srgbClr val="333333"/>
                </a:solidFill>
                <a:latin typeface="Georgia" panose="02040502050405020303" pitchFamily="18" charset="0"/>
                <a:cs typeface="Arial"/>
              </a:rPr>
              <a:t> </a:t>
            </a:r>
            <a:r>
              <a:rPr lang="en-US" sz="2800" spc="-25" dirty="0">
                <a:solidFill>
                  <a:srgbClr val="333333"/>
                </a:solidFill>
                <a:latin typeface="Georgia" panose="02040502050405020303" pitchFamily="18" charset="0"/>
                <a:cs typeface="Arial"/>
              </a:rPr>
              <a:t>ITA </a:t>
            </a:r>
            <a:r>
              <a:rPr lang="en-US" sz="2800" dirty="0">
                <a:solidFill>
                  <a:srgbClr val="333333"/>
                </a:solidFill>
                <a:latin typeface="Georgia" panose="02040502050405020303" pitchFamily="18" charset="0"/>
                <a:cs typeface="Arial"/>
              </a:rPr>
              <a:t>507/2013</a:t>
            </a:r>
            <a:r>
              <a:rPr lang="en-US" sz="2800" spc="-6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(Del</a:t>
            </a:r>
            <a:r>
              <a:rPr lang="en-US" sz="2800" spc="25" dirty="0">
                <a:solidFill>
                  <a:srgbClr val="333333"/>
                </a:solidFill>
                <a:latin typeface="Georgia" panose="02040502050405020303" pitchFamily="18" charset="0"/>
                <a:cs typeface="Arial"/>
              </a:rPr>
              <a:t> </a:t>
            </a:r>
            <a:r>
              <a:rPr lang="en-US" sz="2800" spc="-20" dirty="0">
                <a:solidFill>
                  <a:srgbClr val="333333"/>
                </a:solidFill>
                <a:latin typeface="Georgia" panose="02040502050405020303" pitchFamily="18" charset="0"/>
                <a:cs typeface="Arial"/>
              </a:rPr>
              <a:t>HC).</a:t>
            </a:r>
            <a:endParaRPr lang="en-US" sz="2800" dirty="0">
              <a:latin typeface="Georgia" panose="02040502050405020303" pitchFamily="18" charset="0"/>
              <a:cs typeface="Arial"/>
            </a:endParaRPr>
          </a:p>
          <a:p>
            <a:pPr marL="0" indent="0" algn="just">
              <a:lnSpc>
                <a:spcPts val="2030"/>
              </a:lnSpc>
              <a:spcBef>
                <a:spcPts val="1540"/>
              </a:spcBef>
              <a:buNone/>
            </a:pPr>
            <a:r>
              <a:rPr lang="en-US" sz="2800" dirty="0">
                <a:latin typeface="Georgia" panose="02040502050405020303" pitchFamily="18" charset="0"/>
                <a:cs typeface="Segoe UI"/>
              </a:rPr>
              <a:t>But</a:t>
            </a:r>
            <a:r>
              <a:rPr lang="en-US" sz="2800" spc="35" dirty="0">
                <a:latin typeface="Georgia" panose="02040502050405020303" pitchFamily="18" charset="0"/>
                <a:cs typeface="Segoe UI"/>
              </a:rPr>
              <a:t> </a:t>
            </a:r>
            <a:r>
              <a:rPr lang="en-US" sz="2800" dirty="0">
                <a:latin typeface="Georgia" panose="02040502050405020303" pitchFamily="18" charset="0"/>
                <a:cs typeface="Segoe UI"/>
              </a:rPr>
              <a:t>to</a:t>
            </a:r>
            <a:r>
              <a:rPr lang="en-US" sz="2800" spc="25" dirty="0">
                <a:latin typeface="Georgia" panose="02040502050405020303" pitchFamily="18" charset="0"/>
                <a:cs typeface="Segoe UI"/>
              </a:rPr>
              <a:t> </a:t>
            </a:r>
            <a:r>
              <a:rPr lang="en-US" sz="2800" dirty="0">
                <a:latin typeface="Georgia" panose="02040502050405020303" pitchFamily="18" charset="0"/>
                <a:cs typeface="Segoe UI"/>
              </a:rPr>
              <a:t>avoid</a:t>
            </a:r>
            <a:r>
              <a:rPr lang="en-US" sz="2800" spc="20" dirty="0">
                <a:latin typeface="Georgia" panose="02040502050405020303" pitchFamily="18" charset="0"/>
                <a:cs typeface="Segoe UI"/>
              </a:rPr>
              <a:t> </a:t>
            </a:r>
            <a:r>
              <a:rPr lang="en-US" sz="2800" dirty="0">
                <a:latin typeface="Georgia" panose="02040502050405020303" pitchFamily="18" charset="0"/>
                <a:cs typeface="Segoe UI"/>
              </a:rPr>
              <a:t>litigation,</a:t>
            </a:r>
            <a:r>
              <a:rPr lang="en-US" sz="2800" spc="20" dirty="0">
                <a:latin typeface="Georgia" panose="02040502050405020303" pitchFamily="18" charset="0"/>
                <a:cs typeface="Segoe UI"/>
              </a:rPr>
              <a:t> </a:t>
            </a:r>
            <a:r>
              <a:rPr lang="en-US" sz="2800" dirty="0">
                <a:latin typeface="Georgia" panose="02040502050405020303" pitchFamily="18" charset="0"/>
                <a:cs typeface="Segoe UI"/>
              </a:rPr>
              <a:t>it</a:t>
            </a:r>
            <a:r>
              <a:rPr lang="en-US" sz="2800" spc="15" dirty="0">
                <a:latin typeface="Georgia" panose="02040502050405020303" pitchFamily="18" charset="0"/>
                <a:cs typeface="Segoe UI"/>
              </a:rPr>
              <a:t> </a:t>
            </a:r>
            <a:r>
              <a:rPr lang="en-US" sz="2800" dirty="0">
                <a:latin typeface="Georgia" panose="02040502050405020303" pitchFamily="18" charset="0"/>
                <a:cs typeface="Segoe UI"/>
              </a:rPr>
              <a:t>is</a:t>
            </a:r>
            <a:r>
              <a:rPr lang="en-US" sz="2800" spc="25" dirty="0">
                <a:latin typeface="Georgia" panose="02040502050405020303" pitchFamily="18" charset="0"/>
                <a:cs typeface="Segoe UI"/>
              </a:rPr>
              <a:t> </a:t>
            </a:r>
            <a:r>
              <a:rPr lang="en-US" sz="2800" dirty="0">
                <a:latin typeface="Georgia" panose="02040502050405020303" pitchFamily="18" charset="0"/>
                <a:cs typeface="Segoe UI"/>
              </a:rPr>
              <a:t>advisable</a:t>
            </a:r>
            <a:r>
              <a:rPr lang="en-US" sz="2800" spc="20" dirty="0">
                <a:latin typeface="Georgia" panose="02040502050405020303" pitchFamily="18" charset="0"/>
                <a:cs typeface="Segoe UI"/>
              </a:rPr>
              <a:t> </a:t>
            </a:r>
            <a:r>
              <a:rPr lang="en-US" sz="2800" dirty="0">
                <a:latin typeface="Georgia" panose="02040502050405020303" pitchFamily="18" charset="0"/>
                <a:cs typeface="Segoe UI"/>
              </a:rPr>
              <a:t>to</a:t>
            </a:r>
            <a:r>
              <a:rPr lang="en-US" sz="2800" spc="25" dirty="0">
                <a:latin typeface="Georgia" panose="02040502050405020303" pitchFamily="18" charset="0"/>
                <a:cs typeface="Segoe UI"/>
              </a:rPr>
              <a:t> </a:t>
            </a:r>
            <a:r>
              <a:rPr lang="en-US" sz="2800" dirty="0">
                <a:latin typeface="Georgia" panose="02040502050405020303" pitchFamily="18" charset="0"/>
                <a:cs typeface="Segoe UI"/>
              </a:rPr>
              <a:t>take</a:t>
            </a:r>
            <a:r>
              <a:rPr lang="en-US" sz="2800" spc="25" dirty="0">
                <a:latin typeface="Georgia" panose="02040502050405020303" pitchFamily="18" charset="0"/>
                <a:cs typeface="Segoe UI"/>
              </a:rPr>
              <a:t> </a:t>
            </a:r>
            <a:r>
              <a:rPr lang="en-US" sz="2800" dirty="0">
                <a:latin typeface="Georgia" panose="02040502050405020303" pitchFamily="18" charset="0"/>
                <a:cs typeface="Segoe UI"/>
              </a:rPr>
              <a:t>the</a:t>
            </a:r>
            <a:r>
              <a:rPr lang="en-US" sz="2800" spc="20" dirty="0">
                <a:latin typeface="Georgia" panose="02040502050405020303" pitchFamily="18" charset="0"/>
                <a:cs typeface="Segoe UI"/>
              </a:rPr>
              <a:t> </a:t>
            </a:r>
            <a:r>
              <a:rPr lang="en-US" sz="2800" dirty="0" err="1">
                <a:latin typeface="Georgia" panose="02040502050405020303" pitchFamily="18" charset="0"/>
                <a:cs typeface="Segoe UI"/>
              </a:rPr>
              <a:t>supportings</a:t>
            </a:r>
            <a:r>
              <a:rPr lang="en-US" sz="2800" spc="30" dirty="0">
                <a:latin typeface="Georgia" panose="02040502050405020303" pitchFamily="18" charset="0"/>
                <a:cs typeface="Segoe UI"/>
              </a:rPr>
              <a:t> </a:t>
            </a:r>
            <a:r>
              <a:rPr lang="en-US" sz="2800" dirty="0">
                <a:latin typeface="Georgia" panose="02040502050405020303" pitchFamily="18" charset="0"/>
                <a:cs typeface="Segoe UI"/>
              </a:rPr>
              <a:t>of</a:t>
            </a:r>
            <a:r>
              <a:rPr lang="en-US" sz="2800" spc="15" dirty="0">
                <a:latin typeface="Georgia" panose="02040502050405020303" pitchFamily="18" charset="0"/>
                <a:cs typeface="Segoe UI"/>
              </a:rPr>
              <a:t> </a:t>
            </a:r>
            <a:r>
              <a:rPr lang="en-US" sz="2800" dirty="0">
                <a:latin typeface="Georgia" panose="02040502050405020303" pitchFamily="18" charset="0"/>
                <a:cs typeface="Segoe UI"/>
              </a:rPr>
              <a:t>reimbursement</a:t>
            </a:r>
            <a:r>
              <a:rPr lang="en-US" sz="2800" spc="20" dirty="0">
                <a:latin typeface="Georgia" panose="02040502050405020303" pitchFamily="18" charset="0"/>
                <a:cs typeface="Segoe UI"/>
              </a:rPr>
              <a:t> </a:t>
            </a:r>
            <a:r>
              <a:rPr lang="en-US" sz="2800" dirty="0">
                <a:latin typeface="Georgia" panose="02040502050405020303" pitchFamily="18" charset="0"/>
                <a:cs typeface="Segoe UI"/>
              </a:rPr>
              <a:t>in</a:t>
            </a:r>
            <a:r>
              <a:rPr lang="en-US" sz="2800" spc="15" dirty="0">
                <a:latin typeface="Georgia" panose="02040502050405020303" pitchFamily="18" charset="0"/>
                <a:cs typeface="Segoe UI"/>
              </a:rPr>
              <a:t> </a:t>
            </a:r>
            <a:r>
              <a:rPr lang="en-US" sz="2800" dirty="0">
                <a:latin typeface="Georgia" panose="02040502050405020303" pitchFamily="18" charset="0"/>
                <a:cs typeface="Segoe UI"/>
              </a:rPr>
              <a:t>the</a:t>
            </a:r>
            <a:r>
              <a:rPr lang="en-US" sz="2800" spc="20" dirty="0">
                <a:latin typeface="Georgia" panose="02040502050405020303" pitchFamily="18" charset="0"/>
                <a:cs typeface="Segoe UI"/>
              </a:rPr>
              <a:t> </a:t>
            </a:r>
            <a:r>
              <a:rPr lang="en-US" sz="2800" dirty="0">
                <a:latin typeface="Georgia" panose="02040502050405020303" pitchFamily="18" charset="0"/>
                <a:cs typeface="Segoe UI"/>
              </a:rPr>
              <a:t>name</a:t>
            </a:r>
            <a:r>
              <a:rPr lang="en-US" sz="2800" spc="15" dirty="0">
                <a:latin typeface="Georgia" panose="02040502050405020303" pitchFamily="18" charset="0"/>
                <a:cs typeface="Segoe UI"/>
              </a:rPr>
              <a:t> </a:t>
            </a:r>
            <a:r>
              <a:rPr lang="en-US" sz="2800" dirty="0">
                <a:latin typeface="Georgia" panose="02040502050405020303" pitchFamily="18" charset="0"/>
                <a:cs typeface="Segoe UI"/>
              </a:rPr>
              <a:t>of</a:t>
            </a:r>
            <a:r>
              <a:rPr lang="en-US" sz="2800" spc="15" dirty="0">
                <a:latin typeface="Georgia" panose="02040502050405020303" pitchFamily="18" charset="0"/>
                <a:cs typeface="Segoe UI"/>
              </a:rPr>
              <a:t> </a:t>
            </a:r>
            <a:r>
              <a:rPr lang="en-US" sz="2800" dirty="0">
                <a:latin typeface="Georgia" panose="02040502050405020303" pitchFamily="18" charset="0"/>
                <a:cs typeface="Segoe UI"/>
              </a:rPr>
              <a:t>the</a:t>
            </a:r>
            <a:r>
              <a:rPr lang="en-US" sz="2800" spc="20" dirty="0">
                <a:latin typeface="Georgia" panose="02040502050405020303" pitchFamily="18" charset="0"/>
                <a:cs typeface="Segoe UI"/>
              </a:rPr>
              <a:t> </a:t>
            </a:r>
            <a:r>
              <a:rPr lang="en-US" sz="2800" spc="-10" dirty="0">
                <a:latin typeface="Georgia" panose="02040502050405020303" pitchFamily="18" charset="0"/>
                <a:cs typeface="Segoe UI"/>
              </a:rPr>
              <a:t>payee </a:t>
            </a:r>
            <a:r>
              <a:rPr lang="en-US" sz="2800" dirty="0">
                <a:latin typeface="Georgia" panose="02040502050405020303" pitchFamily="18" charset="0"/>
                <a:cs typeface="Segoe UI"/>
              </a:rPr>
              <a:t>and</a:t>
            </a:r>
            <a:r>
              <a:rPr lang="en-US" sz="2800" spc="-25" dirty="0">
                <a:latin typeface="Georgia" panose="02040502050405020303" pitchFamily="18" charset="0"/>
                <a:cs typeface="Segoe UI"/>
              </a:rPr>
              <a:t> </a:t>
            </a:r>
            <a:r>
              <a:rPr lang="en-US" sz="2800" dirty="0">
                <a:latin typeface="Georgia" panose="02040502050405020303" pitchFamily="18" charset="0"/>
                <a:cs typeface="Segoe UI"/>
              </a:rPr>
              <a:t>you</a:t>
            </a:r>
            <a:r>
              <a:rPr lang="en-US" sz="2800" spc="-55" dirty="0">
                <a:latin typeface="Georgia" panose="02040502050405020303" pitchFamily="18" charset="0"/>
                <a:cs typeface="Segoe UI"/>
              </a:rPr>
              <a:t> </a:t>
            </a:r>
            <a:r>
              <a:rPr lang="en-US" sz="2800" dirty="0">
                <a:latin typeface="Georgia" panose="02040502050405020303" pitchFamily="18" charset="0"/>
                <a:cs typeface="Segoe UI"/>
              </a:rPr>
              <a:t>are</a:t>
            </a:r>
            <a:r>
              <a:rPr lang="en-US" sz="2800" spc="-25" dirty="0">
                <a:latin typeface="Georgia" panose="02040502050405020303" pitchFamily="18" charset="0"/>
                <a:cs typeface="Segoe UI"/>
              </a:rPr>
              <a:t> </a:t>
            </a:r>
            <a:r>
              <a:rPr lang="en-US" sz="2800" dirty="0">
                <a:latin typeface="Georgia" panose="02040502050405020303" pitchFamily="18" charset="0"/>
                <a:cs typeface="Segoe UI"/>
              </a:rPr>
              <a:t>acting</a:t>
            </a:r>
            <a:r>
              <a:rPr lang="en-US" sz="2800" spc="-25" dirty="0">
                <a:latin typeface="Georgia" panose="02040502050405020303" pitchFamily="18" charset="0"/>
                <a:cs typeface="Segoe UI"/>
              </a:rPr>
              <a:t> </a:t>
            </a:r>
            <a:r>
              <a:rPr lang="en-US" sz="2800" dirty="0">
                <a:latin typeface="Georgia" panose="02040502050405020303" pitchFamily="18" charset="0"/>
                <a:cs typeface="Segoe UI"/>
              </a:rPr>
              <a:t>as</a:t>
            </a:r>
            <a:r>
              <a:rPr lang="en-US" sz="2800" spc="-35" dirty="0">
                <a:latin typeface="Georgia" panose="02040502050405020303" pitchFamily="18" charset="0"/>
                <a:cs typeface="Segoe UI"/>
              </a:rPr>
              <a:t> </a:t>
            </a:r>
            <a:r>
              <a:rPr lang="en-US" sz="2800" dirty="0">
                <a:latin typeface="Georgia" panose="02040502050405020303" pitchFamily="18" charset="0"/>
                <a:cs typeface="Segoe UI"/>
              </a:rPr>
              <a:t>agent</a:t>
            </a:r>
            <a:r>
              <a:rPr lang="en-US" sz="2800" spc="-15" dirty="0">
                <a:latin typeface="Georgia" panose="02040502050405020303" pitchFamily="18" charset="0"/>
                <a:cs typeface="Segoe UI"/>
              </a:rPr>
              <a:t> </a:t>
            </a:r>
            <a:r>
              <a:rPr lang="en-US" sz="2800" dirty="0">
                <a:latin typeface="Georgia" panose="02040502050405020303" pitchFamily="18" charset="0"/>
                <a:cs typeface="Segoe UI"/>
              </a:rPr>
              <a:t>in</a:t>
            </a:r>
            <a:r>
              <a:rPr lang="en-US" sz="2800" spc="-60" dirty="0">
                <a:latin typeface="Georgia" panose="02040502050405020303" pitchFamily="18" charset="0"/>
                <a:cs typeface="Segoe UI"/>
              </a:rPr>
              <a:t> </a:t>
            </a:r>
            <a:r>
              <a:rPr lang="en-US" sz="2800" dirty="0">
                <a:latin typeface="Georgia" panose="02040502050405020303" pitchFamily="18" charset="0"/>
                <a:cs typeface="Segoe UI"/>
              </a:rPr>
              <a:t>this</a:t>
            </a:r>
            <a:r>
              <a:rPr lang="en-US" sz="2800" spc="-20" dirty="0">
                <a:latin typeface="Georgia" panose="02040502050405020303" pitchFamily="18" charset="0"/>
                <a:cs typeface="Segoe UI"/>
              </a:rPr>
              <a:t> </a:t>
            </a:r>
            <a:r>
              <a:rPr lang="en-US" sz="2800" spc="-10" dirty="0">
                <a:latin typeface="Georgia" panose="02040502050405020303" pitchFamily="18" charset="0"/>
                <a:cs typeface="Segoe UI"/>
              </a:rPr>
              <a:t>regard.</a:t>
            </a:r>
          </a:p>
          <a:p>
            <a:pPr marL="0" indent="0" algn="just">
              <a:lnSpc>
                <a:spcPts val="2030"/>
              </a:lnSpc>
              <a:spcBef>
                <a:spcPts val="1540"/>
              </a:spcBef>
              <a:buNone/>
            </a:pPr>
            <a:r>
              <a:rPr lang="en-US" sz="2800" b="1" spc="-10" dirty="0">
                <a:latin typeface="Georgia" panose="02040502050405020303" pitchFamily="18" charset="0"/>
                <a:cs typeface="Segoe UI"/>
              </a:rPr>
              <a:t>194R APPLICABLE IN CASE OF RE-IMBURSEMENTS WHERE NAME OF SERVICE PROVIDER COMPANY IS MENTIONED ON BILLS OFFERRED FOR REIMBURSEMENTS</a:t>
            </a:r>
            <a:endParaRPr lang="en-US" sz="2800" b="1" dirty="0">
              <a:latin typeface="Georgia" panose="02040502050405020303" pitchFamily="18" charset="0"/>
              <a:cs typeface="Segoe UI"/>
            </a:endParaRPr>
          </a:p>
          <a:p>
            <a:endParaRPr lang="en-IN" dirty="0"/>
          </a:p>
        </p:txBody>
      </p:sp>
    </p:spTree>
    <p:extLst>
      <p:ext uri="{BB962C8B-B14F-4D97-AF65-F5344CB8AC3E}">
        <p14:creationId xmlns:p14="http://schemas.microsoft.com/office/powerpoint/2010/main" val="1963245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B1B62-E0D1-88AA-39B2-56E8263870D0}"/>
              </a:ext>
            </a:extLst>
          </p:cNvPr>
          <p:cNvSpPr>
            <a:spLocks noGrp="1"/>
          </p:cNvSpPr>
          <p:nvPr>
            <p:ph type="title"/>
          </p:nvPr>
        </p:nvSpPr>
        <p:spPr/>
        <p:txBody>
          <a:bodyPr/>
          <a:lstStyle/>
          <a:p>
            <a:r>
              <a:rPr lang="en-US" dirty="0"/>
              <a:t>194C vs 194J</a:t>
            </a:r>
            <a:endParaRPr lang="en-IN" dirty="0"/>
          </a:p>
        </p:txBody>
      </p:sp>
      <p:sp>
        <p:nvSpPr>
          <p:cNvPr id="3" name="Content Placeholder 2">
            <a:extLst>
              <a:ext uri="{FF2B5EF4-FFF2-40B4-BE49-F238E27FC236}">
                <a16:creationId xmlns:a16="http://schemas.microsoft.com/office/drawing/2014/main" id="{DAB30031-5CAD-D8F8-8E20-EF833866A5B8}"/>
              </a:ext>
            </a:extLst>
          </p:cNvPr>
          <p:cNvSpPr>
            <a:spLocks noGrp="1"/>
          </p:cNvSpPr>
          <p:nvPr>
            <p:ph sz="quarter" idx="1"/>
          </p:nvPr>
        </p:nvSpPr>
        <p:spPr/>
        <p:txBody>
          <a:bodyPr>
            <a:normAutofit fontScale="92500"/>
          </a:bodyPr>
          <a:lstStyle/>
          <a:p>
            <a:pPr marL="0" indent="0" algn="just">
              <a:lnSpc>
                <a:spcPct val="100000"/>
              </a:lnSpc>
              <a:spcBef>
                <a:spcPts val="100"/>
              </a:spcBef>
              <a:buNone/>
            </a:pPr>
            <a:r>
              <a:rPr lang="en-US" sz="2800" b="1" dirty="0">
                <a:solidFill>
                  <a:srgbClr val="333333"/>
                </a:solidFill>
                <a:latin typeface="Georgia" panose="02040502050405020303" pitchFamily="18" charset="0"/>
                <a:cs typeface="Arial"/>
              </a:rPr>
              <a:t>Whether</a:t>
            </a:r>
            <a:r>
              <a:rPr lang="en-US" sz="2800" b="1" spc="-25" dirty="0">
                <a:solidFill>
                  <a:srgbClr val="333333"/>
                </a:solidFill>
                <a:latin typeface="Georgia" panose="02040502050405020303" pitchFamily="18" charset="0"/>
                <a:cs typeface="Arial"/>
              </a:rPr>
              <a:t> </a:t>
            </a:r>
            <a:r>
              <a:rPr lang="en-US" sz="2800" b="1" dirty="0">
                <a:solidFill>
                  <a:srgbClr val="333333"/>
                </a:solidFill>
                <a:latin typeface="Georgia" panose="02040502050405020303" pitchFamily="18" charset="0"/>
                <a:cs typeface="Arial"/>
              </a:rPr>
              <a:t>a</a:t>
            </a:r>
            <a:r>
              <a:rPr lang="en-US" sz="2800" b="1" spc="-15" dirty="0">
                <a:solidFill>
                  <a:srgbClr val="333333"/>
                </a:solidFill>
                <a:latin typeface="Georgia" panose="02040502050405020303" pitchFamily="18" charset="0"/>
                <a:cs typeface="Arial"/>
              </a:rPr>
              <a:t> </a:t>
            </a:r>
            <a:r>
              <a:rPr lang="en-US" sz="2800" b="1" dirty="0">
                <a:solidFill>
                  <a:srgbClr val="333333"/>
                </a:solidFill>
                <a:latin typeface="Georgia" panose="02040502050405020303" pitchFamily="18" charset="0"/>
                <a:cs typeface="Arial"/>
              </a:rPr>
              <a:t>particular</a:t>
            </a:r>
            <a:r>
              <a:rPr lang="en-US" sz="2800" b="1" spc="-25" dirty="0">
                <a:solidFill>
                  <a:srgbClr val="333333"/>
                </a:solidFill>
                <a:latin typeface="Georgia" panose="02040502050405020303" pitchFamily="18" charset="0"/>
                <a:cs typeface="Arial"/>
              </a:rPr>
              <a:t> </a:t>
            </a:r>
            <a:r>
              <a:rPr lang="en-US" sz="2800" b="1" dirty="0">
                <a:solidFill>
                  <a:srgbClr val="333333"/>
                </a:solidFill>
                <a:latin typeface="Georgia" panose="02040502050405020303" pitchFamily="18" charset="0"/>
                <a:cs typeface="Arial"/>
              </a:rPr>
              <a:t>transaction</a:t>
            </a:r>
            <a:r>
              <a:rPr lang="en-US" sz="2800" b="1" spc="-50" dirty="0">
                <a:solidFill>
                  <a:srgbClr val="333333"/>
                </a:solidFill>
                <a:latin typeface="Georgia" panose="02040502050405020303" pitchFamily="18" charset="0"/>
                <a:cs typeface="Arial"/>
              </a:rPr>
              <a:t> </a:t>
            </a:r>
            <a:r>
              <a:rPr lang="en-US" sz="2800" b="1" dirty="0">
                <a:solidFill>
                  <a:srgbClr val="333333"/>
                </a:solidFill>
                <a:latin typeface="Georgia" panose="02040502050405020303" pitchFamily="18" charset="0"/>
                <a:cs typeface="Arial"/>
              </a:rPr>
              <a:t>is</a:t>
            </a:r>
            <a:r>
              <a:rPr lang="en-US" sz="2800" b="1" spc="-10" dirty="0">
                <a:solidFill>
                  <a:srgbClr val="333333"/>
                </a:solidFill>
                <a:latin typeface="Georgia" panose="02040502050405020303" pitchFamily="18" charset="0"/>
                <a:cs typeface="Arial"/>
              </a:rPr>
              <a:t> </a:t>
            </a:r>
            <a:r>
              <a:rPr lang="en-US" sz="2800" b="1" dirty="0">
                <a:solidFill>
                  <a:srgbClr val="333333"/>
                </a:solidFill>
                <a:latin typeface="Georgia" panose="02040502050405020303" pitchFamily="18" charset="0"/>
                <a:cs typeface="Arial"/>
              </a:rPr>
              <a:t>subject</a:t>
            </a:r>
            <a:r>
              <a:rPr lang="en-US" sz="2800" b="1" spc="-15" dirty="0">
                <a:solidFill>
                  <a:srgbClr val="333333"/>
                </a:solidFill>
                <a:latin typeface="Georgia" panose="02040502050405020303" pitchFamily="18" charset="0"/>
                <a:cs typeface="Arial"/>
              </a:rPr>
              <a:t> </a:t>
            </a:r>
            <a:r>
              <a:rPr lang="en-US" sz="2800" b="1" dirty="0">
                <a:solidFill>
                  <a:srgbClr val="333333"/>
                </a:solidFill>
                <a:latin typeface="Georgia" panose="02040502050405020303" pitchFamily="18" charset="0"/>
                <a:cs typeface="Arial"/>
              </a:rPr>
              <a:t>to</a:t>
            </a:r>
            <a:r>
              <a:rPr lang="en-US" sz="2800" b="1" spc="-20" dirty="0">
                <a:solidFill>
                  <a:srgbClr val="333333"/>
                </a:solidFill>
                <a:latin typeface="Georgia" panose="02040502050405020303" pitchFamily="18" charset="0"/>
                <a:cs typeface="Arial"/>
              </a:rPr>
              <a:t> </a:t>
            </a:r>
            <a:r>
              <a:rPr lang="en-US" sz="2800" b="1" dirty="0">
                <a:solidFill>
                  <a:srgbClr val="333333"/>
                </a:solidFill>
                <a:latin typeface="Georgia" panose="02040502050405020303" pitchFamily="18" charset="0"/>
                <a:cs typeface="Arial"/>
              </a:rPr>
              <a:t>TDS</a:t>
            </a:r>
            <a:r>
              <a:rPr lang="en-US" sz="2800" b="1" spc="-5" dirty="0">
                <a:solidFill>
                  <a:srgbClr val="333333"/>
                </a:solidFill>
                <a:latin typeface="Georgia" panose="02040502050405020303" pitchFamily="18" charset="0"/>
                <a:cs typeface="Arial"/>
              </a:rPr>
              <a:t> </a:t>
            </a:r>
            <a:r>
              <a:rPr lang="en-US" sz="2800" b="1" dirty="0">
                <a:solidFill>
                  <a:srgbClr val="333333"/>
                </a:solidFill>
                <a:latin typeface="Georgia" panose="02040502050405020303" pitchFamily="18" charset="0"/>
                <a:cs typeface="Arial"/>
              </a:rPr>
              <a:t>or </a:t>
            </a:r>
            <a:r>
              <a:rPr lang="en-US" sz="2800" b="1" spc="-20" dirty="0">
                <a:solidFill>
                  <a:srgbClr val="333333"/>
                </a:solidFill>
                <a:latin typeface="Georgia" panose="02040502050405020303" pitchFamily="18" charset="0"/>
                <a:cs typeface="Arial"/>
              </a:rPr>
              <a:t>not?</a:t>
            </a:r>
            <a:endParaRPr lang="en-US" sz="2800" dirty="0">
              <a:latin typeface="Georgia" panose="02040502050405020303" pitchFamily="18" charset="0"/>
              <a:cs typeface="Arial"/>
            </a:endParaRPr>
          </a:p>
          <a:p>
            <a:pPr marL="0" indent="0" algn="just">
              <a:lnSpc>
                <a:spcPts val="2030"/>
              </a:lnSpc>
              <a:spcBef>
                <a:spcPts val="1540"/>
              </a:spcBef>
              <a:buNone/>
            </a:pPr>
            <a:r>
              <a:rPr lang="en-US" sz="2800" dirty="0">
                <a:solidFill>
                  <a:srgbClr val="333333"/>
                </a:solidFill>
                <a:latin typeface="Georgia" panose="02040502050405020303" pitchFamily="18" charset="0"/>
                <a:cs typeface="Arial"/>
              </a:rPr>
              <a:t>This</a:t>
            </a:r>
            <a:r>
              <a:rPr lang="en-US" sz="2800" spc="9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question</a:t>
            </a:r>
            <a:r>
              <a:rPr lang="en-US" sz="2800" spc="7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arises</a:t>
            </a:r>
            <a:r>
              <a:rPr lang="en-US" sz="2800" spc="7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when</a:t>
            </a:r>
            <a:r>
              <a:rPr lang="en-US" sz="2800" spc="9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there</a:t>
            </a:r>
            <a:r>
              <a:rPr lang="en-US" sz="2800" spc="8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is</a:t>
            </a:r>
            <a:r>
              <a:rPr lang="en-US" sz="2800" spc="7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a</a:t>
            </a:r>
            <a:r>
              <a:rPr lang="en-US" sz="2800" spc="6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conflict</a:t>
            </a:r>
            <a:r>
              <a:rPr lang="en-US" sz="2800" spc="9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with</a:t>
            </a:r>
            <a:r>
              <a:rPr lang="en-US" sz="2800" spc="9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respect</a:t>
            </a:r>
            <a:r>
              <a:rPr lang="en-US" sz="2800" spc="6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to</a:t>
            </a:r>
            <a:r>
              <a:rPr lang="en-US" sz="2800" spc="6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a</a:t>
            </a:r>
            <a:r>
              <a:rPr lang="en-US" sz="2800" spc="8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particular</a:t>
            </a:r>
            <a:r>
              <a:rPr lang="en-US" sz="2800" spc="7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transaction</a:t>
            </a:r>
            <a:r>
              <a:rPr lang="en-US" sz="2800" spc="8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falls</a:t>
            </a:r>
            <a:r>
              <a:rPr lang="en-US" sz="2800" spc="10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under</a:t>
            </a:r>
            <a:r>
              <a:rPr lang="en-US" sz="2800" spc="85" dirty="0">
                <a:solidFill>
                  <a:srgbClr val="333333"/>
                </a:solidFill>
                <a:latin typeface="Georgia" panose="02040502050405020303" pitchFamily="18" charset="0"/>
                <a:cs typeface="Arial"/>
              </a:rPr>
              <a:t> </a:t>
            </a:r>
            <a:r>
              <a:rPr lang="en-US" sz="2800" spc="-10" dirty="0">
                <a:solidFill>
                  <a:srgbClr val="333333"/>
                </a:solidFill>
                <a:latin typeface="Georgia" panose="02040502050405020303" pitchFamily="18" charset="0"/>
                <a:cs typeface="Arial"/>
              </a:rPr>
              <a:t>“contract </a:t>
            </a:r>
            <a:r>
              <a:rPr lang="en-US" sz="2800" dirty="0">
                <a:solidFill>
                  <a:srgbClr val="333333"/>
                </a:solidFill>
                <a:latin typeface="Georgia" panose="02040502050405020303" pitchFamily="18" charset="0"/>
                <a:cs typeface="Arial"/>
              </a:rPr>
              <a:t>for</a:t>
            </a:r>
            <a:r>
              <a:rPr lang="en-US" sz="2800" spc="-3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sale”</a:t>
            </a:r>
            <a:r>
              <a:rPr lang="en-US" sz="2800" spc="-1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or</a:t>
            </a:r>
            <a:r>
              <a:rPr lang="en-US" sz="2800" spc="-1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“contract</a:t>
            </a:r>
            <a:r>
              <a:rPr lang="en-US" sz="2800" spc="-3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for</a:t>
            </a:r>
            <a:r>
              <a:rPr lang="en-US" sz="2800" spc="-15" dirty="0">
                <a:solidFill>
                  <a:srgbClr val="333333"/>
                </a:solidFill>
                <a:latin typeface="Georgia" panose="02040502050405020303" pitchFamily="18" charset="0"/>
                <a:cs typeface="Arial"/>
              </a:rPr>
              <a:t> </a:t>
            </a:r>
            <a:r>
              <a:rPr lang="en-US" sz="2800" spc="-10" dirty="0">
                <a:solidFill>
                  <a:srgbClr val="333333"/>
                </a:solidFill>
                <a:latin typeface="Georgia" panose="02040502050405020303" pitchFamily="18" charset="0"/>
                <a:cs typeface="Arial"/>
              </a:rPr>
              <a:t>work/service”.</a:t>
            </a:r>
            <a:endParaRPr lang="en-US" sz="2800" dirty="0">
              <a:latin typeface="Georgia" panose="02040502050405020303" pitchFamily="18" charset="0"/>
              <a:cs typeface="Arial"/>
            </a:endParaRPr>
          </a:p>
          <a:p>
            <a:pPr marL="0" marR="5080" indent="0" algn="just">
              <a:lnSpc>
                <a:spcPct val="87800"/>
              </a:lnSpc>
              <a:spcBef>
                <a:spcPts val="1825"/>
              </a:spcBef>
              <a:buNone/>
            </a:pPr>
            <a:r>
              <a:rPr lang="en-US" sz="2800" dirty="0">
                <a:solidFill>
                  <a:srgbClr val="333333"/>
                </a:solidFill>
                <a:latin typeface="Georgia" panose="02040502050405020303" pitchFamily="18" charset="0"/>
                <a:cs typeface="Arial"/>
              </a:rPr>
              <a:t>Contract</a:t>
            </a:r>
            <a:r>
              <a:rPr lang="en-US" sz="2800" spc="18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for</a:t>
            </a:r>
            <a:r>
              <a:rPr lang="en-US" sz="2800" spc="15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sale</a:t>
            </a:r>
            <a:r>
              <a:rPr lang="en-US" sz="2800" spc="18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involves</a:t>
            </a:r>
            <a:r>
              <a:rPr lang="en-US" sz="2800" spc="19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transfer</a:t>
            </a:r>
            <a:r>
              <a:rPr lang="en-US" sz="2800" spc="15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of</a:t>
            </a:r>
            <a:r>
              <a:rPr lang="en-US" sz="2800" spc="17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property</a:t>
            </a:r>
            <a:r>
              <a:rPr lang="en-US" sz="2800" spc="18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in</a:t>
            </a:r>
            <a:r>
              <a:rPr lang="en-US" sz="2800" spc="18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goods</a:t>
            </a:r>
            <a:r>
              <a:rPr lang="en-US" sz="2800" spc="19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for</a:t>
            </a:r>
            <a:r>
              <a:rPr lang="en-US" sz="2800" spc="15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consideration</a:t>
            </a:r>
            <a:r>
              <a:rPr lang="en-US" sz="2800" spc="18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for</a:t>
            </a:r>
            <a:r>
              <a:rPr lang="en-US" sz="2800" spc="17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which</a:t>
            </a:r>
            <a:r>
              <a:rPr lang="en-US" sz="2800" spc="18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TDS</a:t>
            </a:r>
            <a:r>
              <a:rPr lang="en-US" sz="2800" spc="17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provisions</a:t>
            </a:r>
            <a:r>
              <a:rPr lang="en-US" sz="2800" spc="175" dirty="0">
                <a:solidFill>
                  <a:srgbClr val="333333"/>
                </a:solidFill>
                <a:latin typeface="Georgia" panose="02040502050405020303" pitchFamily="18" charset="0"/>
                <a:cs typeface="Arial"/>
              </a:rPr>
              <a:t> </a:t>
            </a:r>
            <a:r>
              <a:rPr lang="en-US" sz="2800" spc="-25" dirty="0">
                <a:solidFill>
                  <a:srgbClr val="333333"/>
                </a:solidFill>
                <a:latin typeface="Georgia" panose="02040502050405020303" pitchFamily="18" charset="0"/>
                <a:cs typeface="Arial"/>
              </a:rPr>
              <a:t>are </a:t>
            </a:r>
            <a:r>
              <a:rPr lang="en-US" sz="2800" dirty="0">
                <a:solidFill>
                  <a:srgbClr val="333333"/>
                </a:solidFill>
                <a:latin typeface="Georgia" panose="02040502050405020303" pitchFamily="18" charset="0"/>
                <a:cs typeface="Arial"/>
              </a:rPr>
              <a:t>not</a:t>
            </a:r>
            <a:r>
              <a:rPr lang="en-US" sz="2800" spc="1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applicable.</a:t>
            </a:r>
            <a:r>
              <a:rPr lang="en-US" sz="2800" spc="1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In</a:t>
            </a:r>
            <a:r>
              <a:rPr lang="en-US" sz="2800" spc="-1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contrast</a:t>
            </a:r>
            <a:r>
              <a:rPr lang="en-US" sz="2800" spc="2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Contract</a:t>
            </a:r>
            <a:r>
              <a:rPr lang="en-US" sz="2800" spc="1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for</a:t>
            </a:r>
            <a:r>
              <a:rPr lang="en-US" sz="2800" spc="1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work/service</a:t>
            </a:r>
            <a:r>
              <a:rPr lang="en-US" sz="2800" spc="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involves</a:t>
            </a:r>
            <a:r>
              <a:rPr lang="en-US" sz="2800" spc="1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adding</a:t>
            </a:r>
            <a:r>
              <a:rPr lang="en-US" sz="2800" spc="1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some</a:t>
            </a:r>
            <a:r>
              <a:rPr lang="en-US" sz="2800" spc="1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value</a:t>
            </a:r>
            <a:r>
              <a:rPr lang="en-US" sz="2800" spc="2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to</a:t>
            </a:r>
            <a:r>
              <a:rPr lang="en-US" sz="2800" spc="1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the</a:t>
            </a:r>
            <a:r>
              <a:rPr lang="en-US" sz="2800" spc="2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property</a:t>
            </a:r>
            <a:r>
              <a:rPr lang="en-US" sz="2800" spc="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by</a:t>
            </a:r>
            <a:r>
              <a:rPr lang="en-US" sz="2800" spc="-5" dirty="0">
                <a:solidFill>
                  <a:srgbClr val="333333"/>
                </a:solidFill>
                <a:latin typeface="Georgia" panose="02040502050405020303" pitchFamily="18" charset="0"/>
                <a:cs typeface="Arial"/>
              </a:rPr>
              <a:t> </a:t>
            </a:r>
            <a:r>
              <a:rPr lang="en-US" sz="2800" spc="-10" dirty="0">
                <a:solidFill>
                  <a:srgbClr val="333333"/>
                </a:solidFill>
                <a:latin typeface="Georgia" panose="02040502050405020303" pitchFamily="18" charset="0"/>
                <a:cs typeface="Arial"/>
              </a:rPr>
              <a:t>doing </a:t>
            </a:r>
            <a:r>
              <a:rPr lang="en-US" sz="2800" dirty="0">
                <a:solidFill>
                  <a:srgbClr val="333333"/>
                </a:solidFill>
                <a:latin typeface="Georgia" panose="02040502050405020303" pitchFamily="18" charset="0"/>
                <a:cs typeface="Arial"/>
              </a:rPr>
              <a:t>some</a:t>
            </a:r>
            <a:r>
              <a:rPr lang="en-US" sz="2800" spc="-3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workmanship</a:t>
            </a:r>
            <a:r>
              <a:rPr lang="en-US" sz="2800" spc="-2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or</a:t>
            </a:r>
            <a:r>
              <a:rPr lang="en-US" sz="2800" spc="-1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performance</a:t>
            </a:r>
            <a:r>
              <a:rPr lang="en-US" sz="2800" spc="-6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of</a:t>
            </a:r>
            <a:r>
              <a:rPr lang="en-US" sz="2800" spc="-1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an</a:t>
            </a:r>
            <a:r>
              <a:rPr lang="en-US" sz="2800" spc="-1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express</a:t>
            </a:r>
            <a:r>
              <a:rPr lang="en-US" sz="2800" spc="3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task</a:t>
            </a:r>
            <a:r>
              <a:rPr lang="en-US" sz="2800" spc="-2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or</a:t>
            </a:r>
            <a:r>
              <a:rPr lang="en-US" sz="2800" spc="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service</a:t>
            </a:r>
            <a:r>
              <a:rPr lang="en-US" sz="2800" spc="-3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and</a:t>
            </a:r>
            <a:r>
              <a:rPr lang="en-US" sz="2800" spc="-1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is subject</a:t>
            </a:r>
            <a:r>
              <a:rPr lang="en-US" sz="2800" spc="-5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to</a:t>
            </a:r>
            <a:r>
              <a:rPr lang="en-US" sz="2800" spc="-35" dirty="0">
                <a:solidFill>
                  <a:srgbClr val="333333"/>
                </a:solidFill>
                <a:latin typeface="Georgia" panose="02040502050405020303" pitchFamily="18" charset="0"/>
                <a:cs typeface="Arial"/>
              </a:rPr>
              <a:t> </a:t>
            </a:r>
            <a:r>
              <a:rPr lang="en-US" sz="2800" spc="-20" dirty="0">
                <a:solidFill>
                  <a:srgbClr val="333333"/>
                </a:solidFill>
                <a:latin typeface="Georgia" panose="02040502050405020303" pitchFamily="18" charset="0"/>
                <a:cs typeface="Arial"/>
              </a:rPr>
              <a:t>TDS.</a:t>
            </a:r>
          </a:p>
          <a:p>
            <a:pPr marL="0" marR="5080" indent="0" algn="just">
              <a:lnSpc>
                <a:spcPct val="87800"/>
              </a:lnSpc>
              <a:spcBef>
                <a:spcPts val="1825"/>
              </a:spcBef>
              <a:buNone/>
            </a:pPr>
            <a:endParaRPr lang="en-US" sz="2800" spc="-20" dirty="0">
              <a:solidFill>
                <a:srgbClr val="333333"/>
              </a:solidFill>
              <a:latin typeface="Georgia" panose="02040502050405020303" pitchFamily="18" charset="0"/>
              <a:cs typeface="Arial"/>
            </a:endParaRPr>
          </a:p>
          <a:p>
            <a:endParaRPr lang="en-IN" dirty="0"/>
          </a:p>
        </p:txBody>
      </p:sp>
    </p:spTree>
    <p:extLst>
      <p:ext uri="{BB962C8B-B14F-4D97-AF65-F5344CB8AC3E}">
        <p14:creationId xmlns:p14="http://schemas.microsoft.com/office/powerpoint/2010/main" val="3381421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BD2CA-7AC4-6852-73F3-673767F43C09}"/>
              </a:ext>
            </a:extLst>
          </p:cNvPr>
          <p:cNvSpPr>
            <a:spLocks noGrp="1"/>
          </p:cNvSpPr>
          <p:nvPr>
            <p:ph type="title"/>
          </p:nvPr>
        </p:nvSpPr>
        <p:spPr/>
        <p:txBody>
          <a:bodyPr>
            <a:normAutofit fontScale="90000"/>
          </a:bodyPr>
          <a:lstStyle/>
          <a:p>
            <a:r>
              <a:rPr lang="en-US" dirty="0"/>
              <a:t>Section 195 – TDS on non residents</a:t>
            </a:r>
            <a:endParaRPr lang="en-IN" dirty="0"/>
          </a:p>
        </p:txBody>
      </p:sp>
      <p:sp>
        <p:nvSpPr>
          <p:cNvPr id="3" name="Content Placeholder 2">
            <a:extLst>
              <a:ext uri="{FF2B5EF4-FFF2-40B4-BE49-F238E27FC236}">
                <a16:creationId xmlns:a16="http://schemas.microsoft.com/office/drawing/2014/main" id="{DEED1C8F-1FEB-8E5A-6E18-72D59893E959}"/>
              </a:ext>
            </a:extLst>
          </p:cNvPr>
          <p:cNvSpPr>
            <a:spLocks noGrp="1"/>
          </p:cNvSpPr>
          <p:nvPr>
            <p:ph sz="quarter" idx="1"/>
          </p:nvPr>
        </p:nvSpPr>
        <p:spPr/>
        <p:txBody>
          <a:bodyPr/>
          <a:lstStyle/>
          <a:p>
            <a:r>
              <a:rPr lang="en-US" dirty="0"/>
              <a:t>Very tricky and it depends on the specific situation </a:t>
            </a:r>
          </a:p>
          <a:p>
            <a:r>
              <a:rPr lang="en-US" dirty="0">
                <a:hlinkClick r:id="rId2" action="ppaction://hlinksldjump"/>
              </a:rPr>
              <a:t>TDS Rate Chart Page 4</a:t>
            </a:r>
            <a:endParaRPr lang="en-US" dirty="0"/>
          </a:p>
          <a:p>
            <a:r>
              <a:rPr lang="en-US" dirty="0"/>
              <a:t>Double Taxation Avoidance Agreement to be scrutinized properly to ensure TDS deduction </a:t>
            </a:r>
          </a:p>
          <a:p>
            <a:r>
              <a:rPr lang="en-US" dirty="0"/>
              <a:t>Form 15CA / 15CB needs to be understood and applied properly to ensure appropriate TDS deduction and related compliances.</a:t>
            </a:r>
          </a:p>
          <a:p>
            <a:r>
              <a:rPr lang="en-US" dirty="0"/>
              <a:t>Salary to Non residents?</a:t>
            </a:r>
          </a:p>
          <a:p>
            <a:r>
              <a:rPr lang="en-US" dirty="0"/>
              <a:t>Property sale by NR in India? Lower rate of deduction of tax??</a:t>
            </a:r>
          </a:p>
          <a:p>
            <a:endParaRPr lang="en-IN" dirty="0"/>
          </a:p>
        </p:txBody>
      </p:sp>
    </p:spTree>
    <p:extLst>
      <p:ext uri="{BB962C8B-B14F-4D97-AF65-F5344CB8AC3E}">
        <p14:creationId xmlns:p14="http://schemas.microsoft.com/office/powerpoint/2010/main" val="28050294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0DA93-8481-43F1-DFCF-4F3E6F9449D9}"/>
              </a:ext>
            </a:extLst>
          </p:cNvPr>
          <p:cNvSpPr>
            <a:spLocks noGrp="1"/>
          </p:cNvSpPr>
          <p:nvPr>
            <p:ph type="title"/>
          </p:nvPr>
        </p:nvSpPr>
        <p:spPr/>
        <p:txBody>
          <a:bodyPr/>
          <a:lstStyle/>
          <a:p>
            <a:r>
              <a:rPr lang="en-US" dirty="0"/>
              <a:t>Short Deduction of TDS</a:t>
            </a:r>
            <a:endParaRPr lang="en-IN" dirty="0"/>
          </a:p>
        </p:txBody>
      </p:sp>
      <p:sp>
        <p:nvSpPr>
          <p:cNvPr id="3" name="Content Placeholder 2">
            <a:extLst>
              <a:ext uri="{FF2B5EF4-FFF2-40B4-BE49-F238E27FC236}">
                <a16:creationId xmlns:a16="http://schemas.microsoft.com/office/drawing/2014/main" id="{FC5AF3F2-494A-95D3-2AA9-2592D0F4B417}"/>
              </a:ext>
            </a:extLst>
          </p:cNvPr>
          <p:cNvSpPr>
            <a:spLocks noGrp="1"/>
          </p:cNvSpPr>
          <p:nvPr>
            <p:ph sz="quarter" idx="1"/>
          </p:nvPr>
        </p:nvSpPr>
        <p:spPr/>
        <p:txBody>
          <a:bodyPr>
            <a:normAutofit fontScale="47500" lnSpcReduction="20000"/>
          </a:bodyPr>
          <a:lstStyle/>
          <a:p>
            <a:r>
              <a:rPr lang="en-US" sz="2900" dirty="0"/>
              <a:t>Whether disallowable u/s 40(1)(</a:t>
            </a:r>
            <a:r>
              <a:rPr lang="en-US" sz="2900" dirty="0" err="1"/>
              <a:t>ia</a:t>
            </a:r>
            <a:r>
              <a:rPr lang="en-US" sz="2900" dirty="0"/>
              <a:t>) is attracted?</a:t>
            </a:r>
          </a:p>
          <a:p>
            <a:r>
              <a:rPr lang="en-US" sz="2900" dirty="0"/>
              <a:t>What about disallowance u/s 40(1)(</a:t>
            </a:r>
            <a:r>
              <a:rPr lang="en-US" sz="2900" dirty="0" err="1"/>
              <a:t>ia</a:t>
            </a:r>
            <a:r>
              <a:rPr lang="en-US" sz="2900" dirty="0"/>
              <a:t>) for capital expenditure payment?</a:t>
            </a:r>
          </a:p>
          <a:p>
            <a:r>
              <a:rPr lang="en-US" sz="2900" dirty="0"/>
              <a:t>Whether on full amount or on proportionate amount?</a:t>
            </a:r>
          </a:p>
          <a:p>
            <a:r>
              <a:rPr lang="en-US" sz="2900" dirty="0"/>
              <a:t>Whether No disallowance?</a:t>
            </a:r>
          </a:p>
          <a:p>
            <a:r>
              <a:rPr lang="en-US" sz="2900" dirty="0"/>
              <a:t>Assessee in Default - YES</a:t>
            </a:r>
          </a:p>
          <a:p>
            <a:pPr marL="0" indent="0" algn="l">
              <a:spcAft>
                <a:spcPts val="1000"/>
              </a:spcAft>
              <a:buNone/>
            </a:pPr>
            <a:endParaRPr lang="en-IN" sz="2900" b="0" i="0" dirty="0">
              <a:solidFill>
                <a:srgbClr val="222222"/>
              </a:solidFill>
              <a:effectLst/>
            </a:endParaRPr>
          </a:p>
          <a:p>
            <a:pPr marL="0" indent="0" algn="l">
              <a:spcAft>
                <a:spcPts val="1000"/>
              </a:spcAft>
              <a:buNone/>
            </a:pPr>
            <a:r>
              <a:rPr lang="en-IN" sz="2900" b="1" i="0" dirty="0">
                <a:solidFill>
                  <a:srgbClr val="222222"/>
                </a:solidFill>
                <a:effectLst/>
              </a:rPr>
              <a:t>No disallowance can be done under section 40(a)(</a:t>
            </a:r>
            <a:r>
              <a:rPr lang="en-IN" sz="2900" b="1" i="0" dirty="0" err="1">
                <a:solidFill>
                  <a:srgbClr val="222222"/>
                </a:solidFill>
                <a:effectLst/>
              </a:rPr>
              <a:t>ia</a:t>
            </a:r>
            <a:r>
              <a:rPr lang="en-IN" sz="2900" b="1" i="0" dirty="0">
                <a:solidFill>
                  <a:srgbClr val="222222"/>
                </a:solidFill>
                <a:effectLst/>
              </a:rPr>
              <a:t>) even if there is a short deduction of TDS.</a:t>
            </a:r>
          </a:p>
          <a:p>
            <a:pPr marL="0" indent="0" algn="l">
              <a:spcAft>
                <a:spcPts val="1000"/>
              </a:spcAft>
              <a:buNone/>
            </a:pPr>
            <a:r>
              <a:rPr lang="en-IN" sz="2900" b="0" i="0" dirty="0">
                <a:solidFill>
                  <a:srgbClr val="222222"/>
                </a:solidFill>
                <a:effectLst/>
              </a:rPr>
              <a:t> Various Case Laws-</a:t>
            </a:r>
          </a:p>
          <a:p>
            <a:pPr marL="182880" indent="0" algn="l">
              <a:spcAft>
                <a:spcPts val="0"/>
              </a:spcAft>
              <a:buNone/>
            </a:pPr>
            <a:r>
              <a:rPr lang="en-IN" sz="2900" b="0" i="0" dirty="0">
                <a:solidFill>
                  <a:srgbClr val="222222"/>
                </a:solidFill>
                <a:effectLst/>
              </a:rPr>
              <a:t>1.     Dish T.V. India Ltd. vs. ACIT 86 </a:t>
            </a:r>
            <a:r>
              <a:rPr lang="en-IN" sz="2900" b="0" i="0" dirty="0">
                <a:solidFill>
                  <a:srgbClr val="1155CC"/>
                </a:solidFill>
                <a:effectLst/>
                <a:hlinkClick r:id="rId2"/>
              </a:rPr>
              <a:t>taxman.com</a:t>
            </a:r>
            <a:r>
              <a:rPr lang="en-IN" sz="2900" b="0" i="0" dirty="0">
                <a:solidFill>
                  <a:srgbClr val="222222"/>
                </a:solidFill>
                <a:effectLst/>
              </a:rPr>
              <a:t> 177 (Mumbai Tribunal)</a:t>
            </a:r>
          </a:p>
          <a:p>
            <a:pPr marL="182880" indent="0" algn="l">
              <a:spcAft>
                <a:spcPts val="0"/>
              </a:spcAft>
              <a:buNone/>
            </a:pPr>
            <a:r>
              <a:rPr lang="en-IN" sz="2900" b="0" i="0" dirty="0">
                <a:solidFill>
                  <a:srgbClr val="222222"/>
                </a:solidFill>
                <a:effectLst/>
              </a:rPr>
              <a:t>2.     DCIT Vs Shiv Build (ITAT Ahmedabad) Appeal Number : ITA No. 73/Ahd/2018</a:t>
            </a:r>
          </a:p>
          <a:p>
            <a:pPr marL="182880" indent="0" algn="l">
              <a:spcAft>
                <a:spcPts val="0"/>
              </a:spcAft>
              <a:buNone/>
            </a:pPr>
            <a:r>
              <a:rPr lang="en-IN" sz="2900" b="0" i="0" dirty="0">
                <a:solidFill>
                  <a:srgbClr val="222222"/>
                </a:solidFill>
                <a:effectLst/>
              </a:rPr>
              <a:t>3.     Kolkata High Court in the case of CIT vs. S.K. </a:t>
            </a:r>
            <a:r>
              <a:rPr lang="en-IN" sz="2900" b="0" i="0" dirty="0" err="1">
                <a:solidFill>
                  <a:srgbClr val="222222"/>
                </a:solidFill>
                <a:effectLst/>
              </a:rPr>
              <a:t>Tekriwal</a:t>
            </a:r>
            <a:r>
              <a:rPr lang="en-IN" sz="2900" b="0" i="0" dirty="0">
                <a:solidFill>
                  <a:srgbClr val="222222"/>
                </a:solidFill>
                <a:effectLst/>
              </a:rPr>
              <a:t> 46 com 444 (Kolkata)</a:t>
            </a:r>
          </a:p>
          <a:p>
            <a:pPr marL="182880" indent="0" algn="l">
              <a:spcAft>
                <a:spcPts val="0"/>
              </a:spcAft>
              <a:buNone/>
            </a:pPr>
            <a:r>
              <a:rPr lang="en-IN" sz="2900" b="0" i="0" dirty="0">
                <a:solidFill>
                  <a:srgbClr val="222222"/>
                </a:solidFill>
                <a:effectLst/>
              </a:rPr>
              <a:t>4.     Future First Info Services vs. PCIT, 147 </a:t>
            </a:r>
            <a:r>
              <a:rPr lang="en-IN" sz="2900" b="0" i="0" dirty="0">
                <a:solidFill>
                  <a:srgbClr val="1155CC"/>
                </a:solidFill>
                <a:effectLst/>
                <a:hlinkClick r:id="rId2"/>
              </a:rPr>
              <a:t>taxman.com</a:t>
            </a:r>
            <a:r>
              <a:rPr lang="en-IN" sz="2900" b="0" i="0" dirty="0">
                <a:solidFill>
                  <a:srgbClr val="222222"/>
                </a:solidFill>
                <a:effectLst/>
              </a:rPr>
              <a:t> 35 (Delhi)</a:t>
            </a:r>
          </a:p>
          <a:p>
            <a:pPr marL="182880" indent="0" algn="l">
              <a:spcAft>
                <a:spcPts val="0"/>
              </a:spcAft>
              <a:buNone/>
            </a:pPr>
            <a:r>
              <a:rPr lang="en-IN" sz="2900" b="0" i="0" dirty="0">
                <a:solidFill>
                  <a:srgbClr val="222222"/>
                </a:solidFill>
                <a:effectLst/>
              </a:rPr>
              <a:t>5.     Three Star Granites vs. ACIT 49 </a:t>
            </a:r>
            <a:r>
              <a:rPr lang="en-IN" sz="2900" b="0" i="0" dirty="0">
                <a:solidFill>
                  <a:srgbClr val="1155CC"/>
                </a:solidFill>
                <a:effectLst/>
                <a:hlinkClick r:id="rId2"/>
              </a:rPr>
              <a:t>taxman.com</a:t>
            </a:r>
            <a:r>
              <a:rPr lang="en-IN" sz="2900" b="0" i="0" dirty="0">
                <a:solidFill>
                  <a:srgbClr val="222222"/>
                </a:solidFill>
                <a:effectLst/>
              </a:rPr>
              <a:t> 578 (Cochin Trib)</a:t>
            </a:r>
          </a:p>
          <a:p>
            <a:pPr marL="182880" indent="0" algn="l">
              <a:spcAft>
                <a:spcPts val="0"/>
              </a:spcAft>
              <a:buNone/>
            </a:pPr>
            <a:r>
              <a:rPr lang="en-IN" sz="2900" b="0" i="0" dirty="0">
                <a:solidFill>
                  <a:srgbClr val="222222"/>
                </a:solidFill>
                <a:effectLst/>
              </a:rPr>
              <a:t>6.     </a:t>
            </a:r>
            <a:r>
              <a:rPr lang="en-IN" sz="2900" b="1" i="0" dirty="0">
                <a:solidFill>
                  <a:srgbClr val="333333"/>
                </a:solidFill>
                <a:effectLst/>
              </a:rPr>
              <a:t>ITO vs. Premier Medical Supplies &amp; Stores reported in 25 </a:t>
            </a:r>
            <a:r>
              <a:rPr lang="en-IN" sz="2900" b="1" i="0" dirty="0">
                <a:solidFill>
                  <a:srgbClr val="1155CC"/>
                </a:solidFill>
                <a:effectLst/>
                <a:hlinkClick r:id="rId3"/>
              </a:rPr>
              <a:t>taxmann.com</a:t>
            </a:r>
            <a:r>
              <a:rPr lang="en-IN" sz="2900" b="1" i="0" dirty="0">
                <a:solidFill>
                  <a:srgbClr val="333333"/>
                </a:solidFill>
                <a:effectLst/>
              </a:rPr>
              <a:t> 171 [</a:t>
            </a:r>
            <a:r>
              <a:rPr lang="en-IN" sz="2900" b="1" i="0" dirty="0" err="1">
                <a:solidFill>
                  <a:srgbClr val="333333"/>
                </a:solidFill>
                <a:effectLst/>
              </a:rPr>
              <a:t>Kolkatta</a:t>
            </a:r>
            <a:r>
              <a:rPr lang="en-IN" sz="2900" b="1" i="0" dirty="0">
                <a:solidFill>
                  <a:srgbClr val="333333"/>
                </a:solidFill>
                <a:effectLst/>
              </a:rPr>
              <a:t> ITAT]</a:t>
            </a:r>
            <a:endParaRPr lang="en-IN" sz="2900" b="0" i="0" dirty="0">
              <a:solidFill>
                <a:srgbClr val="222222"/>
              </a:solidFill>
              <a:effectLst/>
            </a:endParaRPr>
          </a:p>
          <a:p>
            <a:pPr marL="182880" indent="0" algn="l">
              <a:spcAft>
                <a:spcPts val="1000"/>
              </a:spcAft>
              <a:buNone/>
            </a:pPr>
            <a:r>
              <a:rPr lang="en-IN" sz="2900" b="0" i="0" dirty="0">
                <a:solidFill>
                  <a:srgbClr val="222222"/>
                </a:solidFill>
                <a:effectLst/>
              </a:rPr>
              <a:t>7.     </a:t>
            </a:r>
            <a:r>
              <a:rPr lang="en-IN" sz="2900" b="1" i="0" dirty="0">
                <a:solidFill>
                  <a:srgbClr val="333333"/>
                </a:solidFill>
                <a:effectLst/>
              </a:rPr>
              <a:t>Mumbai ITAT in the case of DCIT vs. </a:t>
            </a:r>
            <a:r>
              <a:rPr lang="en-IN" sz="2900" b="1" i="0" dirty="0" err="1">
                <a:solidFill>
                  <a:srgbClr val="333333"/>
                </a:solidFill>
                <a:effectLst/>
              </a:rPr>
              <a:t>Chandabhoy</a:t>
            </a:r>
            <a:r>
              <a:rPr lang="en-IN" sz="2900" b="1" i="0" dirty="0">
                <a:solidFill>
                  <a:srgbClr val="333333"/>
                </a:solidFill>
                <a:effectLst/>
              </a:rPr>
              <a:t> &amp; </a:t>
            </a:r>
            <a:r>
              <a:rPr lang="en-IN" sz="2900" b="1" i="0" dirty="0" err="1">
                <a:solidFill>
                  <a:srgbClr val="333333"/>
                </a:solidFill>
                <a:effectLst/>
              </a:rPr>
              <a:t>Jassobhoy</a:t>
            </a:r>
            <a:r>
              <a:rPr lang="en-IN" sz="2900" b="1" i="0" dirty="0">
                <a:solidFill>
                  <a:srgbClr val="333333"/>
                </a:solidFill>
                <a:effectLst/>
              </a:rPr>
              <a:t> reported in 17 </a:t>
            </a:r>
            <a:r>
              <a:rPr lang="en-IN" sz="2900" b="1" i="0" dirty="0">
                <a:solidFill>
                  <a:srgbClr val="1155CC"/>
                </a:solidFill>
                <a:effectLst/>
                <a:hlinkClick r:id="rId2"/>
              </a:rPr>
              <a:t>taxman.com</a:t>
            </a:r>
            <a:r>
              <a:rPr lang="en-IN" sz="2900" b="1" i="0" dirty="0">
                <a:solidFill>
                  <a:srgbClr val="333333"/>
                </a:solidFill>
                <a:effectLst/>
              </a:rPr>
              <a:t> 158</a:t>
            </a:r>
            <a:endParaRPr lang="en-IN" sz="2900" b="0" i="0" dirty="0">
              <a:solidFill>
                <a:srgbClr val="222222"/>
              </a:solidFill>
              <a:effectLst/>
            </a:endParaRPr>
          </a:p>
          <a:p>
            <a:endParaRPr lang="en-IN" dirty="0"/>
          </a:p>
        </p:txBody>
      </p:sp>
    </p:spTree>
    <p:extLst>
      <p:ext uri="{BB962C8B-B14F-4D97-AF65-F5344CB8AC3E}">
        <p14:creationId xmlns:p14="http://schemas.microsoft.com/office/powerpoint/2010/main" val="22797962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75D72-4404-F059-0F32-777FC5D0615B}"/>
              </a:ext>
            </a:extLst>
          </p:cNvPr>
          <p:cNvSpPr>
            <a:spLocks noGrp="1"/>
          </p:cNvSpPr>
          <p:nvPr>
            <p:ph type="title"/>
          </p:nvPr>
        </p:nvSpPr>
        <p:spPr>
          <a:xfrm>
            <a:off x="914400" y="274638"/>
            <a:ext cx="7772400" cy="563562"/>
          </a:xfrm>
        </p:spPr>
        <p:txBody>
          <a:bodyPr>
            <a:normAutofit fontScale="90000"/>
          </a:bodyPr>
          <a:lstStyle/>
          <a:p>
            <a:r>
              <a:rPr lang="en-US" sz="4000" b="1" dirty="0"/>
              <a:t>TDS Refund</a:t>
            </a:r>
            <a:endParaRPr lang="en-IN" dirty="0"/>
          </a:p>
        </p:txBody>
      </p:sp>
      <p:sp>
        <p:nvSpPr>
          <p:cNvPr id="3" name="Content Placeholder 2">
            <a:extLst>
              <a:ext uri="{FF2B5EF4-FFF2-40B4-BE49-F238E27FC236}">
                <a16:creationId xmlns:a16="http://schemas.microsoft.com/office/drawing/2014/main" id="{B3522721-B23B-88BC-3375-E1AE630FE4A3}"/>
              </a:ext>
            </a:extLst>
          </p:cNvPr>
          <p:cNvSpPr>
            <a:spLocks noGrp="1"/>
          </p:cNvSpPr>
          <p:nvPr>
            <p:ph sz="quarter" idx="1"/>
          </p:nvPr>
        </p:nvSpPr>
        <p:spPr>
          <a:xfrm>
            <a:off x="827584" y="908720"/>
            <a:ext cx="7859216" cy="5111080"/>
          </a:xfrm>
        </p:spPr>
        <p:txBody>
          <a:bodyPr>
            <a:normAutofit fontScale="40000" lnSpcReduction="20000"/>
          </a:bodyPr>
          <a:lstStyle/>
          <a:p>
            <a:pPr marL="0" indent="0" algn="just">
              <a:lnSpc>
                <a:spcPct val="100000"/>
              </a:lnSpc>
              <a:spcBef>
                <a:spcPts val="100"/>
              </a:spcBef>
              <a:buNone/>
            </a:pPr>
            <a:r>
              <a:rPr lang="en-US" sz="2800" b="1" dirty="0">
                <a:latin typeface="Georgia" panose="02040502050405020303" pitchFamily="18" charset="0"/>
                <a:cs typeface="Segoe UI"/>
              </a:rPr>
              <a:t>Refund</a:t>
            </a:r>
            <a:r>
              <a:rPr lang="en-US" sz="2800" b="1" spc="-45" dirty="0">
                <a:latin typeface="Georgia" panose="02040502050405020303" pitchFamily="18" charset="0"/>
                <a:cs typeface="Segoe UI"/>
              </a:rPr>
              <a:t> </a:t>
            </a:r>
            <a:r>
              <a:rPr lang="en-US" sz="2800" b="1" dirty="0">
                <a:latin typeface="Georgia" panose="02040502050405020303" pitchFamily="18" charset="0"/>
                <a:cs typeface="Segoe UI"/>
              </a:rPr>
              <a:t>of</a:t>
            </a:r>
            <a:r>
              <a:rPr lang="en-US" sz="2800" b="1" spc="-55" dirty="0">
                <a:latin typeface="Georgia" panose="02040502050405020303" pitchFamily="18" charset="0"/>
                <a:cs typeface="Segoe UI"/>
              </a:rPr>
              <a:t> </a:t>
            </a:r>
            <a:r>
              <a:rPr lang="en-US" sz="2800" b="1" dirty="0">
                <a:latin typeface="Georgia" panose="02040502050405020303" pitchFamily="18" charset="0"/>
                <a:cs typeface="Segoe UI"/>
              </a:rPr>
              <a:t>Excess</a:t>
            </a:r>
            <a:r>
              <a:rPr lang="en-US" sz="2800" b="1" spc="-40" dirty="0">
                <a:latin typeface="Georgia" panose="02040502050405020303" pitchFamily="18" charset="0"/>
                <a:cs typeface="Segoe UI"/>
              </a:rPr>
              <a:t> </a:t>
            </a:r>
            <a:r>
              <a:rPr lang="en-US" sz="2800" b="1" dirty="0">
                <a:latin typeface="Georgia" panose="02040502050405020303" pitchFamily="18" charset="0"/>
                <a:cs typeface="Segoe UI"/>
              </a:rPr>
              <a:t>TDS</a:t>
            </a:r>
            <a:r>
              <a:rPr lang="en-US" sz="2800" b="1" spc="-40" dirty="0">
                <a:latin typeface="Georgia" panose="02040502050405020303" pitchFamily="18" charset="0"/>
                <a:cs typeface="Segoe UI"/>
              </a:rPr>
              <a:t> </a:t>
            </a:r>
            <a:r>
              <a:rPr lang="en-US" sz="2800" b="1" spc="-10" dirty="0">
                <a:latin typeface="Georgia" panose="02040502050405020303" pitchFamily="18" charset="0"/>
                <a:cs typeface="Segoe UI"/>
              </a:rPr>
              <a:t>Payment</a:t>
            </a:r>
            <a:endParaRPr lang="en-US" sz="2800" dirty="0">
              <a:latin typeface="Georgia" panose="02040502050405020303" pitchFamily="18" charset="0"/>
              <a:cs typeface="Segoe UI"/>
            </a:endParaRPr>
          </a:p>
          <a:p>
            <a:pPr marL="12700" algn="just">
              <a:lnSpc>
                <a:spcPct val="100000"/>
              </a:lnSpc>
              <a:spcBef>
                <a:spcPts val="1540"/>
              </a:spcBef>
            </a:pPr>
            <a:r>
              <a:rPr lang="en-US" sz="2800" dirty="0">
                <a:latin typeface="Georgia" panose="02040502050405020303" pitchFamily="18" charset="0"/>
                <a:cs typeface="Segoe UI"/>
              </a:rPr>
              <a:t>The</a:t>
            </a:r>
            <a:r>
              <a:rPr lang="en-US" sz="2800" spc="-45" dirty="0">
                <a:latin typeface="Georgia" panose="02040502050405020303" pitchFamily="18" charset="0"/>
                <a:cs typeface="Segoe UI"/>
              </a:rPr>
              <a:t> </a:t>
            </a:r>
            <a:r>
              <a:rPr lang="en-US" sz="2800" dirty="0">
                <a:latin typeface="Georgia" panose="02040502050405020303" pitchFamily="18" charset="0"/>
                <a:cs typeface="Segoe UI"/>
              </a:rPr>
              <a:t>asset</a:t>
            </a:r>
            <a:r>
              <a:rPr lang="en-US" sz="2800" spc="-70" dirty="0">
                <a:latin typeface="Georgia" panose="02040502050405020303" pitchFamily="18" charset="0"/>
                <a:cs typeface="Segoe UI"/>
              </a:rPr>
              <a:t> </a:t>
            </a:r>
            <a:r>
              <a:rPr lang="en-US" sz="2800" dirty="0">
                <a:latin typeface="Georgia" panose="02040502050405020303" pitchFamily="18" charset="0"/>
                <a:cs typeface="Segoe UI"/>
              </a:rPr>
              <a:t>has</a:t>
            </a:r>
            <a:r>
              <a:rPr lang="en-US" sz="2800" spc="-60" dirty="0">
                <a:latin typeface="Georgia" panose="02040502050405020303" pitchFamily="18" charset="0"/>
                <a:cs typeface="Segoe UI"/>
              </a:rPr>
              <a:t> </a:t>
            </a:r>
            <a:r>
              <a:rPr lang="en-US" sz="2800" dirty="0">
                <a:latin typeface="Georgia" panose="02040502050405020303" pitchFamily="18" charset="0"/>
                <a:cs typeface="Segoe UI"/>
              </a:rPr>
              <a:t>to</a:t>
            </a:r>
            <a:r>
              <a:rPr lang="en-US" sz="2800" spc="-35" dirty="0">
                <a:latin typeface="Georgia" panose="02040502050405020303" pitchFamily="18" charset="0"/>
                <a:cs typeface="Segoe UI"/>
              </a:rPr>
              <a:t> </a:t>
            </a:r>
            <a:r>
              <a:rPr lang="en-US" sz="2800" dirty="0">
                <a:latin typeface="Georgia" panose="02040502050405020303" pitchFamily="18" charset="0"/>
                <a:cs typeface="Segoe UI"/>
              </a:rPr>
              <a:t>apply</a:t>
            </a:r>
            <a:r>
              <a:rPr lang="en-US" sz="2800" spc="-20" dirty="0">
                <a:latin typeface="Georgia" panose="02040502050405020303" pitchFamily="18" charset="0"/>
                <a:cs typeface="Segoe UI"/>
              </a:rPr>
              <a:t> </a:t>
            </a:r>
            <a:r>
              <a:rPr lang="en-US" sz="2800" dirty="0">
                <a:latin typeface="Georgia" panose="02040502050405020303" pitchFamily="18" charset="0"/>
                <a:cs typeface="Segoe UI"/>
              </a:rPr>
              <a:t>for</a:t>
            </a:r>
            <a:r>
              <a:rPr lang="en-US" sz="2800" spc="-60" dirty="0">
                <a:latin typeface="Georgia" panose="02040502050405020303" pitchFamily="18" charset="0"/>
                <a:cs typeface="Segoe UI"/>
              </a:rPr>
              <a:t> </a:t>
            </a:r>
            <a:r>
              <a:rPr lang="en-US" sz="2800" dirty="0">
                <a:latin typeface="Georgia" panose="02040502050405020303" pitchFamily="18" charset="0"/>
                <a:cs typeface="Segoe UI"/>
              </a:rPr>
              <a:t>refund</a:t>
            </a:r>
            <a:r>
              <a:rPr lang="en-US" sz="2800" spc="-20" dirty="0">
                <a:latin typeface="Georgia" panose="02040502050405020303" pitchFamily="18" charset="0"/>
                <a:cs typeface="Segoe UI"/>
              </a:rPr>
              <a:t> </a:t>
            </a:r>
            <a:r>
              <a:rPr lang="en-US" sz="2800" dirty="0">
                <a:latin typeface="Georgia" panose="02040502050405020303" pitchFamily="18" charset="0"/>
                <a:cs typeface="Segoe UI"/>
              </a:rPr>
              <a:t>through</a:t>
            </a:r>
            <a:r>
              <a:rPr lang="en-US" sz="2800" spc="-55" dirty="0">
                <a:latin typeface="Georgia" panose="02040502050405020303" pitchFamily="18" charset="0"/>
                <a:cs typeface="Segoe UI"/>
              </a:rPr>
              <a:t> </a:t>
            </a:r>
            <a:r>
              <a:rPr lang="en-US" sz="2800" dirty="0">
                <a:latin typeface="Georgia" panose="02040502050405020303" pitchFamily="18" charset="0"/>
                <a:cs typeface="Segoe UI"/>
              </a:rPr>
              <a:t>the</a:t>
            </a:r>
            <a:r>
              <a:rPr lang="en-US" sz="2800" spc="-20" dirty="0">
                <a:latin typeface="Georgia" panose="02040502050405020303" pitchFamily="18" charset="0"/>
                <a:cs typeface="Segoe UI"/>
              </a:rPr>
              <a:t> </a:t>
            </a:r>
            <a:r>
              <a:rPr lang="en-US" sz="2800" spc="-10" dirty="0">
                <a:latin typeface="Georgia" panose="02040502050405020303" pitchFamily="18" charset="0"/>
                <a:cs typeface="Segoe UI"/>
              </a:rPr>
              <a:t>appropriate</a:t>
            </a:r>
            <a:r>
              <a:rPr lang="en-US" sz="2800" spc="-20" dirty="0">
                <a:latin typeface="Georgia" panose="02040502050405020303" pitchFamily="18" charset="0"/>
                <a:cs typeface="Segoe UI"/>
              </a:rPr>
              <a:t> </a:t>
            </a:r>
            <a:r>
              <a:rPr lang="en-US" sz="2800" dirty="0">
                <a:latin typeface="Georgia" panose="02040502050405020303" pitchFamily="18" charset="0"/>
                <a:cs typeface="Segoe UI"/>
              </a:rPr>
              <a:t>section</a:t>
            </a:r>
            <a:r>
              <a:rPr lang="en-US" sz="2800" spc="-50" dirty="0">
                <a:latin typeface="Georgia" panose="02040502050405020303" pitchFamily="18" charset="0"/>
                <a:cs typeface="Segoe UI"/>
              </a:rPr>
              <a:t> </a:t>
            </a:r>
            <a:r>
              <a:rPr lang="en-US" sz="2800" dirty="0">
                <a:latin typeface="Georgia" panose="02040502050405020303" pitchFamily="18" charset="0"/>
                <a:cs typeface="Segoe UI"/>
              </a:rPr>
              <a:t>provided</a:t>
            </a:r>
            <a:r>
              <a:rPr lang="en-US" sz="2800" spc="-40" dirty="0">
                <a:latin typeface="Georgia" panose="02040502050405020303" pitchFamily="18" charset="0"/>
                <a:cs typeface="Segoe UI"/>
              </a:rPr>
              <a:t> </a:t>
            </a:r>
            <a:r>
              <a:rPr lang="en-US" sz="2800" dirty="0">
                <a:latin typeface="Georgia" panose="02040502050405020303" pitchFamily="18" charset="0"/>
                <a:cs typeface="Segoe UI"/>
              </a:rPr>
              <a:t>in</a:t>
            </a:r>
            <a:r>
              <a:rPr lang="en-US" sz="2800" spc="-75" dirty="0">
                <a:latin typeface="Georgia" panose="02040502050405020303" pitchFamily="18" charset="0"/>
                <a:cs typeface="Segoe UI"/>
              </a:rPr>
              <a:t> </a:t>
            </a:r>
            <a:r>
              <a:rPr lang="en-US" sz="2800" spc="-10" dirty="0">
                <a:latin typeface="Georgia" panose="02040502050405020303" pitchFamily="18" charset="0"/>
                <a:cs typeface="Segoe UI"/>
              </a:rPr>
              <a:t>TRACES.</a:t>
            </a:r>
            <a:endParaRPr lang="en-US" sz="2800" dirty="0">
              <a:latin typeface="Georgia" panose="02040502050405020303" pitchFamily="18" charset="0"/>
              <a:cs typeface="Segoe UI"/>
            </a:endParaRPr>
          </a:p>
          <a:p>
            <a:pPr marL="12700" algn="just">
              <a:lnSpc>
                <a:spcPct val="100000"/>
              </a:lnSpc>
              <a:spcBef>
                <a:spcPts val="1540"/>
              </a:spcBef>
            </a:pPr>
            <a:r>
              <a:rPr lang="en-US" sz="2800" dirty="0">
                <a:solidFill>
                  <a:srgbClr val="333333"/>
                </a:solidFill>
                <a:latin typeface="Georgia" panose="02040502050405020303" pitchFamily="18" charset="0"/>
                <a:cs typeface="Arial"/>
              </a:rPr>
              <a:t>The</a:t>
            </a:r>
            <a:r>
              <a:rPr lang="en-US" sz="2800" spc="2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applicant</a:t>
            </a:r>
            <a:r>
              <a:rPr lang="en-US" sz="2800" spc="-4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deductor</a:t>
            </a:r>
            <a:r>
              <a:rPr lang="en-US" sz="2800" spc="-5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shall</a:t>
            </a:r>
            <a:r>
              <a:rPr lang="en-US" sz="2800" spc="-2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establish</a:t>
            </a:r>
            <a:r>
              <a:rPr lang="en-US" sz="2800" spc="-5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before</a:t>
            </a:r>
            <a:r>
              <a:rPr lang="en-US" sz="2800" spc="-3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the</a:t>
            </a:r>
            <a:r>
              <a:rPr lang="en-US" sz="2800" spc="-10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Assessing</a:t>
            </a:r>
            <a:r>
              <a:rPr lang="en-US" sz="2800" spc="-5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Officer</a:t>
            </a:r>
            <a:r>
              <a:rPr lang="en-US" sz="2800" spc="-30" dirty="0">
                <a:solidFill>
                  <a:srgbClr val="333333"/>
                </a:solidFill>
                <a:latin typeface="Georgia" panose="02040502050405020303" pitchFamily="18" charset="0"/>
                <a:cs typeface="Arial"/>
              </a:rPr>
              <a:t> </a:t>
            </a:r>
            <a:r>
              <a:rPr lang="en-US" sz="2800" spc="-10" dirty="0">
                <a:solidFill>
                  <a:srgbClr val="333333"/>
                </a:solidFill>
                <a:latin typeface="Georgia" panose="02040502050405020303" pitchFamily="18" charset="0"/>
                <a:cs typeface="Arial"/>
              </a:rPr>
              <a:t>that:</a:t>
            </a:r>
            <a:endParaRPr lang="en-US" sz="2800" dirty="0">
              <a:latin typeface="Georgia" panose="02040502050405020303" pitchFamily="18" charset="0"/>
              <a:cs typeface="Arial"/>
            </a:endParaRPr>
          </a:p>
          <a:p>
            <a:pPr marL="412115" indent="-399415" algn="just">
              <a:lnSpc>
                <a:spcPct val="100000"/>
              </a:lnSpc>
              <a:spcBef>
                <a:spcPts val="1560"/>
              </a:spcBef>
              <a:buAutoNum type="romanLcParenBoth"/>
              <a:tabLst>
                <a:tab pos="412115" algn="l"/>
              </a:tabLst>
            </a:pPr>
            <a:r>
              <a:rPr lang="en-US" sz="2800" dirty="0">
                <a:solidFill>
                  <a:srgbClr val="333333"/>
                </a:solidFill>
                <a:latin typeface="Georgia" panose="02040502050405020303" pitchFamily="18" charset="0"/>
                <a:cs typeface="Arial"/>
              </a:rPr>
              <a:t>it</a:t>
            </a:r>
            <a:r>
              <a:rPr lang="en-US" sz="2800" spc="-3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is</a:t>
            </a:r>
            <a:r>
              <a:rPr lang="en-US" sz="2800" spc="-1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a case</a:t>
            </a:r>
            <a:r>
              <a:rPr lang="en-US" sz="2800" spc="-4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of</a:t>
            </a:r>
            <a:r>
              <a:rPr lang="en-US" sz="2800" spc="-2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genuine</a:t>
            </a:r>
            <a:r>
              <a:rPr lang="en-US" sz="2800" spc="-4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error</a:t>
            </a:r>
            <a:r>
              <a:rPr lang="en-US" sz="2800" spc="-2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and</a:t>
            </a:r>
            <a:r>
              <a:rPr lang="en-US" sz="2800" spc="-2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that</a:t>
            </a:r>
            <a:r>
              <a:rPr lang="en-US" sz="2800" spc="-2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the</a:t>
            </a:r>
            <a:r>
              <a:rPr lang="en-US" sz="2800" spc="-2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error</a:t>
            </a:r>
            <a:r>
              <a:rPr lang="en-US" sz="2800" spc="-2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had</a:t>
            </a:r>
            <a:r>
              <a:rPr lang="en-US" sz="2800" spc="-2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occurred</a:t>
            </a:r>
            <a:r>
              <a:rPr lang="en-US" sz="2800" spc="-60" dirty="0">
                <a:solidFill>
                  <a:srgbClr val="333333"/>
                </a:solidFill>
                <a:latin typeface="Georgia" panose="02040502050405020303" pitchFamily="18" charset="0"/>
                <a:cs typeface="Arial"/>
              </a:rPr>
              <a:t> </a:t>
            </a:r>
            <a:r>
              <a:rPr lang="en-US" sz="2800" spc="-10" dirty="0">
                <a:solidFill>
                  <a:srgbClr val="333333"/>
                </a:solidFill>
                <a:latin typeface="Georgia" panose="02040502050405020303" pitchFamily="18" charset="0"/>
                <a:cs typeface="Arial"/>
              </a:rPr>
              <a:t>inadvertently;</a:t>
            </a:r>
            <a:endParaRPr lang="en-US" sz="2800" dirty="0">
              <a:latin typeface="Georgia" panose="02040502050405020303" pitchFamily="18" charset="0"/>
              <a:cs typeface="Arial"/>
            </a:endParaRPr>
          </a:p>
          <a:p>
            <a:pPr marL="412115" indent="-399415" algn="just">
              <a:lnSpc>
                <a:spcPct val="100000"/>
              </a:lnSpc>
              <a:spcBef>
                <a:spcPts val="1535"/>
              </a:spcBef>
              <a:buAutoNum type="romanLcParenBoth"/>
              <a:tabLst>
                <a:tab pos="412115" algn="l"/>
              </a:tabLst>
            </a:pPr>
            <a:r>
              <a:rPr lang="en-US" sz="2800" dirty="0">
                <a:solidFill>
                  <a:srgbClr val="333333"/>
                </a:solidFill>
                <a:latin typeface="Georgia" panose="02040502050405020303" pitchFamily="18" charset="0"/>
                <a:cs typeface="Arial"/>
              </a:rPr>
              <a:t>that</a:t>
            </a:r>
            <a:r>
              <a:rPr lang="en-US" sz="2800" spc="-1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the</a:t>
            </a:r>
            <a:r>
              <a:rPr lang="en-US" sz="2800" spc="-6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TDS</a:t>
            </a:r>
            <a:r>
              <a:rPr lang="en-US" sz="2800" spc="3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certificate</a:t>
            </a:r>
            <a:r>
              <a:rPr lang="en-US" sz="2800" spc="-5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for</a:t>
            </a:r>
            <a:r>
              <a:rPr lang="en-US" sz="2800" spc="-1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the</a:t>
            </a:r>
            <a:r>
              <a:rPr lang="en-US" sz="2800" spc="-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refund</a:t>
            </a:r>
            <a:r>
              <a:rPr lang="en-US" sz="2800" spc="-1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amount</a:t>
            </a:r>
            <a:r>
              <a:rPr lang="en-US" sz="2800" spc="-6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requested</a:t>
            </a:r>
            <a:r>
              <a:rPr lang="en-US" sz="2800" spc="-3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has</a:t>
            </a:r>
            <a:r>
              <a:rPr lang="en-US" sz="2800" spc="-2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not</a:t>
            </a:r>
            <a:r>
              <a:rPr lang="en-US" sz="2800" spc="-1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been</a:t>
            </a:r>
            <a:r>
              <a:rPr lang="en-US" sz="2800" spc="-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issued</a:t>
            </a:r>
            <a:r>
              <a:rPr lang="en-US" sz="2800" spc="-6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to</a:t>
            </a:r>
            <a:r>
              <a:rPr lang="en-US" sz="2800" spc="1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the</a:t>
            </a:r>
            <a:r>
              <a:rPr lang="en-US" sz="2800" spc="10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Deductee(s);</a:t>
            </a:r>
            <a:r>
              <a:rPr lang="en-US" sz="2800" spc="-60" dirty="0">
                <a:solidFill>
                  <a:srgbClr val="333333"/>
                </a:solidFill>
                <a:latin typeface="Georgia" panose="02040502050405020303" pitchFamily="18" charset="0"/>
                <a:cs typeface="Arial"/>
              </a:rPr>
              <a:t> </a:t>
            </a:r>
            <a:r>
              <a:rPr lang="en-US" sz="2800" spc="-25" dirty="0">
                <a:solidFill>
                  <a:srgbClr val="333333"/>
                </a:solidFill>
                <a:latin typeface="Georgia" panose="02040502050405020303" pitchFamily="18" charset="0"/>
                <a:cs typeface="Arial"/>
              </a:rPr>
              <a:t>and</a:t>
            </a:r>
            <a:endParaRPr lang="en-US" sz="2800" dirty="0">
              <a:latin typeface="Georgia" panose="02040502050405020303" pitchFamily="18" charset="0"/>
              <a:cs typeface="Arial"/>
            </a:endParaRPr>
          </a:p>
          <a:p>
            <a:pPr marL="409575" marR="5080" indent="-397510" algn="just">
              <a:lnSpc>
                <a:spcPts val="1900"/>
              </a:lnSpc>
              <a:spcBef>
                <a:spcPts val="1820"/>
              </a:spcBef>
              <a:buAutoNum type="romanLcParenBoth"/>
              <a:tabLst>
                <a:tab pos="412115" algn="l"/>
              </a:tabLst>
            </a:pPr>
            <a:r>
              <a:rPr lang="en-US" sz="2800" dirty="0">
                <a:solidFill>
                  <a:srgbClr val="333333"/>
                </a:solidFill>
                <a:latin typeface="Georgia" panose="02040502050405020303" pitchFamily="18" charset="0"/>
                <a:cs typeface="Arial"/>
              </a:rPr>
              <a:t>that</a:t>
            </a:r>
            <a:r>
              <a:rPr lang="en-US" sz="2800" spc="-1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the</a:t>
            </a:r>
            <a:r>
              <a:rPr lang="en-US" sz="2800" spc="-1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credit</a:t>
            </a:r>
            <a:r>
              <a:rPr lang="en-US" sz="2800" spc="-3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for</a:t>
            </a:r>
            <a:r>
              <a:rPr lang="en-US" sz="2800" spc="-1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the</a:t>
            </a:r>
            <a:r>
              <a:rPr lang="en-US" sz="2800" spc="-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excess</a:t>
            </a:r>
            <a:r>
              <a:rPr lang="en-US" sz="2800" spc="1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amount</a:t>
            </a:r>
            <a:r>
              <a:rPr lang="en-US" sz="2800" spc="-5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has</a:t>
            </a:r>
            <a:r>
              <a:rPr lang="en-US" sz="2800" spc="-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not</a:t>
            </a:r>
            <a:r>
              <a:rPr lang="en-US" sz="2800" spc="-1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been</a:t>
            </a:r>
            <a:r>
              <a:rPr lang="en-US" sz="2800" spc="-1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claimed</a:t>
            </a:r>
            <a:r>
              <a:rPr lang="en-US" sz="2800" spc="-6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by</a:t>
            </a:r>
            <a:r>
              <a:rPr lang="en-US" sz="2800" spc="-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the</a:t>
            </a:r>
            <a:r>
              <a:rPr lang="en-US" sz="2800" spc="7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Deductee(s)</a:t>
            </a:r>
            <a:r>
              <a:rPr lang="en-US" sz="2800" spc="-9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in</a:t>
            </a:r>
            <a:r>
              <a:rPr lang="en-US" sz="2800" spc="1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the</a:t>
            </a:r>
            <a:r>
              <a:rPr lang="en-US" sz="2800" spc="-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return</a:t>
            </a:r>
            <a:r>
              <a:rPr lang="en-US" sz="2800" spc="-3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of</a:t>
            </a:r>
            <a:r>
              <a:rPr lang="en-US" sz="2800" spc="15" dirty="0">
                <a:solidFill>
                  <a:srgbClr val="333333"/>
                </a:solidFill>
                <a:latin typeface="Georgia" panose="02040502050405020303" pitchFamily="18" charset="0"/>
                <a:cs typeface="Arial"/>
              </a:rPr>
              <a:t> </a:t>
            </a:r>
            <a:r>
              <a:rPr lang="en-US" sz="2800" spc="-10" dirty="0">
                <a:solidFill>
                  <a:srgbClr val="333333"/>
                </a:solidFill>
                <a:latin typeface="Georgia" panose="02040502050405020303" pitchFamily="18" charset="0"/>
                <a:cs typeface="Arial"/>
              </a:rPr>
              <a:t>income </a:t>
            </a:r>
            <a:r>
              <a:rPr lang="en-US" sz="2800" dirty="0">
                <a:solidFill>
                  <a:srgbClr val="333333"/>
                </a:solidFill>
                <a:latin typeface="Georgia" panose="02040502050405020303" pitchFamily="18" charset="0"/>
                <a:cs typeface="Arial"/>
              </a:rPr>
              <a:t>or</a:t>
            </a:r>
            <a:r>
              <a:rPr lang="en-US" sz="2800" spc="1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the Deductee(s)</a:t>
            </a:r>
            <a:r>
              <a:rPr lang="en-US" sz="2800" spc="-6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undertakes</a:t>
            </a:r>
            <a:r>
              <a:rPr lang="en-US" sz="2800" spc="-5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not</a:t>
            </a:r>
            <a:r>
              <a:rPr lang="en-US" sz="2800" spc="-1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to claim</a:t>
            </a:r>
            <a:r>
              <a:rPr lang="en-US" sz="2800" spc="-2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such</a:t>
            </a:r>
            <a:r>
              <a:rPr lang="en-US" sz="2800" spc="-30" dirty="0">
                <a:solidFill>
                  <a:srgbClr val="333333"/>
                </a:solidFill>
                <a:latin typeface="Georgia" panose="02040502050405020303" pitchFamily="18" charset="0"/>
                <a:cs typeface="Arial"/>
              </a:rPr>
              <a:t> </a:t>
            </a:r>
            <a:r>
              <a:rPr lang="en-US" sz="2800" spc="-10" dirty="0">
                <a:solidFill>
                  <a:srgbClr val="333333"/>
                </a:solidFill>
                <a:latin typeface="Georgia" panose="02040502050405020303" pitchFamily="18" charset="0"/>
                <a:cs typeface="Arial"/>
              </a:rPr>
              <a:t>credit.</a:t>
            </a:r>
            <a:endParaRPr lang="en-US" sz="2800" dirty="0">
              <a:latin typeface="Georgia" panose="02040502050405020303" pitchFamily="18" charset="0"/>
              <a:cs typeface="Arial"/>
            </a:endParaRPr>
          </a:p>
          <a:p>
            <a:pPr marL="409575" marR="871855" indent="-397510" algn="just">
              <a:lnSpc>
                <a:spcPts val="1900"/>
              </a:lnSpc>
              <a:spcBef>
                <a:spcPts val="1795"/>
              </a:spcBef>
              <a:buAutoNum type="romanLcParenBoth"/>
              <a:tabLst>
                <a:tab pos="412115" algn="l"/>
                <a:tab pos="2661920" algn="l"/>
              </a:tabLst>
            </a:pPr>
            <a:r>
              <a:rPr lang="en-US" sz="2800" dirty="0">
                <a:solidFill>
                  <a:srgbClr val="333333"/>
                </a:solidFill>
                <a:latin typeface="Georgia" panose="02040502050405020303" pitchFamily="18" charset="0"/>
                <a:cs typeface="Arial"/>
              </a:rPr>
              <a:t>Prior</a:t>
            </a:r>
            <a:r>
              <a:rPr lang="en-US" sz="2800" spc="484"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approval</a:t>
            </a:r>
            <a:r>
              <a:rPr lang="en-US" sz="2800" spc="-3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of</a:t>
            </a:r>
            <a:r>
              <a:rPr lang="en-US" sz="2800" spc="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the</a:t>
            </a:r>
            <a:r>
              <a:rPr lang="en-US" sz="2800" spc="-11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Additional</a:t>
            </a:r>
            <a:r>
              <a:rPr lang="en-US" sz="2800" spc="-6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Commissioner</a:t>
            </a:r>
            <a:r>
              <a:rPr lang="en-US" sz="2800" spc="49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is</a:t>
            </a:r>
            <a:r>
              <a:rPr lang="en-US" sz="2800" spc="-3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required</a:t>
            </a:r>
            <a:r>
              <a:rPr lang="en-US" sz="2800" spc="-3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for refund</a:t>
            </a:r>
            <a:r>
              <a:rPr lang="en-US" sz="2800" spc="-3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in excess</a:t>
            </a:r>
            <a:r>
              <a:rPr lang="en-US" sz="2800" spc="-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of</a:t>
            </a:r>
            <a:r>
              <a:rPr lang="en-US" sz="2800" spc="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Rs.</a:t>
            </a:r>
            <a:r>
              <a:rPr lang="en-US" sz="2800" spc="-1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1</a:t>
            </a:r>
            <a:r>
              <a:rPr lang="en-US" sz="2800" spc="-15" dirty="0">
                <a:solidFill>
                  <a:srgbClr val="333333"/>
                </a:solidFill>
                <a:latin typeface="Georgia" panose="02040502050405020303" pitchFamily="18" charset="0"/>
                <a:cs typeface="Arial"/>
              </a:rPr>
              <a:t> </a:t>
            </a:r>
            <a:r>
              <a:rPr lang="en-US" sz="2800" spc="-20" dirty="0">
                <a:solidFill>
                  <a:srgbClr val="333333"/>
                </a:solidFill>
                <a:latin typeface="Georgia" panose="02040502050405020303" pitchFamily="18" charset="0"/>
                <a:cs typeface="Arial"/>
              </a:rPr>
              <a:t>Lakh </a:t>
            </a:r>
            <a:r>
              <a:rPr lang="en-US" sz="2800" dirty="0">
                <a:solidFill>
                  <a:srgbClr val="333333"/>
                </a:solidFill>
                <a:latin typeface="Georgia" panose="02040502050405020303" pitchFamily="18" charset="0"/>
                <a:cs typeface="Arial"/>
              </a:rPr>
              <a:t>Prior</a:t>
            </a:r>
            <a:r>
              <a:rPr lang="en-US" sz="2800" spc="47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approval</a:t>
            </a:r>
            <a:r>
              <a:rPr lang="en-US" sz="2800" spc="-4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of </a:t>
            </a:r>
            <a:r>
              <a:rPr lang="en-US" sz="2800" spc="-25" dirty="0">
                <a:solidFill>
                  <a:srgbClr val="333333"/>
                </a:solidFill>
                <a:latin typeface="Georgia" panose="02040502050405020303" pitchFamily="18" charset="0"/>
                <a:cs typeface="Arial"/>
              </a:rPr>
              <a:t>the </a:t>
            </a:r>
            <a:r>
              <a:rPr lang="en-US" sz="2800" dirty="0">
                <a:solidFill>
                  <a:srgbClr val="333333"/>
                </a:solidFill>
                <a:latin typeface="Georgia" panose="02040502050405020303" pitchFamily="18" charset="0"/>
                <a:cs typeface="Arial"/>
              </a:rPr>
              <a:t>Commissioner</a:t>
            </a:r>
            <a:r>
              <a:rPr lang="en-US" sz="2800" spc="44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is</a:t>
            </a:r>
            <a:r>
              <a:rPr lang="en-US" sz="2800" spc="-3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required</a:t>
            </a:r>
            <a:r>
              <a:rPr lang="en-US" sz="2800" spc="-4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for refund</a:t>
            </a:r>
            <a:r>
              <a:rPr lang="en-US" sz="2800" spc="-1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in excess</a:t>
            </a:r>
            <a:r>
              <a:rPr lang="en-US" sz="2800" spc="-2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of</a:t>
            </a:r>
            <a:r>
              <a:rPr lang="en-US" sz="2800" spc="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Rs.</a:t>
            </a:r>
            <a:r>
              <a:rPr lang="en-US" sz="2800" spc="-1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10</a:t>
            </a:r>
            <a:r>
              <a:rPr lang="en-US" sz="2800" spc="-15" dirty="0">
                <a:solidFill>
                  <a:srgbClr val="333333"/>
                </a:solidFill>
                <a:latin typeface="Georgia" panose="02040502050405020303" pitchFamily="18" charset="0"/>
                <a:cs typeface="Arial"/>
              </a:rPr>
              <a:t> </a:t>
            </a:r>
            <a:r>
              <a:rPr lang="en-US" sz="2800" spc="-10" dirty="0">
                <a:solidFill>
                  <a:srgbClr val="333333"/>
                </a:solidFill>
                <a:latin typeface="Georgia" panose="02040502050405020303" pitchFamily="18" charset="0"/>
                <a:cs typeface="Arial"/>
              </a:rPr>
              <a:t>Lakhs</a:t>
            </a:r>
            <a:endParaRPr lang="en-US" sz="2800" dirty="0">
              <a:latin typeface="Georgia" panose="02040502050405020303" pitchFamily="18" charset="0"/>
              <a:cs typeface="Arial"/>
            </a:endParaRPr>
          </a:p>
          <a:p>
            <a:pPr marL="412115" marR="370840" indent="-400050" algn="just">
              <a:lnSpc>
                <a:spcPts val="1900"/>
              </a:lnSpc>
              <a:spcBef>
                <a:spcPts val="1814"/>
              </a:spcBef>
              <a:buAutoNum type="romanLcParenBoth"/>
              <a:tabLst>
                <a:tab pos="412115" algn="l"/>
              </a:tabLst>
            </a:pPr>
            <a:r>
              <a:rPr lang="en-US" sz="2800" dirty="0">
                <a:solidFill>
                  <a:srgbClr val="333333"/>
                </a:solidFill>
                <a:latin typeface="Georgia" panose="02040502050405020303" pitchFamily="18" charset="0"/>
                <a:cs typeface="Arial"/>
              </a:rPr>
              <a:t>After</a:t>
            </a:r>
            <a:r>
              <a:rPr lang="en-US" sz="2800" spc="-2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meeting</a:t>
            </a:r>
            <a:r>
              <a:rPr lang="en-US" sz="2800" spc="-4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any</a:t>
            </a:r>
            <a:r>
              <a:rPr lang="en-US" sz="2800" spc="-3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existing</a:t>
            </a:r>
            <a:r>
              <a:rPr lang="en-US" sz="2800" spc="-1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tax</a:t>
            </a:r>
            <a:r>
              <a:rPr lang="en-US" sz="2800" spc="-1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liability</a:t>
            </a:r>
            <a:r>
              <a:rPr lang="en-US" sz="2800" spc="-5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of</a:t>
            </a:r>
            <a:r>
              <a:rPr lang="en-US" sz="2800" spc="-1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the</a:t>
            </a:r>
            <a:r>
              <a:rPr lang="en-US" sz="2800" spc="4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deductor,</a:t>
            </a:r>
            <a:r>
              <a:rPr lang="en-US" sz="2800" spc="-4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the</a:t>
            </a:r>
            <a:r>
              <a:rPr lang="en-US" sz="2800" spc="-1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balance</a:t>
            </a:r>
            <a:r>
              <a:rPr lang="en-US" sz="2800" spc="-6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amount</a:t>
            </a:r>
            <a:r>
              <a:rPr lang="en-US" sz="2800" spc="-4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may</a:t>
            </a:r>
            <a:r>
              <a:rPr lang="en-US" sz="2800" spc="-35"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be</a:t>
            </a:r>
            <a:r>
              <a:rPr lang="en-US" sz="2800" spc="-1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refunded</a:t>
            </a:r>
            <a:r>
              <a:rPr lang="en-US" sz="2800" spc="-40" dirty="0">
                <a:solidFill>
                  <a:srgbClr val="333333"/>
                </a:solidFill>
                <a:latin typeface="Georgia" panose="02040502050405020303" pitchFamily="18" charset="0"/>
                <a:cs typeface="Arial"/>
              </a:rPr>
              <a:t> </a:t>
            </a:r>
            <a:r>
              <a:rPr lang="en-US" sz="2800" dirty="0">
                <a:solidFill>
                  <a:srgbClr val="333333"/>
                </a:solidFill>
                <a:latin typeface="Georgia" panose="02040502050405020303" pitchFamily="18" charset="0"/>
                <a:cs typeface="Arial"/>
              </a:rPr>
              <a:t>to</a:t>
            </a:r>
            <a:r>
              <a:rPr lang="en-US" sz="2800" spc="-10" dirty="0">
                <a:solidFill>
                  <a:srgbClr val="333333"/>
                </a:solidFill>
                <a:latin typeface="Georgia" panose="02040502050405020303" pitchFamily="18" charset="0"/>
                <a:cs typeface="Arial"/>
              </a:rPr>
              <a:t> </a:t>
            </a:r>
            <a:r>
              <a:rPr lang="en-US" sz="2800" spc="-25" dirty="0">
                <a:solidFill>
                  <a:srgbClr val="333333"/>
                </a:solidFill>
                <a:latin typeface="Georgia" panose="02040502050405020303" pitchFamily="18" charset="0"/>
                <a:cs typeface="Arial"/>
              </a:rPr>
              <a:t>the </a:t>
            </a:r>
            <a:r>
              <a:rPr lang="en-US" sz="2800" spc="-10" dirty="0">
                <a:solidFill>
                  <a:srgbClr val="333333"/>
                </a:solidFill>
                <a:latin typeface="Georgia" panose="02040502050405020303" pitchFamily="18" charset="0"/>
                <a:cs typeface="Arial"/>
              </a:rPr>
              <a:t>deductor.</a:t>
            </a:r>
            <a:endParaRPr lang="en-US" sz="2800" b="1" spc="-10" dirty="0">
              <a:solidFill>
                <a:srgbClr val="333333"/>
              </a:solidFill>
              <a:latin typeface="Georgia" panose="02040502050405020303" pitchFamily="18" charset="0"/>
              <a:cs typeface="Arial"/>
            </a:endParaRPr>
          </a:p>
          <a:p>
            <a:pPr marL="412115" marR="370840" indent="-400050" algn="just">
              <a:lnSpc>
                <a:spcPts val="1900"/>
              </a:lnSpc>
              <a:spcBef>
                <a:spcPts val="1814"/>
              </a:spcBef>
              <a:buAutoNum type="romanLcParenBoth"/>
              <a:tabLst>
                <a:tab pos="412115" algn="l"/>
              </a:tabLst>
            </a:pPr>
            <a:r>
              <a:rPr lang="en-US" sz="2800" b="1" spc="-10" dirty="0">
                <a:solidFill>
                  <a:srgbClr val="333333"/>
                </a:solidFill>
                <a:latin typeface="Georgia" panose="02040502050405020303" pitchFamily="18" charset="0"/>
                <a:cs typeface="Arial"/>
              </a:rPr>
              <a:t>REFUND IN CASE OF 194IA???</a:t>
            </a:r>
          </a:p>
          <a:p>
            <a:pPr marL="0" indent="0" algn="l">
              <a:spcAft>
                <a:spcPts val="1000"/>
              </a:spcAft>
              <a:buNone/>
            </a:pPr>
            <a:r>
              <a:rPr lang="en-US" sz="2800" b="0" i="0" dirty="0">
                <a:solidFill>
                  <a:srgbClr val="222222"/>
                </a:solidFill>
                <a:effectLst/>
                <a:latin typeface="Georgia" panose="02040502050405020303" pitchFamily="18" charset="0"/>
              </a:rPr>
              <a:t>If agreement is cancelled the refund would be little complicated.</a:t>
            </a:r>
          </a:p>
          <a:p>
            <a:pPr marL="182880" indent="0" algn="l">
              <a:spcAft>
                <a:spcPts val="0"/>
              </a:spcAft>
              <a:buNone/>
            </a:pPr>
            <a:r>
              <a:rPr lang="en-US" sz="2800" b="0" i="0" dirty="0">
                <a:solidFill>
                  <a:srgbClr val="222222"/>
                </a:solidFill>
                <a:effectLst/>
                <a:latin typeface="Georgia" panose="02040502050405020303" pitchFamily="18" charset="0"/>
              </a:rPr>
              <a:t>1.     Not by TDS wing</a:t>
            </a:r>
          </a:p>
          <a:p>
            <a:pPr marL="182880" indent="0" algn="l">
              <a:spcAft>
                <a:spcPts val="0"/>
              </a:spcAft>
              <a:buNone/>
            </a:pPr>
            <a:r>
              <a:rPr lang="en-US" sz="2800" b="0" i="0" dirty="0">
                <a:solidFill>
                  <a:srgbClr val="222222"/>
                </a:solidFill>
                <a:effectLst/>
                <a:latin typeface="Georgia" panose="02040502050405020303" pitchFamily="18" charset="0"/>
              </a:rPr>
              <a:t>2.     Whether by Deductor or </a:t>
            </a:r>
            <a:r>
              <a:rPr lang="en-US" sz="2800" b="0" i="0" dirty="0" err="1">
                <a:solidFill>
                  <a:srgbClr val="222222"/>
                </a:solidFill>
                <a:effectLst/>
                <a:latin typeface="Georgia" panose="02040502050405020303" pitchFamily="18" charset="0"/>
              </a:rPr>
              <a:t>deductee</a:t>
            </a:r>
            <a:r>
              <a:rPr lang="en-US" sz="2800" b="0" i="0" dirty="0">
                <a:solidFill>
                  <a:srgbClr val="222222"/>
                </a:solidFill>
                <a:effectLst/>
                <a:latin typeface="Georgia" panose="02040502050405020303" pitchFamily="18" charset="0"/>
              </a:rPr>
              <a:t>?</a:t>
            </a:r>
          </a:p>
          <a:p>
            <a:pPr marL="182880" indent="0" algn="l">
              <a:spcAft>
                <a:spcPts val="1000"/>
              </a:spcAft>
              <a:buNone/>
            </a:pPr>
            <a:r>
              <a:rPr lang="en-US" sz="2800" b="0" i="0" dirty="0">
                <a:solidFill>
                  <a:srgbClr val="222222"/>
                </a:solidFill>
                <a:effectLst/>
                <a:latin typeface="Georgia" panose="02040502050405020303" pitchFamily="18" charset="0"/>
              </a:rPr>
              <a:t>3.     Whether after return filing or earlier?</a:t>
            </a:r>
          </a:p>
          <a:p>
            <a:endParaRPr lang="en-IN" dirty="0"/>
          </a:p>
        </p:txBody>
      </p:sp>
    </p:spTree>
    <p:extLst>
      <p:ext uri="{BB962C8B-B14F-4D97-AF65-F5344CB8AC3E}">
        <p14:creationId xmlns:p14="http://schemas.microsoft.com/office/powerpoint/2010/main" val="3458200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A179B-BEC8-8A73-EF08-2802AC5CE16A}"/>
              </a:ext>
            </a:extLst>
          </p:cNvPr>
          <p:cNvSpPr>
            <a:spLocks noGrp="1"/>
          </p:cNvSpPr>
          <p:nvPr>
            <p:ph type="title"/>
          </p:nvPr>
        </p:nvSpPr>
        <p:spPr/>
        <p:txBody>
          <a:bodyPr/>
          <a:lstStyle/>
          <a:p>
            <a:r>
              <a:rPr lang="en-US" sz="4000" b="1" dirty="0"/>
              <a:t>Late fees &amp; Penalty</a:t>
            </a:r>
            <a:endParaRPr lang="en-IN" dirty="0"/>
          </a:p>
        </p:txBody>
      </p:sp>
      <p:sp>
        <p:nvSpPr>
          <p:cNvPr id="3" name="Content Placeholder 2">
            <a:extLst>
              <a:ext uri="{FF2B5EF4-FFF2-40B4-BE49-F238E27FC236}">
                <a16:creationId xmlns:a16="http://schemas.microsoft.com/office/drawing/2014/main" id="{EFF10F2D-D426-D2EB-8DCF-AB53A5F8E6AF}"/>
              </a:ext>
            </a:extLst>
          </p:cNvPr>
          <p:cNvSpPr>
            <a:spLocks noGrp="1"/>
          </p:cNvSpPr>
          <p:nvPr>
            <p:ph sz="quarter" idx="1"/>
          </p:nvPr>
        </p:nvSpPr>
        <p:spPr/>
        <p:txBody>
          <a:bodyPr>
            <a:normAutofit fontScale="55000" lnSpcReduction="20000"/>
          </a:bodyPr>
          <a:lstStyle/>
          <a:p>
            <a:pPr marL="12700">
              <a:lnSpc>
                <a:spcPct val="100000"/>
              </a:lnSpc>
              <a:spcBef>
                <a:spcPts val="100"/>
              </a:spcBef>
            </a:pPr>
            <a:r>
              <a:rPr lang="en-US" sz="2400" b="1" dirty="0">
                <a:latin typeface="Georgia" panose="02040502050405020303" pitchFamily="18" charset="0"/>
                <a:cs typeface="Segoe UI"/>
              </a:rPr>
              <a:t>Fee</a:t>
            </a:r>
            <a:r>
              <a:rPr lang="en-US" sz="2400" b="1" spc="-45" dirty="0">
                <a:latin typeface="Georgia" panose="02040502050405020303" pitchFamily="18" charset="0"/>
                <a:cs typeface="Segoe UI"/>
              </a:rPr>
              <a:t> </a:t>
            </a:r>
            <a:r>
              <a:rPr lang="en-US" sz="2400" b="1" dirty="0">
                <a:latin typeface="Georgia" panose="02040502050405020303" pitchFamily="18" charset="0"/>
                <a:cs typeface="Segoe UI"/>
              </a:rPr>
              <a:t>u/s</a:t>
            </a:r>
            <a:r>
              <a:rPr lang="en-US" sz="2400" b="1" spc="-35" dirty="0">
                <a:latin typeface="Georgia" panose="02040502050405020303" pitchFamily="18" charset="0"/>
                <a:cs typeface="Segoe UI"/>
              </a:rPr>
              <a:t> </a:t>
            </a:r>
            <a:r>
              <a:rPr lang="en-US" sz="2400" b="1" dirty="0">
                <a:latin typeface="Georgia" panose="02040502050405020303" pitchFamily="18" charset="0"/>
                <a:cs typeface="Segoe UI"/>
              </a:rPr>
              <a:t>234E</a:t>
            </a:r>
            <a:r>
              <a:rPr lang="en-US" sz="2400" b="1" spc="-10" dirty="0">
                <a:latin typeface="Georgia" panose="02040502050405020303" pitchFamily="18" charset="0"/>
                <a:cs typeface="Segoe UI"/>
              </a:rPr>
              <a:t> </a:t>
            </a:r>
            <a:r>
              <a:rPr lang="en-US" sz="2400" b="1" dirty="0">
                <a:latin typeface="Georgia" panose="02040502050405020303" pitchFamily="18" charset="0"/>
                <a:cs typeface="Segoe UI"/>
              </a:rPr>
              <a:t>for</a:t>
            </a:r>
            <a:r>
              <a:rPr lang="en-US" sz="2400" b="1" spc="-45" dirty="0">
                <a:latin typeface="Georgia" panose="02040502050405020303" pitchFamily="18" charset="0"/>
                <a:cs typeface="Segoe UI"/>
              </a:rPr>
              <a:t> </a:t>
            </a:r>
            <a:r>
              <a:rPr lang="en-US" sz="2400" b="1" dirty="0">
                <a:latin typeface="Georgia" panose="02040502050405020303" pitchFamily="18" charset="0"/>
                <a:cs typeface="Segoe UI"/>
              </a:rPr>
              <a:t>Delay</a:t>
            </a:r>
            <a:r>
              <a:rPr lang="en-US" sz="2400" b="1" spc="-40" dirty="0">
                <a:latin typeface="Georgia" panose="02040502050405020303" pitchFamily="18" charset="0"/>
                <a:cs typeface="Segoe UI"/>
              </a:rPr>
              <a:t> </a:t>
            </a:r>
            <a:r>
              <a:rPr lang="en-US" sz="2400" b="1" dirty="0">
                <a:latin typeface="Georgia" panose="02040502050405020303" pitchFamily="18" charset="0"/>
                <a:cs typeface="Segoe UI"/>
              </a:rPr>
              <a:t>in</a:t>
            </a:r>
            <a:r>
              <a:rPr lang="en-US" sz="2400" b="1" spc="-15" dirty="0">
                <a:latin typeface="Georgia" panose="02040502050405020303" pitchFamily="18" charset="0"/>
                <a:cs typeface="Segoe UI"/>
              </a:rPr>
              <a:t> </a:t>
            </a:r>
            <a:r>
              <a:rPr lang="en-US" sz="2400" b="1" dirty="0">
                <a:latin typeface="Georgia" panose="02040502050405020303" pitchFamily="18" charset="0"/>
                <a:cs typeface="Segoe UI"/>
              </a:rPr>
              <a:t>submission</a:t>
            </a:r>
            <a:r>
              <a:rPr lang="en-US" sz="2400" b="1" spc="-60" dirty="0">
                <a:latin typeface="Georgia" panose="02040502050405020303" pitchFamily="18" charset="0"/>
                <a:cs typeface="Segoe UI"/>
              </a:rPr>
              <a:t> </a:t>
            </a:r>
            <a:r>
              <a:rPr lang="en-US" sz="2400" b="1" dirty="0">
                <a:latin typeface="Georgia" panose="02040502050405020303" pitchFamily="18" charset="0"/>
                <a:cs typeface="Segoe UI"/>
              </a:rPr>
              <a:t>of</a:t>
            </a:r>
            <a:r>
              <a:rPr lang="en-US" sz="2400" b="1" spc="-25" dirty="0">
                <a:latin typeface="Georgia" panose="02040502050405020303" pitchFamily="18" charset="0"/>
                <a:cs typeface="Segoe UI"/>
              </a:rPr>
              <a:t> </a:t>
            </a:r>
            <a:r>
              <a:rPr lang="en-US" sz="2400" b="1" spc="-10" dirty="0">
                <a:latin typeface="Georgia" panose="02040502050405020303" pitchFamily="18" charset="0"/>
                <a:cs typeface="Segoe UI"/>
              </a:rPr>
              <a:t>TDS/TCS</a:t>
            </a:r>
            <a:r>
              <a:rPr lang="en-US" sz="2400" b="1" spc="-30" dirty="0">
                <a:latin typeface="Georgia" panose="02040502050405020303" pitchFamily="18" charset="0"/>
                <a:cs typeface="Segoe UI"/>
              </a:rPr>
              <a:t> </a:t>
            </a:r>
            <a:r>
              <a:rPr lang="en-US" sz="2400" b="1" spc="-10" dirty="0">
                <a:latin typeface="Georgia" panose="02040502050405020303" pitchFamily="18" charset="0"/>
                <a:cs typeface="Segoe UI"/>
              </a:rPr>
              <a:t>Returns</a:t>
            </a:r>
            <a:endParaRPr lang="en-US" sz="2400" dirty="0">
              <a:latin typeface="Georgia" panose="02040502050405020303" pitchFamily="18" charset="0"/>
              <a:cs typeface="Segoe UI"/>
            </a:endParaRPr>
          </a:p>
          <a:p>
            <a:pPr marL="356870" indent="-344170">
              <a:lnSpc>
                <a:spcPct val="100000"/>
              </a:lnSpc>
              <a:spcBef>
                <a:spcPts val="1540"/>
              </a:spcBef>
              <a:buAutoNum type="arabicParenR"/>
              <a:tabLst>
                <a:tab pos="356870" algn="l"/>
              </a:tabLst>
            </a:pPr>
            <a:r>
              <a:rPr lang="en-US" sz="2400" dirty="0">
                <a:latin typeface="Georgia" panose="02040502050405020303" pitchFamily="18" charset="0"/>
                <a:cs typeface="Segoe UI"/>
              </a:rPr>
              <a:t>The</a:t>
            </a:r>
            <a:r>
              <a:rPr lang="en-US" sz="2400" spc="-30" dirty="0">
                <a:latin typeface="Georgia" panose="02040502050405020303" pitchFamily="18" charset="0"/>
                <a:cs typeface="Segoe UI"/>
              </a:rPr>
              <a:t> </a:t>
            </a:r>
            <a:r>
              <a:rPr lang="en-US" sz="2400" dirty="0">
                <a:latin typeface="Georgia" panose="02040502050405020303" pitchFamily="18" charset="0"/>
                <a:cs typeface="Segoe UI"/>
              </a:rPr>
              <a:t>levy</a:t>
            </a:r>
            <a:r>
              <a:rPr lang="en-US" sz="2400" spc="-25" dirty="0">
                <a:latin typeface="Georgia" panose="02040502050405020303" pitchFamily="18" charset="0"/>
                <a:cs typeface="Segoe UI"/>
              </a:rPr>
              <a:t> </a:t>
            </a:r>
            <a:r>
              <a:rPr lang="en-US" sz="2400" dirty="0">
                <a:latin typeface="Georgia" panose="02040502050405020303" pitchFamily="18" charset="0"/>
                <a:cs typeface="Segoe UI"/>
              </a:rPr>
              <a:t>is</a:t>
            </a:r>
            <a:r>
              <a:rPr lang="en-US" sz="2400" spc="-40" dirty="0">
                <a:latin typeface="Georgia" panose="02040502050405020303" pitchFamily="18" charset="0"/>
                <a:cs typeface="Segoe UI"/>
              </a:rPr>
              <a:t> </a:t>
            </a:r>
            <a:r>
              <a:rPr lang="en-US" sz="2400" dirty="0">
                <a:latin typeface="Georgia" panose="02040502050405020303" pitchFamily="18" charset="0"/>
                <a:cs typeface="Segoe UI"/>
              </a:rPr>
              <a:t>in</a:t>
            </a:r>
            <a:r>
              <a:rPr lang="en-US" sz="2400" spc="-35" dirty="0">
                <a:latin typeface="Georgia" panose="02040502050405020303" pitchFamily="18" charset="0"/>
                <a:cs typeface="Segoe UI"/>
              </a:rPr>
              <a:t> </a:t>
            </a:r>
            <a:r>
              <a:rPr lang="en-US" sz="2400" dirty="0">
                <a:latin typeface="Georgia" panose="02040502050405020303" pitchFamily="18" charset="0"/>
                <a:cs typeface="Segoe UI"/>
              </a:rPr>
              <a:t>nature</a:t>
            </a:r>
            <a:r>
              <a:rPr lang="en-US" sz="2400" spc="-25" dirty="0">
                <a:latin typeface="Georgia" panose="02040502050405020303" pitchFamily="18" charset="0"/>
                <a:cs typeface="Segoe UI"/>
              </a:rPr>
              <a:t> </a:t>
            </a:r>
            <a:r>
              <a:rPr lang="en-US" sz="2400" dirty="0">
                <a:latin typeface="Georgia" panose="02040502050405020303" pitchFamily="18" charset="0"/>
                <a:cs typeface="Segoe UI"/>
              </a:rPr>
              <a:t>of</a:t>
            </a:r>
            <a:r>
              <a:rPr lang="en-US" sz="2400" spc="-50" dirty="0">
                <a:latin typeface="Georgia" panose="02040502050405020303" pitchFamily="18" charset="0"/>
                <a:cs typeface="Segoe UI"/>
              </a:rPr>
              <a:t> </a:t>
            </a:r>
            <a:r>
              <a:rPr lang="en-US" sz="2400" dirty="0">
                <a:latin typeface="Georgia" panose="02040502050405020303" pitchFamily="18" charset="0"/>
                <a:cs typeface="Segoe UI"/>
              </a:rPr>
              <a:t>Fees</a:t>
            </a:r>
            <a:r>
              <a:rPr lang="en-US" sz="2400" spc="-35" dirty="0">
                <a:latin typeface="Georgia" panose="02040502050405020303" pitchFamily="18" charset="0"/>
                <a:cs typeface="Segoe UI"/>
              </a:rPr>
              <a:t> </a:t>
            </a:r>
            <a:r>
              <a:rPr lang="en-US" sz="2400" dirty="0">
                <a:latin typeface="Georgia" panose="02040502050405020303" pitchFamily="18" charset="0"/>
                <a:cs typeface="Segoe UI"/>
              </a:rPr>
              <a:t>and</a:t>
            </a:r>
            <a:r>
              <a:rPr lang="en-US" sz="2400" spc="-20" dirty="0">
                <a:latin typeface="Georgia" panose="02040502050405020303" pitchFamily="18" charset="0"/>
                <a:cs typeface="Segoe UI"/>
              </a:rPr>
              <a:t> </a:t>
            </a:r>
            <a:r>
              <a:rPr lang="en-US" sz="2400" dirty="0">
                <a:latin typeface="Georgia" panose="02040502050405020303" pitchFamily="18" charset="0"/>
                <a:cs typeface="Segoe UI"/>
              </a:rPr>
              <a:t>hence</a:t>
            </a:r>
            <a:r>
              <a:rPr lang="en-US" sz="2400" spc="-45" dirty="0">
                <a:latin typeface="Georgia" panose="02040502050405020303" pitchFamily="18" charset="0"/>
                <a:cs typeface="Segoe UI"/>
              </a:rPr>
              <a:t> </a:t>
            </a:r>
            <a:r>
              <a:rPr lang="en-US" sz="2400" dirty="0">
                <a:latin typeface="Georgia" panose="02040502050405020303" pitchFamily="18" charset="0"/>
                <a:cs typeface="Segoe UI"/>
              </a:rPr>
              <a:t>no</a:t>
            </a:r>
            <a:r>
              <a:rPr lang="en-US" sz="2400" spc="-15" dirty="0">
                <a:latin typeface="Georgia" panose="02040502050405020303" pitchFamily="18" charset="0"/>
                <a:cs typeface="Segoe UI"/>
              </a:rPr>
              <a:t> </a:t>
            </a:r>
            <a:r>
              <a:rPr lang="en-US" sz="2400" dirty="0">
                <a:latin typeface="Georgia" panose="02040502050405020303" pitchFamily="18" charset="0"/>
                <a:cs typeface="Segoe UI"/>
              </a:rPr>
              <a:t>waiver</a:t>
            </a:r>
            <a:r>
              <a:rPr lang="en-US" sz="2400" spc="-45" dirty="0">
                <a:latin typeface="Georgia" panose="02040502050405020303" pitchFamily="18" charset="0"/>
                <a:cs typeface="Segoe UI"/>
              </a:rPr>
              <a:t> </a:t>
            </a:r>
            <a:r>
              <a:rPr lang="en-US" sz="2400" dirty="0">
                <a:latin typeface="Georgia" panose="02040502050405020303" pitchFamily="18" charset="0"/>
                <a:cs typeface="Segoe UI"/>
              </a:rPr>
              <a:t>is</a:t>
            </a:r>
            <a:r>
              <a:rPr lang="en-US" sz="2400" spc="-40" dirty="0">
                <a:latin typeface="Georgia" panose="02040502050405020303" pitchFamily="18" charset="0"/>
                <a:cs typeface="Segoe UI"/>
              </a:rPr>
              <a:t> </a:t>
            </a:r>
            <a:r>
              <a:rPr lang="en-US" sz="2400" dirty="0">
                <a:latin typeface="Georgia" panose="02040502050405020303" pitchFamily="18" charset="0"/>
                <a:cs typeface="Segoe UI"/>
              </a:rPr>
              <a:t>possible</a:t>
            </a:r>
            <a:r>
              <a:rPr lang="en-US" sz="2400" spc="-25" dirty="0">
                <a:latin typeface="Georgia" panose="02040502050405020303" pitchFamily="18" charset="0"/>
                <a:cs typeface="Segoe UI"/>
              </a:rPr>
              <a:t> </a:t>
            </a:r>
            <a:r>
              <a:rPr lang="en-US" sz="2400" dirty="0">
                <a:latin typeface="Georgia" panose="02040502050405020303" pitchFamily="18" charset="0"/>
                <a:cs typeface="Segoe UI"/>
              </a:rPr>
              <a:t>in</a:t>
            </a:r>
            <a:r>
              <a:rPr lang="en-US" sz="2400" spc="-35" dirty="0">
                <a:latin typeface="Georgia" panose="02040502050405020303" pitchFamily="18" charset="0"/>
                <a:cs typeface="Segoe UI"/>
              </a:rPr>
              <a:t> </a:t>
            </a:r>
            <a:r>
              <a:rPr lang="en-US" sz="2400" dirty="0">
                <a:latin typeface="Georgia" panose="02040502050405020303" pitchFamily="18" charset="0"/>
                <a:cs typeface="Segoe UI"/>
              </a:rPr>
              <a:t>the</a:t>
            </a:r>
            <a:r>
              <a:rPr lang="en-US" sz="2400" spc="-25" dirty="0">
                <a:latin typeface="Georgia" panose="02040502050405020303" pitchFamily="18" charset="0"/>
                <a:cs typeface="Segoe UI"/>
              </a:rPr>
              <a:t> </a:t>
            </a:r>
            <a:r>
              <a:rPr lang="en-US" sz="2400" spc="-10" dirty="0">
                <a:latin typeface="Georgia" panose="02040502050405020303" pitchFamily="18" charset="0"/>
                <a:cs typeface="Segoe UI"/>
              </a:rPr>
              <a:t>regard.</a:t>
            </a:r>
            <a:endParaRPr lang="en-US" sz="2400" dirty="0">
              <a:latin typeface="Georgia" panose="02040502050405020303" pitchFamily="18" charset="0"/>
              <a:cs typeface="Segoe UI"/>
            </a:endParaRPr>
          </a:p>
          <a:p>
            <a:pPr marL="356870" indent="-344170">
              <a:lnSpc>
                <a:spcPct val="100000"/>
              </a:lnSpc>
              <a:spcBef>
                <a:spcPts val="1560"/>
              </a:spcBef>
              <a:buAutoNum type="arabicParenR"/>
              <a:tabLst>
                <a:tab pos="356870" algn="l"/>
              </a:tabLst>
            </a:pPr>
            <a:r>
              <a:rPr lang="en-US" sz="2400" dirty="0">
                <a:latin typeface="Georgia" panose="02040502050405020303" pitchFamily="18" charset="0"/>
                <a:cs typeface="Segoe UI"/>
              </a:rPr>
              <a:t>The</a:t>
            </a:r>
            <a:r>
              <a:rPr lang="en-US" sz="2400" spc="-40" dirty="0">
                <a:latin typeface="Georgia" panose="02040502050405020303" pitchFamily="18" charset="0"/>
                <a:cs typeface="Segoe UI"/>
              </a:rPr>
              <a:t> </a:t>
            </a:r>
            <a:r>
              <a:rPr lang="en-US" sz="2400" dirty="0">
                <a:latin typeface="Georgia" panose="02040502050405020303" pitchFamily="18" charset="0"/>
                <a:cs typeface="Segoe UI"/>
              </a:rPr>
              <a:t>fees</a:t>
            </a:r>
            <a:r>
              <a:rPr lang="en-US" sz="2400" spc="-45" dirty="0">
                <a:latin typeface="Georgia" panose="02040502050405020303" pitchFamily="18" charset="0"/>
                <a:cs typeface="Segoe UI"/>
              </a:rPr>
              <a:t> </a:t>
            </a:r>
            <a:r>
              <a:rPr lang="en-US" sz="2400" dirty="0">
                <a:latin typeface="Georgia" panose="02040502050405020303" pitchFamily="18" charset="0"/>
                <a:cs typeface="Segoe UI"/>
              </a:rPr>
              <a:t>is</a:t>
            </a:r>
            <a:r>
              <a:rPr lang="en-US" sz="2400" spc="-30" dirty="0">
                <a:latin typeface="Georgia" panose="02040502050405020303" pitchFamily="18" charset="0"/>
                <a:cs typeface="Segoe UI"/>
              </a:rPr>
              <a:t> </a:t>
            </a:r>
            <a:r>
              <a:rPr lang="en-US" sz="2400" dirty="0">
                <a:latin typeface="Georgia" panose="02040502050405020303" pitchFamily="18" charset="0"/>
                <a:cs typeface="Segoe UI"/>
              </a:rPr>
              <a:t>charged</a:t>
            </a:r>
            <a:r>
              <a:rPr lang="en-US" sz="2400" spc="-35" dirty="0">
                <a:latin typeface="Georgia" panose="02040502050405020303" pitchFamily="18" charset="0"/>
                <a:cs typeface="Segoe UI"/>
              </a:rPr>
              <a:t> </a:t>
            </a:r>
            <a:r>
              <a:rPr lang="en-US" sz="2400" dirty="0">
                <a:latin typeface="Georgia" panose="02040502050405020303" pitchFamily="18" charset="0"/>
                <a:cs typeface="Segoe UI"/>
              </a:rPr>
              <a:t>@200/day</a:t>
            </a:r>
            <a:r>
              <a:rPr lang="en-US" sz="2400" spc="10" dirty="0">
                <a:latin typeface="Georgia" panose="02040502050405020303" pitchFamily="18" charset="0"/>
                <a:cs typeface="Segoe UI"/>
              </a:rPr>
              <a:t> </a:t>
            </a:r>
            <a:r>
              <a:rPr lang="en-US" sz="2400" dirty="0">
                <a:latin typeface="Georgia" panose="02040502050405020303" pitchFamily="18" charset="0"/>
                <a:cs typeface="Segoe UI"/>
              </a:rPr>
              <a:t>of</a:t>
            </a:r>
            <a:r>
              <a:rPr lang="en-US" sz="2400" spc="-60" dirty="0">
                <a:latin typeface="Georgia" panose="02040502050405020303" pitchFamily="18" charset="0"/>
                <a:cs typeface="Segoe UI"/>
              </a:rPr>
              <a:t> </a:t>
            </a:r>
            <a:r>
              <a:rPr lang="en-US" sz="2400" dirty="0">
                <a:latin typeface="Georgia" panose="02040502050405020303" pitchFamily="18" charset="0"/>
                <a:cs typeface="Segoe UI"/>
              </a:rPr>
              <a:t>delay</a:t>
            </a:r>
            <a:r>
              <a:rPr lang="en-US" sz="2400" spc="-35" dirty="0">
                <a:latin typeface="Georgia" panose="02040502050405020303" pitchFamily="18" charset="0"/>
                <a:cs typeface="Segoe UI"/>
              </a:rPr>
              <a:t> </a:t>
            </a:r>
            <a:r>
              <a:rPr lang="en-US" sz="2400" dirty="0">
                <a:latin typeface="Georgia" panose="02040502050405020303" pitchFamily="18" charset="0"/>
                <a:cs typeface="Segoe UI"/>
              </a:rPr>
              <a:t>subject</a:t>
            </a:r>
            <a:r>
              <a:rPr lang="en-US" sz="2400" spc="-45" dirty="0">
                <a:latin typeface="Georgia" panose="02040502050405020303" pitchFamily="18" charset="0"/>
                <a:cs typeface="Segoe UI"/>
              </a:rPr>
              <a:t> </a:t>
            </a:r>
            <a:r>
              <a:rPr lang="en-US" sz="2400" dirty="0">
                <a:latin typeface="Georgia" panose="02040502050405020303" pitchFamily="18" charset="0"/>
                <a:cs typeface="Segoe UI"/>
              </a:rPr>
              <a:t>to</a:t>
            </a:r>
            <a:r>
              <a:rPr lang="en-US" sz="2400" spc="-25" dirty="0">
                <a:latin typeface="Georgia" panose="02040502050405020303" pitchFamily="18" charset="0"/>
                <a:cs typeface="Segoe UI"/>
              </a:rPr>
              <a:t> </a:t>
            </a:r>
            <a:r>
              <a:rPr lang="en-US" sz="2400" dirty="0">
                <a:latin typeface="Georgia" panose="02040502050405020303" pitchFamily="18" charset="0"/>
                <a:cs typeface="Segoe UI"/>
              </a:rPr>
              <a:t>max</a:t>
            </a:r>
            <a:r>
              <a:rPr lang="en-US" sz="2400" spc="-50" dirty="0">
                <a:latin typeface="Georgia" panose="02040502050405020303" pitchFamily="18" charset="0"/>
                <a:cs typeface="Segoe UI"/>
              </a:rPr>
              <a:t> </a:t>
            </a:r>
            <a:r>
              <a:rPr lang="en-US" sz="2400" dirty="0">
                <a:latin typeface="Georgia" panose="02040502050405020303" pitchFamily="18" charset="0"/>
                <a:cs typeface="Segoe UI"/>
              </a:rPr>
              <a:t>of</a:t>
            </a:r>
            <a:r>
              <a:rPr lang="en-US" sz="2400" spc="-60" dirty="0">
                <a:latin typeface="Georgia" panose="02040502050405020303" pitchFamily="18" charset="0"/>
                <a:cs typeface="Segoe UI"/>
              </a:rPr>
              <a:t> </a:t>
            </a:r>
            <a:r>
              <a:rPr lang="en-US" sz="2400" spc="-10" dirty="0">
                <a:latin typeface="Georgia" panose="02040502050405020303" pitchFamily="18" charset="0"/>
                <a:cs typeface="Segoe UI"/>
              </a:rPr>
              <a:t>TDS/TCS</a:t>
            </a:r>
            <a:r>
              <a:rPr lang="en-US" sz="2400" spc="-45" dirty="0">
                <a:latin typeface="Georgia" panose="02040502050405020303" pitchFamily="18" charset="0"/>
                <a:cs typeface="Segoe UI"/>
              </a:rPr>
              <a:t> </a:t>
            </a:r>
            <a:r>
              <a:rPr lang="en-US" sz="2400" dirty="0">
                <a:latin typeface="Georgia" panose="02040502050405020303" pitchFamily="18" charset="0"/>
                <a:cs typeface="Segoe UI"/>
              </a:rPr>
              <a:t>amount</a:t>
            </a:r>
            <a:r>
              <a:rPr lang="en-US" sz="2400" spc="-45" dirty="0">
                <a:latin typeface="Georgia" panose="02040502050405020303" pitchFamily="18" charset="0"/>
                <a:cs typeface="Segoe UI"/>
              </a:rPr>
              <a:t> </a:t>
            </a:r>
            <a:r>
              <a:rPr lang="en-US" sz="2400" dirty="0">
                <a:latin typeface="Georgia" panose="02040502050405020303" pitchFamily="18" charset="0"/>
                <a:cs typeface="Segoe UI"/>
              </a:rPr>
              <a:t>in</a:t>
            </a:r>
            <a:r>
              <a:rPr lang="en-US" sz="2400" spc="-45" dirty="0">
                <a:latin typeface="Georgia" panose="02040502050405020303" pitchFamily="18" charset="0"/>
                <a:cs typeface="Segoe UI"/>
              </a:rPr>
              <a:t> </a:t>
            </a:r>
            <a:r>
              <a:rPr lang="en-US" sz="2400" dirty="0">
                <a:latin typeface="Georgia" panose="02040502050405020303" pitchFamily="18" charset="0"/>
                <a:cs typeface="Segoe UI"/>
              </a:rPr>
              <a:t>the</a:t>
            </a:r>
            <a:r>
              <a:rPr lang="en-US" sz="2400" spc="-40" dirty="0">
                <a:latin typeface="Georgia" panose="02040502050405020303" pitchFamily="18" charset="0"/>
                <a:cs typeface="Segoe UI"/>
              </a:rPr>
              <a:t> </a:t>
            </a:r>
            <a:r>
              <a:rPr lang="en-US" sz="2400" spc="-10" dirty="0">
                <a:latin typeface="Georgia" panose="02040502050405020303" pitchFamily="18" charset="0"/>
                <a:cs typeface="Segoe UI"/>
              </a:rPr>
              <a:t>return</a:t>
            </a:r>
            <a:endParaRPr lang="en-US" sz="2400" dirty="0">
              <a:latin typeface="Georgia" panose="02040502050405020303" pitchFamily="18" charset="0"/>
              <a:cs typeface="Segoe UI"/>
            </a:endParaRPr>
          </a:p>
          <a:p>
            <a:pPr marL="356870" indent="-344170">
              <a:lnSpc>
                <a:spcPct val="100000"/>
              </a:lnSpc>
              <a:spcBef>
                <a:spcPts val="1540"/>
              </a:spcBef>
              <a:buAutoNum type="arabicParenR"/>
              <a:tabLst>
                <a:tab pos="356870" algn="l"/>
              </a:tabLst>
            </a:pPr>
            <a:r>
              <a:rPr lang="en-US" sz="2400" dirty="0">
                <a:latin typeface="Georgia" panose="02040502050405020303" pitchFamily="18" charset="0"/>
                <a:cs typeface="Segoe UI"/>
              </a:rPr>
              <a:t>Interest</a:t>
            </a:r>
            <a:r>
              <a:rPr lang="en-US" sz="2400" spc="-30" dirty="0">
                <a:latin typeface="Georgia" panose="02040502050405020303" pitchFamily="18" charset="0"/>
                <a:cs typeface="Segoe UI"/>
              </a:rPr>
              <a:t> </a:t>
            </a:r>
            <a:r>
              <a:rPr lang="en-US" sz="2400" dirty="0">
                <a:latin typeface="Georgia" panose="02040502050405020303" pitchFamily="18" charset="0"/>
                <a:cs typeface="Segoe UI"/>
              </a:rPr>
              <a:t>is</a:t>
            </a:r>
            <a:r>
              <a:rPr lang="en-US" sz="2400" spc="-65" dirty="0">
                <a:latin typeface="Georgia" panose="02040502050405020303" pitchFamily="18" charset="0"/>
                <a:cs typeface="Segoe UI"/>
              </a:rPr>
              <a:t> </a:t>
            </a:r>
            <a:r>
              <a:rPr lang="en-US" sz="2400" dirty="0">
                <a:latin typeface="Georgia" panose="02040502050405020303" pitchFamily="18" charset="0"/>
                <a:cs typeface="Segoe UI"/>
              </a:rPr>
              <a:t>also</a:t>
            </a:r>
            <a:r>
              <a:rPr lang="en-US" sz="2400" spc="-60" dirty="0">
                <a:latin typeface="Georgia" panose="02040502050405020303" pitchFamily="18" charset="0"/>
                <a:cs typeface="Segoe UI"/>
              </a:rPr>
              <a:t> </a:t>
            </a:r>
            <a:r>
              <a:rPr lang="en-US" sz="2400" dirty="0">
                <a:latin typeface="Georgia" panose="02040502050405020303" pitchFamily="18" charset="0"/>
                <a:cs typeface="Segoe UI"/>
              </a:rPr>
              <a:t>charged</a:t>
            </a:r>
            <a:r>
              <a:rPr lang="en-US" sz="2400" spc="-50" dirty="0">
                <a:latin typeface="Georgia" panose="02040502050405020303" pitchFamily="18" charset="0"/>
                <a:cs typeface="Segoe UI"/>
              </a:rPr>
              <a:t> </a:t>
            </a:r>
            <a:r>
              <a:rPr lang="en-US" sz="2400" dirty="0">
                <a:latin typeface="Georgia" panose="02040502050405020303" pitchFamily="18" charset="0"/>
                <a:cs typeface="Segoe UI"/>
              </a:rPr>
              <a:t>on</a:t>
            </a:r>
            <a:r>
              <a:rPr lang="en-US" sz="2400" spc="-75" dirty="0">
                <a:latin typeface="Georgia" panose="02040502050405020303" pitchFamily="18" charset="0"/>
                <a:cs typeface="Segoe UI"/>
              </a:rPr>
              <a:t> </a:t>
            </a:r>
            <a:r>
              <a:rPr lang="en-US" sz="2400" dirty="0">
                <a:latin typeface="Georgia" panose="02040502050405020303" pitchFamily="18" charset="0"/>
                <a:cs typeface="Segoe UI"/>
              </a:rPr>
              <a:t>the</a:t>
            </a:r>
            <a:r>
              <a:rPr lang="en-US" sz="2400" spc="-30" dirty="0">
                <a:latin typeface="Georgia" panose="02040502050405020303" pitchFamily="18" charset="0"/>
                <a:cs typeface="Segoe UI"/>
              </a:rPr>
              <a:t> </a:t>
            </a:r>
            <a:r>
              <a:rPr lang="en-US" sz="2400" dirty="0">
                <a:latin typeface="Georgia" panose="02040502050405020303" pitchFamily="18" charset="0"/>
                <a:cs typeface="Segoe UI"/>
              </a:rPr>
              <a:t>delayed</a:t>
            </a:r>
            <a:r>
              <a:rPr lang="en-US" sz="2400" spc="-50" dirty="0">
                <a:latin typeface="Georgia" panose="02040502050405020303" pitchFamily="18" charset="0"/>
                <a:cs typeface="Segoe UI"/>
              </a:rPr>
              <a:t> </a:t>
            </a:r>
            <a:r>
              <a:rPr lang="en-US" sz="2400" dirty="0">
                <a:latin typeface="Georgia" panose="02040502050405020303" pitchFamily="18" charset="0"/>
                <a:cs typeface="Segoe UI"/>
              </a:rPr>
              <a:t>payment</a:t>
            </a:r>
            <a:r>
              <a:rPr lang="en-US" sz="2400" spc="-55" dirty="0">
                <a:latin typeface="Georgia" panose="02040502050405020303" pitchFamily="18" charset="0"/>
                <a:cs typeface="Segoe UI"/>
              </a:rPr>
              <a:t> </a:t>
            </a:r>
            <a:r>
              <a:rPr lang="en-US" sz="2400" dirty="0">
                <a:latin typeface="Georgia" panose="02040502050405020303" pitchFamily="18" charset="0"/>
                <a:cs typeface="Segoe UI"/>
              </a:rPr>
              <a:t>of</a:t>
            </a:r>
            <a:r>
              <a:rPr lang="en-US" sz="2400" spc="-75" dirty="0">
                <a:latin typeface="Georgia" panose="02040502050405020303" pitchFamily="18" charset="0"/>
                <a:cs typeface="Segoe UI"/>
              </a:rPr>
              <a:t> </a:t>
            </a:r>
            <a:r>
              <a:rPr lang="en-US" sz="2400" spc="-10" dirty="0">
                <a:latin typeface="Georgia" panose="02040502050405020303" pitchFamily="18" charset="0"/>
                <a:cs typeface="Segoe UI"/>
              </a:rPr>
              <a:t>TDS/TCS</a:t>
            </a:r>
            <a:endParaRPr lang="en-US" sz="2400" dirty="0">
              <a:latin typeface="Georgia" panose="02040502050405020303" pitchFamily="18" charset="0"/>
              <a:cs typeface="Segoe UI"/>
            </a:endParaRPr>
          </a:p>
          <a:p>
            <a:pPr marL="12700">
              <a:lnSpc>
                <a:spcPct val="100000"/>
              </a:lnSpc>
              <a:spcBef>
                <a:spcPts val="1535"/>
              </a:spcBef>
            </a:pPr>
            <a:r>
              <a:rPr lang="en-US" sz="2400" b="1" dirty="0">
                <a:latin typeface="Georgia" panose="02040502050405020303" pitchFamily="18" charset="0"/>
                <a:cs typeface="Segoe UI"/>
              </a:rPr>
              <a:t>Penalty</a:t>
            </a:r>
            <a:r>
              <a:rPr lang="en-US" sz="2400" b="1" spc="-45" dirty="0">
                <a:latin typeface="Georgia" panose="02040502050405020303" pitchFamily="18" charset="0"/>
                <a:cs typeface="Segoe UI"/>
              </a:rPr>
              <a:t> </a:t>
            </a:r>
            <a:r>
              <a:rPr lang="en-US" sz="2400" b="1" dirty="0">
                <a:latin typeface="Georgia" panose="02040502050405020303" pitchFamily="18" charset="0"/>
                <a:cs typeface="Segoe UI"/>
              </a:rPr>
              <a:t>u/s</a:t>
            </a:r>
            <a:r>
              <a:rPr lang="en-US" sz="2400" b="1" spc="-30" dirty="0">
                <a:latin typeface="Georgia" panose="02040502050405020303" pitchFamily="18" charset="0"/>
                <a:cs typeface="Segoe UI"/>
              </a:rPr>
              <a:t> </a:t>
            </a:r>
            <a:r>
              <a:rPr lang="en-US" sz="2400" b="1" dirty="0">
                <a:latin typeface="Georgia" panose="02040502050405020303" pitchFamily="18" charset="0"/>
                <a:cs typeface="Segoe UI"/>
              </a:rPr>
              <a:t>271H</a:t>
            </a:r>
            <a:r>
              <a:rPr lang="en-US" sz="2400" b="1" spc="-25" dirty="0">
                <a:latin typeface="Georgia" panose="02040502050405020303" pitchFamily="18" charset="0"/>
                <a:cs typeface="Segoe UI"/>
              </a:rPr>
              <a:t> </a:t>
            </a:r>
            <a:r>
              <a:rPr lang="en-US" sz="2400" b="1" dirty="0">
                <a:latin typeface="Georgia" panose="02040502050405020303" pitchFamily="18" charset="0"/>
                <a:cs typeface="Segoe UI"/>
              </a:rPr>
              <a:t>for</a:t>
            </a:r>
            <a:r>
              <a:rPr lang="en-US" sz="2400" b="1" spc="-45" dirty="0">
                <a:latin typeface="Georgia" panose="02040502050405020303" pitchFamily="18" charset="0"/>
                <a:cs typeface="Segoe UI"/>
              </a:rPr>
              <a:t> </a:t>
            </a:r>
            <a:r>
              <a:rPr lang="en-US" sz="2400" b="1" dirty="0">
                <a:latin typeface="Georgia" panose="02040502050405020303" pitchFamily="18" charset="0"/>
                <a:cs typeface="Segoe UI"/>
              </a:rPr>
              <a:t>Late</a:t>
            </a:r>
            <a:r>
              <a:rPr lang="en-US" sz="2400" b="1" spc="-25" dirty="0">
                <a:latin typeface="Georgia" panose="02040502050405020303" pitchFamily="18" charset="0"/>
                <a:cs typeface="Segoe UI"/>
              </a:rPr>
              <a:t> </a:t>
            </a:r>
            <a:r>
              <a:rPr lang="en-US" sz="2400" b="1" dirty="0">
                <a:latin typeface="Georgia" panose="02040502050405020303" pitchFamily="18" charset="0"/>
                <a:cs typeface="Segoe UI"/>
              </a:rPr>
              <a:t>or</a:t>
            </a:r>
            <a:r>
              <a:rPr lang="en-US" sz="2400" b="1" spc="-25" dirty="0">
                <a:latin typeface="Georgia" panose="02040502050405020303" pitchFamily="18" charset="0"/>
                <a:cs typeface="Segoe UI"/>
              </a:rPr>
              <a:t> </a:t>
            </a:r>
            <a:r>
              <a:rPr lang="en-US" sz="2400" b="1" dirty="0">
                <a:latin typeface="Georgia" panose="02040502050405020303" pitchFamily="18" charset="0"/>
                <a:cs typeface="Segoe UI"/>
              </a:rPr>
              <a:t>incorrect</a:t>
            </a:r>
            <a:r>
              <a:rPr lang="en-US" sz="2400" b="1" spc="-55" dirty="0">
                <a:latin typeface="Georgia" panose="02040502050405020303" pitchFamily="18" charset="0"/>
                <a:cs typeface="Segoe UI"/>
              </a:rPr>
              <a:t> </a:t>
            </a:r>
            <a:r>
              <a:rPr lang="en-US" sz="2400" b="1" dirty="0">
                <a:latin typeface="Georgia" panose="02040502050405020303" pitchFamily="18" charset="0"/>
                <a:cs typeface="Segoe UI"/>
              </a:rPr>
              <a:t>filing</a:t>
            </a:r>
            <a:r>
              <a:rPr lang="en-US" sz="2400" b="1" spc="-20" dirty="0">
                <a:latin typeface="Georgia" panose="02040502050405020303" pitchFamily="18" charset="0"/>
                <a:cs typeface="Segoe UI"/>
              </a:rPr>
              <a:t> </a:t>
            </a:r>
            <a:r>
              <a:rPr lang="en-US" sz="2400" b="1" dirty="0">
                <a:latin typeface="Georgia" panose="02040502050405020303" pitchFamily="18" charset="0"/>
                <a:cs typeface="Segoe UI"/>
              </a:rPr>
              <a:t>of</a:t>
            </a:r>
            <a:r>
              <a:rPr lang="en-US" sz="2400" b="1" spc="-45" dirty="0">
                <a:latin typeface="Georgia" panose="02040502050405020303" pitchFamily="18" charset="0"/>
                <a:cs typeface="Segoe UI"/>
              </a:rPr>
              <a:t> </a:t>
            </a:r>
            <a:r>
              <a:rPr lang="en-US" sz="2400" b="1" spc="-10" dirty="0">
                <a:latin typeface="Georgia" panose="02040502050405020303" pitchFamily="18" charset="0"/>
                <a:cs typeface="Segoe UI"/>
              </a:rPr>
              <a:t>Return</a:t>
            </a:r>
            <a:endParaRPr lang="en-US" sz="2400" dirty="0">
              <a:latin typeface="Georgia" panose="02040502050405020303" pitchFamily="18" charset="0"/>
              <a:cs typeface="Segoe UI"/>
            </a:endParaRPr>
          </a:p>
          <a:p>
            <a:pPr marL="356870" indent="-344170">
              <a:lnSpc>
                <a:spcPct val="100000"/>
              </a:lnSpc>
              <a:spcBef>
                <a:spcPts val="1540"/>
              </a:spcBef>
              <a:buAutoNum type="arabicParenR"/>
              <a:tabLst>
                <a:tab pos="356870" algn="l"/>
              </a:tabLst>
            </a:pPr>
            <a:r>
              <a:rPr lang="en-US" sz="2400" dirty="0">
                <a:latin typeface="Georgia" panose="02040502050405020303" pitchFamily="18" charset="0"/>
                <a:cs typeface="Segoe UI"/>
              </a:rPr>
              <a:t>Min</a:t>
            </a:r>
            <a:r>
              <a:rPr lang="en-US" sz="2400" spc="-35" dirty="0">
                <a:latin typeface="Georgia" panose="02040502050405020303" pitchFamily="18" charset="0"/>
                <a:cs typeface="Segoe UI"/>
              </a:rPr>
              <a:t> </a:t>
            </a:r>
            <a:r>
              <a:rPr lang="en-US" sz="2400" dirty="0">
                <a:latin typeface="Georgia" panose="02040502050405020303" pitchFamily="18" charset="0"/>
                <a:cs typeface="Segoe UI"/>
              </a:rPr>
              <a:t>Amt</a:t>
            </a:r>
            <a:r>
              <a:rPr lang="en-US" sz="2400" spc="-25" dirty="0">
                <a:latin typeface="Georgia" panose="02040502050405020303" pitchFamily="18" charset="0"/>
                <a:cs typeface="Segoe UI"/>
              </a:rPr>
              <a:t> </a:t>
            </a:r>
            <a:r>
              <a:rPr lang="en-US" sz="2400" dirty="0">
                <a:latin typeface="Georgia" panose="02040502050405020303" pitchFamily="18" charset="0"/>
                <a:cs typeface="Segoe UI"/>
              </a:rPr>
              <a:t>is</a:t>
            </a:r>
            <a:r>
              <a:rPr lang="en-US" sz="2400" spc="-35" dirty="0">
                <a:latin typeface="Georgia" panose="02040502050405020303" pitchFamily="18" charset="0"/>
                <a:cs typeface="Segoe UI"/>
              </a:rPr>
              <a:t> </a:t>
            </a:r>
            <a:r>
              <a:rPr lang="en-US" sz="2400" dirty="0">
                <a:latin typeface="Georgia" panose="02040502050405020303" pitchFamily="18" charset="0"/>
                <a:cs typeface="Segoe UI"/>
              </a:rPr>
              <a:t>Rs</a:t>
            </a:r>
            <a:r>
              <a:rPr lang="en-US" sz="2400" spc="-35" dirty="0">
                <a:latin typeface="Georgia" panose="02040502050405020303" pitchFamily="18" charset="0"/>
                <a:cs typeface="Segoe UI"/>
              </a:rPr>
              <a:t> </a:t>
            </a:r>
            <a:r>
              <a:rPr lang="en-US" sz="2400" dirty="0">
                <a:latin typeface="Georgia" panose="02040502050405020303" pitchFamily="18" charset="0"/>
                <a:cs typeface="Segoe UI"/>
              </a:rPr>
              <a:t>10,000</a:t>
            </a:r>
            <a:r>
              <a:rPr lang="en-US" sz="2400" spc="25" dirty="0">
                <a:latin typeface="Georgia" panose="02040502050405020303" pitchFamily="18" charset="0"/>
                <a:cs typeface="Segoe UI"/>
              </a:rPr>
              <a:t> </a:t>
            </a:r>
            <a:r>
              <a:rPr lang="en-US" sz="2400" dirty="0">
                <a:latin typeface="Georgia" panose="02040502050405020303" pitchFamily="18" charset="0"/>
                <a:cs typeface="Segoe UI"/>
              </a:rPr>
              <a:t>&amp;</a:t>
            </a:r>
            <a:r>
              <a:rPr lang="en-US" sz="2400" spc="-20" dirty="0">
                <a:latin typeface="Georgia" panose="02040502050405020303" pitchFamily="18" charset="0"/>
                <a:cs typeface="Segoe UI"/>
              </a:rPr>
              <a:t> </a:t>
            </a:r>
            <a:r>
              <a:rPr lang="en-US" sz="2400" dirty="0">
                <a:latin typeface="Georgia" panose="02040502050405020303" pitchFamily="18" charset="0"/>
                <a:cs typeface="Segoe UI"/>
              </a:rPr>
              <a:t>Max</a:t>
            </a:r>
            <a:r>
              <a:rPr lang="en-US" sz="2400" spc="-30" dirty="0">
                <a:latin typeface="Georgia" panose="02040502050405020303" pitchFamily="18" charset="0"/>
                <a:cs typeface="Segoe UI"/>
              </a:rPr>
              <a:t> </a:t>
            </a:r>
            <a:r>
              <a:rPr lang="en-US" sz="2400" dirty="0">
                <a:latin typeface="Georgia" panose="02040502050405020303" pitchFamily="18" charset="0"/>
                <a:cs typeface="Segoe UI"/>
              </a:rPr>
              <a:t>is</a:t>
            </a:r>
            <a:r>
              <a:rPr lang="en-US" sz="2400" spc="-35" dirty="0">
                <a:latin typeface="Georgia" panose="02040502050405020303" pitchFamily="18" charset="0"/>
                <a:cs typeface="Segoe UI"/>
              </a:rPr>
              <a:t> </a:t>
            </a:r>
            <a:r>
              <a:rPr lang="en-US" sz="2400" dirty="0">
                <a:latin typeface="Georgia" panose="02040502050405020303" pitchFamily="18" charset="0"/>
                <a:cs typeface="Segoe UI"/>
              </a:rPr>
              <a:t>Rs</a:t>
            </a:r>
            <a:r>
              <a:rPr lang="en-US" sz="2400" spc="-35" dirty="0">
                <a:latin typeface="Georgia" panose="02040502050405020303" pitchFamily="18" charset="0"/>
                <a:cs typeface="Segoe UI"/>
              </a:rPr>
              <a:t> </a:t>
            </a:r>
            <a:r>
              <a:rPr lang="en-US" sz="2400" spc="-10" dirty="0">
                <a:latin typeface="Georgia" panose="02040502050405020303" pitchFamily="18" charset="0"/>
                <a:cs typeface="Segoe UI"/>
              </a:rPr>
              <a:t>1,00,000/-</a:t>
            </a:r>
            <a:endParaRPr lang="en-US" sz="2400" dirty="0">
              <a:latin typeface="Georgia" panose="02040502050405020303" pitchFamily="18" charset="0"/>
              <a:cs typeface="Segoe UI"/>
            </a:endParaRPr>
          </a:p>
          <a:p>
            <a:pPr marL="356870" indent="-344170">
              <a:lnSpc>
                <a:spcPts val="2030"/>
              </a:lnSpc>
              <a:spcBef>
                <a:spcPts val="1535"/>
              </a:spcBef>
              <a:buAutoNum type="arabicParenR"/>
              <a:tabLst>
                <a:tab pos="356870" algn="l"/>
              </a:tabLst>
            </a:pPr>
            <a:r>
              <a:rPr lang="en-US" sz="2400" dirty="0">
                <a:latin typeface="Georgia" panose="02040502050405020303" pitchFamily="18" charset="0"/>
                <a:cs typeface="Segoe UI"/>
              </a:rPr>
              <a:t>It</a:t>
            </a:r>
            <a:r>
              <a:rPr lang="en-US" sz="2400" spc="-45" dirty="0">
                <a:latin typeface="Georgia" panose="02040502050405020303" pitchFamily="18" charset="0"/>
                <a:cs typeface="Segoe UI"/>
              </a:rPr>
              <a:t> </a:t>
            </a:r>
            <a:r>
              <a:rPr lang="en-US" sz="2400" dirty="0">
                <a:latin typeface="Georgia" panose="02040502050405020303" pitchFamily="18" charset="0"/>
                <a:cs typeface="Segoe UI"/>
              </a:rPr>
              <a:t>is</a:t>
            </a:r>
            <a:r>
              <a:rPr lang="en-US" sz="2400" spc="-50" dirty="0">
                <a:latin typeface="Georgia" panose="02040502050405020303" pitchFamily="18" charset="0"/>
                <a:cs typeface="Segoe UI"/>
              </a:rPr>
              <a:t> </a:t>
            </a:r>
            <a:r>
              <a:rPr lang="en-US" sz="2400" dirty="0">
                <a:latin typeface="Georgia" panose="02040502050405020303" pitchFamily="18" charset="0"/>
                <a:cs typeface="Segoe UI"/>
              </a:rPr>
              <a:t>not</a:t>
            </a:r>
            <a:r>
              <a:rPr lang="en-US" sz="2400" spc="-45" dirty="0">
                <a:latin typeface="Georgia" panose="02040502050405020303" pitchFamily="18" charset="0"/>
                <a:cs typeface="Segoe UI"/>
              </a:rPr>
              <a:t> </a:t>
            </a:r>
            <a:r>
              <a:rPr lang="en-US" sz="2400" dirty="0">
                <a:latin typeface="Georgia" panose="02040502050405020303" pitchFamily="18" charset="0"/>
                <a:cs typeface="Segoe UI"/>
              </a:rPr>
              <a:t>levied</a:t>
            </a:r>
            <a:r>
              <a:rPr lang="en-US" sz="2400" spc="-40" dirty="0">
                <a:latin typeface="Georgia" panose="02040502050405020303" pitchFamily="18" charset="0"/>
                <a:cs typeface="Segoe UI"/>
              </a:rPr>
              <a:t> </a:t>
            </a:r>
            <a:r>
              <a:rPr lang="en-US" sz="2400" dirty="0">
                <a:latin typeface="Georgia" panose="02040502050405020303" pitchFamily="18" charset="0"/>
                <a:cs typeface="Segoe UI"/>
              </a:rPr>
              <a:t>if</a:t>
            </a:r>
            <a:r>
              <a:rPr lang="en-US" sz="2400" spc="-45" dirty="0">
                <a:latin typeface="Georgia" panose="02040502050405020303" pitchFamily="18" charset="0"/>
                <a:cs typeface="Segoe UI"/>
              </a:rPr>
              <a:t> </a:t>
            </a:r>
            <a:r>
              <a:rPr lang="en-US" sz="2400" dirty="0">
                <a:latin typeface="Georgia" panose="02040502050405020303" pitchFamily="18" charset="0"/>
                <a:cs typeface="Segoe UI"/>
              </a:rPr>
              <a:t>return</a:t>
            </a:r>
            <a:r>
              <a:rPr lang="en-US" sz="2400" spc="-50" dirty="0">
                <a:latin typeface="Georgia" panose="02040502050405020303" pitchFamily="18" charset="0"/>
                <a:cs typeface="Segoe UI"/>
              </a:rPr>
              <a:t> </a:t>
            </a:r>
            <a:r>
              <a:rPr lang="en-US" sz="2400" dirty="0">
                <a:latin typeface="Georgia" panose="02040502050405020303" pitchFamily="18" charset="0"/>
                <a:cs typeface="Segoe UI"/>
              </a:rPr>
              <a:t>is</a:t>
            </a:r>
            <a:r>
              <a:rPr lang="en-US" sz="2400" spc="-50" dirty="0">
                <a:latin typeface="Georgia" panose="02040502050405020303" pitchFamily="18" charset="0"/>
                <a:cs typeface="Segoe UI"/>
              </a:rPr>
              <a:t> </a:t>
            </a:r>
            <a:r>
              <a:rPr lang="en-US" sz="2400" dirty="0">
                <a:latin typeface="Georgia" panose="02040502050405020303" pitchFamily="18" charset="0"/>
                <a:cs typeface="Segoe UI"/>
              </a:rPr>
              <a:t>filled</a:t>
            </a:r>
            <a:r>
              <a:rPr lang="en-US" sz="2400" spc="-15" dirty="0">
                <a:latin typeface="Georgia" panose="02040502050405020303" pitchFamily="18" charset="0"/>
                <a:cs typeface="Segoe UI"/>
              </a:rPr>
              <a:t> </a:t>
            </a:r>
            <a:r>
              <a:rPr lang="en-US" sz="2400" dirty="0">
                <a:latin typeface="Georgia" panose="02040502050405020303" pitchFamily="18" charset="0"/>
                <a:cs typeface="Segoe UI"/>
              </a:rPr>
              <a:t>within</a:t>
            </a:r>
            <a:r>
              <a:rPr lang="en-US" sz="2400" spc="-25" dirty="0">
                <a:latin typeface="Georgia" panose="02040502050405020303" pitchFamily="18" charset="0"/>
                <a:cs typeface="Segoe UI"/>
              </a:rPr>
              <a:t> </a:t>
            </a:r>
            <a:r>
              <a:rPr lang="en-US" sz="2400" dirty="0">
                <a:latin typeface="Georgia" panose="02040502050405020303" pitchFamily="18" charset="0"/>
                <a:cs typeface="Segoe UI"/>
              </a:rPr>
              <a:t>one</a:t>
            </a:r>
            <a:r>
              <a:rPr lang="en-US" sz="2400" spc="-60" dirty="0">
                <a:latin typeface="Georgia" panose="02040502050405020303" pitchFamily="18" charset="0"/>
                <a:cs typeface="Segoe UI"/>
              </a:rPr>
              <a:t> </a:t>
            </a:r>
            <a:r>
              <a:rPr lang="en-US" sz="2400" dirty="0">
                <a:latin typeface="Georgia" panose="02040502050405020303" pitchFamily="18" charset="0"/>
                <a:cs typeface="Segoe UI"/>
              </a:rPr>
              <a:t>year</a:t>
            </a:r>
            <a:r>
              <a:rPr lang="en-US" sz="2400" spc="-35" dirty="0">
                <a:latin typeface="Georgia" panose="02040502050405020303" pitchFamily="18" charset="0"/>
                <a:cs typeface="Segoe UI"/>
              </a:rPr>
              <a:t> </a:t>
            </a:r>
            <a:r>
              <a:rPr lang="en-US" sz="2400" dirty="0">
                <a:latin typeface="Georgia" panose="02040502050405020303" pitchFamily="18" charset="0"/>
                <a:cs typeface="Segoe UI"/>
              </a:rPr>
              <a:t>from</a:t>
            </a:r>
            <a:r>
              <a:rPr lang="en-US" sz="2400" spc="-50" dirty="0">
                <a:latin typeface="Georgia" panose="02040502050405020303" pitchFamily="18" charset="0"/>
                <a:cs typeface="Segoe UI"/>
              </a:rPr>
              <a:t> </a:t>
            </a:r>
            <a:r>
              <a:rPr lang="en-US" sz="2400" dirty="0">
                <a:latin typeface="Georgia" panose="02040502050405020303" pitchFamily="18" charset="0"/>
                <a:cs typeface="Segoe UI"/>
              </a:rPr>
              <a:t>the</a:t>
            </a:r>
            <a:r>
              <a:rPr lang="en-US" sz="2400" spc="-35" dirty="0">
                <a:latin typeface="Georgia" panose="02040502050405020303" pitchFamily="18" charset="0"/>
                <a:cs typeface="Segoe UI"/>
              </a:rPr>
              <a:t> </a:t>
            </a:r>
            <a:r>
              <a:rPr lang="en-US" sz="2400" dirty="0">
                <a:latin typeface="Georgia" panose="02040502050405020303" pitchFamily="18" charset="0"/>
                <a:cs typeface="Segoe UI"/>
              </a:rPr>
              <a:t>due</a:t>
            </a:r>
            <a:r>
              <a:rPr lang="en-US" sz="2400" spc="-40" dirty="0">
                <a:latin typeface="Georgia" panose="02040502050405020303" pitchFamily="18" charset="0"/>
                <a:cs typeface="Segoe UI"/>
              </a:rPr>
              <a:t> </a:t>
            </a:r>
            <a:r>
              <a:rPr lang="en-US" sz="2400" dirty="0">
                <a:latin typeface="Georgia" panose="02040502050405020303" pitchFamily="18" charset="0"/>
                <a:cs typeface="Segoe UI"/>
              </a:rPr>
              <a:t>date</a:t>
            </a:r>
            <a:r>
              <a:rPr lang="en-US" sz="2400" spc="-35" dirty="0">
                <a:latin typeface="Georgia" panose="02040502050405020303" pitchFamily="18" charset="0"/>
                <a:cs typeface="Segoe UI"/>
              </a:rPr>
              <a:t> </a:t>
            </a:r>
            <a:r>
              <a:rPr lang="en-US" sz="2400" dirty="0">
                <a:latin typeface="Georgia" panose="02040502050405020303" pitchFamily="18" charset="0"/>
                <a:cs typeface="Segoe UI"/>
              </a:rPr>
              <a:t>of</a:t>
            </a:r>
            <a:r>
              <a:rPr lang="en-US" sz="2400" spc="-45" dirty="0">
                <a:latin typeface="Georgia" panose="02040502050405020303" pitchFamily="18" charset="0"/>
                <a:cs typeface="Segoe UI"/>
              </a:rPr>
              <a:t> </a:t>
            </a:r>
            <a:r>
              <a:rPr lang="en-US" sz="2400" dirty="0">
                <a:latin typeface="Georgia" panose="02040502050405020303" pitchFamily="18" charset="0"/>
                <a:cs typeface="Segoe UI"/>
              </a:rPr>
              <a:t>return</a:t>
            </a:r>
            <a:r>
              <a:rPr lang="en-US" sz="2400" spc="-50" dirty="0">
                <a:latin typeface="Georgia" panose="02040502050405020303" pitchFamily="18" charset="0"/>
                <a:cs typeface="Segoe UI"/>
              </a:rPr>
              <a:t> </a:t>
            </a:r>
            <a:r>
              <a:rPr lang="en-US" sz="2400" dirty="0">
                <a:latin typeface="Georgia" panose="02040502050405020303" pitchFamily="18" charset="0"/>
                <a:cs typeface="Segoe UI"/>
              </a:rPr>
              <a:t>and</a:t>
            </a:r>
            <a:r>
              <a:rPr lang="en-US" sz="2400" spc="-35" dirty="0">
                <a:latin typeface="Georgia" panose="02040502050405020303" pitchFamily="18" charset="0"/>
                <a:cs typeface="Segoe UI"/>
              </a:rPr>
              <a:t> </a:t>
            </a:r>
            <a:r>
              <a:rPr lang="en-US" sz="2400" dirty="0">
                <a:latin typeface="Georgia" panose="02040502050405020303" pitchFamily="18" charset="0"/>
                <a:cs typeface="Segoe UI"/>
              </a:rPr>
              <a:t>all</a:t>
            </a:r>
            <a:r>
              <a:rPr lang="en-US" sz="2400" spc="-60" dirty="0">
                <a:latin typeface="Georgia" panose="02040502050405020303" pitchFamily="18" charset="0"/>
                <a:cs typeface="Segoe UI"/>
              </a:rPr>
              <a:t> </a:t>
            </a:r>
            <a:r>
              <a:rPr lang="en-US" sz="2400" dirty="0">
                <a:latin typeface="Georgia" panose="02040502050405020303" pitchFamily="18" charset="0"/>
                <a:cs typeface="Segoe UI"/>
              </a:rPr>
              <a:t>TDS/TCS</a:t>
            </a:r>
            <a:r>
              <a:rPr lang="en-US" sz="2400" spc="-30" dirty="0">
                <a:latin typeface="Georgia" panose="02040502050405020303" pitchFamily="18" charset="0"/>
                <a:cs typeface="Segoe UI"/>
              </a:rPr>
              <a:t> </a:t>
            </a:r>
            <a:r>
              <a:rPr lang="en-US" sz="2400" spc="-10" dirty="0">
                <a:latin typeface="Georgia" panose="02040502050405020303" pitchFamily="18" charset="0"/>
                <a:cs typeface="Segoe UI"/>
              </a:rPr>
              <a:t>payable</a:t>
            </a:r>
            <a:endParaRPr lang="en-US" sz="2400" dirty="0">
              <a:latin typeface="Georgia" panose="02040502050405020303" pitchFamily="18" charset="0"/>
              <a:cs typeface="Segoe UI"/>
            </a:endParaRPr>
          </a:p>
          <a:p>
            <a:pPr marL="82550" indent="0">
              <a:lnSpc>
                <a:spcPts val="2030"/>
              </a:lnSpc>
              <a:buNone/>
            </a:pPr>
            <a:r>
              <a:rPr lang="en-US" sz="2400" dirty="0">
                <a:latin typeface="Georgia" panose="02040502050405020303" pitchFamily="18" charset="0"/>
                <a:cs typeface="Segoe UI"/>
              </a:rPr>
              <a:t>      and</a:t>
            </a:r>
            <a:r>
              <a:rPr lang="en-US" sz="2400" spc="-40" dirty="0">
                <a:latin typeface="Georgia" panose="02040502050405020303" pitchFamily="18" charset="0"/>
                <a:cs typeface="Segoe UI"/>
              </a:rPr>
              <a:t> </a:t>
            </a:r>
            <a:r>
              <a:rPr lang="en-US" sz="2400" dirty="0">
                <a:latin typeface="Georgia" panose="02040502050405020303" pitchFamily="18" charset="0"/>
                <a:cs typeface="Segoe UI"/>
              </a:rPr>
              <a:t>late</a:t>
            </a:r>
            <a:r>
              <a:rPr lang="en-US" sz="2400" spc="-45" dirty="0">
                <a:latin typeface="Georgia" panose="02040502050405020303" pitchFamily="18" charset="0"/>
                <a:cs typeface="Segoe UI"/>
              </a:rPr>
              <a:t> </a:t>
            </a:r>
            <a:r>
              <a:rPr lang="en-US" sz="2400" dirty="0">
                <a:latin typeface="Georgia" panose="02040502050405020303" pitchFamily="18" charset="0"/>
                <a:cs typeface="Segoe UI"/>
              </a:rPr>
              <a:t>fees</a:t>
            </a:r>
            <a:r>
              <a:rPr lang="en-US" sz="2400" spc="-35" dirty="0">
                <a:latin typeface="Georgia" panose="02040502050405020303" pitchFamily="18" charset="0"/>
                <a:cs typeface="Segoe UI"/>
              </a:rPr>
              <a:t> </a:t>
            </a:r>
            <a:r>
              <a:rPr lang="en-US" sz="2400" dirty="0">
                <a:latin typeface="Georgia" panose="02040502050405020303" pitchFamily="18" charset="0"/>
                <a:cs typeface="Segoe UI"/>
              </a:rPr>
              <a:t>and</a:t>
            </a:r>
            <a:r>
              <a:rPr lang="en-US" sz="2400" spc="-35" dirty="0">
                <a:latin typeface="Georgia" panose="02040502050405020303" pitchFamily="18" charset="0"/>
                <a:cs typeface="Segoe UI"/>
              </a:rPr>
              <a:t> </a:t>
            </a:r>
            <a:r>
              <a:rPr lang="en-US" sz="2400" dirty="0">
                <a:latin typeface="Georgia" panose="02040502050405020303" pitchFamily="18" charset="0"/>
                <a:cs typeface="Segoe UI"/>
              </a:rPr>
              <a:t>interest</a:t>
            </a:r>
            <a:r>
              <a:rPr lang="en-US" sz="2400" spc="-20" dirty="0">
                <a:latin typeface="Georgia" panose="02040502050405020303" pitchFamily="18" charset="0"/>
                <a:cs typeface="Segoe UI"/>
              </a:rPr>
              <a:t> </a:t>
            </a:r>
            <a:r>
              <a:rPr lang="en-US" sz="2400" dirty="0">
                <a:latin typeface="Georgia" panose="02040502050405020303" pitchFamily="18" charset="0"/>
                <a:cs typeface="Segoe UI"/>
              </a:rPr>
              <a:t>is</a:t>
            </a:r>
            <a:r>
              <a:rPr lang="en-US" sz="2400" spc="-60" dirty="0">
                <a:latin typeface="Georgia" panose="02040502050405020303" pitchFamily="18" charset="0"/>
                <a:cs typeface="Segoe UI"/>
              </a:rPr>
              <a:t> </a:t>
            </a:r>
            <a:r>
              <a:rPr lang="en-US" sz="2400" dirty="0">
                <a:latin typeface="Georgia" panose="02040502050405020303" pitchFamily="18" charset="0"/>
                <a:cs typeface="Segoe UI"/>
              </a:rPr>
              <a:t>paid</a:t>
            </a:r>
            <a:r>
              <a:rPr lang="en-US" sz="2400" spc="-40" dirty="0">
                <a:latin typeface="Georgia" panose="02040502050405020303" pitchFamily="18" charset="0"/>
                <a:cs typeface="Segoe UI"/>
              </a:rPr>
              <a:t> </a:t>
            </a:r>
            <a:r>
              <a:rPr lang="en-US" sz="2400" dirty="0">
                <a:latin typeface="Georgia" panose="02040502050405020303" pitchFamily="18" charset="0"/>
                <a:cs typeface="Segoe UI"/>
              </a:rPr>
              <a:t>by</a:t>
            </a:r>
            <a:r>
              <a:rPr lang="en-US" sz="2400" spc="-40" dirty="0">
                <a:latin typeface="Georgia" panose="02040502050405020303" pitchFamily="18" charset="0"/>
                <a:cs typeface="Segoe UI"/>
              </a:rPr>
              <a:t> </a:t>
            </a:r>
            <a:r>
              <a:rPr lang="en-US" sz="2400" dirty="0">
                <a:latin typeface="Georgia" panose="02040502050405020303" pitchFamily="18" charset="0"/>
                <a:cs typeface="Segoe UI"/>
              </a:rPr>
              <a:t>the</a:t>
            </a:r>
            <a:r>
              <a:rPr lang="en-US" sz="2400" spc="-5" dirty="0">
                <a:latin typeface="Georgia" panose="02040502050405020303" pitchFamily="18" charset="0"/>
                <a:cs typeface="Segoe UI"/>
              </a:rPr>
              <a:t> </a:t>
            </a:r>
            <a:r>
              <a:rPr lang="en-US" sz="2400" spc="-10" dirty="0">
                <a:latin typeface="Georgia" panose="02040502050405020303" pitchFamily="18" charset="0"/>
                <a:cs typeface="Segoe UI"/>
              </a:rPr>
              <a:t>assessee.</a:t>
            </a:r>
            <a:endParaRPr lang="en-US" sz="2400" dirty="0">
              <a:latin typeface="Georgia" panose="02040502050405020303" pitchFamily="18" charset="0"/>
              <a:cs typeface="Segoe UI"/>
            </a:endParaRPr>
          </a:p>
          <a:p>
            <a:pPr marL="356870" indent="-344170">
              <a:lnSpc>
                <a:spcPts val="2030"/>
              </a:lnSpc>
              <a:spcBef>
                <a:spcPts val="1560"/>
              </a:spcBef>
              <a:buAutoNum type="arabicParenR" startAt="3"/>
              <a:tabLst>
                <a:tab pos="356870" algn="l"/>
              </a:tabLst>
            </a:pPr>
            <a:r>
              <a:rPr lang="en-US" sz="2400" dirty="0">
                <a:latin typeface="Georgia" panose="02040502050405020303" pitchFamily="18" charset="0"/>
                <a:cs typeface="Segoe UI"/>
              </a:rPr>
              <a:t>Principal</a:t>
            </a:r>
            <a:r>
              <a:rPr lang="en-US" sz="2400" spc="-30" dirty="0">
                <a:latin typeface="Georgia" panose="02040502050405020303" pitchFamily="18" charset="0"/>
                <a:cs typeface="Segoe UI"/>
              </a:rPr>
              <a:t> </a:t>
            </a:r>
            <a:r>
              <a:rPr lang="en-US" sz="2400" dirty="0">
                <a:latin typeface="Georgia" panose="02040502050405020303" pitchFamily="18" charset="0"/>
                <a:cs typeface="Segoe UI"/>
              </a:rPr>
              <a:t>commissioner</a:t>
            </a:r>
            <a:r>
              <a:rPr lang="en-US" sz="2400" spc="-85" dirty="0">
                <a:latin typeface="Georgia" panose="02040502050405020303" pitchFamily="18" charset="0"/>
                <a:cs typeface="Segoe UI"/>
              </a:rPr>
              <a:t> </a:t>
            </a:r>
            <a:r>
              <a:rPr lang="en-US" sz="2400" dirty="0">
                <a:latin typeface="Georgia" panose="02040502050405020303" pitchFamily="18" charset="0"/>
                <a:cs typeface="Segoe UI"/>
              </a:rPr>
              <a:t>on</a:t>
            </a:r>
            <a:r>
              <a:rPr lang="en-US" sz="2400" spc="-80" dirty="0">
                <a:latin typeface="Georgia" panose="02040502050405020303" pitchFamily="18" charset="0"/>
                <a:cs typeface="Segoe UI"/>
              </a:rPr>
              <a:t> </a:t>
            </a:r>
            <a:r>
              <a:rPr lang="en-US" sz="2400" dirty="0">
                <a:latin typeface="Georgia" panose="02040502050405020303" pitchFamily="18" charset="0"/>
                <a:cs typeface="Segoe UI"/>
              </a:rPr>
              <a:t>application</a:t>
            </a:r>
            <a:r>
              <a:rPr lang="en-US" sz="2400" spc="-35" dirty="0">
                <a:latin typeface="Georgia" panose="02040502050405020303" pitchFamily="18" charset="0"/>
                <a:cs typeface="Segoe UI"/>
              </a:rPr>
              <a:t> </a:t>
            </a:r>
            <a:r>
              <a:rPr lang="en-US" sz="2400" dirty="0">
                <a:latin typeface="Georgia" panose="02040502050405020303" pitchFamily="18" charset="0"/>
                <a:cs typeface="Segoe UI"/>
              </a:rPr>
              <a:t>may</a:t>
            </a:r>
            <a:r>
              <a:rPr lang="en-US" sz="2400" spc="-70" dirty="0">
                <a:latin typeface="Georgia" panose="02040502050405020303" pitchFamily="18" charset="0"/>
                <a:cs typeface="Segoe UI"/>
              </a:rPr>
              <a:t> </a:t>
            </a:r>
            <a:r>
              <a:rPr lang="en-US" sz="2400" dirty="0">
                <a:latin typeface="Georgia" panose="02040502050405020303" pitchFamily="18" charset="0"/>
                <a:cs typeface="Segoe UI"/>
              </a:rPr>
              <a:t>reduce/waive</a:t>
            </a:r>
            <a:r>
              <a:rPr lang="en-US" sz="2400" spc="-55" dirty="0">
                <a:latin typeface="Georgia" panose="02040502050405020303" pitchFamily="18" charset="0"/>
                <a:cs typeface="Segoe UI"/>
              </a:rPr>
              <a:t> </a:t>
            </a:r>
            <a:r>
              <a:rPr lang="en-US" sz="2400" dirty="0">
                <a:latin typeface="Georgia" panose="02040502050405020303" pitchFamily="18" charset="0"/>
                <a:cs typeface="Segoe UI"/>
              </a:rPr>
              <a:t>the</a:t>
            </a:r>
            <a:r>
              <a:rPr lang="en-US" sz="2400" spc="-50" dirty="0">
                <a:latin typeface="Georgia" panose="02040502050405020303" pitchFamily="18" charset="0"/>
                <a:cs typeface="Segoe UI"/>
              </a:rPr>
              <a:t> </a:t>
            </a:r>
            <a:r>
              <a:rPr lang="en-US" sz="2400" dirty="0">
                <a:latin typeface="Georgia" panose="02040502050405020303" pitchFamily="18" charset="0"/>
                <a:cs typeface="Segoe UI"/>
              </a:rPr>
              <a:t>penalty</a:t>
            </a:r>
            <a:r>
              <a:rPr lang="en-US" sz="2400" spc="-10" dirty="0">
                <a:latin typeface="Georgia" panose="02040502050405020303" pitchFamily="18" charset="0"/>
                <a:cs typeface="Segoe UI"/>
              </a:rPr>
              <a:t> </a:t>
            </a:r>
            <a:r>
              <a:rPr lang="en-US" sz="2400" dirty="0">
                <a:latin typeface="Georgia" panose="02040502050405020303" pitchFamily="18" charset="0"/>
                <a:cs typeface="Segoe UI"/>
              </a:rPr>
              <a:t>u/s</a:t>
            </a:r>
            <a:r>
              <a:rPr lang="en-US" sz="2400" spc="-65" dirty="0">
                <a:latin typeface="Georgia" panose="02040502050405020303" pitchFamily="18" charset="0"/>
                <a:cs typeface="Segoe UI"/>
              </a:rPr>
              <a:t> </a:t>
            </a:r>
            <a:r>
              <a:rPr lang="en-US" sz="2400" dirty="0">
                <a:latin typeface="Georgia" panose="02040502050405020303" pitchFamily="18" charset="0"/>
                <a:cs typeface="Segoe UI"/>
              </a:rPr>
              <a:t>271H,</a:t>
            </a:r>
            <a:r>
              <a:rPr lang="en-US" sz="2400" spc="-50" dirty="0">
                <a:latin typeface="Georgia" panose="02040502050405020303" pitchFamily="18" charset="0"/>
                <a:cs typeface="Segoe UI"/>
              </a:rPr>
              <a:t> </a:t>
            </a:r>
            <a:r>
              <a:rPr lang="en-US" sz="2400" dirty="0">
                <a:latin typeface="Georgia" panose="02040502050405020303" pitchFamily="18" charset="0"/>
                <a:cs typeface="Segoe UI"/>
              </a:rPr>
              <a:t>within</a:t>
            </a:r>
            <a:r>
              <a:rPr lang="en-US" sz="2400" spc="-40" dirty="0">
                <a:latin typeface="Georgia" panose="02040502050405020303" pitchFamily="18" charset="0"/>
                <a:cs typeface="Segoe UI"/>
              </a:rPr>
              <a:t> </a:t>
            </a:r>
            <a:r>
              <a:rPr lang="en-US" sz="2400" dirty="0">
                <a:latin typeface="Georgia" panose="02040502050405020303" pitchFamily="18" charset="0"/>
                <a:cs typeface="Segoe UI"/>
              </a:rPr>
              <a:t>the</a:t>
            </a:r>
            <a:r>
              <a:rPr lang="en-US" sz="2400" spc="-50" dirty="0">
                <a:latin typeface="Georgia" panose="02040502050405020303" pitchFamily="18" charset="0"/>
                <a:cs typeface="Segoe UI"/>
              </a:rPr>
              <a:t> </a:t>
            </a:r>
            <a:r>
              <a:rPr lang="en-US" sz="2400" spc="-10" dirty="0">
                <a:latin typeface="Georgia" panose="02040502050405020303" pitchFamily="18" charset="0"/>
                <a:cs typeface="Segoe UI"/>
              </a:rPr>
              <a:t>provisions </a:t>
            </a:r>
            <a:r>
              <a:rPr lang="en-US" sz="2400" dirty="0">
                <a:latin typeface="Georgia" panose="02040502050405020303" pitchFamily="18" charset="0"/>
                <a:cs typeface="Segoe UI"/>
              </a:rPr>
              <a:t>of</a:t>
            </a:r>
            <a:r>
              <a:rPr lang="en-US" sz="2400" spc="-65" dirty="0">
                <a:latin typeface="Georgia" panose="02040502050405020303" pitchFamily="18" charset="0"/>
                <a:cs typeface="Segoe UI"/>
              </a:rPr>
              <a:t> </a:t>
            </a:r>
            <a:r>
              <a:rPr lang="en-US" sz="2400" dirty="0">
                <a:latin typeface="Georgia" panose="02040502050405020303" pitchFamily="18" charset="0"/>
                <a:cs typeface="Segoe UI"/>
              </a:rPr>
              <a:t>section</a:t>
            </a:r>
            <a:r>
              <a:rPr lang="en-US" sz="2400" spc="-45" dirty="0">
                <a:latin typeface="Georgia" panose="02040502050405020303" pitchFamily="18" charset="0"/>
                <a:cs typeface="Segoe UI"/>
              </a:rPr>
              <a:t> </a:t>
            </a:r>
            <a:r>
              <a:rPr lang="en-US" sz="2400" dirty="0">
                <a:latin typeface="Georgia" panose="02040502050405020303" pitchFamily="18" charset="0"/>
                <a:cs typeface="Segoe UI"/>
              </a:rPr>
              <a:t>273A(4)</a:t>
            </a:r>
            <a:r>
              <a:rPr lang="en-US" sz="2400" spc="-5" dirty="0">
                <a:latin typeface="Georgia" panose="02040502050405020303" pitchFamily="18" charset="0"/>
                <a:cs typeface="Segoe UI"/>
              </a:rPr>
              <a:t> </a:t>
            </a:r>
            <a:r>
              <a:rPr lang="en-US" sz="2400" dirty="0">
                <a:latin typeface="Georgia" panose="02040502050405020303" pitchFamily="18" charset="0"/>
                <a:cs typeface="Segoe UI"/>
              </a:rPr>
              <a:t>or</a:t>
            </a:r>
            <a:r>
              <a:rPr lang="en-US" sz="2400" spc="-55" dirty="0">
                <a:latin typeface="Georgia" panose="02040502050405020303" pitchFamily="18" charset="0"/>
                <a:cs typeface="Segoe UI"/>
              </a:rPr>
              <a:t> </a:t>
            </a:r>
            <a:r>
              <a:rPr lang="en-US" sz="2400" dirty="0">
                <a:latin typeface="Georgia" panose="02040502050405020303" pitchFamily="18" charset="0"/>
                <a:cs typeface="Segoe UI"/>
              </a:rPr>
              <a:t>consider</a:t>
            </a:r>
            <a:r>
              <a:rPr lang="en-US" sz="2400" spc="-35" dirty="0">
                <a:latin typeface="Georgia" panose="02040502050405020303" pitchFamily="18" charset="0"/>
                <a:cs typeface="Segoe UI"/>
              </a:rPr>
              <a:t> </a:t>
            </a:r>
            <a:r>
              <a:rPr lang="en-US" sz="2400" dirty="0">
                <a:latin typeface="Georgia" panose="02040502050405020303" pitchFamily="18" charset="0"/>
                <a:cs typeface="Segoe UI"/>
              </a:rPr>
              <a:t>the</a:t>
            </a:r>
            <a:r>
              <a:rPr lang="en-US" sz="2400" spc="-40" dirty="0">
                <a:latin typeface="Georgia" panose="02040502050405020303" pitchFamily="18" charset="0"/>
                <a:cs typeface="Segoe UI"/>
              </a:rPr>
              <a:t> </a:t>
            </a:r>
            <a:r>
              <a:rPr lang="en-US" sz="2400" dirty="0">
                <a:latin typeface="Georgia" panose="02040502050405020303" pitchFamily="18" charset="0"/>
                <a:cs typeface="Segoe UI"/>
              </a:rPr>
              <a:t>genuine</a:t>
            </a:r>
            <a:r>
              <a:rPr lang="en-US" sz="2400" spc="-40" dirty="0">
                <a:latin typeface="Georgia" panose="02040502050405020303" pitchFamily="18" charset="0"/>
                <a:cs typeface="Segoe UI"/>
              </a:rPr>
              <a:t> </a:t>
            </a:r>
            <a:r>
              <a:rPr lang="en-US" sz="2400" dirty="0">
                <a:latin typeface="Georgia" panose="02040502050405020303" pitchFamily="18" charset="0"/>
                <a:cs typeface="Segoe UI"/>
              </a:rPr>
              <a:t>reason</a:t>
            </a:r>
            <a:r>
              <a:rPr lang="en-US" sz="2400" spc="-65" dirty="0">
                <a:latin typeface="Georgia" panose="02040502050405020303" pitchFamily="18" charset="0"/>
                <a:cs typeface="Segoe UI"/>
              </a:rPr>
              <a:t> </a:t>
            </a:r>
            <a:r>
              <a:rPr lang="en-US" sz="2400" dirty="0">
                <a:latin typeface="Georgia" panose="02040502050405020303" pitchFamily="18" charset="0"/>
                <a:cs typeface="Segoe UI"/>
              </a:rPr>
              <a:t>under</a:t>
            </a:r>
            <a:r>
              <a:rPr lang="en-US" sz="2400" spc="-35" dirty="0">
                <a:latin typeface="Georgia" panose="02040502050405020303" pitchFamily="18" charset="0"/>
                <a:cs typeface="Segoe UI"/>
              </a:rPr>
              <a:t> </a:t>
            </a:r>
            <a:r>
              <a:rPr lang="en-US" sz="2400" dirty="0">
                <a:latin typeface="Georgia" panose="02040502050405020303" pitchFamily="18" charset="0"/>
                <a:cs typeface="Segoe UI"/>
              </a:rPr>
              <a:t>the</a:t>
            </a:r>
            <a:r>
              <a:rPr lang="en-US" sz="2400" spc="-40" dirty="0">
                <a:latin typeface="Georgia" panose="02040502050405020303" pitchFamily="18" charset="0"/>
                <a:cs typeface="Segoe UI"/>
              </a:rPr>
              <a:t> </a:t>
            </a:r>
            <a:r>
              <a:rPr lang="en-US" sz="2400" dirty="0">
                <a:latin typeface="Georgia" panose="02040502050405020303" pitchFamily="18" charset="0"/>
                <a:cs typeface="Segoe UI"/>
              </a:rPr>
              <a:t>provisions</a:t>
            </a:r>
            <a:r>
              <a:rPr lang="en-US" sz="2400" spc="-35" dirty="0">
                <a:latin typeface="Georgia" panose="02040502050405020303" pitchFamily="18" charset="0"/>
                <a:cs typeface="Segoe UI"/>
              </a:rPr>
              <a:t> </a:t>
            </a:r>
            <a:r>
              <a:rPr lang="en-US" sz="2400" dirty="0">
                <a:latin typeface="Georgia" panose="02040502050405020303" pitchFamily="18" charset="0"/>
                <a:cs typeface="Segoe UI"/>
              </a:rPr>
              <a:t>of</a:t>
            </a:r>
            <a:r>
              <a:rPr lang="en-US" sz="2400" spc="-65" dirty="0">
                <a:latin typeface="Georgia" panose="02040502050405020303" pitchFamily="18" charset="0"/>
                <a:cs typeface="Segoe UI"/>
              </a:rPr>
              <a:t> </a:t>
            </a:r>
            <a:r>
              <a:rPr lang="en-US" sz="2400" dirty="0">
                <a:latin typeface="Georgia" panose="02040502050405020303" pitchFamily="18" charset="0"/>
                <a:cs typeface="Segoe UI"/>
              </a:rPr>
              <a:t>section</a:t>
            </a:r>
            <a:r>
              <a:rPr lang="en-US" sz="2400" spc="-45" dirty="0">
                <a:latin typeface="Georgia" panose="02040502050405020303" pitchFamily="18" charset="0"/>
                <a:cs typeface="Segoe UI"/>
              </a:rPr>
              <a:t> </a:t>
            </a:r>
            <a:r>
              <a:rPr lang="en-US" sz="2400" spc="-10" dirty="0">
                <a:latin typeface="Georgia" panose="02040502050405020303" pitchFamily="18" charset="0"/>
                <a:cs typeface="Segoe UI"/>
              </a:rPr>
              <a:t>273B.</a:t>
            </a:r>
          </a:p>
          <a:p>
            <a:pPr marL="12700" indent="0">
              <a:lnSpc>
                <a:spcPts val="2030"/>
              </a:lnSpc>
              <a:spcBef>
                <a:spcPts val="1560"/>
              </a:spcBef>
              <a:buNone/>
              <a:tabLst>
                <a:tab pos="356870" algn="l"/>
              </a:tabLst>
            </a:pPr>
            <a:r>
              <a:rPr lang="en-US" sz="2400" b="1" spc="-10" dirty="0">
                <a:latin typeface="Georgia" panose="02040502050405020303" pitchFamily="18" charset="0"/>
                <a:cs typeface="Segoe UI"/>
              </a:rPr>
              <a:t>Scenario of filing TDS returns showing only a small amount and then revising the return paying hefty TDS amounts to avoid levy of Late fees u/s 234E, whether 271H can be applied?</a:t>
            </a:r>
            <a:endParaRPr lang="en-US" sz="2400" b="1" dirty="0">
              <a:latin typeface="Georgia" panose="02040502050405020303" pitchFamily="18" charset="0"/>
              <a:cs typeface="Segoe UI"/>
            </a:endParaRPr>
          </a:p>
          <a:p>
            <a:endParaRPr lang="en-IN" dirty="0"/>
          </a:p>
        </p:txBody>
      </p:sp>
    </p:spTree>
    <p:extLst>
      <p:ext uri="{BB962C8B-B14F-4D97-AF65-F5344CB8AC3E}">
        <p14:creationId xmlns:p14="http://schemas.microsoft.com/office/powerpoint/2010/main" val="20758632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EDAF1-0663-D630-B2AC-94A1FDB64EFD}"/>
              </a:ext>
            </a:extLst>
          </p:cNvPr>
          <p:cNvSpPr>
            <a:spLocks noGrp="1"/>
          </p:cNvSpPr>
          <p:nvPr>
            <p:ph type="title"/>
          </p:nvPr>
        </p:nvSpPr>
        <p:spPr/>
        <p:txBody>
          <a:bodyPr/>
          <a:lstStyle/>
          <a:p>
            <a:r>
              <a:rPr lang="en-US" dirty="0"/>
              <a:t>Sec 206AA / Sec 206CC</a:t>
            </a:r>
            <a:endParaRPr lang="en-IN" dirty="0"/>
          </a:p>
        </p:txBody>
      </p:sp>
      <p:sp>
        <p:nvSpPr>
          <p:cNvPr id="3" name="Content Placeholder 2">
            <a:extLst>
              <a:ext uri="{FF2B5EF4-FFF2-40B4-BE49-F238E27FC236}">
                <a16:creationId xmlns:a16="http://schemas.microsoft.com/office/drawing/2014/main" id="{98D3BD20-1714-E7B4-40FE-B3C97F619D90}"/>
              </a:ext>
            </a:extLst>
          </p:cNvPr>
          <p:cNvSpPr>
            <a:spLocks noGrp="1"/>
          </p:cNvSpPr>
          <p:nvPr>
            <p:ph sz="quarter" idx="1"/>
          </p:nvPr>
        </p:nvSpPr>
        <p:spPr/>
        <p:txBody>
          <a:bodyPr>
            <a:normAutofit fontScale="70000" lnSpcReduction="20000"/>
          </a:bodyPr>
          <a:lstStyle/>
          <a:p>
            <a:pPr marL="118872" indent="0" algn="just">
              <a:buNone/>
            </a:pPr>
            <a:r>
              <a:rPr lang="en-US" sz="3200" b="1" dirty="0"/>
              <a:t>Section 206AA- Requirement to furnish Permanent Account Number by Deductee</a:t>
            </a:r>
          </a:p>
          <a:p>
            <a:pPr marL="118872" indent="0" algn="just">
              <a:buNone/>
            </a:pPr>
            <a:r>
              <a:rPr lang="en-US" sz="2800" dirty="0"/>
              <a:t>-If PAN No not obtained then TDS shall be deducted at higher of-</a:t>
            </a:r>
          </a:p>
          <a:p>
            <a:pPr marL="633222" indent="-514350" algn="just">
              <a:buAutoNum type="alphaLcParenR"/>
            </a:pPr>
            <a:r>
              <a:rPr lang="en-US" sz="2800" dirty="0"/>
              <a:t>At the rate specified in the relevant provision of this Act; or</a:t>
            </a:r>
          </a:p>
          <a:p>
            <a:pPr marL="633222" indent="-514350" algn="just">
              <a:buAutoNum type="alphaLcParenR"/>
            </a:pPr>
            <a:r>
              <a:rPr lang="en-US" sz="2800" dirty="0"/>
              <a:t>At the rate or rates in force; or</a:t>
            </a:r>
          </a:p>
          <a:p>
            <a:pPr marL="633222" indent="-514350" algn="just">
              <a:buAutoNum type="alphaLcParenR"/>
            </a:pPr>
            <a:r>
              <a:rPr lang="en-US" sz="2800" dirty="0"/>
              <a:t>At the rate of 20%</a:t>
            </a:r>
          </a:p>
          <a:p>
            <a:pPr marL="118872" indent="0" algn="just">
              <a:buNone/>
            </a:pPr>
            <a:r>
              <a:rPr lang="en-US" sz="2800" dirty="0"/>
              <a:t>For 194O &amp; 194Q – 5% </a:t>
            </a:r>
            <a:endParaRPr lang="en-IN" sz="2800" dirty="0"/>
          </a:p>
          <a:p>
            <a:pPr marL="118872" indent="0" algn="just">
              <a:buNone/>
            </a:pPr>
            <a:endParaRPr lang="en-US" sz="2800" b="1" dirty="0"/>
          </a:p>
          <a:p>
            <a:pPr marL="118872" indent="0" algn="just">
              <a:buNone/>
            </a:pPr>
            <a:r>
              <a:rPr lang="en-US" sz="2800" b="1" dirty="0"/>
              <a:t>Section 206CC- Requirement to furnish Permanent Account Number by Collectee</a:t>
            </a:r>
          </a:p>
          <a:p>
            <a:pPr marL="118872" indent="0" algn="just">
              <a:buNone/>
            </a:pPr>
            <a:r>
              <a:rPr lang="en-US" sz="2400" dirty="0"/>
              <a:t>-If PAN No not obtained then TCS shall be collected at higher of-</a:t>
            </a:r>
          </a:p>
          <a:p>
            <a:pPr marL="633222" indent="-514350" algn="just">
              <a:buAutoNum type="alphaLcParenR"/>
            </a:pPr>
            <a:r>
              <a:rPr lang="en-US" sz="2400" dirty="0"/>
              <a:t>At twice the rate specified in relevant </a:t>
            </a:r>
            <a:r>
              <a:rPr lang="en-US" sz="2400" dirty="0" err="1"/>
              <a:t>provision;or</a:t>
            </a:r>
            <a:endParaRPr lang="en-US" sz="2400" dirty="0"/>
          </a:p>
          <a:p>
            <a:pPr marL="633222" indent="-514350" algn="just">
              <a:buAutoNum type="alphaLcParenR"/>
            </a:pPr>
            <a:r>
              <a:rPr lang="en-US" sz="2400" dirty="0"/>
              <a:t>At the rate of 5% </a:t>
            </a:r>
          </a:p>
          <a:p>
            <a:pPr marL="118872" indent="0" algn="just">
              <a:buNone/>
            </a:pPr>
            <a:r>
              <a:rPr lang="en-US" sz="2400" dirty="0"/>
              <a:t>Provided that the rate of tax collection at source under this section shall not exceed 20%</a:t>
            </a:r>
            <a:endParaRPr lang="en-IN" sz="2400" dirty="0"/>
          </a:p>
          <a:p>
            <a:endParaRPr lang="en-IN" dirty="0"/>
          </a:p>
        </p:txBody>
      </p:sp>
    </p:spTree>
    <p:extLst>
      <p:ext uri="{BB962C8B-B14F-4D97-AF65-F5344CB8AC3E}">
        <p14:creationId xmlns:p14="http://schemas.microsoft.com/office/powerpoint/2010/main" val="2865799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79896-242A-3F99-8BBD-3C2F3C3F32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A54290-C720-C99D-8184-61E03DA7F523}"/>
              </a:ext>
            </a:extLst>
          </p:cNvPr>
          <p:cNvSpPr>
            <a:spLocks noGrp="1"/>
          </p:cNvSpPr>
          <p:nvPr>
            <p:ph type="title"/>
          </p:nvPr>
        </p:nvSpPr>
        <p:spPr/>
        <p:txBody>
          <a:bodyPr/>
          <a:lstStyle/>
          <a:p>
            <a:r>
              <a:rPr lang="en-US" b="1" dirty="0"/>
              <a:t>TDS under the new Income Tax Bill</a:t>
            </a:r>
          </a:p>
        </p:txBody>
      </p:sp>
      <p:sp>
        <p:nvSpPr>
          <p:cNvPr id="3" name="Content Placeholder 2">
            <a:extLst>
              <a:ext uri="{FF2B5EF4-FFF2-40B4-BE49-F238E27FC236}">
                <a16:creationId xmlns:a16="http://schemas.microsoft.com/office/drawing/2014/main" id="{6B0B0B7A-9036-E26E-3B3F-4E540DBDAEDC}"/>
              </a:ext>
            </a:extLst>
          </p:cNvPr>
          <p:cNvSpPr>
            <a:spLocks noGrp="1"/>
          </p:cNvSpPr>
          <p:nvPr>
            <p:ph sz="quarter" idx="1"/>
          </p:nvPr>
        </p:nvSpPr>
        <p:spPr/>
        <p:txBody>
          <a:bodyPr>
            <a:normAutofit/>
          </a:bodyPr>
          <a:lstStyle/>
          <a:p>
            <a:r>
              <a:rPr lang="en-US" sz="1800" b="1" i="0" dirty="0">
                <a:solidFill>
                  <a:srgbClr val="314259"/>
                </a:solidFill>
                <a:effectLst/>
              </a:rPr>
              <a:t>Covered under Chapter XIX – Collection and recovery of Tax</a:t>
            </a:r>
          </a:p>
          <a:p>
            <a:endParaRPr lang="en-US" sz="1800" b="1" i="0" dirty="0">
              <a:solidFill>
                <a:srgbClr val="314259"/>
              </a:solidFill>
              <a:effectLst/>
            </a:endParaRPr>
          </a:p>
          <a:p>
            <a:r>
              <a:rPr lang="en-US" sz="1800" b="1" i="0" dirty="0">
                <a:solidFill>
                  <a:srgbClr val="314259"/>
                </a:solidFill>
                <a:effectLst/>
              </a:rPr>
              <a:t>Consolidation of TDS provisions:</a:t>
            </a:r>
            <a:r>
              <a:rPr lang="en-US" sz="1800" b="0" i="0" dirty="0">
                <a:solidFill>
                  <a:srgbClr val="314259"/>
                </a:solidFill>
                <a:effectLst/>
              </a:rPr>
              <a:t> TDS provisions (previously spread across Sections 192 to 194T) are consolidated into Section 393 for easier reference. TCS provisions are enumerated in Section 394. Total Chapter covers Section 390 to Section 402.</a:t>
            </a:r>
          </a:p>
          <a:p>
            <a:pPr marL="0" indent="0">
              <a:buNone/>
            </a:pPr>
            <a:endParaRPr lang="en-US" sz="1800" b="0" i="0" dirty="0">
              <a:solidFill>
                <a:srgbClr val="314259"/>
              </a:solidFill>
              <a:effectLst/>
            </a:endParaRPr>
          </a:p>
          <a:p>
            <a:r>
              <a:rPr lang="en-US" sz="1800" dirty="0">
                <a:solidFill>
                  <a:srgbClr val="314259"/>
                </a:solidFill>
              </a:rPr>
              <a:t>No Changes in Slabs /rate of tax except change of section and all clauses being covered under one single section instead of various sections.</a:t>
            </a:r>
            <a:endParaRPr lang="en-US" sz="1800" b="0" i="0" dirty="0">
              <a:solidFill>
                <a:srgbClr val="314259"/>
              </a:solidFill>
              <a:effectLst/>
            </a:endParaRPr>
          </a:p>
        </p:txBody>
      </p:sp>
    </p:spTree>
    <p:extLst>
      <p:ext uri="{BB962C8B-B14F-4D97-AF65-F5344CB8AC3E}">
        <p14:creationId xmlns:p14="http://schemas.microsoft.com/office/powerpoint/2010/main" val="636641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D7635-2240-77D5-59B7-750715DBF335}"/>
              </a:ext>
            </a:extLst>
          </p:cNvPr>
          <p:cNvSpPr>
            <a:spLocks noGrp="1"/>
          </p:cNvSpPr>
          <p:nvPr>
            <p:ph type="title"/>
          </p:nvPr>
        </p:nvSpPr>
        <p:spPr/>
        <p:txBody>
          <a:bodyPr/>
          <a:lstStyle/>
          <a:p>
            <a:r>
              <a:rPr lang="en-US" dirty="0"/>
              <a:t>TCS Provisions at a glance</a:t>
            </a:r>
            <a:endParaRPr lang="en-IN" dirty="0"/>
          </a:p>
        </p:txBody>
      </p:sp>
      <p:sp>
        <p:nvSpPr>
          <p:cNvPr id="3" name="Content Placeholder 2">
            <a:extLst>
              <a:ext uri="{FF2B5EF4-FFF2-40B4-BE49-F238E27FC236}">
                <a16:creationId xmlns:a16="http://schemas.microsoft.com/office/drawing/2014/main" id="{7846E727-01DC-936D-DAE8-380C9F514CFD}"/>
              </a:ext>
            </a:extLst>
          </p:cNvPr>
          <p:cNvSpPr>
            <a:spLocks noGrp="1"/>
          </p:cNvSpPr>
          <p:nvPr>
            <p:ph sz="quarter" idx="1"/>
          </p:nvPr>
        </p:nvSpPr>
        <p:spPr/>
        <p:txBody>
          <a:bodyPr/>
          <a:lstStyle/>
          <a:p>
            <a:r>
              <a:rPr lang="en-US" dirty="0">
                <a:hlinkClick r:id="rId2" action="ppaction://hlinksldjump"/>
              </a:rPr>
              <a:t>TDS Rate Chart Page 6</a:t>
            </a:r>
          </a:p>
          <a:p>
            <a:endParaRPr lang="en-US" dirty="0">
              <a:hlinkClick r:id="rId2" action="ppaction://hlinksldjump"/>
            </a:endParaRPr>
          </a:p>
          <a:p>
            <a:r>
              <a:rPr lang="en-US" dirty="0">
                <a:hlinkClick r:id="rId2" action="ppaction://hlinksldjump"/>
              </a:rPr>
              <a:t>A detailed discussion as regards Section 206C(1G) has been done in separate slides</a:t>
            </a:r>
          </a:p>
          <a:p>
            <a:pPr marL="0" indent="0">
              <a:buNone/>
            </a:pPr>
            <a:r>
              <a:rPr lang="en-US" dirty="0">
                <a:hlinkClick r:id="rId2" action="ppaction://hlinksldjump"/>
              </a:rPr>
              <a:t> </a:t>
            </a:r>
            <a:endParaRPr lang="en-IN" dirty="0"/>
          </a:p>
          <a:p>
            <a:endParaRPr lang="en-IN" dirty="0"/>
          </a:p>
        </p:txBody>
      </p:sp>
    </p:spTree>
    <p:extLst>
      <p:ext uri="{BB962C8B-B14F-4D97-AF65-F5344CB8AC3E}">
        <p14:creationId xmlns:p14="http://schemas.microsoft.com/office/powerpoint/2010/main" val="1691357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969D5-DC8C-2596-F231-F7FDE077C523}"/>
              </a:ext>
            </a:extLst>
          </p:cNvPr>
          <p:cNvSpPr>
            <a:spLocks noGrp="1"/>
          </p:cNvSpPr>
          <p:nvPr>
            <p:ph type="title"/>
          </p:nvPr>
        </p:nvSpPr>
        <p:spPr/>
        <p:txBody>
          <a:bodyPr/>
          <a:lstStyle/>
          <a:p>
            <a:r>
              <a:rPr lang="en-US" dirty="0"/>
              <a:t>Issues???</a:t>
            </a:r>
            <a:endParaRPr lang="en-IN" dirty="0"/>
          </a:p>
        </p:txBody>
      </p:sp>
      <p:pic>
        <p:nvPicPr>
          <p:cNvPr id="4" name="Picture 2">
            <a:extLst>
              <a:ext uri="{FF2B5EF4-FFF2-40B4-BE49-F238E27FC236}">
                <a16:creationId xmlns:a16="http://schemas.microsoft.com/office/drawing/2014/main" id="{49D9C27F-CB0F-5222-7B2B-69E08BB5EFE4}"/>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14400" y="1790700"/>
            <a:ext cx="7772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03932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87E5D-6CA1-37E8-8368-597FCFD2508A}"/>
              </a:ext>
            </a:extLst>
          </p:cNvPr>
          <p:cNvSpPr>
            <a:spLocks noGrp="1"/>
          </p:cNvSpPr>
          <p:nvPr>
            <p:ph type="title"/>
          </p:nvPr>
        </p:nvSpPr>
        <p:spPr/>
        <p:txBody>
          <a:bodyPr/>
          <a:lstStyle/>
          <a:p>
            <a:r>
              <a:rPr lang="en-US" dirty="0"/>
              <a:t>Issues</a:t>
            </a:r>
            <a:endParaRPr lang="en-IN" dirty="0"/>
          </a:p>
        </p:txBody>
      </p:sp>
      <p:sp>
        <p:nvSpPr>
          <p:cNvPr id="3" name="Content Placeholder 2">
            <a:extLst>
              <a:ext uri="{FF2B5EF4-FFF2-40B4-BE49-F238E27FC236}">
                <a16:creationId xmlns:a16="http://schemas.microsoft.com/office/drawing/2014/main" id="{A301DBE2-833F-24C7-0FA2-9DD6B1234777}"/>
              </a:ext>
            </a:extLst>
          </p:cNvPr>
          <p:cNvSpPr>
            <a:spLocks noGrp="1"/>
          </p:cNvSpPr>
          <p:nvPr>
            <p:ph sz="quarter" idx="1"/>
          </p:nvPr>
        </p:nvSpPr>
        <p:spPr/>
        <p:txBody>
          <a:bodyPr>
            <a:normAutofit fontScale="92500" lnSpcReduction="10000"/>
          </a:bodyPr>
          <a:lstStyle/>
          <a:p>
            <a:r>
              <a:rPr lang="en-US" dirty="0"/>
              <a:t>Short Deduction of TDS whether would result in disallowance of expenditure?</a:t>
            </a:r>
          </a:p>
          <a:p>
            <a:r>
              <a:rPr lang="en-US" dirty="0"/>
              <a:t>Under which TDS section would TDS deduction be done in case of Processing fees or other charges is paid to an NBFC?</a:t>
            </a:r>
          </a:p>
          <a:p>
            <a:r>
              <a:rPr lang="en-US" dirty="0"/>
              <a:t>Whether TDS applicable in case of re-imbursement of expenses?</a:t>
            </a:r>
          </a:p>
          <a:p>
            <a:r>
              <a:rPr lang="en-US" dirty="0"/>
              <a:t>Payment to a Hotel for an event Rs. 2.50 lacs ? Whether TDS deductible and under which Section?</a:t>
            </a:r>
          </a:p>
          <a:p>
            <a:r>
              <a:rPr lang="en-US" dirty="0"/>
              <a:t>TDS Carried Forward option.</a:t>
            </a:r>
          </a:p>
          <a:p>
            <a:r>
              <a:rPr lang="en-US" dirty="0"/>
              <a:t>What would be the rate applicable and which section of TDS in case Rent payment is made for Commercial premises as well as amount is paid for Maintenance services to the Owner of the property who then pays to Society?</a:t>
            </a:r>
          </a:p>
          <a:p>
            <a:endParaRPr lang="en-US" dirty="0"/>
          </a:p>
          <a:p>
            <a:endParaRPr lang="en-IN" dirty="0"/>
          </a:p>
        </p:txBody>
      </p:sp>
    </p:spTree>
    <p:extLst>
      <p:ext uri="{BB962C8B-B14F-4D97-AF65-F5344CB8AC3E}">
        <p14:creationId xmlns:p14="http://schemas.microsoft.com/office/powerpoint/2010/main" val="29337712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8970F-879A-CB35-D615-D0E425AC288D}"/>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0A60E412-CC77-BC86-D365-8969C670EFAE}"/>
              </a:ext>
            </a:extLst>
          </p:cNvPr>
          <p:cNvSpPr>
            <a:spLocks noGrp="1"/>
          </p:cNvSpPr>
          <p:nvPr>
            <p:ph sz="quarter" idx="1"/>
          </p:nvPr>
        </p:nvSpPr>
        <p:spPr/>
        <p:txBody>
          <a:bodyPr>
            <a:normAutofit fontScale="85000" lnSpcReduction="20000"/>
          </a:bodyPr>
          <a:lstStyle/>
          <a:p>
            <a:pPr marL="0" indent="0">
              <a:buNone/>
            </a:pPr>
            <a:r>
              <a:rPr lang="en-US" dirty="0">
                <a:latin typeface="Georgia" panose="02040502050405020303" pitchFamily="18" charset="0"/>
              </a:rPr>
              <a:t>Opinions and Interpretations along with specific scenario in each particular case are the basis for determination of exact liability for TDS or TCS. </a:t>
            </a:r>
          </a:p>
          <a:p>
            <a:pPr marL="0" indent="0">
              <a:buNone/>
            </a:pPr>
            <a:endParaRPr lang="en-US" dirty="0">
              <a:latin typeface="Georgia" panose="02040502050405020303" pitchFamily="18" charset="0"/>
            </a:endParaRPr>
          </a:p>
          <a:p>
            <a:pPr marL="0" indent="0">
              <a:buNone/>
            </a:pPr>
            <a:r>
              <a:rPr lang="en-US" b="1" dirty="0">
                <a:latin typeface="Georgia" panose="02040502050405020303" pitchFamily="18" charset="0"/>
              </a:rPr>
              <a:t>Opinions are like Wrist Watch, Everyone has got its own and everyone feels that their time is right!!! </a:t>
            </a:r>
          </a:p>
          <a:p>
            <a:pPr marL="0" indent="0">
              <a:buNone/>
            </a:pPr>
            <a:endParaRPr lang="en-US" dirty="0">
              <a:latin typeface="Georgia" panose="02040502050405020303" pitchFamily="18" charset="0"/>
            </a:endParaRPr>
          </a:p>
          <a:p>
            <a:pPr marL="0" indent="0">
              <a:buNone/>
            </a:pPr>
            <a:r>
              <a:rPr lang="en-US" dirty="0">
                <a:latin typeface="Georgia" panose="02040502050405020303" pitchFamily="18" charset="0"/>
              </a:rPr>
              <a:t>Thanks a lot!!!!!</a:t>
            </a:r>
          </a:p>
          <a:p>
            <a:pPr marL="0" indent="0">
              <a:buNone/>
            </a:pPr>
            <a:endParaRPr lang="en-US" b="1" dirty="0">
              <a:latin typeface="Georgia" panose="02040502050405020303" pitchFamily="18" charset="0"/>
            </a:endParaRPr>
          </a:p>
          <a:p>
            <a:pPr marL="0" indent="0">
              <a:buNone/>
            </a:pPr>
            <a:r>
              <a:rPr lang="en-US" b="1" dirty="0">
                <a:latin typeface="Georgia" panose="02040502050405020303" pitchFamily="18" charset="0"/>
              </a:rPr>
              <a:t>- CA SAKET BAGDIA</a:t>
            </a:r>
          </a:p>
          <a:p>
            <a:pPr marL="0" indent="0">
              <a:buNone/>
            </a:pPr>
            <a:r>
              <a:rPr lang="en-US" b="1" dirty="0">
                <a:latin typeface="Georgia" panose="02040502050405020303" pitchFamily="18" charset="0"/>
              </a:rPr>
              <a:t>Past Chairman, Nagpur Branch of WIRC of ICAI</a:t>
            </a:r>
          </a:p>
          <a:p>
            <a:pPr marL="0" indent="0">
              <a:buNone/>
            </a:pPr>
            <a:r>
              <a:rPr lang="en-US" b="1" dirty="0">
                <a:latin typeface="Georgia" panose="02040502050405020303" pitchFamily="18" charset="0"/>
              </a:rPr>
              <a:t>Mob – 9823272345</a:t>
            </a:r>
          </a:p>
          <a:p>
            <a:pPr marL="0" indent="0">
              <a:buNone/>
            </a:pPr>
            <a:r>
              <a:rPr lang="en-US" b="1" dirty="0">
                <a:latin typeface="Georgia" panose="02040502050405020303" pitchFamily="18" charset="0"/>
              </a:rPr>
              <a:t>Email – casaket123@gmail.com</a:t>
            </a:r>
            <a:endParaRPr lang="en-IN" b="1" dirty="0">
              <a:latin typeface="Georgia" panose="02040502050405020303" pitchFamily="18" charset="0"/>
            </a:endParaRPr>
          </a:p>
          <a:p>
            <a:endParaRPr lang="en-IN" dirty="0"/>
          </a:p>
        </p:txBody>
      </p:sp>
    </p:spTree>
    <p:extLst>
      <p:ext uri="{BB962C8B-B14F-4D97-AF65-F5344CB8AC3E}">
        <p14:creationId xmlns:p14="http://schemas.microsoft.com/office/powerpoint/2010/main" val="4010599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0DB9A-F872-7A24-8616-E645649913D5}"/>
              </a:ext>
            </a:extLst>
          </p:cNvPr>
          <p:cNvSpPr>
            <a:spLocks noGrp="1"/>
          </p:cNvSpPr>
          <p:nvPr>
            <p:ph type="title"/>
          </p:nvPr>
        </p:nvSpPr>
        <p:spPr/>
        <p:txBody>
          <a:bodyPr>
            <a:normAutofit fontScale="90000"/>
          </a:bodyPr>
          <a:lstStyle/>
          <a:p>
            <a:r>
              <a:rPr lang="en-US" b="1" dirty="0"/>
              <a:t>Whether Statutory Auditor of a Company can file TDS returns???</a:t>
            </a:r>
            <a:endParaRPr lang="en-IN" b="1" dirty="0"/>
          </a:p>
        </p:txBody>
      </p:sp>
      <p:sp>
        <p:nvSpPr>
          <p:cNvPr id="3" name="Content Placeholder 2">
            <a:extLst>
              <a:ext uri="{FF2B5EF4-FFF2-40B4-BE49-F238E27FC236}">
                <a16:creationId xmlns:a16="http://schemas.microsoft.com/office/drawing/2014/main" id="{DE3DECB1-04ED-B770-48E4-5D0EC9045ED7}"/>
              </a:ext>
            </a:extLst>
          </p:cNvPr>
          <p:cNvSpPr>
            <a:spLocks noGrp="1"/>
          </p:cNvSpPr>
          <p:nvPr>
            <p:ph sz="quarter" idx="1"/>
          </p:nvPr>
        </p:nvSpPr>
        <p:spPr/>
        <p:txBody>
          <a:bodyPr>
            <a:normAutofit fontScale="62500" lnSpcReduction="20000"/>
          </a:bodyPr>
          <a:lstStyle/>
          <a:p>
            <a:pPr marL="0" indent="0">
              <a:buNone/>
            </a:pPr>
            <a:r>
              <a:rPr lang="en-US" b="0" i="0" dirty="0">
                <a:solidFill>
                  <a:srgbClr val="212529"/>
                </a:solidFill>
                <a:effectLst/>
              </a:rPr>
              <a:t>An auditor shall provide to the company only such services as are approved by the Board of Directors or the audit committee, as the case may be. However, as per section 144 auditors cannot provide following services “directly or indirectly” to the company or its holding company or subsidiary company, namely:—</a:t>
            </a:r>
            <a:br>
              <a:rPr lang="en-US" dirty="0"/>
            </a:br>
            <a:br>
              <a:rPr lang="en-US" dirty="0"/>
            </a:br>
            <a:r>
              <a:rPr lang="en-US" b="0" i="0" dirty="0">
                <a:solidFill>
                  <a:srgbClr val="212529"/>
                </a:solidFill>
                <a:effectLst/>
              </a:rPr>
              <a:t>(a) accounting and book keeping services;</a:t>
            </a:r>
            <a:br>
              <a:rPr lang="en-US" dirty="0"/>
            </a:br>
            <a:br>
              <a:rPr lang="en-US" dirty="0"/>
            </a:br>
            <a:r>
              <a:rPr lang="en-US" b="0" i="0" dirty="0">
                <a:solidFill>
                  <a:srgbClr val="212529"/>
                </a:solidFill>
                <a:effectLst/>
              </a:rPr>
              <a:t>(b) internal audit;</a:t>
            </a:r>
            <a:br>
              <a:rPr lang="en-US" dirty="0"/>
            </a:br>
            <a:br>
              <a:rPr lang="en-US" dirty="0"/>
            </a:br>
            <a:r>
              <a:rPr lang="en-US" b="0" i="0" dirty="0">
                <a:solidFill>
                  <a:srgbClr val="212529"/>
                </a:solidFill>
                <a:effectLst/>
              </a:rPr>
              <a:t>(c) design and implementation of any financial information system;</a:t>
            </a:r>
            <a:br>
              <a:rPr lang="en-US" dirty="0"/>
            </a:br>
            <a:br>
              <a:rPr lang="en-US" dirty="0"/>
            </a:br>
            <a:r>
              <a:rPr lang="en-US" b="0" i="0" dirty="0">
                <a:solidFill>
                  <a:srgbClr val="212529"/>
                </a:solidFill>
                <a:effectLst/>
              </a:rPr>
              <a:t>(d) actuarial services;</a:t>
            </a:r>
            <a:br>
              <a:rPr lang="en-US" dirty="0"/>
            </a:br>
            <a:br>
              <a:rPr lang="en-US" dirty="0"/>
            </a:br>
            <a:r>
              <a:rPr lang="en-US" b="0" i="0" dirty="0">
                <a:solidFill>
                  <a:srgbClr val="212529"/>
                </a:solidFill>
                <a:effectLst/>
              </a:rPr>
              <a:t>(e) investment advisory services;</a:t>
            </a:r>
            <a:br>
              <a:rPr lang="en-US" dirty="0"/>
            </a:br>
            <a:br>
              <a:rPr lang="en-US" dirty="0"/>
            </a:br>
            <a:r>
              <a:rPr lang="en-US" b="0" i="0" dirty="0">
                <a:solidFill>
                  <a:srgbClr val="212529"/>
                </a:solidFill>
                <a:effectLst/>
              </a:rPr>
              <a:t>(f) investment banking services;</a:t>
            </a:r>
            <a:br>
              <a:rPr lang="en-US" dirty="0"/>
            </a:br>
            <a:br>
              <a:rPr lang="en-US" dirty="0"/>
            </a:br>
            <a:r>
              <a:rPr lang="en-US" b="0" i="0" dirty="0">
                <a:solidFill>
                  <a:srgbClr val="212529"/>
                </a:solidFill>
                <a:effectLst/>
              </a:rPr>
              <a:t>(g) rendering of outsourced financial services;</a:t>
            </a:r>
            <a:br>
              <a:rPr lang="en-US" dirty="0"/>
            </a:br>
            <a:br>
              <a:rPr lang="en-US" dirty="0"/>
            </a:br>
            <a:r>
              <a:rPr lang="en-US" b="0" i="0" dirty="0">
                <a:solidFill>
                  <a:srgbClr val="212529"/>
                </a:solidFill>
                <a:effectLst/>
              </a:rPr>
              <a:t>(h) management services; and</a:t>
            </a:r>
            <a:br>
              <a:rPr lang="en-US" dirty="0"/>
            </a:br>
            <a:br>
              <a:rPr lang="en-US" dirty="0"/>
            </a:br>
            <a:r>
              <a:rPr lang="en-US" b="0" i="0" dirty="0">
                <a:solidFill>
                  <a:srgbClr val="212529"/>
                </a:solidFill>
                <a:effectLst/>
              </a:rPr>
              <a:t>(</a:t>
            </a:r>
            <a:r>
              <a:rPr lang="en-US" b="0" i="0" dirty="0" err="1">
                <a:solidFill>
                  <a:srgbClr val="212529"/>
                </a:solidFill>
                <a:effectLst/>
              </a:rPr>
              <a:t>i</a:t>
            </a:r>
            <a:r>
              <a:rPr lang="en-US" b="0" i="0" dirty="0">
                <a:solidFill>
                  <a:srgbClr val="212529"/>
                </a:solidFill>
                <a:effectLst/>
              </a:rPr>
              <a:t>) </a:t>
            </a:r>
            <a:r>
              <a:rPr lang="en-US" dirty="0">
                <a:solidFill>
                  <a:srgbClr val="212529"/>
                </a:solidFill>
              </a:rPr>
              <a:t>any other kind of </a:t>
            </a:r>
            <a:r>
              <a:rPr lang="en-US" b="0" i="0" dirty="0">
                <a:solidFill>
                  <a:srgbClr val="212529"/>
                </a:solidFill>
                <a:effectLst/>
              </a:rPr>
              <a:t>service as may be prescribed.</a:t>
            </a:r>
            <a:endParaRPr lang="en-IN" dirty="0"/>
          </a:p>
        </p:txBody>
      </p:sp>
    </p:spTree>
    <p:extLst>
      <p:ext uri="{BB962C8B-B14F-4D97-AF65-F5344CB8AC3E}">
        <p14:creationId xmlns:p14="http://schemas.microsoft.com/office/powerpoint/2010/main" val="4246633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B76AB-E343-57CD-6AB2-33C50A557FF6}"/>
              </a:ext>
            </a:extLst>
          </p:cNvPr>
          <p:cNvSpPr>
            <a:spLocks noGrp="1"/>
          </p:cNvSpPr>
          <p:nvPr>
            <p:ph type="title"/>
          </p:nvPr>
        </p:nvSpPr>
        <p:spPr>
          <a:xfrm>
            <a:off x="5192688" y="2106125"/>
            <a:ext cx="2110931" cy="167018"/>
          </a:xfrm>
        </p:spPr>
        <p:txBody>
          <a:bodyPr>
            <a:normAutofit fontScale="90000"/>
          </a:bodyPr>
          <a:lstStyle/>
          <a:p>
            <a:endParaRPr lang="en-IN" b="1" dirty="0"/>
          </a:p>
        </p:txBody>
      </p:sp>
      <p:sp>
        <p:nvSpPr>
          <p:cNvPr id="3" name="Content Placeholder 2">
            <a:extLst>
              <a:ext uri="{FF2B5EF4-FFF2-40B4-BE49-F238E27FC236}">
                <a16:creationId xmlns:a16="http://schemas.microsoft.com/office/drawing/2014/main" id="{3EF60553-453D-9569-AA7B-3416D3A0DE51}"/>
              </a:ext>
            </a:extLst>
          </p:cNvPr>
          <p:cNvSpPr>
            <a:spLocks noGrp="1"/>
          </p:cNvSpPr>
          <p:nvPr>
            <p:ph sz="quarter" idx="1"/>
          </p:nvPr>
        </p:nvSpPr>
        <p:spPr>
          <a:xfrm>
            <a:off x="971600" y="838200"/>
            <a:ext cx="7715200" cy="5181600"/>
          </a:xfrm>
        </p:spPr>
        <p:txBody>
          <a:bodyPr>
            <a:normAutofit fontScale="32500" lnSpcReduction="20000"/>
          </a:bodyPr>
          <a:lstStyle/>
          <a:p>
            <a:pPr marL="0" indent="0" algn="l">
              <a:spcAft>
                <a:spcPts val="750"/>
              </a:spcAft>
              <a:buNone/>
            </a:pPr>
            <a:endParaRPr lang="en-US" sz="4200" b="0" i="0" dirty="0">
              <a:solidFill>
                <a:srgbClr val="000000"/>
              </a:solidFill>
              <a:effectLst/>
            </a:endParaRPr>
          </a:p>
          <a:p>
            <a:pPr marL="0" indent="0" algn="just">
              <a:spcAft>
                <a:spcPts val="750"/>
              </a:spcAft>
              <a:buNone/>
            </a:pPr>
            <a:endParaRPr lang="en-US" sz="4200" b="0" i="0" dirty="0">
              <a:solidFill>
                <a:srgbClr val="000000"/>
              </a:solidFill>
              <a:effectLst/>
            </a:endParaRPr>
          </a:p>
          <a:p>
            <a:pPr marL="0" indent="0" algn="just">
              <a:spcAft>
                <a:spcPts val="750"/>
              </a:spcAft>
              <a:buNone/>
            </a:pPr>
            <a:endParaRPr lang="en-US" sz="4200" b="0" i="0" dirty="0">
              <a:solidFill>
                <a:srgbClr val="000000"/>
              </a:solidFill>
              <a:effectLst/>
            </a:endParaRPr>
          </a:p>
          <a:p>
            <a:pPr marL="0" indent="0" algn="just">
              <a:spcAft>
                <a:spcPts val="750"/>
              </a:spcAft>
              <a:buNone/>
            </a:pPr>
            <a:endParaRPr lang="en-US" sz="4200" dirty="0">
              <a:solidFill>
                <a:srgbClr val="000000"/>
              </a:solidFill>
            </a:endParaRPr>
          </a:p>
          <a:p>
            <a:pPr marL="0" indent="0" algn="just">
              <a:spcAft>
                <a:spcPts val="750"/>
              </a:spcAft>
              <a:buNone/>
            </a:pPr>
            <a:r>
              <a:rPr lang="en-US" sz="5500" b="0" i="0" dirty="0">
                <a:solidFill>
                  <a:srgbClr val="000000"/>
                </a:solidFill>
                <a:effectLst/>
              </a:rPr>
              <a:t>However, the nature of services in the question are grey, i.e. they are neither expressly allowed nor have they been restricted.</a:t>
            </a:r>
          </a:p>
          <a:p>
            <a:pPr marL="0" indent="0" algn="just">
              <a:spcAft>
                <a:spcPts val="750"/>
              </a:spcAft>
              <a:buNone/>
            </a:pPr>
            <a:r>
              <a:rPr lang="en-US" sz="5500" b="0" i="0" dirty="0">
                <a:solidFill>
                  <a:srgbClr val="000000"/>
                </a:solidFill>
                <a:effectLst/>
              </a:rPr>
              <a:t>The issue is whether they are covered under the term </a:t>
            </a:r>
            <a:r>
              <a:rPr lang="en-US" sz="5500" b="1" i="1" dirty="0">
                <a:solidFill>
                  <a:srgbClr val="000000"/>
                </a:solidFill>
                <a:effectLst/>
              </a:rPr>
              <a:t>"Management Services", </a:t>
            </a:r>
            <a:r>
              <a:rPr lang="en-US" sz="5500" b="0" i="0" dirty="0">
                <a:solidFill>
                  <a:srgbClr val="000000"/>
                </a:solidFill>
                <a:effectLst/>
              </a:rPr>
              <a:t>expression the meaning and scope of which has not been explained even till date.</a:t>
            </a:r>
          </a:p>
          <a:p>
            <a:pPr marL="0" indent="0" algn="just">
              <a:spcAft>
                <a:spcPts val="750"/>
              </a:spcAft>
              <a:buNone/>
            </a:pPr>
            <a:r>
              <a:rPr lang="en-US" sz="5500" b="0" i="0" dirty="0">
                <a:solidFill>
                  <a:srgbClr val="000000"/>
                </a:solidFill>
                <a:effectLst/>
              </a:rPr>
              <a:t>As per general understanding, management services could mean any services as may be provided in relation to the management and/or administration of the company.</a:t>
            </a:r>
          </a:p>
          <a:p>
            <a:pPr marL="0" indent="0" algn="just">
              <a:spcAft>
                <a:spcPts val="750"/>
              </a:spcAft>
              <a:buNone/>
            </a:pPr>
            <a:r>
              <a:rPr lang="en-US" sz="5500" b="0" i="0" dirty="0">
                <a:solidFill>
                  <a:srgbClr val="000000"/>
                </a:solidFill>
                <a:effectLst/>
              </a:rPr>
              <a:t>As per the Code of Ethics issued by ICAI the expression “Management Consultancy and other Services” shall </a:t>
            </a:r>
            <a:r>
              <a:rPr lang="en-US" sz="5500" b="1" i="1" dirty="0">
                <a:solidFill>
                  <a:srgbClr val="000000"/>
                </a:solidFill>
                <a:effectLst/>
              </a:rPr>
              <a:t>NOT</a:t>
            </a:r>
            <a:r>
              <a:rPr lang="en-US" sz="5500" b="0" i="0" dirty="0">
                <a:solidFill>
                  <a:srgbClr val="000000"/>
                </a:solidFill>
                <a:effectLst/>
              </a:rPr>
              <a:t> include the function of statutory or periodical audit, tax (both direct taxes and indirect taxes) representation or advice Concerning tax matters or acting as liquidator, trustee, executor, administrator, arbitrator receiver.</a:t>
            </a:r>
          </a:p>
          <a:p>
            <a:pPr marL="0" indent="0" algn="just">
              <a:spcAft>
                <a:spcPts val="750"/>
              </a:spcAft>
              <a:buNone/>
            </a:pPr>
            <a:br>
              <a:rPr lang="en-US" sz="4200" b="0" i="0" dirty="0">
                <a:solidFill>
                  <a:srgbClr val="000000"/>
                </a:solidFill>
                <a:effectLst/>
              </a:rPr>
            </a:br>
            <a:br>
              <a:rPr lang="en-US" sz="4200" b="0" i="0" dirty="0">
                <a:solidFill>
                  <a:srgbClr val="000000"/>
                </a:solidFill>
                <a:effectLst/>
              </a:rPr>
            </a:br>
            <a:endParaRPr lang="en-IN" dirty="0"/>
          </a:p>
        </p:txBody>
      </p:sp>
      <p:pic>
        <p:nvPicPr>
          <p:cNvPr id="1028" name="Picture 4" descr="&quot;Are Kehna Kya Chahte Ho&quot; Instagram Meme Sticker">
            <a:extLst>
              <a:ext uri="{FF2B5EF4-FFF2-40B4-BE49-F238E27FC236}">
                <a16:creationId xmlns:a16="http://schemas.microsoft.com/office/drawing/2014/main" id="{4C68F424-B6A6-2657-607B-0FF308F7CD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27384"/>
            <a:ext cx="216024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90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36450-1519-C393-6B28-F456579BECC6}"/>
              </a:ext>
            </a:extLst>
          </p:cNvPr>
          <p:cNvSpPr>
            <a:spLocks noGrp="1"/>
          </p:cNvSpPr>
          <p:nvPr>
            <p:ph type="title"/>
          </p:nvPr>
        </p:nvSpPr>
        <p:spPr>
          <a:xfrm>
            <a:off x="914400" y="274638"/>
            <a:ext cx="7772400" cy="634082"/>
          </a:xfrm>
        </p:spPr>
        <p:txBody>
          <a:bodyPr>
            <a:normAutofit fontScale="90000"/>
          </a:bodyPr>
          <a:lstStyle/>
          <a:p>
            <a:r>
              <a:rPr lang="en-IN" dirty="0"/>
              <a:t>Conclusion…</a:t>
            </a:r>
          </a:p>
        </p:txBody>
      </p:sp>
      <p:sp>
        <p:nvSpPr>
          <p:cNvPr id="3" name="Content Placeholder 2">
            <a:extLst>
              <a:ext uri="{FF2B5EF4-FFF2-40B4-BE49-F238E27FC236}">
                <a16:creationId xmlns:a16="http://schemas.microsoft.com/office/drawing/2014/main" id="{CF871D5E-CEA7-7693-39D6-B2FCBCF82636}"/>
              </a:ext>
            </a:extLst>
          </p:cNvPr>
          <p:cNvSpPr>
            <a:spLocks noGrp="1"/>
          </p:cNvSpPr>
          <p:nvPr>
            <p:ph sz="quarter" idx="1"/>
          </p:nvPr>
        </p:nvSpPr>
        <p:spPr>
          <a:xfrm>
            <a:off x="914400" y="908720"/>
            <a:ext cx="7772400" cy="5111080"/>
          </a:xfrm>
        </p:spPr>
        <p:txBody>
          <a:bodyPr>
            <a:normAutofit fontScale="55000" lnSpcReduction="20000"/>
          </a:bodyPr>
          <a:lstStyle/>
          <a:p>
            <a:pPr marL="0" indent="0" algn="l">
              <a:spcAft>
                <a:spcPts val="750"/>
              </a:spcAft>
              <a:buNone/>
            </a:pPr>
            <a:endParaRPr lang="en-US" sz="2800" b="0" i="0" dirty="0">
              <a:solidFill>
                <a:srgbClr val="000000"/>
              </a:solidFill>
              <a:effectLst/>
            </a:endParaRPr>
          </a:p>
          <a:p>
            <a:pPr marL="0" indent="0" algn="just">
              <a:spcAft>
                <a:spcPts val="750"/>
              </a:spcAft>
              <a:buNone/>
            </a:pPr>
            <a:r>
              <a:rPr lang="en-US" sz="2800" b="0" i="0" dirty="0">
                <a:solidFill>
                  <a:srgbClr val="000000"/>
                </a:solidFill>
                <a:effectLst/>
              </a:rPr>
              <a:t>In a publication by ICSI following check was laid down:</a:t>
            </a:r>
          </a:p>
          <a:p>
            <a:pPr marL="0" indent="0" algn="just">
              <a:spcAft>
                <a:spcPts val="750"/>
              </a:spcAft>
              <a:buNone/>
            </a:pPr>
            <a:r>
              <a:rPr lang="en-US" sz="2800" b="0" i="0" dirty="0">
                <a:solidFill>
                  <a:srgbClr val="000000"/>
                </a:solidFill>
                <a:effectLst/>
              </a:rPr>
              <a:t>Whether a particular service falls within management service under section 144(h) of the Companies Act, 2013 and hence is restricted, should be assessed on the following considerations:</a:t>
            </a:r>
          </a:p>
          <a:p>
            <a:pPr marL="0" indent="0" algn="just">
              <a:spcAft>
                <a:spcPts val="750"/>
              </a:spcAft>
              <a:buNone/>
            </a:pPr>
            <a:r>
              <a:rPr lang="en-US" sz="2800" b="0" i="0" dirty="0">
                <a:solidFill>
                  <a:srgbClr val="000000"/>
                </a:solidFill>
                <a:effectLst/>
              </a:rPr>
              <a:t>1. Whether the service is within the purview of management services read with Regulation 190A;</a:t>
            </a:r>
          </a:p>
          <a:p>
            <a:pPr marL="0" indent="0" algn="just">
              <a:spcAft>
                <a:spcPts val="750"/>
              </a:spcAft>
              <a:buNone/>
            </a:pPr>
            <a:r>
              <a:rPr lang="en-US" sz="2800" b="0" i="0" dirty="0">
                <a:solidFill>
                  <a:srgbClr val="000000"/>
                </a:solidFill>
                <a:effectLst/>
              </a:rPr>
              <a:t>2. Whether by rendering such a service the auditor is not performing any managerial function or not making any managerial decisions;</a:t>
            </a:r>
          </a:p>
          <a:p>
            <a:pPr marL="0" indent="0" algn="just">
              <a:spcAft>
                <a:spcPts val="750"/>
              </a:spcAft>
              <a:buNone/>
            </a:pPr>
            <a:r>
              <a:rPr lang="en-US" sz="2800" b="0" i="0" dirty="0">
                <a:solidFill>
                  <a:srgbClr val="000000"/>
                </a:solidFill>
                <a:effectLst/>
              </a:rPr>
              <a:t>3. Whether the auditor is merely reviewing and reporting on the work done by the audit client or by a third-party specialist employed by the audit client because, in such a situation the “third party or the audit client is the source of the financial information subject to the review or audit” and “the auditor will not be reviewing or auditing his or her own work.</a:t>
            </a:r>
          </a:p>
          <a:p>
            <a:pPr marL="0" indent="0" algn="just">
              <a:spcAft>
                <a:spcPts val="750"/>
              </a:spcAft>
              <a:buNone/>
            </a:pPr>
            <a:r>
              <a:rPr lang="en-US" sz="2800" b="0" i="0" dirty="0">
                <a:solidFill>
                  <a:srgbClr val="000000"/>
                </a:solidFill>
                <a:effectLst/>
              </a:rPr>
              <a:t>If the answers to above three considerations are in affirmative then such a service is not restricted under section 144(h) of the Companies Act, 2013.</a:t>
            </a:r>
          </a:p>
          <a:p>
            <a:pPr marL="0" indent="0" algn="just">
              <a:spcAft>
                <a:spcPts val="750"/>
              </a:spcAft>
              <a:buNone/>
            </a:pPr>
            <a:r>
              <a:rPr lang="en-US" sz="2800" b="0" i="0" dirty="0">
                <a:solidFill>
                  <a:srgbClr val="000000"/>
                </a:solidFill>
                <a:effectLst/>
              </a:rPr>
              <a:t>For instance: </a:t>
            </a:r>
            <a:r>
              <a:rPr lang="en-US" sz="2800" b="1" i="0" dirty="0">
                <a:solidFill>
                  <a:srgbClr val="000000"/>
                </a:solidFill>
                <a:effectLst/>
              </a:rPr>
              <a:t>Filing VAT/ Service Tax Returns (Now GST), Filing IT/ TDS Returns</a:t>
            </a:r>
            <a:r>
              <a:rPr lang="en-US" sz="2800" b="0" i="0" dirty="0">
                <a:solidFill>
                  <a:srgbClr val="000000"/>
                </a:solidFill>
                <a:effectLst/>
              </a:rPr>
              <a:t>, Filing ROC forms which are not to be certified by any professional, Issuing opinions on Tax, FEMA or other issues etc. </a:t>
            </a:r>
            <a:r>
              <a:rPr lang="en-US" sz="2800" b="1" i="1" dirty="0">
                <a:solidFill>
                  <a:srgbClr val="000000"/>
                </a:solidFill>
                <a:effectLst/>
              </a:rPr>
              <a:t>do not fall</a:t>
            </a:r>
            <a:r>
              <a:rPr lang="en-US" sz="2800" b="0" i="0" dirty="0">
                <a:solidFill>
                  <a:srgbClr val="000000"/>
                </a:solidFill>
                <a:effectLst/>
              </a:rPr>
              <a:t> under the definition of Section 144(h) of the Act.</a:t>
            </a:r>
          </a:p>
          <a:p>
            <a:pPr marL="0" indent="0" algn="just">
              <a:spcAft>
                <a:spcPts val="750"/>
              </a:spcAft>
              <a:buNone/>
            </a:pPr>
            <a:r>
              <a:rPr lang="en-US" sz="2800" b="0" i="0" dirty="0">
                <a:solidFill>
                  <a:srgbClr val="000000"/>
                </a:solidFill>
                <a:effectLst/>
              </a:rPr>
              <a:t>In view of the above literature, I am of the opinion that an auditor can take up filing work of returns of  company and shall not violate section 144 in doing so.</a:t>
            </a:r>
          </a:p>
          <a:p>
            <a:endParaRPr lang="en-IN" dirty="0"/>
          </a:p>
        </p:txBody>
      </p:sp>
    </p:spTree>
    <p:extLst>
      <p:ext uri="{BB962C8B-B14F-4D97-AF65-F5344CB8AC3E}">
        <p14:creationId xmlns:p14="http://schemas.microsoft.com/office/powerpoint/2010/main" val="2567836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70168-BC76-2600-4E97-02DCC719B59D}"/>
              </a:ext>
            </a:extLst>
          </p:cNvPr>
          <p:cNvSpPr>
            <a:spLocks noGrp="1"/>
          </p:cNvSpPr>
          <p:nvPr>
            <p:ph type="title"/>
          </p:nvPr>
        </p:nvSpPr>
        <p:spPr>
          <a:xfrm>
            <a:off x="899592" y="274638"/>
            <a:ext cx="7787208" cy="706090"/>
          </a:xfrm>
        </p:spPr>
        <p:txBody>
          <a:bodyPr/>
          <a:lstStyle/>
          <a:p>
            <a:r>
              <a:rPr lang="en-US" sz="2400" b="1" dirty="0"/>
              <a:t>TDS Rate Chart Page 1</a:t>
            </a:r>
            <a:endParaRPr lang="en-IN" sz="2400" b="1" dirty="0"/>
          </a:p>
        </p:txBody>
      </p:sp>
      <p:pic>
        <p:nvPicPr>
          <p:cNvPr id="10" name="Content Placeholder 9">
            <a:extLst>
              <a:ext uri="{FF2B5EF4-FFF2-40B4-BE49-F238E27FC236}">
                <a16:creationId xmlns:a16="http://schemas.microsoft.com/office/drawing/2014/main" id="{35A77D31-0C80-9C4C-AEFF-2F230D6F0BD2}"/>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rcRect l="5090" t="14174" r="3642" b="13376"/>
          <a:stretch/>
        </p:blipFill>
        <p:spPr>
          <a:xfrm>
            <a:off x="539552" y="1124744"/>
            <a:ext cx="8424936" cy="5458618"/>
          </a:xfrm>
        </p:spPr>
      </p:pic>
    </p:spTree>
    <p:extLst>
      <p:ext uri="{BB962C8B-B14F-4D97-AF65-F5344CB8AC3E}">
        <p14:creationId xmlns:p14="http://schemas.microsoft.com/office/powerpoint/2010/main" val="4275754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274638"/>
            <a:ext cx="7686700" cy="511156"/>
          </a:xfrm>
        </p:spPr>
        <p:txBody>
          <a:bodyPr>
            <a:noAutofit/>
          </a:bodyPr>
          <a:lstStyle/>
          <a:p>
            <a:r>
              <a:rPr lang="en-US" sz="2900" b="1" dirty="0"/>
              <a:t>TDS Rate Chart Page 2</a:t>
            </a:r>
          </a:p>
        </p:txBody>
      </p:sp>
      <p:pic>
        <p:nvPicPr>
          <p:cNvPr id="7" name="Content Placeholder 6">
            <a:extLst>
              <a:ext uri="{FF2B5EF4-FFF2-40B4-BE49-F238E27FC236}">
                <a16:creationId xmlns:a16="http://schemas.microsoft.com/office/drawing/2014/main" id="{BD4FD178-A2A8-15B3-A220-E69A914214EE}"/>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rcRect l="2865" t="3226" r="3642" b="14488"/>
          <a:stretch/>
        </p:blipFill>
        <p:spPr>
          <a:xfrm>
            <a:off x="395536" y="798573"/>
            <a:ext cx="8424936" cy="5797568"/>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1901</TotalTime>
  <Words>5271</Words>
  <Application>Microsoft Office PowerPoint</Application>
  <PresentationFormat>On-screen Show (4:3)</PresentationFormat>
  <Paragraphs>328</Paragraphs>
  <Slides>43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Carlito</vt:lpstr>
      <vt:lpstr>Franklin Gothic Book</vt:lpstr>
      <vt:lpstr>Georgia</vt:lpstr>
      <vt:lpstr>Perpetua</vt:lpstr>
      <vt:lpstr>Times New Roman</vt:lpstr>
      <vt:lpstr>Wingdings 2</vt:lpstr>
      <vt:lpstr>Equity</vt:lpstr>
      <vt:lpstr>WHETHER TDS IS TEDIOUS? LAWS AND INTERPRETATIONS</vt:lpstr>
      <vt:lpstr>Just like that-</vt:lpstr>
      <vt:lpstr>Applicability of TDS-</vt:lpstr>
      <vt:lpstr>TDS under the new Income Tax Bill</vt:lpstr>
      <vt:lpstr>Whether Statutory Auditor of a Company can file TDS returns???</vt:lpstr>
      <vt:lpstr>PowerPoint Presentation</vt:lpstr>
      <vt:lpstr>Conclusion…</vt:lpstr>
      <vt:lpstr>TDS Rate Chart Page 1</vt:lpstr>
      <vt:lpstr>TDS Rate Chart Page 2</vt:lpstr>
      <vt:lpstr>TDS Rate Chart Page 3</vt:lpstr>
      <vt:lpstr>TDS Rate Chart Page 4</vt:lpstr>
      <vt:lpstr>TDS Rate Chart Non Resident Page 5</vt:lpstr>
      <vt:lpstr>TCS Rate Chart Page 6 </vt:lpstr>
      <vt:lpstr>Problem Area for all of us??</vt:lpstr>
      <vt:lpstr>TDS amendments 2025..</vt:lpstr>
      <vt:lpstr>TDS Amendments 2025… </vt:lpstr>
      <vt:lpstr>TDS Amendments 2025..</vt:lpstr>
      <vt:lpstr>TDS other amendments</vt:lpstr>
      <vt:lpstr>Section 194IA – Payment on transfer of certain immovable property other than agricultural land</vt:lpstr>
      <vt:lpstr>Lets discuss few issues for Section 194IA:</vt:lpstr>
      <vt:lpstr>Section 194IA</vt:lpstr>
      <vt:lpstr>Section 194IB. Payment of rent by certain individuals or Hindu undivided family</vt:lpstr>
      <vt:lpstr>Sec 194N – Payment of certain amounts in Cash</vt:lpstr>
      <vt:lpstr>Section 194Q &amp; Section 206C(1H)</vt:lpstr>
      <vt:lpstr>Section 194Q &amp; Section 206C(1H)</vt:lpstr>
      <vt:lpstr>Section 194Q – Salient Points</vt:lpstr>
      <vt:lpstr>Section 194R: TDS on benefit or perquisite of a business or profession</vt:lpstr>
      <vt:lpstr>Section 194R Examples</vt:lpstr>
      <vt:lpstr>Section 194R interpretations-</vt:lpstr>
      <vt:lpstr>Accounting under Section 194R &amp; GST applicability</vt:lpstr>
      <vt:lpstr>194C VS 194J</vt:lpstr>
      <vt:lpstr>Definition of “Work” (New Income Tax Act)</vt:lpstr>
      <vt:lpstr>194C versus 194J</vt:lpstr>
      <vt:lpstr>194C vs 194J</vt:lpstr>
      <vt:lpstr>Section 195 – TDS on non residents</vt:lpstr>
      <vt:lpstr>Short Deduction of TDS</vt:lpstr>
      <vt:lpstr>TDS Refund</vt:lpstr>
      <vt:lpstr>Late fees &amp; Penalty</vt:lpstr>
      <vt:lpstr>Sec 206AA / Sec 206CC</vt:lpstr>
      <vt:lpstr>TCS Provisions at a glance</vt:lpstr>
      <vt:lpstr>Issues???</vt:lpstr>
      <vt:lpstr>Issues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INTRICACIES IN TDS AND TCS</dc:title>
  <dc:creator>Saket</dc:creator>
  <cp:lastModifiedBy>ca saket bagdia</cp:lastModifiedBy>
  <cp:revision>153</cp:revision>
  <dcterms:created xsi:type="dcterms:W3CDTF">2023-12-26T10:47:15Z</dcterms:created>
  <dcterms:modified xsi:type="dcterms:W3CDTF">2025-05-12T08:06:59Z</dcterms:modified>
</cp:coreProperties>
</file>