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2"/>
  </p:notesMasterIdLst>
  <p:handoutMasterIdLst>
    <p:handoutMasterId r:id="rId113"/>
  </p:handoutMasterIdLst>
  <p:sldIdLst>
    <p:sldId id="256" r:id="rId2"/>
    <p:sldId id="646" r:id="rId3"/>
    <p:sldId id="647" r:id="rId4"/>
    <p:sldId id="659" r:id="rId5"/>
    <p:sldId id="648" r:id="rId6"/>
    <p:sldId id="649" r:id="rId7"/>
    <p:sldId id="650" r:id="rId8"/>
    <p:sldId id="651" r:id="rId9"/>
    <p:sldId id="652" r:id="rId10"/>
    <p:sldId id="653" r:id="rId11"/>
    <p:sldId id="656" r:id="rId12"/>
    <p:sldId id="658" r:id="rId13"/>
    <p:sldId id="262" r:id="rId14"/>
    <p:sldId id="654" r:id="rId15"/>
    <p:sldId id="655" r:id="rId16"/>
    <p:sldId id="657" r:id="rId17"/>
    <p:sldId id="301" r:id="rId18"/>
    <p:sldId id="311" r:id="rId19"/>
    <p:sldId id="687" r:id="rId20"/>
    <p:sldId id="362" r:id="rId21"/>
    <p:sldId id="634" r:id="rId22"/>
    <p:sldId id="666" r:id="rId23"/>
    <p:sldId id="635" r:id="rId24"/>
    <p:sldId id="639" r:id="rId25"/>
    <p:sldId id="664" r:id="rId26"/>
    <p:sldId id="667" r:id="rId27"/>
    <p:sldId id="668" r:id="rId28"/>
    <p:sldId id="669" r:id="rId29"/>
    <p:sldId id="324" r:id="rId30"/>
    <p:sldId id="424" r:id="rId31"/>
    <p:sldId id="325" r:id="rId32"/>
    <p:sldId id="321" r:id="rId33"/>
    <p:sldId id="427" r:id="rId34"/>
    <p:sldId id="645" r:id="rId35"/>
    <p:sldId id="327" r:id="rId36"/>
    <p:sldId id="428" r:id="rId37"/>
    <p:sldId id="328" r:id="rId38"/>
    <p:sldId id="329" r:id="rId39"/>
    <p:sldId id="425" r:id="rId40"/>
    <p:sldId id="312" r:id="rId41"/>
    <p:sldId id="688" r:id="rId42"/>
    <p:sldId id="689" r:id="rId43"/>
    <p:sldId id="694" r:id="rId44"/>
    <p:sldId id="693" r:id="rId45"/>
    <p:sldId id="690" r:id="rId46"/>
    <p:sldId id="677" r:id="rId47"/>
    <p:sldId id="263" r:id="rId48"/>
    <p:sldId id="678" r:id="rId49"/>
    <p:sldId id="260" r:id="rId50"/>
    <p:sldId id="679" r:id="rId51"/>
    <p:sldId id="264" r:id="rId52"/>
    <p:sldId id="680" r:id="rId53"/>
    <p:sldId id="261" r:id="rId54"/>
    <p:sldId id="332" r:id="rId55"/>
    <p:sldId id="330" r:id="rId56"/>
    <p:sldId id="416" r:id="rId57"/>
    <p:sldId id="331" r:id="rId58"/>
    <p:sldId id="414" r:id="rId59"/>
    <p:sldId id="415" r:id="rId60"/>
    <p:sldId id="462" r:id="rId61"/>
    <p:sldId id="463" r:id="rId62"/>
    <p:sldId id="464" r:id="rId63"/>
    <p:sldId id="660" r:id="rId64"/>
    <p:sldId id="684" r:id="rId65"/>
    <p:sldId id="685" r:id="rId66"/>
    <p:sldId id="661" r:id="rId67"/>
    <p:sldId id="670" r:id="rId68"/>
    <p:sldId id="691" r:id="rId69"/>
    <p:sldId id="686" r:id="rId70"/>
    <p:sldId id="671" r:id="rId71"/>
    <p:sldId id="673" r:id="rId72"/>
    <p:sldId id="662" r:id="rId73"/>
    <p:sldId id="672" r:id="rId74"/>
    <p:sldId id="663" r:id="rId75"/>
    <p:sldId id="674" r:id="rId76"/>
    <p:sldId id="675" r:id="rId77"/>
    <p:sldId id="554" r:id="rId78"/>
    <p:sldId id="555" r:id="rId79"/>
    <p:sldId id="556" r:id="rId80"/>
    <p:sldId id="557" r:id="rId81"/>
    <p:sldId id="558" r:id="rId82"/>
    <p:sldId id="559" r:id="rId83"/>
    <p:sldId id="692" r:id="rId84"/>
    <p:sldId id="563" r:id="rId85"/>
    <p:sldId id="565" r:id="rId86"/>
    <p:sldId id="566" r:id="rId87"/>
    <p:sldId id="568" r:id="rId88"/>
    <p:sldId id="569" r:id="rId89"/>
    <p:sldId id="570" r:id="rId90"/>
    <p:sldId id="571" r:id="rId91"/>
    <p:sldId id="574" r:id="rId92"/>
    <p:sldId id="580" r:id="rId93"/>
    <p:sldId id="581" r:id="rId94"/>
    <p:sldId id="582" r:id="rId95"/>
    <p:sldId id="584" r:id="rId96"/>
    <p:sldId id="585" r:id="rId97"/>
    <p:sldId id="587" r:id="rId98"/>
    <p:sldId id="589" r:id="rId99"/>
    <p:sldId id="593" r:id="rId100"/>
    <p:sldId id="594" r:id="rId101"/>
    <p:sldId id="595" r:id="rId102"/>
    <p:sldId id="596" r:id="rId103"/>
    <p:sldId id="598" r:id="rId104"/>
    <p:sldId id="597" r:id="rId105"/>
    <p:sldId id="627" r:id="rId106"/>
    <p:sldId id="644" r:id="rId107"/>
    <p:sldId id="641" r:id="rId108"/>
    <p:sldId id="642" r:id="rId109"/>
    <p:sldId id="643" r:id="rId110"/>
    <p:sldId id="285" r:id="rId111"/>
  </p:sldIdLst>
  <p:sldSz cx="9144000" cy="6858000" type="screen4x3"/>
  <p:notesSz cx="6889750" cy="96075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2" autoAdjust="0"/>
    <p:restoredTop sz="94660"/>
  </p:normalViewPr>
  <p:slideViewPr>
    <p:cSldViewPr>
      <p:cViewPr varScale="1">
        <p:scale>
          <a:sx n="84" d="100"/>
          <a:sy n="84" d="100"/>
        </p:scale>
        <p:origin x="1315"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5093" cy="48005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903107" y="1"/>
            <a:ext cx="2985092" cy="480050"/>
          </a:xfrm>
          <a:prstGeom prst="rect">
            <a:avLst/>
          </a:prstGeom>
        </p:spPr>
        <p:txBody>
          <a:bodyPr vert="horz" lIns="91440" tIns="45720" rIns="91440" bIns="45720" rtlCol="0"/>
          <a:lstStyle>
            <a:lvl1pPr algn="r">
              <a:defRPr sz="1200"/>
            </a:lvl1pPr>
          </a:lstStyle>
          <a:p>
            <a:fld id="{EA97E720-A89B-457E-B102-1F8ABF6AB30E}" type="datetimeFigureOut">
              <a:rPr lang="en-IN" smtClean="0"/>
              <a:t>13-06-2021</a:t>
            </a:fld>
            <a:endParaRPr lang="en-IN"/>
          </a:p>
        </p:txBody>
      </p:sp>
      <p:sp>
        <p:nvSpPr>
          <p:cNvPr id="4" name="Footer Placeholder 3"/>
          <p:cNvSpPr>
            <a:spLocks noGrp="1"/>
          </p:cNvSpPr>
          <p:nvPr>
            <p:ph type="ftr" sz="quarter" idx="2"/>
          </p:nvPr>
        </p:nvSpPr>
        <p:spPr>
          <a:xfrm>
            <a:off x="1" y="9125862"/>
            <a:ext cx="2985093" cy="48005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903107" y="9125862"/>
            <a:ext cx="2985092" cy="480050"/>
          </a:xfrm>
          <a:prstGeom prst="rect">
            <a:avLst/>
          </a:prstGeom>
        </p:spPr>
        <p:txBody>
          <a:bodyPr vert="horz" lIns="91440" tIns="45720" rIns="91440" bIns="45720" rtlCol="0" anchor="b"/>
          <a:lstStyle>
            <a:lvl1pPr algn="r">
              <a:defRPr sz="1200"/>
            </a:lvl1pPr>
          </a:lstStyle>
          <a:p>
            <a:fld id="{F8001AFE-4A13-41F5-B15F-BBE01E08F6E7}" type="slidenum">
              <a:rPr lang="en-IN" smtClean="0"/>
              <a:t>‹#›</a:t>
            </a:fld>
            <a:endParaRPr lang="en-IN"/>
          </a:p>
        </p:txBody>
      </p:sp>
    </p:spTree>
    <p:extLst>
      <p:ext uri="{BB962C8B-B14F-4D97-AF65-F5344CB8AC3E}">
        <p14:creationId xmlns:p14="http://schemas.microsoft.com/office/powerpoint/2010/main" val="2230923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480378"/>
          </a:xfrm>
          <a:prstGeom prst="rect">
            <a:avLst/>
          </a:prstGeom>
        </p:spPr>
        <p:txBody>
          <a:bodyPr vert="horz" lIns="93497" tIns="46749" rIns="93497" bIns="46749" rtlCol="0"/>
          <a:lstStyle>
            <a:lvl1pPr algn="l">
              <a:defRPr sz="1200"/>
            </a:lvl1pPr>
          </a:lstStyle>
          <a:p>
            <a:endParaRPr lang="en-IN"/>
          </a:p>
        </p:txBody>
      </p:sp>
      <p:sp>
        <p:nvSpPr>
          <p:cNvPr id="3" name="Date Placeholder 2"/>
          <p:cNvSpPr>
            <a:spLocks noGrp="1"/>
          </p:cNvSpPr>
          <p:nvPr>
            <p:ph type="dt" idx="1"/>
          </p:nvPr>
        </p:nvSpPr>
        <p:spPr>
          <a:xfrm>
            <a:off x="3902597" y="0"/>
            <a:ext cx="2985558" cy="480378"/>
          </a:xfrm>
          <a:prstGeom prst="rect">
            <a:avLst/>
          </a:prstGeom>
        </p:spPr>
        <p:txBody>
          <a:bodyPr vert="horz" lIns="93497" tIns="46749" rIns="93497" bIns="46749" rtlCol="0"/>
          <a:lstStyle>
            <a:lvl1pPr algn="r">
              <a:defRPr sz="1200"/>
            </a:lvl1pPr>
          </a:lstStyle>
          <a:p>
            <a:fld id="{E6642D44-0B68-4E45-9A72-E40830D5B302}" type="datetimeFigureOut">
              <a:rPr lang="en-IN" smtClean="0"/>
              <a:t>13-06-2021</a:t>
            </a:fld>
            <a:endParaRPr lang="en-IN"/>
          </a:p>
        </p:txBody>
      </p:sp>
      <p:sp>
        <p:nvSpPr>
          <p:cNvPr id="4" name="Slide Image Placeholder 3"/>
          <p:cNvSpPr>
            <a:spLocks noGrp="1" noRot="1" noChangeAspect="1"/>
          </p:cNvSpPr>
          <p:nvPr>
            <p:ph type="sldImg" idx="2"/>
          </p:nvPr>
        </p:nvSpPr>
        <p:spPr>
          <a:xfrm>
            <a:off x="1042988" y="720725"/>
            <a:ext cx="4805362" cy="3603625"/>
          </a:xfrm>
          <a:prstGeom prst="rect">
            <a:avLst/>
          </a:prstGeom>
          <a:noFill/>
          <a:ln w="12700">
            <a:solidFill>
              <a:prstClr val="black"/>
            </a:solidFill>
          </a:ln>
        </p:spPr>
        <p:txBody>
          <a:bodyPr vert="horz" lIns="93497" tIns="46749" rIns="93497" bIns="46749" rtlCol="0" anchor="ctr"/>
          <a:lstStyle/>
          <a:p>
            <a:endParaRPr lang="en-IN"/>
          </a:p>
        </p:txBody>
      </p:sp>
      <p:sp>
        <p:nvSpPr>
          <p:cNvPr id="5" name="Notes Placeholder 4"/>
          <p:cNvSpPr>
            <a:spLocks noGrp="1"/>
          </p:cNvSpPr>
          <p:nvPr>
            <p:ph type="body" sz="quarter" idx="3"/>
          </p:nvPr>
        </p:nvSpPr>
        <p:spPr>
          <a:xfrm>
            <a:off x="688975" y="4563587"/>
            <a:ext cx="5511800" cy="4323398"/>
          </a:xfrm>
          <a:prstGeom prst="rect">
            <a:avLst/>
          </a:prstGeom>
        </p:spPr>
        <p:txBody>
          <a:bodyPr vert="horz" lIns="93497" tIns="46749" rIns="93497" bIns="4674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9125505"/>
            <a:ext cx="2985558" cy="480378"/>
          </a:xfrm>
          <a:prstGeom prst="rect">
            <a:avLst/>
          </a:prstGeom>
        </p:spPr>
        <p:txBody>
          <a:bodyPr vert="horz" lIns="93497" tIns="46749" rIns="93497" bIns="46749" rtlCol="0" anchor="b"/>
          <a:lstStyle>
            <a:lvl1pPr algn="l">
              <a:defRPr sz="1200"/>
            </a:lvl1pPr>
          </a:lstStyle>
          <a:p>
            <a:endParaRPr lang="en-IN"/>
          </a:p>
        </p:txBody>
      </p:sp>
      <p:sp>
        <p:nvSpPr>
          <p:cNvPr id="7" name="Slide Number Placeholder 6"/>
          <p:cNvSpPr>
            <a:spLocks noGrp="1"/>
          </p:cNvSpPr>
          <p:nvPr>
            <p:ph type="sldNum" sz="quarter" idx="5"/>
          </p:nvPr>
        </p:nvSpPr>
        <p:spPr>
          <a:xfrm>
            <a:off x="3902597" y="9125505"/>
            <a:ext cx="2985558" cy="480378"/>
          </a:xfrm>
          <a:prstGeom prst="rect">
            <a:avLst/>
          </a:prstGeom>
        </p:spPr>
        <p:txBody>
          <a:bodyPr vert="horz" lIns="93497" tIns="46749" rIns="93497" bIns="46749" rtlCol="0" anchor="b"/>
          <a:lstStyle>
            <a:lvl1pPr algn="r">
              <a:defRPr sz="1200"/>
            </a:lvl1pPr>
          </a:lstStyle>
          <a:p>
            <a:fld id="{2753C744-3C6B-430C-BCD9-1991BDA0C593}" type="slidenum">
              <a:rPr lang="en-IN" smtClean="0"/>
              <a:t>‹#›</a:t>
            </a:fld>
            <a:endParaRPr lang="en-IN"/>
          </a:p>
        </p:txBody>
      </p:sp>
    </p:spTree>
    <p:extLst>
      <p:ext uri="{BB962C8B-B14F-4D97-AF65-F5344CB8AC3E}">
        <p14:creationId xmlns:p14="http://schemas.microsoft.com/office/powerpoint/2010/main" val="65821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2753C744-3C6B-430C-BCD9-1991BDA0C593}" type="slidenum">
              <a:rPr lang="en-IN" smtClean="0"/>
              <a:t>1</a:t>
            </a:fld>
            <a:endParaRPr lang="en-IN"/>
          </a:p>
        </p:txBody>
      </p:sp>
    </p:spTree>
    <p:extLst>
      <p:ext uri="{BB962C8B-B14F-4D97-AF65-F5344CB8AC3E}">
        <p14:creationId xmlns:p14="http://schemas.microsoft.com/office/powerpoint/2010/main" val="2120825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753C744-3C6B-430C-BCD9-1991BDA0C593}" type="slidenum">
              <a:rPr lang="en-IN" smtClean="0"/>
              <a:t>13</a:t>
            </a:fld>
            <a:endParaRPr lang="en-IN"/>
          </a:p>
        </p:txBody>
      </p:sp>
    </p:spTree>
    <p:extLst>
      <p:ext uri="{BB962C8B-B14F-4D97-AF65-F5344CB8AC3E}">
        <p14:creationId xmlns:p14="http://schemas.microsoft.com/office/powerpoint/2010/main" val="276040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753C744-3C6B-430C-BCD9-1991BDA0C593}" type="slidenum">
              <a:rPr lang="en-IN" smtClean="0"/>
              <a:t>16</a:t>
            </a:fld>
            <a:endParaRPr lang="en-IN"/>
          </a:p>
        </p:txBody>
      </p:sp>
    </p:spTree>
    <p:extLst>
      <p:ext uri="{BB962C8B-B14F-4D97-AF65-F5344CB8AC3E}">
        <p14:creationId xmlns:p14="http://schemas.microsoft.com/office/powerpoint/2010/main" val="3981281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753C744-3C6B-430C-BCD9-1991BDA0C593}" type="slidenum">
              <a:rPr lang="en-IN" smtClean="0"/>
              <a:pPr/>
              <a:t>24</a:t>
            </a:fld>
            <a:endParaRPr lang="en-IN"/>
          </a:p>
        </p:txBody>
      </p:sp>
    </p:spTree>
    <p:extLst>
      <p:ext uri="{BB962C8B-B14F-4D97-AF65-F5344CB8AC3E}">
        <p14:creationId xmlns:p14="http://schemas.microsoft.com/office/powerpoint/2010/main" val="1493227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2753C744-3C6B-430C-BCD9-1991BDA0C593}" type="slidenum">
              <a:rPr lang="en-IN" smtClean="0"/>
              <a:t>54</a:t>
            </a:fld>
            <a:endParaRPr lang="en-IN"/>
          </a:p>
        </p:txBody>
      </p:sp>
    </p:spTree>
    <p:extLst>
      <p:ext uri="{BB962C8B-B14F-4D97-AF65-F5344CB8AC3E}">
        <p14:creationId xmlns:p14="http://schemas.microsoft.com/office/powerpoint/2010/main" val="3759029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2753C744-3C6B-430C-BCD9-1991BDA0C593}" type="slidenum">
              <a:rPr lang="en-IN" smtClean="0"/>
              <a:t>57</a:t>
            </a:fld>
            <a:endParaRPr lang="en-IN"/>
          </a:p>
        </p:txBody>
      </p:sp>
    </p:spTree>
    <p:extLst>
      <p:ext uri="{BB962C8B-B14F-4D97-AF65-F5344CB8AC3E}">
        <p14:creationId xmlns:p14="http://schemas.microsoft.com/office/powerpoint/2010/main" val="3476737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2753C744-3C6B-430C-BCD9-1991BDA0C593}" type="slidenum">
              <a:rPr lang="en-IN" smtClean="0"/>
              <a:t>60</a:t>
            </a:fld>
            <a:endParaRPr lang="en-IN"/>
          </a:p>
        </p:txBody>
      </p:sp>
    </p:spTree>
    <p:extLst>
      <p:ext uri="{BB962C8B-B14F-4D97-AF65-F5344CB8AC3E}">
        <p14:creationId xmlns:p14="http://schemas.microsoft.com/office/powerpoint/2010/main" val="3759029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43CC7F6B-3A67-4196-AA0B-174F36FE0DBA}" type="datetime1">
              <a:rPr lang="en-IN" smtClean="0"/>
              <a:t>13-06-2021</a:t>
            </a:fld>
            <a:endParaRPr lang="en-IN"/>
          </a:p>
        </p:txBody>
      </p:sp>
      <p:sp>
        <p:nvSpPr>
          <p:cNvPr id="17" name="Footer Placeholder 16"/>
          <p:cNvSpPr>
            <a:spLocks noGrp="1"/>
          </p:cNvSpPr>
          <p:nvPr>
            <p:ph type="ftr" sz="quarter" idx="11"/>
          </p:nvPr>
        </p:nvSpPr>
        <p:spPr/>
        <p:txBody>
          <a:bodyPr/>
          <a:lstStyle/>
          <a:p>
            <a:endParaRPr lang="en-IN"/>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049EF66-A67C-4B1B-B1CB-463C3AAD0A07}" type="slidenum">
              <a:rPr lang="en-IN" smtClean="0"/>
              <a:t>‹#›</a:t>
            </a:fld>
            <a:endParaRPr lang="en-IN"/>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79A247D-CC15-4750-AEE1-87228BDFB38A}" type="datetime1">
              <a:rPr lang="en-IN" smtClean="0"/>
              <a:t>13-06-2021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049EF66-A67C-4B1B-B1CB-463C3AAD0A07}" type="slidenum">
              <a:rPr lang="en-IN" smtClean="0"/>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049EF66-A67C-4B1B-B1CB-463C3AAD0A07}" type="slidenum">
              <a:rPr lang="en-IN" smtClean="0"/>
              <a:t>‹#›</a:t>
            </a:fld>
            <a:endParaRPr lang="en-IN"/>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59E0FDF-D086-45DE-86B7-715F890F6F2F}" type="datetime1">
              <a:rPr lang="en-IN" smtClean="0"/>
              <a:t>13-06-2021</a:t>
            </a:fld>
            <a:endParaRPr lang="en-IN"/>
          </a:p>
        </p:txBody>
      </p:sp>
      <p:sp>
        <p:nvSpPr>
          <p:cNvPr id="5" name="Footer Placeholder 4"/>
          <p:cNvSpPr>
            <a:spLocks noGrp="1"/>
          </p:cNvSpPr>
          <p:nvPr>
            <p:ph type="ftr" sz="quarter" idx="11"/>
          </p:nvPr>
        </p:nvSpPr>
        <p:spPr/>
        <p:txBody>
          <a:bodyPr/>
          <a:lstStyle/>
          <a:p>
            <a:endParaRPr lang="en-IN"/>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51A5502D-7B00-4A14-A41A-F12CC6FF1751}" type="datetime1">
              <a:rPr lang="en-IN" smtClean="0"/>
              <a:t>13-06-2021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4361688" y="1026372"/>
            <a:ext cx="457200" cy="441325"/>
          </a:xfrm>
        </p:spPr>
        <p:txBody>
          <a:bodyPr/>
          <a:lstStyle/>
          <a:p>
            <a:fld id="{9049EF66-A67C-4B1B-B1CB-463C3AAD0A07}" type="slidenum">
              <a:rPr lang="en-IN" smtClean="0"/>
              <a:t>‹#›</a:t>
            </a:fld>
            <a:endParaRPr lang="en-IN"/>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IN"/>
          </a:p>
        </p:txBody>
      </p:sp>
      <p:sp>
        <p:nvSpPr>
          <p:cNvPr id="4" name="Date Placeholder 3"/>
          <p:cNvSpPr>
            <a:spLocks noGrp="1"/>
          </p:cNvSpPr>
          <p:nvPr>
            <p:ph type="dt" sz="half" idx="10"/>
          </p:nvPr>
        </p:nvSpPr>
        <p:spPr/>
        <p:txBody>
          <a:bodyPr/>
          <a:lstStyle/>
          <a:p>
            <a:fld id="{AAA301B7-89E1-47F8-9BC4-930EE7260D07}" type="datetime1">
              <a:rPr lang="en-IN" smtClean="0"/>
              <a:t>13-06-2021</a:t>
            </a:fld>
            <a:endParaRPr lang="en-IN"/>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049EF66-A67C-4B1B-B1CB-463C3AAD0A07}" type="slidenum">
              <a:rPr lang="en-IN" smtClean="0"/>
              <a:t>‹#›</a:t>
            </a:fld>
            <a:endParaRPr lang="en-IN"/>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fld id="{93D85684-D2BE-4A20-97D1-7AB2C632EF6A}" type="datetime1">
              <a:rPr lang="en-IN" smtClean="0"/>
              <a:t>13-06-2021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049EF66-A67C-4B1B-B1CB-463C3AAD0A07}" type="slidenum">
              <a:rPr lang="en-IN" smtClean="0"/>
              <a:t>‹#›</a:t>
            </a:fld>
            <a:endParaRPr lang="en-IN"/>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56C526D7-1703-4D8D-A206-8ED5CCEA173C}" type="datetime1">
              <a:rPr lang="en-IN" smtClean="0"/>
              <a:t>13-06-2021</a:t>
            </a:fld>
            <a:endParaRPr lang="en-IN"/>
          </a:p>
        </p:txBody>
      </p:sp>
      <p:sp>
        <p:nvSpPr>
          <p:cNvPr id="8" name="Footer Placeholder 7"/>
          <p:cNvSpPr>
            <a:spLocks noGrp="1"/>
          </p:cNvSpPr>
          <p:nvPr>
            <p:ph type="ftr" sz="quarter" idx="11"/>
          </p:nvPr>
        </p:nvSpPr>
        <p:spPr>
          <a:xfrm>
            <a:off x="304800" y="6409944"/>
            <a:ext cx="3581400" cy="365760"/>
          </a:xfrm>
        </p:spPr>
        <p:txBody>
          <a:bodyPr/>
          <a:lstStyle/>
          <a:p>
            <a:endParaRPr lang="en-IN"/>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049EF66-A67C-4B1B-B1CB-463C3AAD0A07}" type="slidenum">
              <a:rPr lang="en-IN" smtClean="0"/>
              <a:t>‹#›</a:t>
            </a:fld>
            <a:endParaRPr lang="en-IN"/>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450DE191-D3C9-4923-8DE0-D3120D3FBE7F}" type="datetime1">
              <a:rPr lang="en-IN" smtClean="0"/>
              <a:t>13-06-2021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a:xfrm>
            <a:off x="4343400" y="1036020"/>
            <a:ext cx="457200" cy="441325"/>
          </a:xfrm>
        </p:spPr>
        <p:txBody>
          <a:bodyPr/>
          <a:lstStyle/>
          <a:p>
            <a:fld id="{9049EF66-A67C-4B1B-B1CB-463C3AAD0A07}"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F102737-90AF-4B42-A70E-539554B66910}" type="datetime1">
              <a:rPr lang="en-IN" smtClean="0"/>
              <a:t>13-06-2021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049EF66-A67C-4B1B-B1CB-463C3AAD0A07}"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049EF66-A67C-4B1B-B1CB-463C3AAD0A07}" type="slidenum">
              <a:rPr lang="en-IN" smtClean="0"/>
              <a:t>‹#›</a:t>
            </a:fld>
            <a:endParaRPr lang="en-IN"/>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ED4D62D-CF2E-421D-BFD8-77C347DB6836}" type="datetime1">
              <a:rPr lang="en-IN" smtClean="0"/>
              <a:t>13-06-2021</a:t>
            </a:fld>
            <a:endParaRPr lang="en-IN"/>
          </a:p>
        </p:txBody>
      </p:sp>
      <p:sp>
        <p:nvSpPr>
          <p:cNvPr id="6" name="Footer Placeholder 5"/>
          <p:cNvSpPr>
            <a:spLocks noGrp="1"/>
          </p:cNvSpPr>
          <p:nvPr>
            <p:ph type="ftr" sz="quarter" idx="11"/>
          </p:nvPr>
        </p:nvSpPr>
        <p:spPr>
          <a:xfrm>
            <a:off x="301752" y="6410848"/>
            <a:ext cx="3383280" cy="365760"/>
          </a:xfrm>
        </p:spPr>
        <p:txBody>
          <a:bodyPr/>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049EF66-A67C-4B1B-B1CB-463C3AAD0A07}" type="slidenum">
              <a:rPr lang="en-IN" smtClean="0"/>
              <a:t>‹#›</a:t>
            </a:fld>
            <a:endParaRPr lang="en-IN"/>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945418B-E59E-4166-B229-857B7E7FAEAD}" type="datetime1">
              <a:rPr lang="en-IN" smtClean="0"/>
              <a:t>13-06-2021</a:t>
            </a:fld>
            <a:endParaRPr lang="en-IN"/>
          </a:p>
        </p:txBody>
      </p:sp>
      <p:sp>
        <p:nvSpPr>
          <p:cNvPr id="6" name="Footer Placeholder 5"/>
          <p:cNvSpPr>
            <a:spLocks noGrp="1"/>
          </p:cNvSpPr>
          <p:nvPr>
            <p:ph type="ftr" sz="quarter" idx="11"/>
          </p:nvPr>
        </p:nvSpPr>
        <p:spPr>
          <a:xfrm>
            <a:off x="301752" y="6410848"/>
            <a:ext cx="3584448" cy="365760"/>
          </a:xfrm>
        </p:spPr>
        <p:txBody>
          <a:bodyPr/>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68DAEDD-7DFD-4EF2-AE41-FE2DF44F84C5}" type="datetime1">
              <a:rPr lang="en-IN" smtClean="0"/>
              <a:t>13-06-2021</a:t>
            </a:fld>
            <a:endParaRPr lang="en-IN"/>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IN"/>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049EF66-A67C-4B1B-B1CB-463C3AAD0A07}" type="slidenum">
              <a:rPr lang="en-IN" smtClean="0"/>
              <a:t>‹#›</a:t>
            </a:fld>
            <a:endParaRPr lang="en-IN"/>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www.indiafilings.com/learn/the-companies-amendment-ordinance-2018/"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780928"/>
            <a:ext cx="6400800" cy="3096344"/>
          </a:xfrm>
        </p:spPr>
        <p:txBody>
          <a:bodyPr>
            <a:noAutofit/>
          </a:bodyPr>
          <a:lstStyle/>
          <a:p>
            <a:r>
              <a:rPr lang="en-US" sz="2000" cap="none" dirty="0">
                <a:latin typeface="Bookman Old Style" panose="02050604050505020204" pitchFamily="18" charset="0"/>
              </a:rPr>
              <a:t>National Virtual Conference on Corporate Laws</a:t>
            </a:r>
          </a:p>
          <a:p>
            <a:endParaRPr lang="en-US" dirty="0">
              <a:latin typeface="Bookman Old Style" panose="02050604050505020204" pitchFamily="18" charset="0"/>
            </a:endParaRPr>
          </a:p>
          <a:p>
            <a:r>
              <a:rPr lang="en-US" dirty="0">
                <a:latin typeface="Bookman Old Style" panose="02050604050505020204" pitchFamily="18" charset="0"/>
              </a:rPr>
              <a:t>June 14, 2021</a:t>
            </a:r>
          </a:p>
          <a:p>
            <a:endParaRPr lang="en-US" dirty="0">
              <a:latin typeface="Bookman Old Style" panose="02050604050505020204" pitchFamily="18" charset="0"/>
            </a:endParaRPr>
          </a:p>
          <a:p>
            <a:endParaRPr lang="en-IN" dirty="0">
              <a:latin typeface="Bookman Old Style" panose="02050604050505020204" pitchFamily="18" charset="0"/>
            </a:endParaRPr>
          </a:p>
          <a:p>
            <a:r>
              <a:rPr lang="en-IN" b="0" i="1" dirty="0">
                <a:latin typeface="Bookman Old Style" pitchFamily="18" charset="0"/>
              </a:rPr>
              <a:t>CA </a:t>
            </a:r>
            <a:r>
              <a:rPr lang="en-IN" b="0" i="1" dirty="0" err="1">
                <a:latin typeface="Bookman Old Style" pitchFamily="18" charset="0"/>
              </a:rPr>
              <a:t>Abhay</a:t>
            </a:r>
            <a:r>
              <a:rPr lang="en-IN" b="0" i="1" dirty="0">
                <a:latin typeface="Bookman Old Style" pitchFamily="18" charset="0"/>
              </a:rPr>
              <a:t> </a:t>
            </a:r>
            <a:r>
              <a:rPr lang="en-IN" b="0" i="1" dirty="0" err="1">
                <a:latin typeface="Bookman Old Style" pitchFamily="18" charset="0"/>
              </a:rPr>
              <a:t>Vasant</a:t>
            </a:r>
            <a:r>
              <a:rPr lang="en-IN" b="0" i="1" dirty="0">
                <a:latin typeface="Bookman Old Style" pitchFamily="18" charset="0"/>
              </a:rPr>
              <a:t> </a:t>
            </a:r>
            <a:r>
              <a:rPr lang="en-IN" b="0" i="1" dirty="0" err="1">
                <a:latin typeface="Bookman Old Style" pitchFamily="18" charset="0"/>
              </a:rPr>
              <a:t>Arolkar</a:t>
            </a:r>
            <a:endParaRPr lang="en-IN" b="0" i="1" dirty="0">
              <a:latin typeface="Bookman Old Style" pitchFamily="18" charset="0"/>
            </a:endParaRPr>
          </a:p>
          <a:p>
            <a:r>
              <a:rPr lang="en-IN" b="0" i="1" dirty="0">
                <a:latin typeface="Bookman Old Style" pitchFamily="18" charset="0"/>
              </a:rPr>
              <a:t>Contact: +91 9820999231</a:t>
            </a:r>
          </a:p>
          <a:p>
            <a:r>
              <a:rPr lang="en-IN" b="0" i="1" cap="none" dirty="0">
                <a:latin typeface="Bookman Old Style" pitchFamily="18" charset="0"/>
              </a:rPr>
              <a:t>Email: mailme@avarolkar.ca </a:t>
            </a:r>
          </a:p>
        </p:txBody>
      </p:sp>
      <p:sp>
        <p:nvSpPr>
          <p:cNvPr id="2" name="Title 1"/>
          <p:cNvSpPr>
            <a:spLocks noGrp="1"/>
          </p:cNvSpPr>
          <p:nvPr>
            <p:ph type="ctrTitle"/>
          </p:nvPr>
        </p:nvSpPr>
        <p:spPr>
          <a:xfrm>
            <a:off x="755576" y="332656"/>
            <a:ext cx="7772400" cy="1080120"/>
          </a:xfrm>
        </p:spPr>
        <p:txBody>
          <a:bodyPr>
            <a:noAutofit/>
          </a:bodyPr>
          <a:lstStyle/>
          <a:p>
            <a:r>
              <a:rPr lang="en-IN" sz="2000" dirty="0">
                <a:solidFill>
                  <a:schemeClr val="tx1"/>
                </a:solidFill>
                <a:latin typeface="Bookman Old Style" panose="02050604050505020204" pitchFamily="18" charset="0"/>
              </a:rPr>
              <a:t>Companies Act, 2013</a:t>
            </a:r>
            <a:br>
              <a:rPr lang="en-IN" sz="2000" dirty="0">
                <a:solidFill>
                  <a:schemeClr val="tx1"/>
                </a:solidFill>
                <a:latin typeface="Bookman Old Style" panose="02050604050505020204" pitchFamily="18" charset="0"/>
              </a:rPr>
            </a:br>
            <a:r>
              <a:rPr lang="en-IN" sz="2000" dirty="0">
                <a:solidFill>
                  <a:schemeClr val="tx1"/>
                </a:solidFill>
                <a:latin typeface="Bookman Old Style" panose="02050604050505020204" pitchFamily="18" charset="0"/>
              </a:rPr>
              <a:t>Provisions relating to</a:t>
            </a:r>
            <a:br>
              <a:rPr lang="en-IN" sz="2000" dirty="0">
                <a:solidFill>
                  <a:schemeClr val="tx1"/>
                </a:solidFill>
                <a:latin typeface="Bookman Old Style" panose="02050604050505020204" pitchFamily="18" charset="0"/>
              </a:rPr>
            </a:br>
            <a:r>
              <a:rPr lang="en-IN" sz="2000" dirty="0">
                <a:solidFill>
                  <a:schemeClr val="tx1"/>
                </a:solidFill>
                <a:latin typeface="Bookman Old Style" panose="02050604050505020204" pitchFamily="18" charset="0"/>
              </a:rPr>
              <a:t>Incorporation of Companies including Type of Companies  </a:t>
            </a:r>
          </a:p>
        </p:txBody>
      </p:sp>
    </p:spTree>
    <p:extLst>
      <p:ext uri="{BB962C8B-B14F-4D97-AF65-F5344CB8AC3E}">
        <p14:creationId xmlns:p14="http://schemas.microsoft.com/office/powerpoint/2010/main" val="3472528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Dormant Company</a:t>
            </a:r>
          </a:p>
        </p:txBody>
      </p:sp>
      <p:sp>
        <p:nvSpPr>
          <p:cNvPr id="3" name="Content Placeholder 2"/>
          <p:cNvSpPr>
            <a:spLocks noGrp="1"/>
          </p:cNvSpPr>
          <p:nvPr>
            <p:ph sz="quarter" idx="1"/>
          </p:nvPr>
        </p:nvSpPr>
        <p:spPr/>
        <p:txBody>
          <a:bodyPr>
            <a:normAutofit lnSpcReduction="10000"/>
          </a:bodyPr>
          <a:lstStyle/>
          <a:p>
            <a:pPr marL="274320" lvl="1">
              <a:buClr>
                <a:schemeClr val="accent1"/>
              </a:buClr>
              <a:buSzPct val="85000"/>
              <a:buFont typeface="Wingdings 2"/>
              <a:buChar char=""/>
            </a:pPr>
            <a:r>
              <a:rPr lang="en-IN" sz="2400" dirty="0">
                <a:solidFill>
                  <a:srgbClr val="FF0000"/>
                </a:solidFill>
              </a:rPr>
              <a:t>Dormant Company [Section 455]</a:t>
            </a:r>
          </a:p>
          <a:p>
            <a:pPr lvl="1"/>
            <a:r>
              <a:rPr lang="en-IN" dirty="0">
                <a:solidFill>
                  <a:schemeClr val="tx1"/>
                </a:solidFill>
              </a:rPr>
              <a:t>Where a company is formed and registered under this Act for a future project or to hold an asset or intellectual property and has no </a:t>
            </a:r>
            <a:r>
              <a:rPr lang="en-IN" u="sng" dirty="0">
                <a:solidFill>
                  <a:schemeClr val="tx1"/>
                </a:solidFill>
              </a:rPr>
              <a:t>significant accounting transaction</a:t>
            </a:r>
            <a:r>
              <a:rPr lang="en-IN" dirty="0">
                <a:solidFill>
                  <a:schemeClr val="tx1"/>
                </a:solidFill>
              </a:rPr>
              <a:t>, such a company or an inactive company may make an application to the Registrar in such manner as may be prescribed for obtaining the status of a dormant company.</a:t>
            </a:r>
          </a:p>
          <a:p>
            <a:r>
              <a:rPr lang="en-IN" sz="2400" dirty="0">
                <a:solidFill>
                  <a:srgbClr val="FF0000"/>
                </a:solidFill>
              </a:rPr>
              <a:t>Inactive Company</a:t>
            </a:r>
          </a:p>
          <a:p>
            <a:pPr lvl="1"/>
            <a:r>
              <a:rPr lang="en-IN" dirty="0">
                <a:solidFill>
                  <a:schemeClr val="tx1"/>
                </a:solidFill>
              </a:rPr>
              <a:t>“inactive company” means a company which has not been carrying on any business or operation, or has not made any significant accounting transaction during the last two financial years, or has not filed financial statements and annual returns during the last two financial years;</a:t>
            </a:r>
          </a:p>
          <a:p>
            <a:endParaRPr lang="en-IN" dirty="0"/>
          </a:p>
        </p:txBody>
      </p:sp>
    </p:spTree>
    <p:extLst>
      <p:ext uri="{BB962C8B-B14F-4D97-AF65-F5344CB8AC3E}">
        <p14:creationId xmlns:p14="http://schemas.microsoft.com/office/powerpoint/2010/main" val="178515627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pPr lvl="0"/>
            <a:endParaRPr lang="en-IN" i="1" dirty="0">
              <a:solidFill>
                <a:srgbClr val="FF0000"/>
              </a:solidFill>
            </a:endParaRPr>
          </a:p>
          <a:p>
            <a:r>
              <a:rPr lang="en-IN" i="1" dirty="0"/>
              <a:t>Section 185 : As regards the provisions prohibiting loans to directors, the same are not applicable to the following private companies </a:t>
            </a:r>
            <a:r>
              <a:rPr lang="en-IN" i="1" dirty="0" smtClean="0"/>
              <a:t>if:</a:t>
            </a:r>
            <a:endParaRPr lang="en-IN" i="1" dirty="0"/>
          </a:p>
          <a:p>
            <a:pPr lvl="1"/>
            <a:r>
              <a:rPr lang="en-IN" i="1" dirty="0">
                <a:solidFill>
                  <a:schemeClr val="tx1"/>
                </a:solidFill>
              </a:rPr>
              <a:t>No other body corporate has invested in its capital</a:t>
            </a:r>
          </a:p>
          <a:p>
            <a:pPr lvl="1"/>
            <a:r>
              <a:rPr lang="en-IN" i="1" dirty="0">
                <a:solidFill>
                  <a:schemeClr val="tx1"/>
                </a:solidFill>
              </a:rPr>
              <a:t>Borrowings from banks/financial institutions/body corporate are less than its paid share capital or </a:t>
            </a:r>
            <a:r>
              <a:rPr lang="en-IN" i="1" dirty="0" err="1">
                <a:solidFill>
                  <a:schemeClr val="tx1"/>
                </a:solidFill>
              </a:rPr>
              <a:t>Rs</a:t>
            </a:r>
            <a:r>
              <a:rPr lang="en-IN" i="1" dirty="0">
                <a:solidFill>
                  <a:schemeClr val="tx1"/>
                </a:solidFill>
              </a:rPr>
              <a:t>. 50 crores, whichever is less</a:t>
            </a:r>
          </a:p>
          <a:p>
            <a:pPr lvl="1"/>
            <a:r>
              <a:rPr lang="en-IN" i="1" dirty="0">
                <a:solidFill>
                  <a:schemeClr val="tx1"/>
                </a:solidFill>
              </a:rPr>
              <a:t>No default subsisting in repayment of such borrowings.</a:t>
            </a:r>
          </a:p>
          <a:p>
            <a:pPr lvl="1"/>
            <a:endParaRPr lang="en-IN" dirty="0"/>
          </a:p>
          <a:p>
            <a:endParaRPr lang="en-IN" dirty="0"/>
          </a:p>
        </p:txBody>
      </p:sp>
    </p:spTree>
    <p:extLst>
      <p:ext uri="{BB962C8B-B14F-4D97-AF65-F5344CB8AC3E}">
        <p14:creationId xmlns:p14="http://schemas.microsoft.com/office/powerpoint/2010/main" val="297683268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lnSpcReduction="10000"/>
          </a:bodyPr>
          <a:lstStyle/>
          <a:p>
            <a:pPr lvl="0" algn="just"/>
            <a:r>
              <a:rPr lang="en-IN" i="1" dirty="0"/>
              <a:t>Section 2(49) read with Section 184 : As regards provisions prohibiting an interested director from participating or voting in Board proceedings relating to his concern or interest  in any contract arrangement, Exemption to private companies only. Voting by interested director permitted after due disclosure</a:t>
            </a:r>
            <a:r>
              <a:rPr lang="en-IN" i="1" dirty="0" smtClean="0"/>
              <a:t>.</a:t>
            </a:r>
          </a:p>
          <a:p>
            <a:pPr lvl="0" algn="just"/>
            <a:endParaRPr lang="en-US" i="1" dirty="0"/>
          </a:p>
          <a:p>
            <a:pPr algn="just"/>
            <a:r>
              <a:rPr lang="en-IN" i="1" dirty="0"/>
              <a:t>Section 186 : As regards the provisions relating to Inter-corporate loans and investments no exemptions to private companies</a:t>
            </a:r>
          </a:p>
          <a:p>
            <a:pPr lvl="0" algn="just"/>
            <a:endParaRPr lang="en-IN" i="1" dirty="0"/>
          </a:p>
        </p:txBody>
      </p:sp>
    </p:spTree>
    <p:extLst>
      <p:ext uri="{BB962C8B-B14F-4D97-AF65-F5344CB8AC3E}">
        <p14:creationId xmlns:p14="http://schemas.microsoft.com/office/powerpoint/2010/main" val="109075094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r>
              <a:rPr lang="en-US" i="1" dirty="0" smtClean="0"/>
              <a:t>No longer a privilege</a:t>
            </a:r>
            <a:endParaRPr lang="en-IN" i="1" dirty="0"/>
          </a:p>
          <a:p>
            <a:r>
              <a:rPr lang="en-IN" dirty="0" smtClean="0"/>
              <a:t>Section 196 (3)(a) provides an age </a:t>
            </a:r>
            <a:r>
              <a:rPr lang="en-IN" dirty="0"/>
              <a:t>bar for a </a:t>
            </a:r>
            <a:r>
              <a:rPr lang="en-IN" dirty="0" smtClean="0"/>
              <a:t>Managing Director, Whole-time Director or Manager namely </a:t>
            </a:r>
            <a:r>
              <a:rPr lang="en-IN" dirty="0"/>
              <a:t>21 to </a:t>
            </a:r>
            <a:r>
              <a:rPr lang="en-IN" dirty="0" smtClean="0"/>
              <a:t>70 </a:t>
            </a:r>
            <a:r>
              <a:rPr lang="en-IN" dirty="0"/>
              <a:t>and the same is now applicable for all companies</a:t>
            </a:r>
            <a:r>
              <a:rPr lang="en-IN" dirty="0" smtClean="0"/>
              <a:t>.</a:t>
            </a:r>
          </a:p>
          <a:p>
            <a:r>
              <a:rPr lang="en-US" dirty="0" smtClean="0"/>
              <a:t>Provided that persons aged above 70 may be appointed  by passing a special resolution and indicating the justification for such appointment in the Explanatory Statement attached to the notice.</a:t>
            </a:r>
            <a:endParaRPr lang="en-IN" dirty="0"/>
          </a:p>
        </p:txBody>
      </p:sp>
    </p:spTree>
    <p:extLst>
      <p:ext uri="{BB962C8B-B14F-4D97-AF65-F5344CB8AC3E}">
        <p14:creationId xmlns:p14="http://schemas.microsoft.com/office/powerpoint/2010/main" val="210234894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r>
              <a:rPr lang="en-IN" dirty="0"/>
              <a:t>Section 196 states that no company shall appoint or employ at the same time a managing director and a manager.</a:t>
            </a:r>
          </a:p>
          <a:p>
            <a:endParaRPr lang="en-IN" i="1" dirty="0" smtClean="0"/>
          </a:p>
          <a:p>
            <a:r>
              <a:rPr lang="en-IN" i="1" dirty="0" smtClean="0"/>
              <a:t>Section 196: </a:t>
            </a:r>
            <a:r>
              <a:rPr lang="en-IN" i="1" dirty="0"/>
              <a:t>As regards the restrictions as to the number of companies of which a person may be appointed a managing director and prohibition of such appointment for more than five years at a time, limited exemptions are </a:t>
            </a:r>
            <a:r>
              <a:rPr lang="en-IN" i="1" dirty="0" smtClean="0"/>
              <a:t>now extended </a:t>
            </a:r>
            <a:r>
              <a:rPr lang="en-IN" i="1" dirty="0"/>
              <a:t>to private companies under the new company law</a:t>
            </a:r>
            <a:r>
              <a:rPr lang="en-IN" i="1" dirty="0" smtClean="0"/>
              <a:t>.</a:t>
            </a:r>
            <a:endParaRPr lang="en-IN" i="1" dirty="0"/>
          </a:p>
        </p:txBody>
      </p:sp>
    </p:spTree>
    <p:extLst>
      <p:ext uri="{BB962C8B-B14F-4D97-AF65-F5344CB8AC3E}">
        <p14:creationId xmlns:p14="http://schemas.microsoft.com/office/powerpoint/2010/main" val="64520264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fontScale="92500"/>
          </a:bodyPr>
          <a:lstStyle/>
          <a:p>
            <a:r>
              <a:rPr lang="en-IN" i="1" dirty="0"/>
              <a:t>Section 197 </a:t>
            </a:r>
            <a:r>
              <a:rPr lang="en-IN" i="1" dirty="0" smtClean="0"/>
              <a:t> &amp; 198</a:t>
            </a:r>
            <a:r>
              <a:rPr lang="en-IN" i="1" dirty="0"/>
              <a:t>: </a:t>
            </a:r>
            <a:endParaRPr lang="en-IN" i="1" dirty="0" smtClean="0"/>
          </a:p>
          <a:p>
            <a:r>
              <a:rPr lang="en-IN" i="1" dirty="0" smtClean="0"/>
              <a:t>The </a:t>
            </a:r>
            <a:r>
              <a:rPr lang="en-IN" i="1" dirty="0"/>
              <a:t>provisions relating to Managerial remuneration payable by a company are applicable to public companies only</a:t>
            </a:r>
          </a:p>
          <a:p>
            <a:pPr lvl="0"/>
            <a:r>
              <a:rPr lang="en-IN" i="1" dirty="0" smtClean="0"/>
              <a:t>The </a:t>
            </a:r>
            <a:r>
              <a:rPr lang="en-IN" i="1" dirty="0"/>
              <a:t>provisions relating to the extent and manner of payment of remuneration to directors and the requirement that any increase in the remuneration of a director including a managing or whole-time director and any amendment of any provision relating thereto must have for their validity the approval of the Central Government are applicable to public companies.</a:t>
            </a:r>
          </a:p>
        </p:txBody>
      </p:sp>
    </p:spTree>
    <p:extLst>
      <p:ext uri="{BB962C8B-B14F-4D97-AF65-F5344CB8AC3E}">
        <p14:creationId xmlns:p14="http://schemas.microsoft.com/office/powerpoint/2010/main" val="114235123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272" y="379476"/>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fontScale="92500" lnSpcReduction="20000"/>
          </a:bodyPr>
          <a:lstStyle/>
          <a:p>
            <a:r>
              <a:rPr lang="en-IN" dirty="0"/>
              <a:t>Private companies not required to appoint:</a:t>
            </a:r>
          </a:p>
          <a:p>
            <a:pPr lvl="1"/>
            <a:r>
              <a:rPr lang="en-IN" dirty="0">
                <a:solidFill>
                  <a:schemeClr val="tx1"/>
                </a:solidFill>
              </a:rPr>
              <a:t>Independent Director</a:t>
            </a:r>
          </a:p>
          <a:p>
            <a:pPr lvl="1"/>
            <a:r>
              <a:rPr lang="en-IN" dirty="0">
                <a:solidFill>
                  <a:schemeClr val="tx1"/>
                </a:solidFill>
              </a:rPr>
              <a:t>Key Management personnel</a:t>
            </a:r>
          </a:p>
          <a:p>
            <a:pPr lvl="1"/>
            <a:r>
              <a:rPr lang="en-IN" dirty="0">
                <a:solidFill>
                  <a:schemeClr val="tx1"/>
                </a:solidFill>
              </a:rPr>
              <a:t>Woman Director</a:t>
            </a:r>
          </a:p>
          <a:p>
            <a:r>
              <a:rPr lang="en-IN" dirty="0"/>
              <a:t>Transactions within holding/subsidiary relation is out of the purview of Section 188 relating to related party transactions.</a:t>
            </a:r>
          </a:p>
          <a:p>
            <a:r>
              <a:rPr lang="en-IN" dirty="0"/>
              <a:t>Requirement of deposit insurance, credit rating, mandatory requirement to keep 15% of the deposits maturing and other provisions not applicable to private companies accepting deposits from members provided </a:t>
            </a:r>
          </a:p>
          <a:p>
            <a:pPr lvl="1"/>
            <a:r>
              <a:rPr lang="en-IN" dirty="0">
                <a:solidFill>
                  <a:schemeClr val="tx1"/>
                </a:solidFill>
              </a:rPr>
              <a:t>The deposits accepted are less than share capital plus reserves</a:t>
            </a:r>
          </a:p>
          <a:p>
            <a:pPr lvl="1"/>
            <a:r>
              <a:rPr lang="en-IN" dirty="0">
                <a:solidFill>
                  <a:schemeClr val="tx1"/>
                </a:solidFill>
              </a:rPr>
              <a:t>Details of such deposits filed with ROC</a:t>
            </a:r>
          </a:p>
        </p:txBody>
      </p:sp>
    </p:spTree>
    <p:extLst>
      <p:ext uri="{BB962C8B-B14F-4D97-AF65-F5344CB8AC3E}">
        <p14:creationId xmlns:p14="http://schemas.microsoft.com/office/powerpoint/2010/main" val="273285764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16632"/>
            <a:ext cx="8534400" cy="1080120"/>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lstStyle/>
          <a:p>
            <a:r>
              <a:rPr lang="en-IN" dirty="0"/>
              <a:t>Board resolutions need not be filed with ROC</a:t>
            </a:r>
          </a:p>
          <a:p>
            <a:r>
              <a:rPr lang="en-IN" dirty="0" smtClean="0"/>
              <a:t>Provisions </a:t>
            </a:r>
            <a:r>
              <a:rPr lang="en-IN" dirty="0"/>
              <a:t>relating to the right of a person other than sitting director to stand for directorship, is not applicable.</a:t>
            </a:r>
          </a:p>
          <a:p>
            <a:r>
              <a:rPr lang="en-IN" dirty="0"/>
              <a:t>Non-participation of interested directors not applicable.</a:t>
            </a:r>
          </a:p>
          <a:p>
            <a:r>
              <a:rPr lang="en-IN" dirty="0" smtClean="0"/>
              <a:t>Prior approval of related </a:t>
            </a:r>
            <a:r>
              <a:rPr lang="en-IN" dirty="0"/>
              <a:t>party transactions restrictions u/s 188 not </a:t>
            </a:r>
            <a:r>
              <a:rPr lang="en-IN" dirty="0" smtClean="0"/>
              <a:t>applicable. Also members being a related party can vote.</a:t>
            </a:r>
            <a:endParaRPr lang="en-IN" dirty="0"/>
          </a:p>
          <a:p>
            <a:endParaRPr lang="en-IN" dirty="0"/>
          </a:p>
        </p:txBody>
      </p:sp>
    </p:spTree>
    <p:extLst>
      <p:ext uri="{BB962C8B-B14F-4D97-AF65-F5344CB8AC3E}">
        <p14:creationId xmlns:p14="http://schemas.microsoft.com/office/powerpoint/2010/main" val="158854619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Privileges of a Section 8 Company</a:t>
            </a:r>
          </a:p>
        </p:txBody>
      </p:sp>
      <p:sp>
        <p:nvSpPr>
          <p:cNvPr id="3" name="Content Placeholder 2"/>
          <p:cNvSpPr>
            <a:spLocks noGrp="1"/>
          </p:cNvSpPr>
          <p:nvPr>
            <p:ph sz="quarter" idx="1"/>
          </p:nvPr>
        </p:nvSpPr>
        <p:spPr/>
        <p:txBody>
          <a:bodyPr>
            <a:normAutofit fontScale="85000" lnSpcReduction="20000"/>
          </a:bodyPr>
          <a:lstStyle/>
          <a:p>
            <a:r>
              <a:rPr lang="en-IN" dirty="0"/>
              <a:t>Company secretary not required</a:t>
            </a:r>
          </a:p>
          <a:p>
            <a:r>
              <a:rPr lang="en-IN" dirty="0"/>
              <a:t>Minimum paid up capital requirement is not applicable.</a:t>
            </a:r>
          </a:p>
          <a:p>
            <a:r>
              <a:rPr lang="en-IN" dirty="0"/>
              <a:t>AGM may be held at a time, date and place as decided before-hand, in accordance to the directions, if any issued by the company</a:t>
            </a:r>
          </a:p>
          <a:p>
            <a:r>
              <a:rPr lang="en-IN" dirty="0"/>
              <a:t>Fourteen days notice may be given for AGM and circulation of financial statements.</a:t>
            </a:r>
          </a:p>
          <a:p>
            <a:r>
              <a:rPr lang="en-IN" dirty="0"/>
              <a:t>Section 118 regarding minutes not applicable as a whole except that the minutes be recorded within 30 days</a:t>
            </a:r>
          </a:p>
          <a:p>
            <a:r>
              <a:rPr lang="en-IN" dirty="0"/>
              <a:t>The requirement of minimum and maximum directors and other provisions relating to appointment of directors, are not applicable. </a:t>
            </a:r>
          </a:p>
          <a:p>
            <a:r>
              <a:rPr lang="en-IN" dirty="0"/>
              <a:t>Manner of selection of an Independent Director is not applicable</a:t>
            </a:r>
          </a:p>
          <a:p>
            <a:endParaRPr lang="en-IN" dirty="0"/>
          </a:p>
        </p:txBody>
      </p:sp>
    </p:spTree>
    <p:extLst>
      <p:ext uri="{BB962C8B-B14F-4D97-AF65-F5344CB8AC3E}">
        <p14:creationId xmlns:p14="http://schemas.microsoft.com/office/powerpoint/2010/main" val="89731888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Privileges of a Section 8 Company (contd.)</a:t>
            </a:r>
          </a:p>
        </p:txBody>
      </p:sp>
      <p:sp>
        <p:nvSpPr>
          <p:cNvPr id="3" name="Content Placeholder 2"/>
          <p:cNvSpPr>
            <a:spLocks noGrp="1"/>
          </p:cNvSpPr>
          <p:nvPr>
            <p:ph sz="quarter" idx="1"/>
          </p:nvPr>
        </p:nvSpPr>
        <p:spPr/>
        <p:txBody>
          <a:bodyPr>
            <a:normAutofit fontScale="92500" lnSpcReduction="10000"/>
          </a:bodyPr>
          <a:lstStyle/>
          <a:p>
            <a:r>
              <a:rPr lang="en-IN" dirty="0"/>
              <a:t>Provisions relating to the right of a person other than sitting director to stand for directorship, is not applicable.</a:t>
            </a:r>
          </a:p>
          <a:p>
            <a:r>
              <a:rPr lang="en-IN" dirty="0"/>
              <a:t>The of twenty companies in which a person can be a director shall not include Section 8 company.</a:t>
            </a:r>
          </a:p>
          <a:p>
            <a:r>
              <a:rPr lang="en-IN" dirty="0"/>
              <a:t>Only one Board meeting in every six calendar months. </a:t>
            </a:r>
          </a:p>
          <a:p>
            <a:r>
              <a:rPr lang="en-IN" dirty="0"/>
              <a:t>Quorum for Board meetings:</a:t>
            </a:r>
          </a:p>
          <a:p>
            <a:pPr lvl="1"/>
            <a:r>
              <a:rPr lang="en-IN" dirty="0">
                <a:solidFill>
                  <a:schemeClr val="tx1"/>
                </a:solidFill>
              </a:rPr>
              <a:t>Either 8 or </a:t>
            </a:r>
            <a:r>
              <a:rPr lang="en-IN" u="sng" dirty="0">
                <a:solidFill>
                  <a:schemeClr val="tx1"/>
                </a:solidFill>
              </a:rPr>
              <a:t>25% of its total strength</a:t>
            </a:r>
            <a:r>
              <a:rPr lang="en-IN" dirty="0">
                <a:solidFill>
                  <a:schemeClr val="tx1"/>
                </a:solidFill>
              </a:rPr>
              <a:t>, whichever is less, but in any case, not less than two.</a:t>
            </a:r>
          </a:p>
          <a:p>
            <a:r>
              <a:rPr lang="en-IN" dirty="0"/>
              <a:t>Provision relating to appointment of Nomination and Remuneration Committee and Stakeholders Relationship Committee shall not apply.</a:t>
            </a:r>
          </a:p>
        </p:txBody>
      </p:sp>
    </p:spTree>
    <p:extLst>
      <p:ext uri="{BB962C8B-B14F-4D97-AF65-F5344CB8AC3E}">
        <p14:creationId xmlns:p14="http://schemas.microsoft.com/office/powerpoint/2010/main" val="180421392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Privileges of a Section 8 Company (contd.)</a:t>
            </a:r>
          </a:p>
        </p:txBody>
      </p:sp>
      <p:sp>
        <p:nvSpPr>
          <p:cNvPr id="3" name="Content Placeholder 2"/>
          <p:cNvSpPr>
            <a:spLocks noGrp="1"/>
          </p:cNvSpPr>
          <p:nvPr>
            <p:ph sz="quarter" idx="1"/>
          </p:nvPr>
        </p:nvSpPr>
        <p:spPr/>
        <p:txBody>
          <a:bodyPr>
            <a:normAutofit lnSpcReduction="10000"/>
          </a:bodyPr>
          <a:lstStyle/>
          <a:p>
            <a:r>
              <a:rPr lang="en-IN" dirty="0"/>
              <a:t>Following matters may be passed by the Board by circulation </a:t>
            </a:r>
            <a:r>
              <a:rPr lang="en-IN" dirty="0" smtClean="0"/>
              <a:t>instead </a:t>
            </a:r>
            <a:r>
              <a:rPr lang="en-IN" dirty="0"/>
              <a:t>of at a meeting:</a:t>
            </a:r>
          </a:p>
          <a:p>
            <a:pPr lvl="1"/>
            <a:r>
              <a:rPr lang="en-IN" dirty="0">
                <a:solidFill>
                  <a:schemeClr val="tx1"/>
                </a:solidFill>
              </a:rPr>
              <a:t>To borrow monies</a:t>
            </a:r>
          </a:p>
          <a:p>
            <a:pPr lvl="1"/>
            <a:r>
              <a:rPr lang="en-IN" dirty="0">
                <a:solidFill>
                  <a:schemeClr val="tx1"/>
                </a:solidFill>
              </a:rPr>
              <a:t>To invest the funds of the company</a:t>
            </a:r>
          </a:p>
          <a:p>
            <a:pPr lvl="1"/>
            <a:r>
              <a:rPr lang="en-IN" dirty="0">
                <a:solidFill>
                  <a:schemeClr val="tx1"/>
                </a:solidFill>
              </a:rPr>
              <a:t>To grant loans or give guarantee or provide security in respect of loans.</a:t>
            </a:r>
          </a:p>
          <a:p>
            <a:r>
              <a:rPr lang="en-IN" dirty="0"/>
              <a:t>Non-participation of interested directors not applicable.</a:t>
            </a:r>
          </a:p>
          <a:p>
            <a:r>
              <a:rPr lang="en-IN" dirty="0"/>
              <a:t>Register u/s 189 to be maintained in respect of contracts or arrangements </a:t>
            </a:r>
            <a:r>
              <a:rPr lang="en-IN" dirty="0" smtClean="0"/>
              <a:t>only where the value </a:t>
            </a:r>
            <a:r>
              <a:rPr lang="en-IN" dirty="0"/>
              <a:t>exceeds rupees one lakh. </a:t>
            </a:r>
          </a:p>
        </p:txBody>
      </p:sp>
    </p:spTree>
    <p:extLst>
      <p:ext uri="{BB962C8B-B14F-4D97-AF65-F5344CB8AC3E}">
        <p14:creationId xmlns:p14="http://schemas.microsoft.com/office/powerpoint/2010/main" val="45859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Dormant Company</a:t>
            </a:r>
          </a:p>
        </p:txBody>
      </p:sp>
      <p:sp>
        <p:nvSpPr>
          <p:cNvPr id="3" name="Content Placeholder 2"/>
          <p:cNvSpPr>
            <a:spLocks noGrp="1"/>
          </p:cNvSpPr>
          <p:nvPr>
            <p:ph sz="quarter" idx="1"/>
          </p:nvPr>
        </p:nvSpPr>
        <p:spPr/>
        <p:txBody>
          <a:bodyPr/>
          <a:lstStyle/>
          <a:p>
            <a:r>
              <a:rPr lang="en-IN" dirty="0">
                <a:solidFill>
                  <a:srgbClr val="FF0000"/>
                </a:solidFill>
              </a:rPr>
              <a:t>Significant Accounting transaction means </a:t>
            </a:r>
            <a:r>
              <a:rPr lang="en-IN" dirty="0"/>
              <a:t>any transaction other than:</a:t>
            </a:r>
          </a:p>
          <a:p>
            <a:r>
              <a:rPr lang="en-IN" dirty="0"/>
              <a:t>(a) payment of fees by a company to the Registrar;</a:t>
            </a:r>
          </a:p>
          <a:p>
            <a:r>
              <a:rPr lang="en-IN" dirty="0"/>
              <a:t>(b) payments made by it to fulfil the requirements of this Act or any other law;</a:t>
            </a:r>
          </a:p>
          <a:p>
            <a:r>
              <a:rPr lang="en-IN" dirty="0"/>
              <a:t>(c) allotment of shares to fulfil the requirements of this Act;</a:t>
            </a:r>
          </a:p>
          <a:p>
            <a:r>
              <a:rPr lang="en-IN" dirty="0"/>
              <a:t>(d) payments for maintenance of its office and records</a:t>
            </a:r>
          </a:p>
        </p:txBody>
      </p:sp>
    </p:spTree>
    <p:extLst>
      <p:ext uri="{BB962C8B-B14F-4D97-AF65-F5344CB8AC3E}">
        <p14:creationId xmlns:p14="http://schemas.microsoft.com/office/powerpoint/2010/main" val="158035745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84976" cy="1008112"/>
          </a:xfrm>
        </p:spPr>
        <p:txBody>
          <a:bodyPr>
            <a:normAutofit/>
          </a:bodyPr>
          <a:lstStyle/>
          <a:p>
            <a:r>
              <a:rPr lang="en-IN" sz="1800" dirty="0">
                <a:solidFill>
                  <a:schemeClr val="tx1"/>
                </a:solidFill>
                <a:latin typeface="Bookman Old Style" panose="02050604050505020204" pitchFamily="18" charset="0"/>
              </a:rPr>
              <a:t>Companies Act, 2013</a:t>
            </a:r>
            <a:br>
              <a:rPr lang="en-IN" sz="1800" dirty="0">
                <a:solidFill>
                  <a:schemeClr val="tx1"/>
                </a:solidFill>
                <a:latin typeface="Bookman Old Style" panose="02050604050505020204" pitchFamily="18" charset="0"/>
              </a:rPr>
            </a:br>
            <a:r>
              <a:rPr lang="en-IN" sz="1800" dirty="0">
                <a:solidFill>
                  <a:schemeClr val="tx1"/>
                </a:solidFill>
                <a:latin typeface="Bookman Old Style" panose="02050604050505020204" pitchFamily="18" charset="0"/>
              </a:rPr>
              <a:t>Provisions relating to</a:t>
            </a:r>
            <a:br>
              <a:rPr lang="en-IN" sz="1800" dirty="0">
                <a:solidFill>
                  <a:schemeClr val="tx1"/>
                </a:solidFill>
                <a:latin typeface="Bookman Old Style" panose="02050604050505020204" pitchFamily="18" charset="0"/>
              </a:rPr>
            </a:br>
            <a:r>
              <a:rPr lang="en-IN" sz="1800" dirty="0">
                <a:solidFill>
                  <a:schemeClr val="tx1"/>
                </a:solidFill>
                <a:latin typeface="Bookman Old Style" panose="02050604050505020204" pitchFamily="18" charset="0"/>
              </a:rPr>
              <a:t>Incorporation of Companies including Type of Companies </a:t>
            </a:r>
            <a:endParaRPr lang="en-IN" sz="1800" dirty="0"/>
          </a:p>
        </p:txBody>
      </p:sp>
      <p:sp>
        <p:nvSpPr>
          <p:cNvPr id="3" name="Content Placeholder 2"/>
          <p:cNvSpPr>
            <a:spLocks noGrp="1"/>
          </p:cNvSpPr>
          <p:nvPr>
            <p:ph sz="quarter" idx="1"/>
          </p:nvPr>
        </p:nvSpPr>
        <p:spPr>
          <a:xfrm>
            <a:off x="251520" y="1772816"/>
            <a:ext cx="8503920" cy="4572000"/>
          </a:xfrm>
        </p:spPr>
        <p:txBody>
          <a:bodyPr>
            <a:normAutofit/>
          </a:bodyPr>
          <a:lstStyle/>
          <a:p>
            <a:pPr marL="0" indent="0" algn="ctr" fontAlgn="auto">
              <a:spcAft>
                <a:spcPts val="0"/>
              </a:spcAft>
              <a:buNone/>
              <a:defRPr/>
            </a:pPr>
            <a:r>
              <a:rPr lang="en-US" sz="3600" spc="-150" dirty="0">
                <a:solidFill>
                  <a:srgbClr val="00B050"/>
                </a:solidFill>
                <a:latin typeface="Algerian" pitchFamily="82" charset="0"/>
              </a:rPr>
              <a:t/>
            </a:r>
            <a:br>
              <a:rPr lang="en-US" sz="3600" spc="-150" dirty="0">
                <a:solidFill>
                  <a:srgbClr val="00B050"/>
                </a:solidFill>
                <a:latin typeface="Algerian" pitchFamily="82" charset="0"/>
              </a:rPr>
            </a:br>
            <a:endParaRPr lang="en-US" sz="3600" spc="-150" dirty="0">
              <a:solidFill>
                <a:srgbClr val="00B050"/>
              </a:solidFill>
              <a:latin typeface="Algerian" pitchFamily="82" charset="0"/>
            </a:endParaRPr>
          </a:p>
          <a:p>
            <a:pPr algn="ctr" fontAlgn="auto">
              <a:spcAft>
                <a:spcPts val="0"/>
              </a:spcAft>
              <a:defRPr/>
            </a:pPr>
            <a:endParaRPr lang="en-US" sz="3600" spc="-150" dirty="0">
              <a:solidFill>
                <a:srgbClr val="00B050"/>
              </a:solidFill>
              <a:latin typeface="Algerian" pitchFamily="82" charset="0"/>
            </a:endParaRPr>
          </a:p>
          <a:p>
            <a:pPr algn="ctr" fontAlgn="auto">
              <a:spcAft>
                <a:spcPts val="0"/>
              </a:spcAft>
              <a:defRPr/>
            </a:pPr>
            <a:r>
              <a:rPr lang="en-US" sz="1800" dirty="0">
                <a:solidFill>
                  <a:schemeClr val="tx2"/>
                </a:solidFill>
                <a:latin typeface="Bookman Old Style" pitchFamily="18" charset="0"/>
              </a:rPr>
              <a:t>By</a:t>
            </a:r>
            <a:r>
              <a:rPr lang="en-US" dirty="0">
                <a:solidFill>
                  <a:schemeClr val="tx2"/>
                </a:solidFill>
                <a:latin typeface="Bookman Old Style" pitchFamily="18" charset="0"/>
              </a:rPr>
              <a:t/>
            </a:r>
            <a:br>
              <a:rPr lang="en-US" dirty="0">
                <a:solidFill>
                  <a:schemeClr val="tx2"/>
                </a:solidFill>
                <a:latin typeface="Bookman Old Style" pitchFamily="18" charset="0"/>
              </a:rPr>
            </a:br>
            <a:r>
              <a:rPr lang="en-US" dirty="0">
                <a:solidFill>
                  <a:schemeClr val="tx2"/>
                </a:solidFill>
                <a:latin typeface="Bookman Old Style" pitchFamily="18" charset="0"/>
              </a:rPr>
              <a:t>CA </a:t>
            </a:r>
            <a:r>
              <a:rPr lang="en-US" dirty="0" err="1">
                <a:solidFill>
                  <a:schemeClr val="tx2"/>
                </a:solidFill>
                <a:latin typeface="Bookman Old Style" pitchFamily="18" charset="0"/>
              </a:rPr>
              <a:t>Abhay</a:t>
            </a:r>
            <a:r>
              <a:rPr lang="en-US" dirty="0">
                <a:solidFill>
                  <a:schemeClr val="tx2"/>
                </a:solidFill>
                <a:latin typeface="Bookman Old Style" pitchFamily="18" charset="0"/>
              </a:rPr>
              <a:t> </a:t>
            </a:r>
            <a:r>
              <a:rPr lang="en-US" dirty="0" err="1">
                <a:solidFill>
                  <a:schemeClr val="tx2"/>
                </a:solidFill>
                <a:latin typeface="Bookman Old Style" pitchFamily="18" charset="0"/>
              </a:rPr>
              <a:t>Vasant</a:t>
            </a:r>
            <a:r>
              <a:rPr lang="en-US" dirty="0">
                <a:solidFill>
                  <a:schemeClr val="tx2"/>
                </a:solidFill>
                <a:latin typeface="Bookman Old Style" pitchFamily="18" charset="0"/>
              </a:rPr>
              <a:t> </a:t>
            </a:r>
            <a:r>
              <a:rPr lang="en-US" dirty="0" err="1">
                <a:solidFill>
                  <a:schemeClr val="tx2"/>
                </a:solidFill>
                <a:latin typeface="Bookman Old Style" pitchFamily="18" charset="0"/>
              </a:rPr>
              <a:t>Arolkar</a:t>
            </a:r>
            <a:r>
              <a:rPr lang="en-US" dirty="0">
                <a:solidFill>
                  <a:schemeClr val="tx2"/>
                </a:solidFill>
                <a:latin typeface="Bookman Old Style" pitchFamily="18" charset="0"/>
              </a:rPr>
              <a:t/>
            </a:r>
            <a:br>
              <a:rPr lang="en-US" dirty="0">
                <a:solidFill>
                  <a:schemeClr val="tx2"/>
                </a:solidFill>
                <a:latin typeface="Bookman Old Style" pitchFamily="18" charset="0"/>
              </a:rPr>
            </a:br>
            <a:r>
              <a:rPr lang="en-US" sz="1800" dirty="0" err="1">
                <a:solidFill>
                  <a:schemeClr val="tx2"/>
                </a:solidFill>
                <a:latin typeface="Bookman Old Style" pitchFamily="18" charset="0"/>
              </a:rPr>
              <a:t>BCom</a:t>
            </a:r>
            <a:r>
              <a:rPr lang="en-US" sz="1800" dirty="0">
                <a:solidFill>
                  <a:schemeClr val="tx2"/>
                </a:solidFill>
                <a:latin typeface="Bookman Old Style" pitchFamily="18" charset="0"/>
              </a:rPr>
              <a:t> (</a:t>
            </a:r>
            <a:r>
              <a:rPr lang="en-US" sz="1800" dirty="0" err="1">
                <a:solidFill>
                  <a:schemeClr val="tx2"/>
                </a:solidFill>
                <a:latin typeface="Bookman Old Style" pitchFamily="18" charset="0"/>
              </a:rPr>
              <a:t>Hons</a:t>
            </a:r>
            <a:r>
              <a:rPr lang="en-US" sz="1800" dirty="0">
                <a:solidFill>
                  <a:schemeClr val="tx2"/>
                </a:solidFill>
                <a:latin typeface="Bookman Old Style" pitchFamily="18" charset="0"/>
              </a:rPr>
              <a:t>.), LLB, ACS, FCA </a:t>
            </a:r>
            <a:r>
              <a:rPr lang="en-US" dirty="0">
                <a:solidFill>
                  <a:schemeClr val="tx2"/>
                </a:solidFill>
                <a:latin typeface="Bookman Old Style" pitchFamily="18" charset="0"/>
              </a:rPr>
              <a:t/>
            </a:r>
            <a:br>
              <a:rPr lang="en-US" dirty="0">
                <a:solidFill>
                  <a:schemeClr val="tx2"/>
                </a:solidFill>
                <a:latin typeface="Bookman Old Style" pitchFamily="18" charset="0"/>
              </a:rPr>
            </a:br>
            <a:r>
              <a:rPr lang="en-US" dirty="0">
                <a:solidFill>
                  <a:schemeClr val="tx2"/>
                </a:solidFill>
                <a:latin typeface="Bookman Old Style" pitchFamily="18" charset="0"/>
              </a:rPr>
              <a:t>M/s. </a:t>
            </a:r>
            <a:r>
              <a:rPr lang="en-US" dirty="0" err="1">
                <a:solidFill>
                  <a:schemeClr val="tx2"/>
                </a:solidFill>
                <a:latin typeface="Bookman Old Style" pitchFamily="18" charset="0"/>
              </a:rPr>
              <a:t>A.V.Arolkar</a:t>
            </a:r>
            <a:r>
              <a:rPr lang="en-US" dirty="0">
                <a:solidFill>
                  <a:schemeClr val="tx2"/>
                </a:solidFill>
                <a:latin typeface="Bookman Old Style" pitchFamily="18" charset="0"/>
              </a:rPr>
              <a:t> &amp; Co., </a:t>
            </a:r>
          </a:p>
          <a:p>
            <a:pPr marL="0" indent="0" algn="ctr" fontAlgn="auto">
              <a:spcAft>
                <a:spcPts val="0"/>
              </a:spcAft>
              <a:buNone/>
              <a:defRPr/>
            </a:pPr>
            <a:r>
              <a:rPr lang="en-US" sz="1800" dirty="0">
                <a:solidFill>
                  <a:schemeClr val="tx2"/>
                </a:solidFill>
                <a:latin typeface="Bookman Old Style" pitchFamily="18" charset="0"/>
              </a:rPr>
              <a:t>Chartered Accountants,</a:t>
            </a:r>
            <a:br>
              <a:rPr lang="en-US" sz="1800" dirty="0">
                <a:solidFill>
                  <a:schemeClr val="tx2"/>
                </a:solidFill>
                <a:latin typeface="Bookman Old Style" pitchFamily="18" charset="0"/>
              </a:rPr>
            </a:br>
            <a:r>
              <a:rPr lang="en-US" dirty="0">
                <a:solidFill>
                  <a:schemeClr val="tx2"/>
                </a:solidFill>
                <a:latin typeface="Bookman Old Style" pitchFamily="18" charset="0"/>
              </a:rPr>
              <a:t>Mobile – 98209 99231</a:t>
            </a:r>
            <a:br>
              <a:rPr lang="en-US" dirty="0">
                <a:solidFill>
                  <a:schemeClr val="tx2"/>
                </a:solidFill>
                <a:latin typeface="Bookman Old Style" pitchFamily="18" charset="0"/>
              </a:rPr>
            </a:br>
            <a:r>
              <a:rPr lang="en-US" sz="2000" dirty="0">
                <a:solidFill>
                  <a:schemeClr val="tx2"/>
                </a:solidFill>
                <a:latin typeface="Bookman Old Style" pitchFamily="18" charset="0"/>
              </a:rPr>
              <a:t>email – mailme@avarolkar.ca</a:t>
            </a:r>
          </a:p>
          <a:p>
            <a:endParaRPr lang="en-IN" dirty="0"/>
          </a:p>
        </p:txBody>
      </p:sp>
      <p:pic>
        <p:nvPicPr>
          <p:cNvPr id="4" name="Picture 3" descr="Animated Good Luck"/>
          <p:cNvPicPr>
            <a:picLocks noChangeAspect="1" noChangeArrowheads="1" noCrop="1"/>
          </p:cNvPicPr>
          <p:nvPr/>
        </p:nvPicPr>
        <p:blipFill>
          <a:blip r:embed="rId2" cstate="print">
            <a:lum contrast="24000"/>
          </a:blip>
          <a:srcRect/>
          <a:stretch>
            <a:fillRect/>
          </a:stretch>
        </p:blipFill>
        <p:spPr bwMode="auto">
          <a:xfrm>
            <a:off x="3187258" y="1484784"/>
            <a:ext cx="3665984" cy="2160240"/>
          </a:xfrm>
          <a:prstGeom prst="rect">
            <a:avLst/>
          </a:prstGeom>
          <a:noFill/>
          <a:ln w="9525">
            <a:noFill/>
            <a:miter lim="800000"/>
            <a:headEnd/>
            <a:tailEnd/>
          </a:ln>
        </p:spPr>
      </p:pic>
    </p:spTree>
    <p:extLst>
      <p:ext uri="{BB962C8B-B14F-4D97-AF65-F5344CB8AC3E}">
        <p14:creationId xmlns:p14="http://schemas.microsoft.com/office/powerpoint/2010/main" val="4143581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Other provisions relating to Dormant company</a:t>
            </a:r>
          </a:p>
        </p:txBody>
      </p:sp>
      <p:sp>
        <p:nvSpPr>
          <p:cNvPr id="3" name="Content Placeholder 2"/>
          <p:cNvSpPr>
            <a:spLocks noGrp="1"/>
          </p:cNvSpPr>
          <p:nvPr>
            <p:ph sz="quarter" idx="1"/>
          </p:nvPr>
        </p:nvSpPr>
        <p:spPr/>
        <p:txBody>
          <a:bodyPr>
            <a:normAutofit lnSpcReduction="10000"/>
          </a:bodyPr>
          <a:lstStyle/>
          <a:p>
            <a:r>
              <a:rPr lang="en-IN" dirty="0"/>
              <a:t>Other provisions relating to Dormant company</a:t>
            </a:r>
          </a:p>
          <a:p>
            <a:r>
              <a:rPr lang="en-IN" dirty="0"/>
              <a:t>Register of Dormant Companies</a:t>
            </a:r>
          </a:p>
          <a:p>
            <a:r>
              <a:rPr lang="en-IN" dirty="0"/>
              <a:t>To retain the status</a:t>
            </a:r>
          </a:p>
          <a:p>
            <a:pPr lvl="1"/>
            <a:r>
              <a:rPr lang="en-IN" dirty="0">
                <a:solidFill>
                  <a:schemeClr val="tx1"/>
                </a:solidFill>
              </a:rPr>
              <a:t>Have minimum number of directors </a:t>
            </a:r>
          </a:p>
          <a:p>
            <a:pPr lvl="1"/>
            <a:r>
              <a:rPr lang="en-IN" dirty="0">
                <a:solidFill>
                  <a:schemeClr val="tx1"/>
                </a:solidFill>
              </a:rPr>
              <a:t>File such documents as may be prescribed</a:t>
            </a:r>
          </a:p>
          <a:p>
            <a:pPr lvl="1"/>
            <a:r>
              <a:rPr lang="en-IN" dirty="0">
                <a:solidFill>
                  <a:schemeClr val="tx1"/>
                </a:solidFill>
              </a:rPr>
              <a:t>Pay such annual fees as may be prescribed</a:t>
            </a:r>
          </a:p>
          <a:p>
            <a:r>
              <a:rPr lang="en-IN" dirty="0"/>
              <a:t>To convert into Active status</a:t>
            </a:r>
          </a:p>
          <a:p>
            <a:pPr lvl="1"/>
            <a:r>
              <a:rPr lang="en-IN" dirty="0">
                <a:solidFill>
                  <a:schemeClr val="tx1"/>
                </a:solidFill>
              </a:rPr>
              <a:t>Make an application and file such documents as may be prescribed and pay such annual fees as may be prescribed</a:t>
            </a:r>
          </a:p>
          <a:p>
            <a:r>
              <a:rPr lang="en-IN" dirty="0"/>
              <a:t>ROC shall have power to strike off the name of a dormant company </a:t>
            </a:r>
          </a:p>
        </p:txBody>
      </p:sp>
    </p:spTree>
    <p:extLst>
      <p:ext uri="{BB962C8B-B14F-4D97-AF65-F5344CB8AC3E}">
        <p14:creationId xmlns:p14="http://schemas.microsoft.com/office/powerpoint/2010/main" val="30944935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solidFill>
                  <a:schemeClr val="tx2"/>
                </a:solidFill>
              </a:rPr>
              <a:t>Definitions</a:t>
            </a:r>
          </a:p>
        </p:txBody>
      </p:sp>
      <p:sp>
        <p:nvSpPr>
          <p:cNvPr id="3" name="Content Placeholder 2"/>
          <p:cNvSpPr>
            <a:spLocks noGrp="1"/>
          </p:cNvSpPr>
          <p:nvPr>
            <p:ph sz="quarter" idx="1"/>
          </p:nvPr>
        </p:nvSpPr>
        <p:spPr/>
        <p:txBody>
          <a:bodyPr>
            <a:normAutofit fontScale="92500"/>
          </a:bodyPr>
          <a:lstStyle/>
          <a:p>
            <a:r>
              <a:rPr lang="en-IN" dirty="0"/>
              <a:t>Definitions</a:t>
            </a:r>
          </a:p>
          <a:p>
            <a:pPr lvl="1"/>
            <a:r>
              <a:rPr lang="en-IN" dirty="0">
                <a:solidFill>
                  <a:srgbClr val="FF0000"/>
                </a:solidFill>
              </a:rPr>
              <a:t>Associate Company [Section 2(6)]</a:t>
            </a:r>
          </a:p>
          <a:p>
            <a:pPr lvl="1"/>
            <a:r>
              <a:rPr lang="en-IN" sz="2300" dirty="0">
                <a:solidFill>
                  <a:schemeClr val="tx1"/>
                </a:solidFill>
              </a:rPr>
              <a:t>2(6) defines “Associate company”, in relation to another company, means a company in which that other company has a significant influence, but which is not a subsidiary company of the company having such influence and includes a joint venture company.</a:t>
            </a:r>
            <a:endParaRPr lang="en-IN" sz="1900" dirty="0">
              <a:solidFill>
                <a:schemeClr val="tx1"/>
              </a:solidFill>
            </a:endParaRPr>
          </a:p>
          <a:p>
            <a:pPr algn="l"/>
            <a:r>
              <a:rPr lang="en-IN" sz="2300" dirty="0"/>
              <a:t>Explanation.—(a) the expression “significant influence” means control of at least twenty per cent. of total voting power, or control of or participation in business decisions under an agreement;</a:t>
            </a:r>
          </a:p>
          <a:p>
            <a:pPr algn="l"/>
            <a:r>
              <a:rPr lang="en-IN" sz="2300" dirty="0"/>
              <a:t>(b) the expression “joint venture” means a joint arrangement whereby the parties that have joint control of the arrangement have rights to the net assets of the arrangement;</a:t>
            </a:r>
          </a:p>
          <a:p>
            <a:pPr marL="274320" lvl="1" indent="0">
              <a:buNone/>
            </a:pPr>
            <a:endParaRPr lang="en-IN" sz="1900" dirty="0">
              <a:solidFill>
                <a:schemeClr val="tx1"/>
              </a:solidFill>
            </a:endParaRPr>
          </a:p>
          <a:p>
            <a:pPr lvl="1"/>
            <a:endParaRPr lang="en-IN" dirty="0">
              <a:solidFill>
                <a:schemeClr val="tx1"/>
              </a:solidFill>
            </a:endParaRPr>
          </a:p>
          <a:p>
            <a:pPr lvl="1"/>
            <a:endParaRPr lang="en-IN" dirty="0"/>
          </a:p>
        </p:txBody>
      </p:sp>
    </p:spTree>
    <p:extLst>
      <p:ext uri="{BB962C8B-B14F-4D97-AF65-F5344CB8AC3E}">
        <p14:creationId xmlns:p14="http://schemas.microsoft.com/office/powerpoint/2010/main" val="14985785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Definitions (Contd.)</a:t>
            </a:r>
            <a:endParaRPr lang="en-IN" dirty="0"/>
          </a:p>
        </p:txBody>
      </p:sp>
      <p:sp>
        <p:nvSpPr>
          <p:cNvPr id="3" name="Content Placeholder 2"/>
          <p:cNvSpPr>
            <a:spLocks noGrp="1"/>
          </p:cNvSpPr>
          <p:nvPr>
            <p:ph sz="quarter" idx="1"/>
          </p:nvPr>
        </p:nvSpPr>
        <p:spPr/>
        <p:txBody>
          <a:bodyPr>
            <a:normAutofit/>
          </a:bodyPr>
          <a:lstStyle/>
          <a:p>
            <a:r>
              <a:rPr lang="en-IN" sz="2800" dirty="0">
                <a:latin typeface="Bookman Old Style" pitchFamily="18" charset="0"/>
              </a:rPr>
              <a:t>Sections 2(</a:t>
            </a:r>
            <a:r>
              <a:rPr lang="en-IN" sz="2800" i="1" dirty="0">
                <a:latin typeface="Bookman Old Style" pitchFamily="18" charset="0"/>
              </a:rPr>
              <a:t>42</a:t>
            </a:r>
            <a:r>
              <a:rPr lang="en-IN" sz="2800" dirty="0">
                <a:latin typeface="Bookman Old Style" pitchFamily="18" charset="0"/>
              </a:rPr>
              <a:t>) defines “foreign company” </a:t>
            </a:r>
          </a:p>
          <a:p>
            <a:pPr lvl="1"/>
            <a:r>
              <a:rPr lang="en-IN" sz="2800" dirty="0">
                <a:latin typeface="Bookman Old Style" pitchFamily="18" charset="0"/>
              </a:rPr>
              <a:t>means any company or body corporate incorporated outside India which—</a:t>
            </a:r>
          </a:p>
          <a:p>
            <a:pPr lvl="2"/>
            <a:r>
              <a:rPr lang="en-IN" sz="2600" dirty="0">
                <a:latin typeface="Bookman Old Style" pitchFamily="18" charset="0"/>
              </a:rPr>
              <a:t>(</a:t>
            </a:r>
            <a:r>
              <a:rPr lang="en-IN" sz="2600" i="1" dirty="0">
                <a:latin typeface="Bookman Old Style" pitchFamily="18" charset="0"/>
              </a:rPr>
              <a:t>a</a:t>
            </a:r>
            <a:r>
              <a:rPr lang="en-IN" sz="2600" dirty="0">
                <a:latin typeface="Bookman Old Style" pitchFamily="18" charset="0"/>
              </a:rPr>
              <a:t>) has a place of business in India whether by itself or through an agent, physically or through electronic mode; and</a:t>
            </a:r>
          </a:p>
          <a:p>
            <a:pPr lvl="2"/>
            <a:r>
              <a:rPr lang="en-IN" sz="2600" dirty="0">
                <a:latin typeface="Bookman Old Style" pitchFamily="18" charset="0"/>
              </a:rPr>
              <a:t>(</a:t>
            </a:r>
            <a:r>
              <a:rPr lang="en-IN" sz="2600" i="1" dirty="0">
                <a:latin typeface="Bookman Old Style" pitchFamily="18" charset="0"/>
              </a:rPr>
              <a:t>b</a:t>
            </a:r>
            <a:r>
              <a:rPr lang="en-IN" sz="2600" dirty="0">
                <a:latin typeface="Bookman Old Style" pitchFamily="18" charset="0"/>
              </a:rPr>
              <a:t>) conducts any business activity in India in any other manner.</a:t>
            </a:r>
          </a:p>
        </p:txBody>
      </p:sp>
    </p:spTree>
    <p:extLst>
      <p:ext uri="{BB962C8B-B14F-4D97-AF65-F5344CB8AC3E}">
        <p14:creationId xmlns:p14="http://schemas.microsoft.com/office/powerpoint/2010/main" val="1502351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Definitions (Contd.)</a:t>
            </a:r>
            <a:endParaRPr lang="en-IN" dirty="0"/>
          </a:p>
        </p:txBody>
      </p:sp>
      <p:sp>
        <p:nvSpPr>
          <p:cNvPr id="3" name="Content Placeholder 2"/>
          <p:cNvSpPr>
            <a:spLocks noGrp="1"/>
          </p:cNvSpPr>
          <p:nvPr>
            <p:ph sz="quarter" idx="1"/>
          </p:nvPr>
        </p:nvSpPr>
        <p:spPr/>
        <p:txBody>
          <a:bodyPr>
            <a:noAutofit/>
          </a:bodyPr>
          <a:lstStyle/>
          <a:p>
            <a:r>
              <a:rPr lang="en-IN" sz="2100" dirty="0">
                <a:solidFill>
                  <a:srgbClr val="FF0000"/>
                </a:solidFill>
                <a:latin typeface="Bookman Old Style" panose="02050604050505020204" pitchFamily="18" charset="0"/>
              </a:rPr>
              <a:t>Sick Company [Section 253(1)]</a:t>
            </a:r>
          </a:p>
          <a:p>
            <a:pPr lvl="1"/>
            <a:r>
              <a:rPr lang="en-IN" sz="2100" strike="sngStrike" dirty="0">
                <a:solidFill>
                  <a:schemeClr val="tx1"/>
                </a:solidFill>
                <a:latin typeface="Bookman Old Style" panose="02050604050505020204" pitchFamily="18" charset="0"/>
              </a:rPr>
              <a:t>“Where on a demand by the secured creditors of a company representing fifty per cent. or more of its outstanding amount of debt, the company has failed to pay the debt within a period of thirty days of the service of the notice of demand or to secure or compound it to the reasonable satisfaction of the creditors, any secured creditor may file an application to the Tribunal in the prescribed manner along with the relevant evidence for such default, non-repayment or failure to offer security or compound it, for a determination that the company be declared as a sick company.</a:t>
            </a:r>
          </a:p>
          <a:p>
            <a:r>
              <a:rPr lang="en-US" sz="2100" dirty="0" smtClean="0">
                <a:latin typeface="Bookman Old Style" panose="02050604050505020204" pitchFamily="18" charset="0"/>
              </a:rPr>
              <a:t>Now law relating to sick companies will be governed by Insolvency and Bankruptcy Code, 2016</a:t>
            </a:r>
            <a:endParaRPr lang="en-IN" sz="2100" dirty="0">
              <a:latin typeface="Bookman Old Style" panose="02050604050505020204" pitchFamily="18" charset="0"/>
            </a:endParaRPr>
          </a:p>
        </p:txBody>
      </p:sp>
    </p:spTree>
    <p:extLst>
      <p:ext uri="{BB962C8B-B14F-4D97-AF65-F5344CB8AC3E}">
        <p14:creationId xmlns:p14="http://schemas.microsoft.com/office/powerpoint/2010/main" val="1773950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8112"/>
          </a:xfrm>
        </p:spPr>
        <p:txBody>
          <a:bodyPr>
            <a:normAutofit/>
          </a:bodyPr>
          <a:lstStyle/>
          <a:p>
            <a:r>
              <a:rPr lang="en-IN" dirty="0"/>
              <a:t>Types of Companies</a:t>
            </a:r>
          </a:p>
        </p:txBody>
      </p:sp>
      <p:sp>
        <p:nvSpPr>
          <p:cNvPr id="3" name="Content Placeholder 2"/>
          <p:cNvSpPr>
            <a:spLocks noGrp="1"/>
          </p:cNvSpPr>
          <p:nvPr>
            <p:ph sz="quarter" idx="1"/>
          </p:nvPr>
        </p:nvSpPr>
        <p:spPr>
          <a:xfrm>
            <a:off x="251520" y="1340768"/>
            <a:ext cx="8554152" cy="5112568"/>
          </a:xfrm>
        </p:spPr>
        <p:txBody>
          <a:bodyPr>
            <a:noAutofit/>
          </a:bodyPr>
          <a:lstStyle/>
          <a:p>
            <a:r>
              <a:rPr lang="en-IN" sz="2200" dirty="0"/>
              <a:t>Companies with charitable objects [Section 8]</a:t>
            </a:r>
          </a:p>
          <a:p>
            <a:r>
              <a:rPr lang="en-IN" sz="2200" dirty="0" smtClean="0"/>
              <a:t>A </a:t>
            </a:r>
            <a:r>
              <a:rPr lang="en-IN" sz="2200" dirty="0"/>
              <a:t>person or an association of persons proposed to be registered under this Act as a limited company—</a:t>
            </a:r>
          </a:p>
          <a:p>
            <a:pPr lvl="1"/>
            <a:r>
              <a:rPr lang="en-IN" dirty="0">
                <a:solidFill>
                  <a:schemeClr val="tx1"/>
                </a:solidFill>
              </a:rPr>
              <a:t>(</a:t>
            </a:r>
            <a:r>
              <a:rPr lang="en-IN" i="1" dirty="0">
                <a:solidFill>
                  <a:schemeClr val="tx1"/>
                </a:solidFill>
              </a:rPr>
              <a:t>a</a:t>
            </a:r>
            <a:r>
              <a:rPr lang="en-IN" dirty="0">
                <a:solidFill>
                  <a:schemeClr val="tx1"/>
                </a:solidFill>
              </a:rPr>
              <a:t>) has in its objects the promotion of commerce, art, science, </a:t>
            </a:r>
            <a:r>
              <a:rPr lang="en-IN" dirty="0">
                <a:solidFill>
                  <a:srgbClr val="FF0000"/>
                </a:solidFill>
              </a:rPr>
              <a:t>sports, education, research, social welfare, religion</a:t>
            </a:r>
            <a:r>
              <a:rPr lang="en-IN" dirty="0">
                <a:solidFill>
                  <a:schemeClr val="tx1"/>
                </a:solidFill>
              </a:rPr>
              <a:t>, charity, </a:t>
            </a:r>
            <a:r>
              <a:rPr lang="en-IN" dirty="0">
                <a:solidFill>
                  <a:srgbClr val="FF0000"/>
                </a:solidFill>
              </a:rPr>
              <a:t>protection of environment </a:t>
            </a:r>
            <a:r>
              <a:rPr lang="en-IN" dirty="0">
                <a:solidFill>
                  <a:schemeClr val="tx1"/>
                </a:solidFill>
              </a:rPr>
              <a:t>or any </a:t>
            </a:r>
            <a:r>
              <a:rPr lang="en-IN" dirty="0">
                <a:solidFill>
                  <a:srgbClr val="FF0000"/>
                </a:solidFill>
              </a:rPr>
              <a:t>such</a:t>
            </a:r>
            <a:r>
              <a:rPr lang="en-IN" dirty="0"/>
              <a:t> </a:t>
            </a:r>
            <a:r>
              <a:rPr lang="en-IN" dirty="0">
                <a:solidFill>
                  <a:schemeClr val="tx1"/>
                </a:solidFill>
              </a:rPr>
              <a:t>other</a:t>
            </a:r>
            <a:r>
              <a:rPr lang="en-IN" dirty="0"/>
              <a:t> </a:t>
            </a:r>
            <a:r>
              <a:rPr lang="en-IN" strike="sngStrike" dirty="0">
                <a:solidFill>
                  <a:srgbClr val="FF0000"/>
                </a:solidFill>
              </a:rPr>
              <a:t>useful</a:t>
            </a:r>
            <a:r>
              <a:rPr lang="en-IN" dirty="0"/>
              <a:t> </a:t>
            </a:r>
            <a:r>
              <a:rPr lang="en-IN" dirty="0">
                <a:solidFill>
                  <a:schemeClr val="tx1"/>
                </a:solidFill>
              </a:rPr>
              <a:t>object;</a:t>
            </a:r>
          </a:p>
          <a:p>
            <a:pPr lvl="1"/>
            <a:r>
              <a:rPr lang="en-IN" dirty="0">
                <a:solidFill>
                  <a:schemeClr val="tx1"/>
                </a:solidFill>
              </a:rPr>
              <a:t>(</a:t>
            </a:r>
            <a:r>
              <a:rPr lang="en-IN" i="1" dirty="0">
                <a:solidFill>
                  <a:schemeClr val="tx1"/>
                </a:solidFill>
              </a:rPr>
              <a:t>b</a:t>
            </a:r>
            <a:r>
              <a:rPr lang="en-IN" dirty="0">
                <a:solidFill>
                  <a:schemeClr val="tx1"/>
                </a:solidFill>
              </a:rPr>
              <a:t>) intends to apply its profits, if any, or other income in promoting its objects; and</a:t>
            </a:r>
          </a:p>
          <a:p>
            <a:pPr lvl="1"/>
            <a:r>
              <a:rPr lang="en-IN" dirty="0">
                <a:solidFill>
                  <a:schemeClr val="tx1"/>
                </a:solidFill>
              </a:rPr>
              <a:t>(</a:t>
            </a:r>
            <a:r>
              <a:rPr lang="en-IN" i="1" dirty="0">
                <a:solidFill>
                  <a:schemeClr val="tx1"/>
                </a:solidFill>
              </a:rPr>
              <a:t>c</a:t>
            </a:r>
            <a:r>
              <a:rPr lang="en-IN" dirty="0">
                <a:solidFill>
                  <a:schemeClr val="tx1"/>
                </a:solidFill>
              </a:rPr>
              <a:t>) intends to prohibit the payment of any dividend to its members,</a:t>
            </a:r>
          </a:p>
          <a:p>
            <a:r>
              <a:rPr lang="en-US" sz="2200" dirty="0" smtClean="0"/>
              <a:t>Central Government to issue </a:t>
            </a:r>
            <a:r>
              <a:rPr lang="en-US" sz="2200" dirty="0" err="1" smtClean="0"/>
              <a:t>licence</a:t>
            </a:r>
            <a:r>
              <a:rPr lang="en-US" sz="2200" dirty="0" smtClean="0"/>
              <a:t> to such companies subject to such conditions as it may prescribe and allow to be registered without the words ‘Private Limited’ or ‘Limited’ as suffix to its name</a:t>
            </a:r>
            <a:endParaRPr lang="en-IN" sz="2200" dirty="0"/>
          </a:p>
        </p:txBody>
      </p:sp>
    </p:spTree>
    <p:extLst>
      <p:ext uri="{BB962C8B-B14F-4D97-AF65-F5344CB8AC3E}">
        <p14:creationId xmlns:p14="http://schemas.microsoft.com/office/powerpoint/2010/main" val="4191469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Definitions (Contd.)</a:t>
            </a:r>
            <a:endParaRPr lang="en-IN" dirty="0"/>
          </a:p>
        </p:txBody>
      </p:sp>
      <p:sp>
        <p:nvSpPr>
          <p:cNvPr id="3" name="Content Placeholder 2"/>
          <p:cNvSpPr>
            <a:spLocks noGrp="1"/>
          </p:cNvSpPr>
          <p:nvPr>
            <p:ph sz="quarter" idx="1"/>
          </p:nvPr>
        </p:nvSpPr>
        <p:spPr/>
        <p:txBody>
          <a:bodyPr>
            <a:normAutofit/>
          </a:bodyPr>
          <a:lstStyle/>
          <a:p>
            <a:pPr marL="274320" lvl="1">
              <a:buClr>
                <a:schemeClr val="accent1"/>
              </a:buClr>
              <a:buSzPct val="85000"/>
              <a:buFont typeface="Wingdings 2"/>
              <a:buChar char=""/>
            </a:pPr>
            <a:r>
              <a:rPr lang="en-IN" dirty="0">
                <a:solidFill>
                  <a:srgbClr val="FF0000"/>
                </a:solidFill>
              </a:rPr>
              <a:t>Promoter [Section 2(69)</a:t>
            </a:r>
          </a:p>
          <a:p>
            <a:pPr lvl="1"/>
            <a:r>
              <a:rPr lang="en-IN" dirty="0">
                <a:solidFill>
                  <a:schemeClr val="tx1"/>
                </a:solidFill>
              </a:rPr>
              <a:t>“promoter” means a person—</a:t>
            </a:r>
          </a:p>
          <a:p>
            <a:pPr lvl="1"/>
            <a:r>
              <a:rPr lang="en-IN" dirty="0">
                <a:solidFill>
                  <a:schemeClr val="tx1"/>
                </a:solidFill>
              </a:rPr>
              <a:t>(</a:t>
            </a:r>
            <a:r>
              <a:rPr lang="en-IN" i="1" dirty="0">
                <a:solidFill>
                  <a:schemeClr val="tx1"/>
                </a:solidFill>
              </a:rPr>
              <a:t>a</a:t>
            </a:r>
            <a:r>
              <a:rPr lang="en-IN" dirty="0">
                <a:solidFill>
                  <a:schemeClr val="tx1"/>
                </a:solidFill>
              </a:rPr>
              <a:t>) </a:t>
            </a:r>
            <a:r>
              <a:rPr lang="en-IN" u="sng" dirty="0">
                <a:solidFill>
                  <a:schemeClr val="tx1"/>
                </a:solidFill>
              </a:rPr>
              <a:t>who has been named as such in a prospectus or is identified by the company in the annual return </a:t>
            </a:r>
            <a:r>
              <a:rPr lang="en-IN" dirty="0">
                <a:solidFill>
                  <a:schemeClr val="tx1"/>
                </a:solidFill>
              </a:rPr>
              <a:t>referred to in section 92; or</a:t>
            </a:r>
          </a:p>
          <a:p>
            <a:pPr lvl="1"/>
            <a:r>
              <a:rPr lang="en-IN" dirty="0">
                <a:solidFill>
                  <a:schemeClr val="tx1"/>
                </a:solidFill>
              </a:rPr>
              <a:t>(</a:t>
            </a:r>
            <a:r>
              <a:rPr lang="en-IN" i="1" dirty="0">
                <a:solidFill>
                  <a:schemeClr val="tx1"/>
                </a:solidFill>
              </a:rPr>
              <a:t>b</a:t>
            </a:r>
            <a:r>
              <a:rPr lang="en-IN" dirty="0">
                <a:solidFill>
                  <a:schemeClr val="tx1"/>
                </a:solidFill>
              </a:rPr>
              <a:t>) </a:t>
            </a:r>
            <a:r>
              <a:rPr lang="en-IN" u="sng" dirty="0">
                <a:solidFill>
                  <a:schemeClr val="tx1"/>
                </a:solidFill>
              </a:rPr>
              <a:t>who has control over the affairs of the company</a:t>
            </a:r>
            <a:r>
              <a:rPr lang="en-IN" dirty="0">
                <a:solidFill>
                  <a:schemeClr val="tx1"/>
                </a:solidFill>
              </a:rPr>
              <a:t>, directly or indirectly whether as a shareholder, director or otherwise; or</a:t>
            </a:r>
          </a:p>
          <a:p>
            <a:pPr lvl="1"/>
            <a:r>
              <a:rPr lang="en-IN" dirty="0">
                <a:solidFill>
                  <a:schemeClr val="tx1"/>
                </a:solidFill>
              </a:rPr>
              <a:t>(</a:t>
            </a:r>
            <a:r>
              <a:rPr lang="en-IN" i="1" dirty="0">
                <a:solidFill>
                  <a:schemeClr val="tx1"/>
                </a:solidFill>
              </a:rPr>
              <a:t>c</a:t>
            </a:r>
            <a:r>
              <a:rPr lang="en-IN" dirty="0">
                <a:solidFill>
                  <a:schemeClr val="tx1"/>
                </a:solidFill>
              </a:rPr>
              <a:t>) in accordance with whose advice, directions or instructions the Board of Directors of the company is accustomed to act:</a:t>
            </a:r>
          </a:p>
          <a:p>
            <a:pPr lvl="1"/>
            <a:r>
              <a:rPr lang="en-IN" dirty="0">
                <a:solidFill>
                  <a:schemeClr val="tx1"/>
                </a:solidFill>
              </a:rPr>
              <a:t>Provided that nothing in sub-clause (</a:t>
            </a:r>
            <a:r>
              <a:rPr lang="en-IN" i="1" dirty="0">
                <a:solidFill>
                  <a:schemeClr val="tx1"/>
                </a:solidFill>
              </a:rPr>
              <a:t>c</a:t>
            </a:r>
            <a:r>
              <a:rPr lang="en-IN" dirty="0">
                <a:solidFill>
                  <a:schemeClr val="tx1"/>
                </a:solidFill>
              </a:rPr>
              <a:t>) shall apply to a person who is acting merely in a professional capacity</a:t>
            </a:r>
            <a:r>
              <a:rPr lang="en-IN" dirty="0"/>
              <a:t>;</a:t>
            </a:r>
          </a:p>
          <a:p>
            <a:endParaRPr lang="en-IN" dirty="0"/>
          </a:p>
        </p:txBody>
      </p:sp>
    </p:spTree>
    <p:extLst>
      <p:ext uri="{BB962C8B-B14F-4D97-AF65-F5344CB8AC3E}">
        <p14:creationId xmlns:p14="http://schemas.microsoft.com/office/powerpoint/2010/main" val="19342655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Formation of </a:t>
            </a:r>
            <a:r>
              <a:rPr lang="en-IN" dirty="0" smtClean="0"/>
              <a:t>Companies – Basic Documents</a:t>
            </a:r>
            <a:endParaRPr lang="en-IN" dirty="0"/>
          </a:p>
        </p:txBody>
      </p:sp>
      <p:sp>
        <p:nvSpPr>
          <p:cNvPr id="3" name="Content Placeholder 2"/>
          <p:cNvSpPr>
            <a:spLocks noGrp="1"/>
          </p:cNvSpPr>
          <p:nvPr>
            <p:ph sz="quarter" idx="1"/>
          </p:nvPr>
        </p:nvSpPr>
        <p:spPr/>
        <p:txBody>
          <a:bodyPr>
            <a:normAutofit lnSpcReduction="10000"/>
          </a:bodyPr>
          <a:lstStyle/>
          <a:p>
            <a:r>
              <a:rPr lang="en-IN" sz="2800" dirty="0">
                <a:latin typeface="Bookman Old Style" panose="02050604050505020204" pitchFamily="18" charset="0"/>
              </a:rPr>
              <a:t>Memorandum of Association – </a:t>
            </a:r>
          </a:p>
          <a:p>
            <a:pPr lvl="1"/>
            <a:r>
              <a:rPr lang="en-IN" sz="2800" dirty="0">
                <a:solidFill>
                  <a:schemeClr val="tx1"/>
                </a:solidFill>
                <a:latin typeface="Bookman Old Style" panose="02050604050505020204" pitchFamily="18" charset="0"/>
              </a:rPr>
              <a:t>Name Clause</a:t>
            </a:r>
          </a:p>
          <a:p>
            <a:pPr lvl="1"/>
            <a:r>
              <a:rPr lang="en-IN" sz="2800" dirty="0">
                <a:solidFill>
                  <a:schemeClr val="tx1"/>
                </a:solidFill>
                <a:latin typeface="Bookman Old Style" panose="02050604050505020204" pitchFamily="18" charset="0"/>
              </a:rPr>
              <a:t>Domicile Clause</a:t>
            </a:r>
          </a:p>
          <a:p>
            <a:pPr lvl="1"/>
            <a:r>
              <a:rPr lang="en-IN" sz="2800" dirty="0">
                <a:solidFill>
                  <a:schemeClr val="tx1"/>
                </a:solidFill>
                <a:latin typeface="Bookman Old Style" panose="02050604050505020204" pitchFamily="18" charset="0"/>
              </a:rPr>
              <a:t>Objects Clause</a:t>
            </a:r>
          </a:p>
          <a:p>
            <a:pPr lvl="1"/>
            <a:r>
              <a:rPr lang="en-IN" sz="2800" dirty="0">
                <a:solidFill>
                  <a:schemeClr val="tx1"/>
                </a:solidFill>
                <a:latin typeface="Bookman Old Style" panose="02050604050505020204" pitchFamily="18" charset="0"/>
              </a:rPr>
              <a:t>Capital Clause</a:t>
            </a:r>
          </a:p>
          <a:p>
            <a:pPr lvl="1"/>
            <a:r>
              <a:rPr lang="en-IN" sz="2800" dirty="0">
                <a:solidFill>
                  <a:schemeClr val="tx1"/>
                </a:solidFill>
                <a:latin typeface="Bookman Old Style" panose="02050604050505020204" pitchFamily="18" charset="0"/>
              </a:rPr>
              <a:t>Liability Clause</a:t>
            </a:r>
          </a:p>
          <a:p>
            <a:pPr lvl="1"/>
            <a:r>
              <a:rPr lang="en-IN" sz="2800" dirty="0">
                <a:solidFill>
                  <a:schemeClr val="tx1"/>
                </a:solidFill>
                <a:latin typeface="Bookman Old Style" panose="02050604050505020204" pitchFamily="18" charset="0"/>
              </a:rPr>
              <a:t>Subscription Clause </a:t>
            </a:r>
          </a:p>
          <a:p>
            <a:pPr lvl="1"/>
            <a:endParaRPr lang="en-IN" sz="2800" dirty="0">
              <a:solidFill>
                <a:schemeClr val="tx1"/>
              </a:solidFill>
              <a:latin typeface="Bookman Old Style" panose="02050604050505020204" pitchFamily="18" charset="0"/>
            </a:endParaRPr>
          </a:p>
          <a:p>
            <a:pPr lvl="1"/>
            <a:r>
              <a:rPr lang="en-IN" sz="2800" dirty="0">
                <a:solidFill>
                  <a:schemeClr val="tx1"/>
                </a:solidFill>
                <a:latin typeface="Bookman Old Style" panose="02050604050505020204" pitchFamily="18" charset="0"/>
              </a:rPr>
              <a:t>Formats – </a:t>
            </a:r>
            <a:r>
              <a:rPr lang="en-IN" sz="2800" i="1" dirty="0">
                <a:solidFill>
                  <a:schemeClr val="tx1"/>
                </a:solidFill>
                <a:latin typeface="Bookman Old Style" panose="02050604050505020204" pitchFamily="18" charset="0"/>
              </a:rPr>
              <a:t>Schedule I Tables A - E</a:t>
            </a:r>
            <a:endParaRPr lang="en-IN" sz="2800" dirty="0">
              <a:solidFill>
                <a:schemeClr val="tx1"/>
              </a:solidFill>
              <a:latin typeface="Bookman Old Style" panose="02050604050505020204" pitchFamily="18" charset="0"/>
            </a:endParaRPr>
          </a:p>
          <a:p>
            <a:pPr lvl="1"/>
            <a:endParaRPr lang="en-IN" dirty="0">
              <a:solidFill>
                <a:schemeClr val="tx1"/>
              </a:solidFill>
            </a:endParaRPr>
          </a:p>
        </p:txBody>
      </p:sp>
    </p:spTree>
    <p:extLst>
      <p:ext uri="{BB962C8B-B14F-4D97-AF65-F5344CB8AC3E}">
        <p14:creationId xmlns:p14="http://schemas.microsoft.com/office/powerpoint/2010/main" val="6062479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Schedule I – Memorandum of Association (</a:t>
            </a:r>
            <a:r>
              <a:rPr lang="en-US" dirty="0" err="1" smtClean="0"/>
              <a:t>MoA</a:t>
            </a:r>
            <a:r>
              <a:rPr lang="en-US" dirty="0" smtClean="0"/>
              <a:t>)</a:t>
            </a:r>
            <a:endParaRPr lang="en-IN" dirty="0"/>
          </a:p>
        </p:txBody>
      </p:sp>
      <p:sp>
        <p:nvSpPr>
          <p:cNvPr id="3" name="Content Placeholder 2"/>
          <p:cNvSpPr>
            <a:spLocks noGrp="1"/>
          </p:cNvSpPr>
          <p:nvPr>
            <p:ph sz="quarter" idx="1"/>
          </p:nvPr>
        </p:nvSpPr>
        <p:spPr/>
        <p:txBody>
          <a:bodyPr/>
          <a:lstStyle/>
          <a:p>
            <a:r>
              <a:rPr lang="en-US" dirty="0" smtClean="0"/>
              <a:t>Table A – </a:t>
            </a:r>
            <a:r>
              <a:rPr lang="en-US" dirty="0" err="1" smtClean="0"/>
              <a:t>MoA</a:t>
            </a:r>
            <a:r>
              <a:rPr lang="en-US" dirty="0" smtClean="0"/>
              <a:t> of a company limited by shares</a:t>
            </a:r>
          </a:p>
          <a:p>
            <a:r>
              <a:rPr lang="en-US" dirty="0" smtClean="0"/>
              <a:t>Table B – </a:t>
            </a:r>
            <a:r>
              <a:rPr lang="en-US" dirty="0" err="1" smtClean="0"/>
              <a:t>MoA</a:t>
            </a:r>
            <a:r>
              <a:rPr lang="en-US" dirty="0" smtClean="0"/>
              <a:t> of </a:t>
            </a:r>
            <a:r>
              <a:rPr lang="en-US" dirty="0"/>
              <a:t>a company limited by </a:t>
            </a:r>
            <a:r>
              <a:rPr lang="en-US" dirty="0" smtClean="0"/>
              <a:t>guarantee and not having share capital</a:t>
            </a:r>
          </a:p>
          <a:p>
            <a:r>
              <a:rPr lang="en-US" dirty="0" smtClean="0"/>
              <a:t>Table C – </a:t>
            </a:r>
            <a:r>
              <a:rPr lang="en-US" dirty="0" err="1" smtClean="0"/>
              <a:t>MoA</a:t>
            </a:r>
            <a:r>
              <a:rPr lang="en-US" dirty="0" smtClean="0"/>
              <a:t> </a:t>
            </a:r>
            <a:r>
              <a:rPr lang="en-US" dirty="0"/>
              <a:t>of a company limited by guarantee and </a:t>
            </a:r>
            <a:r>
              <a:rPr lang="en-US" dirty="0" smtClean="0"/>
              <a:t>having </a:t>
            </a:r>
            <a:r>
              <a:rPr lang="en-US" dirty="0"/>
              <a:t>share </a:t>
            </a:r>
            <a:r>
              <a:rPr lang="en-US" dirty="0" smtClean="0"/>
              <a:t>capital</a:t>
            </a:r>
          </a:p>
          <a:p>
            <a:r>
              <a:rPr lang="en-US" dirty="0" smtClean="0"/>
              <a:t>Table D – </a:t>
            </a:r>
            <a:r>
              <a:rPr lang="en-US" dirty="0" err="1" smtClean="0"/>
              <a:t>MoA</a:t>
            </a:r>
            <a:r>
              <a:rPr lang="en-US" dirty="0" smtClean="0"/>
              <a:t> of an unlimited company </a:t>
            </a:r>
            <a:r>
              <a:rPr lang="en-US" dirty="0"/>
              <a:t>and having share </a:t>
            </a:r>
            <a:r>
              <a:rPr lang="en-US" dirty="0" smtClean="0"/>
              <a:t>capital</a:t>
            </a:r>
          </a:p>
          <a:p>
            <a:r>
              <a:rPr lang="en-US" dirty="0" smtClean="0"/>
              <a:t>Table E – </a:t>
            </a:r>
            <a:r>
              <a:rPr lang="en-US" dirty="0" err="1" smtClean="0"/>
              <a:t>MoA</a:t>
            </a:r>
            <a:r>
              <a:rPr lang="en-US" dirty="0" smtClean="0"/>
              <a:t> </a:t>
            </a:r>
            <a:r>
              <a:rPr lang="en-US" dirty="0"/>
              <a:t>of an unlimited company and </a:t>
            </a:r>
            <a:r>
              <a:rPr lang="en-US" dirty="0" smtClean="0"/>
              <a:t>not having </a:t>
            </a:r>
            <a:r>
              <a:rPr lang="en-US" dirty="0"/>
              <a:t>share capital</a:t>
            </a:r>
          </a:p>
          <a:p>
            <a:endParaRPr lang="en-IN" dirty="0"/>
          </a:p>
        </p:txBody>
      </p:sp>
    </p:spTree>
    <p:extLst>
      <p:ext uri="{BB962C8B-B14F-4D97-AF65-F5344CB8AC3E}">
        <p14:creationId xmlns:p14="http://schemas.microsoft.com/office/powerpoint/2010/main" val="54120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Companies</a:t>
            </a:r>
            <a:endParaRPr lang="en-IN" dirty="0"/>
          </a:p>
        </p:txBody>
      </p:sp>
      <p:sp>
        <p:nvSpPr>
          <p:cNvPr id="3" name="Content Placeholder 2"/>
          <p:cNvSpPr>
            <a:spLocks noGrp="1"/>
          </p:cNvSpPr>
          <p:nvPr>
            <p:ph sz="quarter" idx="1"/>
          </p:nvPr>
        </p:nvSpPr>
        <p:spPr>
          <a:xfrm>
            <a:off x="301752" y="1527048"/>
            <a:ext cx="8503920" cy="4782272"/>
          </a:xfrm>
        </p:spPr>
        <p:txBody>
          <a:bodyPr>
            <a:normAutofit/>
          </a:bodyPr>
          <a:lstStyle/>
          <a:p>
            <a:r>
              <a:rPr lang="en-US" dirty="0"/>
              <a:t>Shareholding – </a:t>
            </a:r>
          </a:p>
          <a:p>
            <a:pPr lvl="1"/>
            <a:r>
              <a:rPr lang="en-US" dirty="0"/>
              <a:t>Private Company</a:t>
            </a:r>
          </a:p>
          <a:p>
            <a:pPr lvl="1"/>
            <a:r>
              <a:rPr lang="en-US" dirty="0"/>
              <a:t>Public Company</a:t>
            </a:r>
          </a:p>
          <a:p>
            <a:r>
              <a:rPr lang="en-US" dirty="0"/>
              <a:t>Private company –</a:t>
            </a:r>
          </a:p>
          <a:p>
            <a:pPr lvl="1"/>
            <a:r>
              <a:rPr lang="en-US" dirty="0" smtClean="0"/>
              <a:t>Private </a:t>
            </a:r>
            <a:r>
              <a:rPr lang="en-US" dirty="0"/>
              <a:t>C</a:t>
            </a:r>
            <a:r>
              <a:rPr lang="en-US" dirty="0" smtClean="0"/>
              <a:t>ompany (</a:t>
            </a:r>
            <a:r>
              <a:rPr lang="en-US" dirty="0"/>
              <a:t>o</a:t>
            </a:r>
            <a:r>
              <a:rPr lang="en-US" dirty="0" smtClean="0"/>
              <a:t>ther than small company)</a:t>
            </a:r>
          </a:p>
          <a:p>
            <a:pPr lvl="1"/>
            <a:r>
              <a:rPr lang="en-US" dirty="0" smtClean="0"/>
              <a:t>Small </a:t>
            </a:r>
            <a:r>
              <a:rPr lang="en-US" dirty="0"/>
              <a:t>Company</a:t>
            </a:r>
          </a:p>
          <a:p>
            <a:pPr lvl="1"/>
            <a:r>
              <a:rPr lang="en-US" dirty="0"/>
              <a:t>One Person Company</a:t>
            </a:r>
          </a:p>
          <a:p>
            <a:r>
              <a:rPr lang="en-US" dirty="0"/>
              <a:t>Control –</a:t>
            </a:r>
          </a:p>
          <a:p>
            <a:pPr lvl="1"/>
            <a:r>
              <a:rPr lang="en-US" dirty="0"/>
              <a:t>Holding Company</a:t>
            </a:r>
          </a:p>
          <a:p>
            <a:pPr lvl="1"/>
            <a:r>
              <a:rPr lang="en-US" dirty="0"/>
              <a:t>Subsidiary Company</a:t>
            </a:r>
          </a:p>
          <a:p>
            <a:pPr lvl="1"/>
            <a:r>
              <a:rPr lang="en-US" dirty="0"/>
              <a:t>Government Company</a:t>
            </a:r>
          </a:p>
          <a:p>
            <a:pPr lvl="1"/>
            <a:endParaRPr lang="en-IN" dirty="0"/>
          </a:p>
        </p:txBody>
      </p:sp>
    </p:spTree>
    <p:extLst>
      <p:ext uri="{BB962C8B-B14F-4D97-AF65-F5344CB8AC3E}">
        <p14:creationId xmlns:p14="http://schemas.microsoft.com/office/powerpoint/2010/main" val="40166809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Name Clause</a:t>
            </a:r>
          </a:p>
        </p:txBody>
      </p:sp>
      <p:sp>
        <p:nvSpPr>
          <p:cNvPr id="3" name="Content Placeholder 2"/>
          <p:cNvSpPr>
            <a:spLocks noGrp="1"/>
          </p:cNvSpPr>
          <p:nvPr>
            <p:ph sz="quarter" idx="1"/>
          </p:nvPr>
        </p:nvSpPr>
        <p:spPr/>
        <p:txBody>
          <a:bodyPr>
            <a:normAutofit fontScale="92500" lnSpcReduction="10000"/>
          </a:bodyPr>
          <a:lstStyle/>
          <a:p>
            <a:pPr algn="just"/>
            <a:r>
              <a:rPr lang="en-IN" dirty="0"/>
              <a:t>Application for acquiring DIN by the applicant:– Refer Sections 153 – 159 of the Companies Act, 2013 and Rules 9 – 12 of the Companies (Appointment and Qualification of Directors) Rules 2014</a:t>
            </a:r>
          </a:p>
          <a:p>
            <a:pPr algn="just"/>
            <a:r>
              <a:rPr lang="en-IN" dirty="0"/>
              <a:t>Undesirable name Refer Rule 8 of Companies (Incorporation) Rules, 2014.</a:t>
            </a:r>
          </a:p>
          <a:p>
            <a:pPr algn="just"/>
            <a:r>
              <a:rPr lang="en-IN" dirty="0"/>
              <a:t>Application for Reservation of Name </a:t>
            </a:r>
            <a:r>
              <a:rPr lang="en-IN" dirty="0" smtClean="0"/>
              <a:t>(e-Form SPICE)</a:t>
            </a:r>
            <a:endParaRPr lang="en-IN" dirty="0"/>
          </a:p>
          <a:p>
            <a:pPr algn="just"/>
            <a:r>
              <a:rPr lang="en-IN" dirty="0"/>
              <a:t>Drafting of Memorandum &amp; Articles of Association of the proposed company. Name of the company should be as approved by the ROC </a:t>
            </a:r>
          </a:p>
          <a:p>
            <a:pPr algn="just"/>
            <a:r>
              <a:rPr lang="en-IN" dirty="0"/>
              <a:t>Name Clause</a:t>
            </a:r>
          </a:p>
          <a:p>
            <a:endParaRPr lang="en-IN" dirty="0"/>
          </a:p>
        </p:txBody>
      </p:sp>
    </p:spTree>
    <p:extLst>
      <p:ext uri="{BB962C8B-B14F-4D97-AF65-F5344CB8AC3E}">
        <p14:creationId xmlns:p14="http://schemas.microsoft.com/office/powerpoint/2010/main" val="4016475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UNDESIRABLE NAMES</a:t>
            </a:r>
          </a:p>
        </p:txBody>
      </p:sp>
      <p:sp>
        <p:nvSpPr>
          <p:cNvPr id="3" name="Content Placeholder 2"/>
          <p:cNvSpPr>
            <a:spLocks noGrp="1"/>
          </p:cNvSpPr>
          <p:nvPr>
            <p:ph sz="quarter" idx="1"/>
          </p:nvPr>
        </p:nvSpPr>
        <p:spPr>
          <a:xfrm>
            <a:off x="301752" y="1484784"/>
            <a:ext cx="8503920" cy="5144616"/>
          </a:xfrm>
        </p:spPr>
        <p:txBody>
          <a:bodyPr>
            <a:normAutofit/>
          </a:bodyPr>
          <a:lstStyle/>
          <a:p>
            <a:pPr marL="0" indent="0" algn="just">
              <a:buNone/>
            </a:pPr>
            <a:r>
              <a:rPr lang="en-IN" sz="2000" b="1" i="0" dirty="0">
                <a:solidFill>
                  <a:srgbClr val="FF0000"/>
                </a:solidFill>
                <a:effectLst/>
                <a:latin typeface="Helvetica Neue"/>
              </a:rPr>
              <a:t>Rule 8 : Companies (Incorporation) Rules;2014</a:t>
            </a:r>
          </a:p>
          <a:p>
            <a:pPr marL="0" indent="0" algn="just">
              <a:buNone/>
            </a:pPr>
            <a:r>
              <a:rPr lang="en-IN" sz="1700" b="1" i="0" dirty="0">
                <a:solidFill>
                  <a:srgbClr val="002060"/>
                </a:solidFill>
                <a:effectLst/>
                <a:latin typeface="Helvetica Neue"/>
              </a:rPr>
              <a:t>Names which resemble too nearly with name of existing company.-</a:t>
            </a:r>
            <a:r>
              <a:rPr lang="en-IN" sz="1700" b="0" i="0" dirty="0">
                <a:solidFill>
                  <a:srgbClr val="002060"/>
                </a:solidFill>
                <a:effectLst/>
                <a:latin typeface="Helvetica Neue"/>
              </a:rPr>
              <a:t>(1) A name applied for shall be deemed to resemble too nearly with the name of an existing company, if, and only if, after comparing the names applied for with the name of an existing company by disregarding the matters set out in sub-rule (2), the </a:t>
            </a:r>
            <a:r>
              <a:rPr lang="en-IN" sz="1700" dirty="0">
                <a:solidFill>
                  <a:srgbClr val="002060"/>
                </a:solidFill>
                <a:latin typeface="Helvetica Neue"/>
              </a:rPr>
              <a:t>names</a:t>
            </a:r>
            <a:r>
              <a:rPr lang="en-IN" sz="1700" b="0" i="0" dirty="0">
                <a:solidFill>
                  <a:srgbClr val="002060"/>
                </a:solidFill>
                <a:effectLst/>
                <a:latin typeface="Helvetica Neue"/>
              </a:rPr>
              <a:t> are same.</a:t>
            </a:r>
          </a:p>
          <a:p>
            <a:pPr algn="just"/>
            <a:r>
              <a:rPr lang="en-IN" sz="1700" b="0" i="0" dirty="0">
                <a:solidFill>
                  <a:srgbClr val="002060"/>
                </a:solidFill>
                <a:effectLst/>
                <a:latin typeface="Helvetica Neue"/>
              </a:rPr>
              <a:t>The following matters are to be disregarded while comparing the names under sub-rule (1):-</a:t>
            </a:r>
          </a:p>
          <a:p>
            <a:pPr marL="342900" indent="-342900" algn="just">
              <a:buFont typeface="+mj-lt"/>
              <a:buAutoNum type="alphaLcParenR"/>
            </a:pPr>
            <a:r>
              <a:rPr lang="en-IN" sz="1700" b="0" i="0" dirty="0">
                <a:solidFill>
                  <a:srgbClr val="002060"/>
                </a:solidFill>
                <a:effectLst/>
                <a:latin typeface="Helvetica Neue"/>
              </a:rPr>
              <a:t>the words like Private, Pvt, Pvt., (P), OPC Pvt. Ltd., IFSC Limited, IFSC Pvt. Limited, Producer Limited, Limited, Unlimited, Ltd, Ltd., LLP, Limited Liability Partnership, company, and company, &amp; co, &amp; co., co., co, corporation, </a:t>
            </a:r>
            <a:r>
              <a:rPr lang="en-IN" sz="1700" b="0" i="0" dirty="0" err="1">
                <a:solidFill>
                  <a:srgbClr val="002060"/>
                </a:solidFill>
                <a:effectLst/>
                <a:latin typeface="Helvetica Neue"/>
              </a:rPr>
              <a:t>corp</a:t>
            </a:r>
            <a:r>
              <a:rPr lang="en-IN" sz="1700" b="0" i="0" dirty="0">
                <a:solidFill>
                  <a:srgbClr val="002060"/>
                </a:solidFill>
                <a:effectLst/>
                <a:latin typeface="Helvetica Neue"/>
              </a:rPr>
              <a:t>, </a:t>
            </a:r>
            <a:r>
              <a:rPr lang="en-IN" sz="1700" b="0" i="0" dirty="0" err="1">
                <a:solidFill>
                  <a:srgbClr val="002060"/>
                </a:solidFill>
                <a:effectLst/>
                <a:latin typeface="Helvetica Neue"/>
              </a:rPr>
              <a:t>corpn</a:t>
            </a:r>
            <a:r>
              <a:rPr lang="en-IN" sz="1700" b="0" i="0" dirty="0">
                <a:solidFill>
                  <a:srgbClr val="002060"/>
                </a:solidFill>
                <a:effectLst/>
                <a:latin typeface="Helvetica Neue"/>
              </a:rPr>
              <a:t>, </a:t>
            </a:r>
            <a:r>
              <a:rPr lang="en-IN" sz="1700" b="0" i="0" dirty="0" err="1">
                <a:solidFill>
                  <a:srgbClr val="002060"/>
                </a:solidFill>
                <a:effectLst/>
                <a:latin typeface="Helvetica Neue"/>
              </a:rPr>
              <a:t>corp</a:t>
            </a:r>
            <a:r>
              <a:rPr lang="en-IN" sz="1700" b="0" i="0" dirty="0">
                <a:solidFill>
                  <a:srgbClr val="002060"/>
                </a:solidFill>
                <a:effectLst/>
                <a:latin typeface="Helvetica Neue"/>
              </a:rPr>
              <a:t> or group;</a:t>
            </a:r>
          </a:p>
          <a:p>
            <a:pPr marL="342900" indent="-342900" algn="just">
              <a:buFont typeface="+mj-lt"/>
              <a:buAutoNum type="alphaLcParenR"/>
            </a:pPr>
            <a:r>
              <a:rPr lang="en-IN" sz="1700" b="0" i="0" dirty="0">
                <a:solidFill>
                  <a:srgbClr val="002060"/>
                </a:solidFill>
                <a:effectLst/>
                <a:latin typeface="Helvetica Neue"/>
              </a:rPr>
              <a:t>the plural or singular form of words in one or both names like Green Technology Ltd. is same as Greens Technology Ltd. and Greens Technologies Ltd.</a:t>
            </a:r>
          </a:p>
          <a:p>
            <a:pPr marL="342900" indent="-342900" algn="just">
              <a:buFont typeface="+mj-lt"/>
              <a:buAutoNum type="alphaLcParenR"/>
            </a:pPr>
            <a:r>
              <a:rPr lang="en-IN" sz="1700" b="0" i="0" dirty="0">
                <a:solidFill>
                  <a:srgbClr val="002060"/>
                </a:solidFill>
                <a:effectLst/>
                <a:latin typeface="Helvetica Neue"/>
              </a:rPr>
              <a:t>type and case of letters, spacing between letters, punctuation marks and special characters used in one or both names like ABC Ltd. is same as A.B.C. Ltd. and A B C Ltd.</a:t>
            </a:r>
          </a:p>
          <a:p>
            <a:pPr lvl="1"/>
            <a:endParaRPr lang="en-IN" sz="2400" dirty="0">
              <a:latin typeface="Times New Roman" pitchFamily="18" charset="0"/>
              <a:cs typeface="Times New Roman" pitchFamily="18" charset="0"/>
            </a:endParaRPr>
          </a:p>
          <a:p>
            <a:pPr lvl="1"/>
            <a:endParaRPr lang="en-IN" dirty="0"/>
          </a:p>
          <a:p>
            <a:endParaRPr lang="en-IN" dirty="0"/>
          </a:p>
          <a:p>
            <a:endParaRPr lang="en-IN" dirty="0"/>
          </a:p>
          <a:p>
            <a:endParaRPr lang="en-IN" dirty="0"/>
          </a:p>
          <a:p>
            <a:endParaRPr lang="en-IN" dirty="0"/>
          </a:p>
        </p:txBody>
      </p:sp>
    </p:spTree>
    <p:extLst>
      <p:ext uri="{BB962C8B-B14F-4D97-AF65-F5344CB8AC3E}">
        <p14:creationId xmlns:p14="http://schemas.microsoft.com/office/powerpoint/2010/main" val="19692348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2A5270-EF98-4404-B600-41EC04551985}"/>
              </a:ext>
            </a:extLst>
          </p:cNvPr>
          <p:cNvSpPr>
            <a:spLocks noGrp="1"/>
          </p:cNvSpPr>
          <p:nvPr>
            <p:ph type="title"/>
          </p:nvPr>
        </p:nvSpPr>
        <p:spPr/>
        <p:txBody>
          <a:bodyPr/>
          <a:lstStyle/>
          <a:p>
            <a:r>
              <a:rPr lang="en-IN" dirty="0"/>
              <a:t>UNDESIRABLE NAMES</a:t>
            </a:r>
            <a:endParaRPr lang="en-US" dirty="0"/>
          </a:p>
        </p:txBody>
      </p:sp>
      <p:sp>
        <p:nvSpPr>
          <p:cNvPr id="3" name="Content Placeholder 2">
            <a:extLst>
              <a:ext uri="{FF2B5EF4-FFF2-40B4-BE49-F238E27FC236}">
                <a16:creationId xmlns:a16="http://schemas.microsoft.com/office/drawing/2014/main" xmlns="" id="{0421BCE7-4ED5-40DC-9AA7-CCC2BB5EE178}"/>
              </a:ext>
            </a:extLst>
          </p:cNvPr>
          <p:cNvSpPr>
            <a:spLocks noGrp="1"/>
          </p:cNvSpPr>
          <p:nvPr>
            <p:ph sz="quarter" idx="1"/>
          </p:nvPr>
        </p:nvSpPr>
        <p:spPr>
          <a:xfrm>
            <a:off x="301752" y="1484784"/>
            <a:ext cx="8503920" cy="4968552"/>
          </a:xfrm>
        </p:spPr>
        <p:txBody>
          <a:bodyPr>
            <a:normAutofit lnSpcReduction="10000"/>
          </a:bodyPr>
          <a:lstStyle/>
          <a:p>
            <a:pPr marL="457200" indent="-457200" algn="just">
              <a:buFont typeface="+mj-lt"/>
              <a:buAutoNum type="alphaLcParenR" startAt="4"/>
            </a:pPr>
            <a:r>
              <a:rPr lang="en-IN" sz="1900" dirty="0">
                <a:solidFill>
                  <a:srgbClr val="002060"/>
                </a:solidFill>
                <a:latin typeface="Helvetica Neue"/>
              </a:rPr>
              <a:t>use of different tenses in one or both names like peak English Solutions Limited is same as Spoken English Solutions Limited.</a:t>
            </a:r>
          </a:p>
          <a:p>
            <a:pPr marL="457200" indent="-457200" algn="just">
              <a:buFont typeface="+mj-lt"/>
              <a:buAutoNum type="alphaLcParenR" startAt="4"/>
            </a:pPr>
            <a:r>
              <a:rPr lang="en-IN" sz="1900" dirty="0">
                <a:solidFill>
                  <a:srgbClr val="002060"/>
                </a:solidFill>
                <a:latin typeface="Helvetica Neue"/>
              </a:rPr>
              <a:t>use of different phonetic spellings including use of misspelled words of an expression like </a:t>
            </a:r>
            <a:r>
              <a:rPr lang="en-US" sz="1900" dirty="0">
                <a:solidFill>
                  <a:srgbClr val="002060"/>
                </a:solidFill>
                <a:latin typeface="Helvetica Neue"/>
              </a:rPr>
              <a:t>Chemtech Ltd. is same as </a:t>
            </a:r>
            <a:r>
              <a:rPr lang="en-US" sz="1900" dirty="0" err="1">
                <a:solidFill>
                  <a:srgbClr val="002060"/>
                </a:solidFill>
                <a:latin typeface="Helvetica Neue"/>
              </a:rPr>
              <a:t>Chemtec</a:t>
            </a:r>
            <a:r>
              <a:rPr lang="en-US" sz="1900" dirty="0">
                <a:solidFill>
                  <a:srgbClr val="002060"/>
                </a:solidFill>
                <a:latin typeface="Helvetica Neue"/>
              </a:rPr>
              <a:t> Ltd., </a:t>
            </a:r>
            <a:r>
              <a:rPr lang="en-US" sz="1900" dirty="0" err="1">
                <a:solidFill>
                  <a:srgbClr val="002060"/>
                </a:solidFill>
                <a:latin typeface="Helvetica Neue"/>
              </a:rPr>
              <a:t>Chemtek</a:t>
            </a:r>
            <a:r>
              <a:rPr lang="en-US" sz="1900" dirty="0">
                <a:solidFill>
                  <a:srgbClr val="002060"/>
                </a:solidFill>
                <a:latin typeface="Helvetica Neue"/>
              </a:rPr>
              <a:t> Ltd., </a:t>
            </a:r>
            <a:r>
              <a:rPr lang="en-US" sz="1900" dirty="0" err="1">
                <a:solidFill>
                  <a:srgbClr val="002060"/>
                </a:solidFill>
                <a:latin typeface="Helvetica Neue"/>
              </a:rPr>
              <a:t>Cemtech</a:t>
            </a:r>
            <a:r>
              <a:rPr lang="en-US" sz="1900" dirty="0">
                <a:solidFill>
                  <a:srgbClr val="002060"/>
                </a:solidFill>
                <a:latin typeface="Helvetica Neue"/>
              </a:rPr>
              <a:t> Ltd., </a:t>
            </a:r>
            <a:r>
              <a:rPr lang="en-US" sz="1900" dirty="0" err="1">
                <a:solidFill>
                  <a:srgbClr val="002060"/>
                </a:solidFill>
                <a:latin typeface="Helvetica Neue"/>
              </a:rPr>
              <a:t>Cemtek</a:t>
            </a:r>
            <a:r>
              <a:rPr lang="en-US" sz="1900" dirty="0">
                <a:solidFill>
                  <a:srgbClr val="002060"/>
                </a:solidFill>
                <a:latin typeface="Helvetica Neue"/>
              </a:rPr>
              <a:t> Ltd., </a:t>
            </a:r>
            <a:r>
              <a:rPr lang="en-US" sz="1900" dirty="0" err="1">
                <a:solidFill>
                  <a:srgbClr val="002060"/>
                </a:solidFill>
                <a:latin typeface="Helvetica Neue"/>
              </a:rPr>
              <a:t>Kemtech</a:t>
            </a:r>
            <a:r>
              <a:rPr lang="en-US" sz="1900" dirty="0">
                <a:solidFill>
                  <a:srgbClr val="002060"/>
                </a:solidFill>
                <a:latin typeface="Helvetica Neue"/>
              </a:rPr>
              <a:t> Ltd., and </a:t>
            </a:r>
            <a:r>
              <a:rPr lang="en-US" sz="1900" dirty="0" err="1">
                <a:solidFill>
                  <a:srgbClr val="002060"/>
                </a:solidFill>
                <a:latin typeface="Helvetica Neue"/>
              </a:rPr>
              <a:t>Kemtek</a:t>
            </a:r>
            <a:r>
              <a:rPr lang="en-US" sz="1900" dirty="0">
                <a:solidFill>
                  <a:srgbClr val="002060"/>
                </a:solidFill>
                <a:latin typeface="Helvetica Neue"/>
              </a:rPr>
              <a:t> Ltd.</a:t>
            </a:r>
            <a:endParaRPr lang="en-IN" sz="1900" dirty="0">
              <a:solidFill>
                <a:srgbClr val="002060"/>
              </a:solidFill>
              <a:latin typeface="Helvetica Neue"/>
            </a:endParaRPr>
          </a:p>
          <a:p>
            <a:pPr marL="457200" indent="-457200" algn="just">
              <a:buFont typeface="+mj-lt"/>
              <a:buAutoNum type="alphaLcParenR" startAt="4"/>
            </a:pPr>
            <a:r>
              <a:rPr lang="en-IN" sz="1900" dirty="0">
                <a:solidFill>
                  <a:srgbClr val="002060"/>
                </a:solidFill>
                <a:latin typeface="Helvetica Neue"/>
              </a:rPr>
              <a:t>use of host name such as ‘www’ or a domain extension such as </a:t>
            </a:r>
            <a:r>
              <a:rPr lang="en-IN" sz="1900" dirty="0" err="1">
                <a:solidFill>
                  <a:srgbClr val="002060"/>
                </a:solidFill>
                <a:latin typeface="Helvetica Neue"/>
              </a:rPr>
              <a:t>.net</a:t>
            </a:r>
            <a:r>
              <a:rPr lang="en-IN" sz="1900" dirty="0">
                <a:solidFill>
                  <a:srgbClr val="002060"/>
                </a:solidFill>
                <a:latin typeface="Helvetica Neue"/>
              </a:rPr>
              <a:t>’. org’, ‘dot’ or ‘com’ in one or both names like </a:t>
            </a:r>
            <a:r>
              <a:rPr lang="en-US" sz="1900" dirty="0">
                <a:solidFill>
                  <a:srgbClr val="002060"/>
                </a:solidFill>
                <a:latin typeface="Helvetica Neue"/>
              </a:rPr>
              <a:t>Ultra Solutions Ltd. is same as Ultrasolutions.com Ltd.</a:t>
            </a:r>
          </a:p>
          <a:p>
            <a:pPr marL="457200" indent="-457200" algn="just">
              <a:buFont typeface="+mj-lt"/>
              <a:buAutoNum type="alphaLcParenR" startAt="4"/>
            </a:pPr>
            <a:r>
              <a:rPr lang="en-IN" sz="1900" dirty="0">
                <a:solidFill>
                  <a:srgbClr val="002060"/>
                </a:solidFill>
                <a:latin typeface="Helvetica Neue"/>
              </a:rPr>
              <a:t>the order of words in the names like Ravi Builders and Contractors Ltd. is same as Ravi Contractors and Builders Ltd.</a:t>
            </a:r>
          </a:p>
          <a:p>
            <a:pPr marL="457200" indent="-457200" algn="just">
              <a:buFont typeface="+mj-lt"/>
              <a:buAutoNum type="alphaLcParenR" startAt="4"/>
            </a:pPr>
            <a:r>
              <a:rPr lang="en-IN" sz="1900" dirty="0">
                <a:solidFill>
                  <a:srgbClr val="002060"/>
                </a:solidFill>
                <a:latin typeface="Helvetica Neue"/>
              </a:rPr>
              <a:t>use of the definite or indefinite article in one or both names like Congenial Tours Ltd. is same as A Congenial Tours Ltd. and The Congenial Tours Ltd.</a:t>
            </a:r>
          </a:p>
          <a:p>
            <a:pPr marL="457200" indent="-457200" algn="just">
              <a:buFont typeface="+mj-lt"/>
              <a:buAutoNum type="alphaLcParenR" startAt="4"/>
            </a:pPr>
            <a:r>
              <a:rPr lang="en-IN" sz="1900" dirty="0">
                <a:solidFill>
                  <a:srgbClr val="002060"/>
                </a:solidFill>
                <a:latin typeface="Helvetica Neue"/>
              </a:rPr>
              <a:t>a slight variation in the spelling of the two names including a grammatical variation thereof like </a:t>
            </a:r>
            <a:r>
              <a:rPr lang="en-US" sz="1900" dirty="0">
                <a:solidFill>
                  <a:srgbClr val="002060"/>
                </a:solidFill>
                <a:latin typeface="Helvetica Neue"/>
              </a:rPr>
              <a:t>Color Technologies Ltd. is same as </a:t>
            </a:r>
            <a:r>
              <a:rPr lang="en-US" sz="1900" dirty="0" err="1">
                <a:solidFill>
                  <a:srgbClr val="002060"/>
                </a:solidFill>
                <a:latin typeface="Helvetica Neue"/>
              </a:rPr>
              <a:t>Colour</a:t>
            </a:r>
            <a:r>
              <a:rPr lang="en-US" sz="1900" dirty="0">
                <a:solidFill>
                  <a:srgbClr val="002060"/>
                </a:solidFill>
                <a:latin typeface="Helvetica Neue"/>
              </a:rPr>
              <a:t> Technologies Ltd.</a:t>
            </a:r>
            <a:endParaRPr lang="en-IN" sz="1900" dirty="0">
              <a:solidFill>
                <a:srgbClr val="002060"/>
              </a:solidFill>
              <a:latin typeface="Helvetica Neue"/>
            </a:endParaRPr>
          </a:p>
          <a:p>
            <a:endParaRPr lang="en-US" dirty="0"/>
          </a:p>
        </p:txBody>
      </p:sp>
    </p:spTree>
    <p:extLst>
      <p:ext uri="{BB962C8B-B14F-4D97-AF65-F5344CB8AC3E}">
        <p14:creationId xmlns:p14="http://schemas.microsoft.com/office/powerpoint/2010/main" val="1383631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UNDESIRABLE NAMES</a:t>
            </a:r>
          </a:p>
        </p:txBody>
      </p:sp>
      <p:sp>
        <p:nvSpPr>
          <p:cNvPr id="3" name="Content Placeholder 2"/>
          <p:cNvSpPr>
            <a:spLocks noGrp="1"/>
          </p:cNvSpPr>
          <p:nvPr>
            <p:ph sz="quarter" idx="1"/>
          </p:nvPr>
        </p:nvSpPr>
        <p:spPr/>
        <p:txBody>
          <a:bodyPr>
            <a:normAutofit fontScale="92500" lnSpcReduction="20000"/>
          </a:bodyPr>
          <a:lstStyle/>
          <a:p>
            <a:pPr lvl="1"/>
            <a:endParaRPr lang="en-IN" sz="2400" dirty="0">
              <a:solidFill>
                <a:schemeClr val="tx1"/>
              </a:solidFill>
              <a:latin typeface="Times New Roman" pitchFamily="18" charset="0"/>
              <a:cs typeface="Times New Roman" pitchFamily="18" charset="0"/>
            </a:endParaRPr>
          </a:p>
          <a:p>
            <a:pPr marL="514350" indent="-514350" algn="l">
              <a:buFont typeface="+mj-lt"/>
              <a:buAutoNum type="alphaLcParenR" startAt="10"/>
            </a:pPr>
            <a:r>
              <a:rPr lang="en-IN" sz="2400" dirty="0">
                <a:solidFill>
                  <a:srgbClr val="002060"/>
                </a:solidFill>
                <a:latin typeface="Helvetica Neue"/>
              </a:rPr>
              <a:t>complete translation or transliteration, and not part thereof, of an existing name, in Hindi or in English like National Electricity Corporation Ltd. is same as </a:t>
            </a:r>
            <a:r>
              <a:rPr lang="en-IN" sz="2400" dirty="0" err="1">
                <a:solidFill>
                  <a:srgbClr val="002060"/>
                </a:solidFill>
                <a:latin typeface="Helvetica Neue"/>
              </a:rPr>
              <a:t>Rashtriya</a:t>
            </a:r>
            <a:r>
              <a:rPr lang="en-IN" sz="2400" dirty="0">
                <a:solidFill>
                  <a:srgbClr val="002060"/>
                </a:solidFill>
                <a:latin typeface="Helvetica Neue"/>
              </a:rPr>
              <a:t> Vidyut Nigam Ltd.</a:t>
            </a:r>
          </a:p>
          <a:p>
            <a:pPr marL="514350" indent="-514350" algn="l">
              <a:buFont typeface="+mj-lt"/>
              <a:buAutoNum type="alphaLcParenR" startAt="10"/>
            </a:pPr>
            <a:r>
              <a:rPr lang="en-IN" sz="2400" dirty="0">
                <a:solidFill>
                  <a:srgbClr val="002060"/>
                </a:solidFill>
                <a:latin typeface="Helvetica Neue"/>
              </a:rPr>
              <a:t>addition of the name of a place to an existing name, which does not contain the name of any place like </a:t>
            </a:r>
            <a:r>
              <a:rPr lang="en-US" sz="2400" dirty="0">
                <a:solidFill>
                  <a:srgbClr val="002060"/>
                </a:solidFill>
                <a:latin typeface="Helvetica Neue"/>
              </a:rPr>
              <a:t>Retro Pharmaceuticals Ranchi Ltd. is not the same as Retro Pharmaceuticals Chennai Ltd.</a:t>
            </a:r>
            <a:endParaRPr lang="en-IN" sz="2400" dirty="0">
              <a:solidFill>
                <a:srgbClr val="002060"/>
              </a:solidFill>
              <a:latin typeface="Helvetica Neue"/>
            </a:endParaRPr>
          </a:p>
          <a:p>
            <a:pPr marL="514350" indent="-514350" algn="l">
              <a:buFont typeface="+mj-lt"/>
              <a:buAutoNum type="alphaLcParenR" startAt="10"/>
            </a:pPr>
            <a:r>
              <a:rPr lang="en-IN" sz="2400" dirty="0">
                <a:solidFill>
                  <a:srgbClr val="002060"/>
                </a:solidFill>
                <a:latin typeface="Helvetica Neue"/>
              </a:rPr>
              <a:t>addition, deletion, or modification of numerals or expressions denoting numerals in an existing name, unless the numeral represents any brand like Style Garments11 Ltd. is same as Style Garments Ltd and Style12 Garments Ltd.</a:t>
            </a:r>
          </a:p>
          <a:p>
            <a:pPr marL="0" indent="0">
              <a:buNone/>
            </a:pPr>
            <a:r>
              <a:rPr lang="en-IN" sz="2400" dirty="0">
                <a:solidFill>
                  <a:srgbClr val="002060"/>
                </a:solidFill>
                <a:latin typeface="Helvetica Neue"/>
              </a:rPr>
              <a:t>Provided that clauses (f) to (h) and clauses (k) and (l) shall not be disregarded while comparing the names, if a no objection by way of a Board resolution has been provided by an existing company</a:t>
            </a:r>
          </a:p>
          <a:p>
            <a:endParaRPr lang="en-IN" dirty="0"/>
          </a:p>
        </p:txBody>
      </p:sp>
    </p:spTree>
    <p:extLst>
      <p:ext uri="{BB962C8B-B14F-4D97-AF65-F5344CB8AC3E}">
        <p14:creationId xmlns:p14="http://schemas.microsoft.com/office/powerpoint/2010/main" val="40465223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UNDESIRABLE NAMES</a:t>
            </a:r>
          </a:p>
        </p:txBody>
      </p:sp>
      <p:sp>
        <p:nvSpPr>
          <p:cNvPr id="3" name="Content Placeholder 2"/>
          <p:cNvSpPr>
            <a:spLocks noGrp="1"/>
          </p:cNvSpPr>
          <p:nvPr>
            <p:ph sz="quarter" idx="1"/>
          </p:nvPr>
        </p:nvSpPr>
        <p:spPr>
          <a:xfrm>
            <a:off x="270989" y="1143000"/>
            <a:ext cx="8503920" cy="5238328"/>
          </a:xfrm>
        </p:spPr>
        <p:txBody>
          <a:bodyPr>
            <a:noAutofit/>
          </a:bodyPr>
          <a:lstStyle/>
          <a:p>
            <a:pPr marL="0" indent="0">
              <a:lnSpc>
                <a:spcPct val="170000"/>
              </a:lnSpc>
              <a:buNone/>
            </a:pPr>
            <a:endParaRPr lang="en-IN" sz="1400" dirty="0">
              <a:latin typeface="Times New Roman" pitchFamily="18" charset="0"/>
              <a:cs typeface="Times New Roman" pitchFamily="18" charset="0"/>
            </a:endParaRPr>
          </a:p>
          <a:p>
            <a:pPr marL="0" indent="0" algn="just">
              <a:buNone/>
            </a:pPr>
            <a:r>
              <a:rPr lang="en-IN" sz="1600" dirty="0">
                <a:solidFill>
                  <a:srgbClr val="002060"/>
                </a:solidFill>
                <a:latin typeface="Helvetica Neue"/>
              </a:rPr>
              <a:t>8A The name shall be considered undesirable, if-</a:t>
            </a:r>
          </a:p>
          <a:p>
            <a:pPr marL="522287" indent="-342900" algn="just">
              <a:buClrTx/>
              <a:buSzPct val="100000"/>
              <a:buFont typeface="+mj-lt"/>
              <a:buAutoNum type="alphaLcParenR"/>
            </a:pPr>
            <a:r>
              <a:rPr lang="en-IN" sz="1600" dirty="0">
                <a:solidFill>
                  <a:srgbClr val="002060"/>
                </a:solidFill>
                <a:latin typeface="Helvetica Neue"/>
              </a:rPr>
              <a:t>It attracts the provisions of section 3 of the Emblems and Names (Prevention and Improper Use) Act, 1950 (12 of 1950);</a:t>
            </a:r>
          </a:p>
          <a:p>
            <a:pPr marL="522287" indent="-342900" algn="just">
              <a:buClrTx/>
              <a:buSzPct val="100000"/>
              <a:buFont typeface="+mj-lt"/>
              <a:buAutoNum type="alphaLcParenR"/>
            </a:pPr>
            <a:r>
              <a:rPr lang="en-US" altLang="en-US" sz="1600" dirty="0">
                <a:solidFill>
                  <a:srgbClr val="002060"/>
                </a:solidFill>
                <a:latin typeface="Helvetica Neue"/>
              </a:rPr>
              <a:t>It includes a trade mark registered under the Trade Marks Act, 1999 and the rules framed there under in the same class of goods or services in which the activity of the company is being carried out or is proposed to be carried out, unless the consent of the owner or applicant for registration of the trade mark, as the case may be, has been obtained and produced by the promoters; </a:t>
            </a:r>
            <a:endParaRPr lang="en-IN" altLang="en-US" sz="1600" dirty="0">
              <a:solidFill>
                <a:srgbClr val="002060"/>
              </a:solidFill>
              <a:latin typeface="Helvetica Neue"/>
            </a:endParaRPr>
          </a:p>
          <a:p>
            <a:pPr marL="522287" indent="-342900" algn="just">
              <a:buClrTx/>
              <a:buSzPct val="100000"/>
              <a:buFont typeface="+mj-lt"/>
              <a:buAutoNum type="alphaLcParenR"/>
            </a:pPr>
            <a:r>
              <a:rPr lang="en-IN" sz="1600" dirty="0">
                <a:solidFill>
                  <a:srgbClr val="002060"/>
                </a:solidFill>
                <a:latin typeface="Helvetica Neue"/>
              </a:rPr>
              <a:t>it includes any word or words which are offensive to any section of the people; (c) it includes any word or words which are offensive to any section of the people:</a:t>
            </a:r>
          </a:p>
          <a:p>
            <a:pPr marL="522287" indent="-342900" algn="just">
              <a:buClrTx/>
              <a:buSzPct val="100000"/>
              <a:buFont typeface="+mj-lt"/>
              <a:buAutoNum type="alphaLcParenR"/>
            </a:pPr>
            <a:r>
              <a:rPr lang="en-IN" sz="1600" dirty="0">
                <a:solidFill>
                  <a:srgbClr val="002060"/>
                </a:solidFill>
                <a:latin typeface="Helvetica Neue"/>
              </a:rPr>
              <a:t>the proposed name is identical with or too nearly resembles the name of a limited liability partnership.</a:t>
            </a:r>
          </a:p>
          <a:p>
            <a:pPr marL="522287" indent="-342900" algn="just">
              <a:buClrTx/>
              <a:buSzPct val="100000"/>
              <a:buFont typeface="+mj-lt"/>
              <a:buAutoNum type="alphaLcParenR"/>
            </a:pPr>
            <a:r>
              <a:rPr lang="en-IN" sz="1600" dirty="0">
                <a:solidFill>
                  <a:srgbClr val="002060"/>
                </a:solidFill>
                <a:latin typeface="Helvetica Neue"/>
              </a:rPr>
              <a:t>the proposed name is identical with or too nearly resembles with a name which is for the time being reserved in accordance with rule 9:</a:t>
            </a:r>
          </a:p>
          <a:p>
            <a:pPr marL="522287" indent="-342900" algn="just">
              <a:buClrTx/>
              <a:buSzPct val="100000"/>
              <a:buFont typeface="+mj-lt"/>
              <a:buAutoNum type="alphaLcParenR"/>
            </a:pPr>
            <a:r>
              <a:rPr lang="en-IN" sz="1600" dirty="0">
                <a:solidFill>
                  <a:srgbClr val="002060"/>
                </a:solidFill>
                <a:latin typeface="Helvetica Neue"/>
              </a:rPr>
              <a:t>the company’s main business is financing, leasing, chit fund, investments, securities or combination thereof, but the proposed name is not indicative of such related financial activities, viz., Chit Fund or Investment or Loan, etc.;</a:t>
            </a:r>
          </a:p>
          <a:p>
            <a:pPr marL="400050" indent="-220663" algn="just">
              <a:buClrTx/>
              <a:buSzPct val="100000"/>
              <a:buFont typeface="+mj-lt"/>
              <a:buAutoNum type="romanLcPeriod"/>
            </a:pPr>
            <a:endParaRPr lang="en-IN" sz="1400" dirty="0">
              <a:solidFill>
                <a:srgbClr val="002060"/>
              </a:solidFill>
              <a:latin typeface="Helvetica Neue"/>
            </a:endParaRPr>
          </a:p>
          <a:p>
            <a:pPr marL="400050" indent="-220663" algn="just">
              <a:buClrTx/>
              <a:buSzPct val="100000"/>
              <a:buFont typeface="+mj-lt"/>
              <a:buAutoNum type="romanLcPeriod"/>
            </a:pPr>
            <a:endParaRPr lang="en-IN" sz="1400" dirty="0">
              <a:solidFill>
                <a:srgbClr val="002060"/>
              </a:solidFill>
              <a:latin typeface="Helvetica Neue"/>
            </a:endParaRPr>
          </a:p>
        </p:txBody>
      </p:sp>
    </p:spTree>
    <p:extLst>
      <p:ext uri="{BB962C8B-B14F-4D97-AF65-F5344CB8AC3E}">
        <p14:creationId xmlns:p14="http://schemas.microsoft.com/office/powerpoint/2010/main" val="26189518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4B6E4F-C962-4055-82F8-F7EB242404F3}"/>
              </a:ext>
            </a:extLst>
          </p:cNvPr>
          <p:cNvSpPr>
            <a:spLocks noGrp="1"/>
          </p:cNvSpPr>
          <p:nvPr>
            <p:ph type="title"/>
          </p:nvPr>
        </p:nvSpPr>
        <p:spPr/>
        <p:txBody>
          <a:bodyPr/>
          <a:lstStyle/>
          <a:p>
            <a:r>
              <a:rPr lang="en-IN" dirty="0"/>
              <a:t>UNDESIRABLE NAMES</a:t>
            </a:r>
            <a:endParaRPr lang="en-US" dirty="0"/>
          </a:p>
        </p:txBody>
      </p:sp>
      <p:sp>
        <p:nvSpPr>
          <p:cNvPr id="3" name="Content Placeholder 2">
            <a:extLst>
              <a:ext uri="{FF2B5EF4-FFF2-40B4-BE49-F238E27FC236}">
                <a16:creationId xmlns:a16="http://schemas.microsoft.com/office/drawing/2014/main" xmlns="" id="{85827EBB-9ED6-494D-8CC4-EEEB4AAD269F}"/>
              </a:ext>
            </a:extLst>
          </p:cNvPr>
          <p:cNvSpPr>
            <a:spLocks noGrp="1"/>
          </p:cNvSpPr>
          <p:nvPr>
            <p:ph sz="quarter" idx="1"/>
          </p:nvPr>
        </p:nvSpPr>
        <p:spPr/>
        <p:txBody>
          <a:bodyPr>
            <a:normAutofit fontScale="40000" lnSpcReduction="20000"/>
          </a:bodyPr>
          <a:lstStyle/>
          <a:p>
            <a:pPr marL="742950" indent="-742950" algn="just">
              <a:spcBef>
                <a:spcPts val="600"/>
              </a:spcBef>
              <a:buFont typeface="+mj-lt"/>
              <a:buAutoNum type="alphaLcParenR" startAt="7"/>
            </a:pPr>
            <a:r>
              <a:rPr lang="en-IN" sz="4000" dirty="0">
                <a:solidFill>
                  <a:srgbClr val="002060"/>
                </a:solidFill>
                <a:latin typeface="Helvetica Neue"/>
              </a:rPr>
              <a:t>the company’s name is indicative of activities financing, leasing, chit fund, investments, securities or combination thereof, but the company’s main business is not related to such activities;</a:t>
            </a:r>
          </a:p>
          <a:p>
            <a:pPr marL="742950" indent="-742950" algn="just">
              <a:spcBef>
                <a:spcPts val="600"/>
              </a:spcBef>
              <a:buFont typeface="+mj-lt"/>
              <a:buAutoNum type="alphaLcParenR" startAt="7"/>
            </a:pPr>
            <a:r>
              <a:rPr lang="en-IN" sz="4000" dirty="0">
                <a:solidFill>
                  <a:srgbClr val="002060"/>
                </a:solidFill>
                <a:latin typeface="Helvetica Neue"/>
              </a:rPr>
              <a:t>it resembles closely the popular or abbreviated description of an existing company or limited liability partnership</a:t>
            </a:r>
          </a:p>
          <a:p>
            <a:pPr marL="548640" indent="-742950" algn="just">
              <a:buFont typeface="+mj-lt"/>
              <a:buAutoNum type="alphaLcParenR" startAt="7"/>
            </a:pPr>
            <a:r>
              <a:rPr lang="en-IN" sz="4000" dirty="0">
                <a:solidFill>
                  <a:srgbClr val="002060"/>
                </a:solidFill>
                <a:latin typeface="Helvetica Neue"/>
              </a:rPr>
              <a:t>the proposed name is identical with or too nearly resembles the name of a company or limited liability partnership incorporated outside India and reserved by such company or limited liability partnership with the Registrar</a:t>
            </a:r>
          </a:p>
          <a:p>
            <a:pPr marL="548640" indent="-742950" algn="just">
              <a:buFont typeface="+mj-lt"/>
              <a:buAutoNum type="alphaLcParenR" startAt="7"/>
            </a:pPr>
            <a:r>
              <a:rPr lang="en-IN" sz="4000" dirty="0">
                <a:solidFill>
                  <a:srgbClr val="002060"/>
                </a:solidFill>
                <a:latin typeface="Helvetica Neue"/>
              </a:rPr>
              <a:t>any part of the proposed name includes the words indicative of a separate type of business constitution or legal person or any connotation thereof e.g. co-operative, </a:t>
            </a:r>
            <a:r>
              <a:rPr lang="en-IN" sz="4000" dirty="0" err="1">
                <a:solidFill>
                  <a:srgbClr val="002060"/>
                </a:solidFill>
                <a:latin typeface="Helvetica Neue"/>
              </a:rPr>
              <a:t>sehkari</a:t>
            </a:r>
            <a:r>
              <a:rPr lang="en-IN" sz="4000" dirty="0">
                <a:solidFill>
                  <a:srgbClr val="002060"/>
                </a:solidFill>
                <a:latin typeface="Helvetica Neue"/>
              </a:rPr>
              <a:t>, trust, LLP, partnership, society, proprietor, HUF, firm, Inc., PLC, GmbH, SA, PTE, </a:t>
            </a:r>
            <a:r>
              <a:rPr lang="en-IN" sz="4000" dirty="0" err="1">
                <a:solidFill>
                  <a:srgbClr val="002060"/>
                </a:solidFill>
                <a:latin typeface="Helvetica Neue"/>
              </a:rPr>
              <a:t>Sdn</a:t>
            </a:r>
            <a:r>
              <a:rPr lang="en-IN" sz="4000" dirty="0">
                <a:solidFill>
                  <a:srgbClr val="002060"/>
                </a:solidFill>
                <a:latin typeface="Helvetica Neue"/>
              </a:rPr>
              <a:t>, AG, etc.;</a:t>
            </a:r>
          </a:p>
          <a:p>
            <a:pPr marL="548640" indent="-742950" algn="just">
              <a:buFont typeface="+mj-lt"/>
              <a:buAutoNum type="alphaLcParenR" startAt="7"/>
            </a:pPr>
            <a:r>
              <a:rPr lang="en-IN" sz="4000" dirty="0">
                <a:solidFill>
                  <a:srgbClr val="002060"/>
                </a:solidFill>
                <a:latin typeface="Helvetica Neue"/>
              </a:rPr>
              <a:t>the proposed name contains the words ‘British India’;</a:t>
            </a:r>
          </a:p>
          <a:p>
            <a:pPr marL="548640" indent="-742950" algn="just">
              <a:buFont typeface="+mj-lt"/>
              <a:buAutoNum type="alphaLcParenR" startAt="7"/>
            </a:pPr>
            <a:r>
              <a:rPr lang="en-IN" sz="4000" dirty="0">
                <a:solidFill>
                  <a:srgbClr val="002060"/>
                </a:solidFill>
                <a:latin typeface="Helvetica Neue"/>
              </a:rPr>
              <a:t>the proposed name implies association or connection with an embassy or consulate of a foreign government;</a:t>
            </a:r>
          </a:p>
          <a:p>
            <a:pPr marL="548640" indent="-742950" algn="just">
              <a:buFont typeface="+mj-lt"/>
              <a:buAutoNum type="alphaLcParenR" startAt="7"/>
            </a:pPr>
            <a:r>
              <a:rPr lang="en-IN" sz="4000" dirty="0">
                <a:solidFill>
                  <a:srgbClr val="002060"/>
                </a:solidFill>
                <a:latin typeface="Helvetica Neue"/>
              </a:rPr>
              <a:t>the proposed name includes or implies association or connection with or patronage of a national hero or any person held in high esteem or important personages who occupied or are occupying important positions in the Government;</a:t>
            </a:r>
          </a:p>
          <a:p>
            <a:pPr marL="548640" indent="-742950" algn="just">
              <a:buFont typeface="+mj-lt"/>
              <a:buAutoNum type="alphaLcParenR" startAt="7"/>
            </a:pPr>
            <a:r>
              <a:rPr lang="en-IN" sz="4000" dirty="0">
                <a:solidFill>
                  <a:srgbClr val="002060"/>
                </a:solidFill>
                <a:latin typeface="Helvetica Neue"/>
              </a:rPr>
              <a:t>the proposed name is identical to the name of a company dissolved as a result of liquidation proceeding and a period of two years has not elapsed from the date of such dissolution:</a:t>
            </a:r>
          </a:p>
          <a:p>
            <a:pPr algn="l"/>
            <a:endParaRPr lang="en-IN" b="0" i="0" dirty="0">
              <a:solidFill>
                <a:srgbClr val="333333"/>
              </a:solidFill>
              <a:effectLst/>
              <a:latin typeface="Helvetica Neue"/>
            </a:endParaRPr>
          </a:p>
          <a:p>
            <a:endParaRPr lang="en-US" dirty="0"/>
          </a:p>
        </p:txBody>
      </p:sp>
    </p:spTree>
    <p:extLst>
      <p:ext uri="{BB962C8B-B14F-4D97-AF65-F5344CB8AC3E}">
        <p14:creationId xmlns:p14="http://schemas.microsoft.com/office/powerpoint/2010/main" val="624353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A21693-2B55-4FDF-8F20-E357FD590669}"/>
              </a:ext>
            </a:extLst>
          </p:cNvPr>
          <p:cNvSpPr>
            <a:spLocks noGrp="1"/>
          </p:cNvSpPr>
          <p:nvPr>
            <p:ph type="title"/>
          </p:nvPr>
        </p:nvSpPr>
        <p:spPr>
          <a:xfrm>
            <a:off x="301752" y="228600"/>
            <a:ext cx="8534400" cy="752128"/>
          </a:xfrm>
        </p:spPr>
        <p:txBody>
          <a:bodyPr/>
          <a:lstStyle/>
          <a:p>
            <a:r>
              <a:rPr lang="en-IN" dirty="0"/>
              <a:t>UNDESIRABLE NAMES</a:t>
            </a:r>
            <a:endParaRPr lang="en-US" dirty="0"/>
          </a:p>
        </p:txBody>
      </p:sp>
      <p:sp>
        <p:nvSpPr>
          <p:cNvPr id="3" name="Content Placeholder 2">
            <a:extLst>
              <a:ext uri="{FF2B5EF4-FFF2-40B4-BE49-F238E27FC236}">
                <a16:creationId xmlns:a16="http://schemas.microsoft.com/office/drawing/2014/main" xmlns="" id="{53B5D8C4-92C7-40D4-B3CE-627D5AEFB507}"/>
              </a:ext>
            </a:extLst>
          </p:cNvPr>
          <p:cNvSpPr>
            <a:spLocks noGrp="1"/>
          </p:cNvSpPr>
          <p:nvPr>
            <p:ph sz="quarter" idx="1"/>
          </p:nvPr>
        </p:nvSpPr>
        <p:spPr>
          <a:xfrm>
            <a:off x="301752" y="1340768"/>
            <a:ext cx="8503920" cy="4758280"/>
          </a:xfrm>
        </p:spPr>
        <p:txBody>
          <a:bodyPr>
            <a:noAutofit/>
          </a:bodyPr>
          <a:lstStyle/>
          <a:p>
            <a:pPr marL="514350" indent="-514350" algn="l">
              <a:buClr>
                <a:srgbClr val="002060"/>
              </a:buClr>
              <a:buFont typeface="+mj-lt"/>
              <a:buAutoNum type="alphaLcParenR" startAt="15"/>
            </a:pPr>
            <a:r>
              <a:rPr lang="en-IN" sz="1500" dirty="0">
                <a:solidFill>
                  <a:srgbClr val="002060"/>
                </a:solidFill>
                <a:latin typeface="Helvetica Neue"/>
              </a:rPr>
              <a:t>it is identical with the name of a limited liability partnership in liquidation or the name of a limited liability partnership which is struck off up to a period of five years;</a:t>
            </a:r>
          </a:p>
          <a:p>
            <a:pPr marL="514350" indent="-514350" algn="l">
              <a:buClr>
                <a:srgbClr val="002060"/>
              </a:buClr>
              <a:buFont typeface="+mj-lt"/>
              <a:buAutoNum type="alphaLcParenR" startAt="15"/>
            </a:pPr>
            <a:r>
              <a:rPr lang="en-IN" sz="1500" dirty="0">
                <a:solidFill>
                  <a:srgbClr val="002060"/>
                </a:solidFill>
                <a:latin typeface="Helvetica Neue"/>
              </a:rPr>
              <a:t>the proposed name include words such as ‘Insurance’, ‘Bank’, ‘Stock Exchange’, Venture Capital’, ‘Asset Management’. ‘Nidhi’, ‘Mutual Fund’, etc., unless a declaration is submitted by the applicant that the requirements mandated by the respective regulator, such as IRDA, RBI, SEBI, MCA, etc. have been complied with by the applicant;</a:t>
            </a:r>
          </a:p>
          <a:p>
            <a:pPr marL="514350" indent="-514350" algn="l">
              <a:buClr>
                <a:srgbClr val="002060"/>
              </a:buClr>
              <a:buFont typeface="+mj-lt"/>
              <a:buAutoNum type="alphaLcParenR" startAt="15"/>
            </a:pPr>
            <a:r>
              <a:rPr lang="en-IN" sz="1500" dirty="0">
                <a:solidFill>
                  <a:srgbClr val="002060"/>
                </a:solidFill>
                <a:latin typeface="Helvetica Neue"/>
              </a:rPr>
              <a:t>the proposed name includes the word “State”, in case the company is not a Government company;</a:t>
            </a:r>
          </a:p>
          <a:p>
            <a:pPr marL="514350" indent="-514350" algn="l">
              <a:buClr>
                <a:srgbClr val="002060"/>
              </a:buClr>
              <a:buFont typeface="+mj-lt"/>
              <a:buAutoNum type="alphaLcParenR" startAt="15"/>
            </a:pPr>
            <a:r>
              <a:rPr lang="en-IN" sz="1500" dirty="0">
                <a:solidFill>
                  <a:srgbClr val="002060"/>
                </a:solidFill>
                <a:latin typeface="Helvetica Neue"/>
              </a:rPr>
              <a:t>the proposed name is containing only the name of a continent, country, State, city such as Asia limited, Germany Limited, Haryana Limited or Mysore Limited;</a:t>
            </a:r>
          </a:p>
          <a:p>
            <a:pPr marL="514350" indent="-514350" algn="l">
              <a:buClr>
                <a:srgbClr val="002060"/>
              </a:buClr>
              <a:buFont typeface="+mj-lt"/>
              <a:buAutoNum type="alphaLcParenR" startAt="15"/>
            </a:pPr>
            <a:r>
              <a:rPr lang="en-IN" sz="1500" dirty="0">
                <a:solidFill>
                  <a:srgbClr val="002060"/>
                </a:solidFill>
                <a:latin typeface="Helvetica Neue"/>
              </a:rPr>
              <a:t>Use of descriptive names, where the name merely consists of commonly used words to describe an activity</a:t>
            </a:r>
          </a:p>
          <a:p>
            <a:pPr marL="0" indent="0" algn="l">
              <a:buNone/>
            </a:pPr>
            <a:r>
              <a:rPr lang="en-IN" sz="1500" dirty="0">
                <a:solidFill>
                  <a:srgbClr val="002060"/>
                </a:solidFill>
                <a:latin typeface="Helvetica Neue"/>
              </a:rPr>
              <a:t>Explanation.-For the purposes of this clause,-</a:t>
            </a:r>
          </a:p>
          <a:p>
            <a:pPr algn="l"/>
            <a:r>
              <a:rPr lang="en-IN" sz="1500" dirty="0">
                <a:solidFill>
                  <a:srgbClr val="002060"/>
                </a:solidFill>
                <a:latin typeface="Helvetica Neue"/>
              </a:rPr>
              <a:t>(A) the term “commonly used words” refers to use of generic expressions which may be used by any other company to describe its trade;</a:t>
            </a:r>
          </a:p>
          <a:p>
            <a:pPr algn="l"/>
            <a:r>
              <a:rPr lang="en-IN" sz="1500" dirty="0">
                <a:solidFill>
                  <a:srgbClr val="002060"/>
                </a:solidFill>
                <a:latin typeface="Helvetica Neue"/>
              </a:rPr>
              <a:t>(B) while determining whether a the proposed company or the not be relevant; name is descriptive or not, the objects of order of words appearing in a name shall</a:t>
            </a:r>
          </a:p>
          <a:p>
            <a:pPr algn="l"/>
            <a:r>
              <a:rPr lang="en-IN" sz="1500" dirty="0">
                <a:solidFill>
                  <a:srgbClr val="002060"/>
                </a:solidFill>
                <a:latin typeface="Helvetica Neue"/>
              </a:rPr>
              <a:t>(C) the name shall not be deemed words” are used in addition to </a:t>
            </a:r>
            <a:r>
              <a:rPr lang="en-IN" sz="1500" dirty="0" err="1">
                <a:solidFill>
                  <a:srgbClr val="002060"/>
                </a:solidFill>
                <a:latin typeface="Helvetica Neue"/>
              </a:rPr>
              <a:t>to</a:t>
            </a:r>
            <a:r>
              <a:rPr lang="en-IN" sz="1500" dirty="0">
                <a:solidFill>
                  <a:srgbClr val="002060"/>
                </a:solidFill>
                <a:latin typeface="Helvetica Neue"/>
              </a:rPr>
              <a:t> be descriptive where “commonly used other words” in the name:</a:t>
            </a:r>
          </a:p>
          <a:p>
            <a:pPr algn="l"/>
            <a:endParaRPr lang="en-IN" sz="1500" b="0" i="0" dirty="0">
              <a:solidFill>
                <a:srgbClr val="333333"/>
              </a:solidFill>
              <a:effectLst/>
              <a:latin typeface="Helvetica Neue"/>
            </a:endParaRPr>
          </a:p>
          <a:p>
            <a:endParaRPr lang="en-US" sz="1500" dirty="0"/>
          </a:p>
        </p:txBody>
      </p:sp>
    </p:spTree>
    <p:extLst>
      <p:ext uri="{BB962C8B-B14F-4D97-AF65-F5344CB8AC3E}">
        <p14:creationId xmlns:p14="http://schemas.microsoft.com/office/powerpoint/2010/main" val="19076166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C6BCD5-1DF1-40F9-B9AC-9F453DA578EC}"/>
              </a:ext>
            </a:extLst>
          </p:cNvPr>
          <p:cNvSpPr>
            <a:spLocks noGrp="1"/>
          </p:cNvSpPr>
          <p:nvPr>
            <p:ph type="title"/>
          </p:nvPr>
        </p:nvSpPr>
        <p:spPr/>
        <p:txBody>
          <a:bodyPr/>
          <a:lstStyle/>
          <a:p>
            <a:r>
              <a:rPr lang="en-IN" dirty="0"/>
              <a:t>UNDESIRABLE NAMES</a:t>
            </a:r>
            <a:endParaRPr lang="en-US" dirty="0"/>
          </a:p>
        </p:txBody>
      </p:sp>
      <p:sp>
        <p:nvSpPr>
          <p:cNvPr id="3" name="Content Placeholder 2">
            <a:extLst>
              <a:ext uri="{FF2B5EF4-FFF2-40B4-BE49-F238E27FC236}">
                <a16:creationId xmlns:a16="http://schemas.microsoft.com/office/drawing/2014/main" xmlns="" id="{6FB4D10A-5A4A-45E2-BC83-9FB2389CB684}"/>
              </a:ext>
            </a:extLst>
          </p:cNvPr>
          <p:cNvSpPr>
            <a:spLocks noGrp="1"/>
          </p:cNvSpPr>
          <p:nvPr>
            <p:ph sz="quarter" idx="1"/>
          </p:nvPr>
        </p:nvSpPr>
        <p:spPr>
          <a:xfrm>
            <a:off x="301752" y="1527048"/>
            <a:ext cx="8503920" cy="4926288"/>
          </a:xfrm>
        </p:spPr>
        <p:txBody>
          <a:bodyPr>
            <a:noAutofit/>
          </a:bodyPr>
          <a:lstStyle/>
          <a:p>
            <a:pPr marL="514350" indent="-514350">
              <a:buClr>
                <a:srgbClr val="002060"/>
              </a:buClr>
              <a:buFont typeface="+mj-lt"/>
              <a:buAutoNum type="alphaLcParenR" startAt="20"/>
            </a:pPr>
            <a:r>
              <a:rPr lang="en-IN" sz="1400" b="0" i="0" dirty="0">
                <a:solidFill>
                  <a:srgbClr val="002060"/>
                </a:solidFill>
                <a:effectLst/>
                <a:latin typeface="Helvetica Neue"/>
              </a:rPr>
              <a:t>the proposed name includes name of any foreign country or any city in a foreign country, the same shall be allowed if the applicant produces any proof of significance of business relations with such foreign country like memorandum of understanding with a company of such country:</a:t>
            </a:r>
          </a:p>
          <a:p>
            <a:pPr marL="514350" indent="-514350">
              <a:buClr>
                <a:srgbClr val="002060"/>
              </a:buClr>
              <a:buFont typeface="+mj-lt"/>
              <a:buAutoNum type="alphaLcParenR" startAt="20"/>
            </a:pPr>
            <a:r>
              <a:rPr lang="en-IN" sz="1400" b="0" i="0" dirty="0">
                <a:solidFill>
                  <a:srgbClr val="002060"/>
                </a:solidFill>
                <a:effectLst/>
                <a:latin typeface="Helvetica Neue"/>
              </a:rPr>
              <a:t>the proposed name of a section B company under the Act does not include the words Foundation, Forum, Association, Federation, Chambers, Confederation, Council, Electoral Trust and the </a:t>
            </a:r>
            <a:r>
              <a:rPr lang="en-IN" sz="1400" b="0" i="0" dirty="0" err="1">
                <a:solidFill>
                  <a:srgbClr val="002060"/>
                </a:solidFill>
                <a:effectLst/>
                <a:latin typeface="Helvetica Neue"/>
              </a:rPr>
              <a:t>like,etc</a:t>
            </a:r>
            <a:r>
              <a:rPr lang="en-IN" sz="1400" b="0" i="0" dirty="0">
                <a:solidFill>
                  <a:srgbClr val="002060"/>
                </a:solidFill>
                <a:effectLst/>
                <a:latin typeface="Helvetica Neue"/>
              </a:rPr>
              <a:t>.</a:t>
            </a:r>
          </a:p>
          <a:p>
            <a:pPr marL="514350" indent="-514350">
              <a:buClr>
                <a:srgbClr val="002060"/>
              </a:buClr>
              <a:buFont typeface="+mj-lt"/>
              <a:buAutoNum type="alphaLcParenR" startAt="20"/>
            </a:pPr>
            <a:r>
              <a:rPr lang="en-IN" sz="1400" b="0" i="0" dirty="0">
                <a:solidFill>
                  <a:srgbClr val="002060"/>
                </a:solidFill>
                <a:effectLst/>
                <a:latin typeface="Helvetica Neue"/>
              </a:rPr>
              <a:t>the proposed name of a Nidhi company under the Act does not have the last words “Nidhi Limited” as a part of its name.</a:t>
            </a:r>
          </a:p>
          <a:p>
            <a:pPr marL="514350" indent="-514350">
              <a:buClr>
                <a:srgbClr val="002060"/>
              </a:buClr>
              <a:buFont typeface="+mj-lt"/>
              <a:buAutoNum type="alphaLcParenR" startAt="20"/>
            </a:pPr>
            <a:r>
              <a:rPr lang="en-IN" sz="1400" b="0" i="0" dirty="0">
                <a:solidFill>
                  <a:srgbClr val="002060"/>
                </a:solidFill>
                <a:effectLst/>
                <a:latin typeface="Helvetica Neue"/>
              </a:rPr>
              <a:t>the proposed name has been released from the register of companies upon change of name of a company and three years have not elapsed since the date of change unless a specific direction has been received from the competent authority in the course of compromise, arrangement or amalgamation</a:t>
            </a:r>
          </a:p>
          <a:p>
            <a:pPr marL="0" indent="0">
              <a:buClr>
                <a:srgbClr val="002060"/>
              </a:buClr>
              <a:buNone/>
            </a:pPr>
            <a:endParaRPr lang="en-IN" sz="1400" b="0" i="0" dirty="0">
              <a:solidFill>
                <a:srgbClr val="002060"/>
              </a:solidFill>
              <a:effectLst/>
              <a:latin typeface="Helvetica Neue"/>
            </a:endParaRPr>
          </a:p>
          <a:p>
            <a:pPr marL="0" indent="0">
              <a:buNone/>
            </a:pPr>
            <a:r>
              <a:rPr lang="en-IN" sz="1400" b="0" i="0" dirty="0">
                <a:solidFill>
                  <a:srgbClr val="002060"/>
                </a:solidFill>
                <a:effectLst/>
                <a:latin typeface="Helvetica Neue"/>
              </a:rPr>
              <a:t>The applicant shall declare in affirmative or negative (to affirm or deny) whether he is using or has been using in the last five years, the name applied or incorporation of company or LLP in any other business constitution like Sole Proprietor or Partnership or any other incorporated or unincorporated entity and f, yes details thereof and No Objection Certificate from other partners and associates for use of such name by the proposed Company or LLP, as the case nay be, and also a declaration as to whether such other business shall be taken over by the proposed company or LLP or not.</a:t>
            </a:r>
          </a:p>
          <a:p>
            <a:endParaRPr lang="en-US" sz="1400" dirty="0"/>
          </a:p>
        </p:txBody>
      </p:sp>
    </p:spTree>
    <p:extLst>
      <p:ext uri="{BB962C8B-B14F-4D97-AF65-F5344CB8AC3E}">
        <p14:creationId xmlns:p14="http://schemas.microsoft.com/office/powerpoint/2010/main" val="28368255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DFBDF43A-0629-4CCA-A28D-BEB2F3B60B9A}"/>
              </a:ext>
            </a:extLst>
          </p:cNvPr>
          <p:cNvSpPr>
            <a:spLocks noGrp="1"/>
          </p:cNvSpPr>
          <p:nvPr>
            <p:ph type="title"/>
          </p:nvPr>
        </p:nvSpPr>
        <p:spPr/>
        <p:txBody>
          <a:bodyPr/>
          <a:lstStyle/>
          <a:p>
            <a:r>
              <a:rPr lang="en-IN" dirty="0"/>
              <a:t>UNDESIRABLE NAMES</a:t>
            </a:r>
            <a:endParaRPr lang="en-US" dirty="0"/>
          </a:p>
        </p:txBody>
      </p:sp>
      <p:sp>
        <p:nvSpPr>
          <p:cNvPr id="3" name="Content Placeholder 2">
            <a:extLst>
              <a:ext uri="{FF2B5EF4-FFF2-40B4-BE49-F238E27FC236}">
                <a16:creationId xmlns:a16="http://schemas.microsoft.com/office/drawing/2014/main" xmlns="" id="{D0DBAA1D-D891-43EA-815F-6BA239C76EE4}"/>
              </a:ext>
            </a:extLst>
          </p:cNvPr>
          <p:cNvSpPr>
            <a:spLocks noGrp="1"/>
          </p:cNvSpPr>
          <p:nvPr>
            <p:ph sz="half" idx="1"/>
          </p:nvPr>
        </p:nvSpPr>
        <p:spPr>
          <a:xfrm>
            <a:off x="301752" y="1371600"/>
            <a:ext cx="4038600" cy="5081736"/>
          </a:xfrm>
        </p:spPr>
        <p:txBody>
          <a:bodyPr>
            <a:normAutofit fontScale="25000" lnSpcReduction="20000"/>
          </a:bodyPr>
          <a:lstStyle/>
          <a:p>
            <a:pPr marL="0" indent="0" algn="just">
              <a:buNone/>
            </a:pPr>
            <a:r>
              <a:rPr lang="en-IN" sz="6400" dirty="0">
                <a:solidFill>
                  <a:srgbClr val="002060"/>
                </a:solidFill>
                <a:latin typeface="Helvetica Neue"/>
              </a:rPr>
              <a:t>8B, Word or expression which can be used only after obtaining previous approval of Central Government. In terms clause {b) of sub-section (3) of section 4, the following words and combinations thereof shall not be used in the name of a company in English or any of the languages depicting the same meaning unless the previous approval of the Central Government has been obtained for the use of any such word or expression:-</a:t>
            </a:r>
          </a:p>
          <a:p>
            <a:pPr algn="just"/>
            <a:r>
              <a:rPr lang="en-IN" sz="6400" dirty="0">
                <a:solidFill>
                  <a:srgbClr val="002060"/>
                </a:solidFill>
                <a:latin typeface="Helvetica Neue"/>
              </a:rPr>
              <a:t>Board;</a:t>
            </a:r>
          </a:p>
          <a:p>
            <a:pPr algn="just"/>
            <a:r>
              <a:rPr lang="en-IN" sz="6400" dirty="0">
                <a:solidFill>
                  <a:srgbClr val="002060"/>
                </a:solidFill>
                <a:latin typeface="Helvetica Neue"/>
              </a:rPr>
              <a:t>Commission;</a:t>
            </a:r>
          </a:p>
          <a:p>
            <a:pPr algn="just"/>
            <a:r>
              <a:rPr lang="en-IN" sz="6400" dirty="0">
                <a:solidFill>
                  <a:srgbClr val="002060"/>
                </a:solidFill>
                <a:latin typeface="Helvetica Neue"/>
              </a:rPr>
              <a:t>Authority;</a:t>
            </a:r>
          </a:p>
          <a:p>
            <a:pPr algn="just"/>
            <a:r>
              <a:rPr lang="en-IN" sz="6400" dirty="0">
                <a:solidFill>
                  <a:srgbClr val="002060"/>
                </a:solidFill>
                <a:latin typeface="Helvetica Neue"/>
              </a:rPr>
              <a:t>Undertaking;</a:t>
            </a:r>
          </a:p>
          <a:p>
            <a:pPr algn="just"/>
            <a:r>
              <a:rPr lang="en-IN" sz="6400" dirty="0">
                <a:solidFill>
                  <a:srgbClr val="002060"/>
                </a:solidFill>
                <a:latin typeface="Helvetica Neue"/>
              </a:rPr>
              <a:t>National;</a:t>
            </a:r>
          </a:p>
          <a:p>
            <a:pPr algn="just"/>
            <a:r>
              <a:rPr lang="en-IN" sz="6400" dirty="0">
                <a:solidFill>
                  <a:srgbClr val="002060"/>
                </a:solidFill>
                <a:latin typeface="Helvetica Neue"/>
              </a:rPr>
              <a:t>Union;</a:t>
            </a:r>
          </a:p>
          <a:p>
            <a:pPr algn="just"/>
            <a:r>
              <a:rPr lang="en-IN" sz="6400" dirty="0">
                <a:solidFill>
                  <a:srgbClr val="002060"/>
                </a:solidFill>
                <a:latin typeface="Helvetica Neue"/>
              </a:rPr>
              <a:t>Central;</a:t>
            </a:r>
          </a:p>
          <a:p>
            <a:pPr algn="just"/>
            <a:r>
              <a:rPr lang="en-IN" sz="6400" dirty="0">
                <a:solidFill>
                  <a:srgbClr val="002060"/>
                </a:solidFill>
                <a:latin typeface="Helvetica Neue"/>
              </a:rPr>
              <a:t>Federal;</a:t>
            </a:r>
          </a:p>
          <a:p>
            <a:pPr algn="just"/>
            <a:r>
              <a:rPr lang="en-IN" sz="6400" dirty="0">
                <a:solidFill>
                  <a:srgbClr val="002060"/>
                </a:solidFill>
                <a:latin typeface="Helvetica Neue"/>
              </a:rPr>
              <a:t>Republic;</a:t>
            </a:r>
          </a:p>
          <a:p>
            <a:pPr algn="just"/>
            <a:r>
              <a:rPr lang="en-IN" sz="6400" dirty="0">
                <a:solidFill>
                  <a:srgbClr val="002060"/>
                </a:solidFill>
                <a:latin typeface="Helvetica Neue"/>
              </a:rPr>
              <a:t>President;</a:t>
            </a:r>
          </a:p>
          <a:p>
            <a:pPr algn="just"/>
            <a:r>
              <a:rPr lang="en-IN" sz="6400" dirty="0" err="1">
                <a:solidFill>
                  <a:srgbClr val="002060"/>
                </a:solidFill>
                <a:latin typeface="Helvetica Neue"/>
              </a:rPr>
              <a:t>Rashtrapati</a:t>
            </a:r>
            <a:r>
              <a:rPr lang="en-IN" sz="6400" dirty="0">
                <a:solidFill>
                  <a:srgbClr val="002060"/>
                </a:solidFill>
                <a:latin typeface="Helvetica Neue"/>
              </a:rPr>
              <a:t>;</a:t>
            </a:r>
          </a:p>
          <a:p>
            <a:pPr algn="just"/>
            <a:endParaRPr lang="en-US" dirty="0"/>
          </a:p>
        </p:txBody>
      </p:sp>
      <p:sp>
        <p:nvSpPr>
          <p:cNvPr id="5" name="Content Placeholder 4">
            <a:extLst>
              <a:ext uri="{FF2B5EF4-FFF2-40B4-BE49-F238E27FC236}">
                <a16:creationId xmlns:a16="http://schemas.microsoft.com/office/drawing/2014/main" xmlns="" id="{0848F110-CDC6-49EB-A258-B1366292BA4D}"/>
              </a:ext>
            </a:extLst>
          </p:cNvPr>
          <p:cNvSpPr>
            <a:spLocks noGrp="1"/>
          </p:cNvSpPr>
          <p:nvPr>
            <p:ph sz="half" idx="2"/>
          </p:nvPr>
        </p:nvSpPr>
        <p:spPr>
          <a:xfrm>
            <a:off x="4800600" y="1371600"/>
            <a:ext cx="4038600" cy="5081736"/>
          </a:xfrm>
        </p:spPr>
        <p:txBody>
          <a:bodyPr>
            <a:normAutofit fontScale="25000" lnSpcReduction="20000"/>
          </a:bodyPr>
          <a:lstStyle/>
          <a:p>
            <a:pPr algn="just"/>
            <a:r>
              <a:rPr lang="en-IN" sz="6400" dirty="0">
                <a:solidFill>
                  <a:srgbClr val="002060"/>
                </a:solidFill>
                <a:latin typeface="Helvetica Neue"/>
              </a:rPr>
              <a:t>Small Scale Industries;</a:t>
            </a:r>
          </a:p>
          <a:p>
            <a:pPr algn="just"/>
            <a:r>
              <a:rPr lang="en-IN" sz="6400" dirty="0">
                <a:solidFill>
                  <a:srgbClr val="002060"/>
                </a:solidFill>
                <a:latin typeface="Helvetica Neue"/>
              </a:rPr>
              <a:t>Khadi and Village Industries Corporation;</a:t>
            </a:r>
          </a:p>
          <a:p>
            <a:pPr algn="just"/>
            <a:r>
              <a:rPr lang="en-IN" sz="6400" dirty="0">
                <a:solidFill>
                  <a:srgbClr val="002060"/>
                </a:solidFill>
                <a:latin typeface="Helvetica Neue"/>
              </a:rPr>
              <a:t>Financial Corporation and the like;</a:t>
            </a:r>
          </a:p>
          <a:p>
            <a:pPr algn="just"/>
            <a:r>
              <a:rPr lang="en-IN" sz="6400" dirty="0">
                <a:solidFill>
                  <a:srgbClr val="002060"/>
                </a:solidFill>
                <a:latin typeface="Helvetica Neue"/>
              </a:rPr>
              <a:t>Municipal;</a:t>
            </a:r>
          </a:p>
          <a:p>
            <a:pPr algn="just"/>
            <a:r>
              <a:rPr lang="en-IN" sz="6400" dirty="0">
                <a:solidFill>
                  <a:srgbClr val="002060"/>
                </a:solidFill>
                <a:latin typeface="Helvetica Neue"/>
              </a:rPr>
              <a:t>Panchayat;</a:t>
            </a:r>
          </a:p>
          <a:p>
            <a:pPr algn="just"/>
            <a:r>
              <a:rPr lang="en-IN" sz="6400" dirty="0">
                <a:solidFill>
                  <a:srgbClr val="002060"/>
                </a:solidFill>
                <a:latin typeface="Helvetica Neue"/>
              </a:rPr>
              <a:t>Development Authority;</a:t>
            </a:r>
          </a:p>
          <a:p>
            <a:pPr algn="just"/>
            <a:r>
              <a:rPr lang="en-IN" sz="6400" dirty="0">
                <a:solidFill>
                  <a:srgbClr val="002060"/>
                </a:solidFill>
                <a:latin typeface="Helvetica Neue"/>
              </a:rPr>
              <a:t>Prime Minister or Chief Minister;</a:t>
            </a:r>
          </a:p>
          <a:p>
            <a:pPr algn="just"/>
            <a:r>
              <a:rPr lang="en-IN" sz="6400" dirty="0">
                <a:solidFill>
                  <a:srgbClr val="002060"/>
                </a:solidFill>
                <a:latin typeface="Helvetica Neue"/>
              </a:rPr>
              <a:t>Minister;</a:t>
            </a:r>
          </a:p>
          <a:p>
            <a:pPr algn="just"/>
            <a:r>
              <a:rPr lang="en-IN" sz="6400" dirty="0">
                <a:solidFill>
                  <a:srgbClr val="002060"/>
                </a:solidFill>
                <a:latin typeface="Helvetica Neue"/>
              </a:rPr>
              <a:t>Nation;</a:t>
            </a:r>
          </a:p>
          <a:p>
            <a:pPr algn="just"/>
            <a:r>
              <a:rPr lang="en-IN" sz="6400" dirty="0">
                <a:solidFill>
                  <a:srgbClr val="002060"/>
                </a:solidFill>
                <a:latin typeface="Helvetica Neue"/>
              </a:rPr>
              <a:t>Forest corporation;</a:t>
            </a:r>
          </a:p>
          <a:p>
            <a:pPr algn="just"/>
            <a:r>
              <a:rPr lang="en-IN" sz="6400" dirty="0">
                <a:solidFill>
                  <a:srgbClr val="002060"/>
                </a:solidFill>
                <a:latin typeface="Helvetica Neue"/>
              </a:rPr>
              <a:t>Development Scheme;</a:t>
            </a:r>
          </a:p>
          <a:p>
            <a:pPr algn="just"/>
            <a:r>
              <a:rPr lang="en-IN" sz="6400" dirty="0">
                <a:solidFill>
                  <a:srgbClr val="002060"/>
                </a:solidFill>
                <a:latin typeface="Helvetica Neue"/>
              </a:rPr>
              <a:t>Statute or Statutory;</a:t>
            </a:r>
          </a:p>
          <a:p>
            <a:pPr algn="just"/>
            <a:r>
              <a:rPr lang="en-IN" sz="6400" dirty="0">
                <a:solidFill>
                  <a:srgbClr val="002060"/>
                </a:solidFill>
                <a:latin typeface="Helvetica Neue"/>
              </a:rPr>
              <a:t>Court or Judiciary;</a:t>
            </a:r>
          </a:p>
          <a:p>
            <a:pPr algn="just"/>
            <a:r>
              <a:rPr lang="en-IN" sz="6400" dirty="0">
                <a:solidFill>
                  <a:srgbClr val="002060"/>
                </a:solidFill>
                <a:latin typeface="Helvetica Neue"/>
              </a:rPr>
              <a:t>Governor;</a:t>
            </a:r>
          </a:p>
          <a:p>
            <a:pPr algn="just"/>
            <a:r>
              <a:rPr lang="en-IN" sz="6400" dirty="0">
                <a:solidFill>
                  <a:srgbClr val="002060"/>
                </a:solidFill>
                <a:latin typeface="Helvetica Neue"/>
              </a:rPr>
              <a:t>the use of word Scheme with the name of Government (s), State, India, Bharat or any Government authority or in any manner resembling with the schemes launched by Central, State or local Governments and authorities; and</a:t>
            </a:r>
          </a:p>
          <a:p>
            <a:pPr algn="just"/>
            <a:r>
              <a:rPr lang="en-IN" sz="6400" dirty="0">
                <a:solidFill>
                  <a:srgbClr val="002060"/>
                </a:solidFill>
                <a:latin typeface="Helvetica Neue"/>
              </a:rPr>
              <a:t>za) Bureau.</a:t>
            </a:r>
          </a:p>
          <a:p>
            <a:endParaRPr lang="en-US" dirty="0"/>
          </a:p>
        </p:txBody>
      </p:sp>
    </p:spTree>
    <p:extLst>
      <p:ext uri="{BB962C8B-B14F-4D97-AF65-F5344CB8AC3E}">
        <p14:creationId xmlns:p14="http://schemas.microsoft.com/office/powerpoint/2010/main" val="36142176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Name Clause</a:t>
            </a:r>
          </a:p>
        </p:txBody>
      </p:sp>
      <p:sp>
        <p:nvSpPr>
          <p:cNvPr id="3" name="Content Placeholder 2"/>
          <p:cNvSpPr>
            <a:spLocks noGrp="1"/>
          </p:cNvSpPr>
          <p:nvPr>
            <p:ph sz="quarter" idx="1"/>
          </p:nvPr>
        </p:nvSpPr>
        <p:spPr/>
        <p:txBody>
          <a:bodyPr>
            <a:normAutofit lnSpcReduction="10000"/>
          </a:bodyPr>
          <a:lstStyle/>
          <a:p>
            <a:r>
              <a:rPr lang="en-IN" dirty="0"/>
              <a:t>Where the application for availability of name was made by furnishing wrong or incorrect information:</a:t>
            </a:r>
          </a:p>
          <a:p>
            <a:r>
              <a:rPr lang="en-IN" dirty="0"/>
              <a:t>A) where the company is not incorporated : Cancel the reservation of name, and the applicant shall be liable to a penalty </a:t>
            </a:r>
            <a:r>
              <a:rPr lang="en-IN" dirty="0" err="1"/>
              <a:t>upto</a:t>
            </a:r>
            <a:r>
              <a:rPr lang="en-IN" dirty="0"/>
              <a:t> one lakh rupees</a:t>
            </a:r>
          </a:p>
          <a:p>
            <a:r>
              <a:rPr lang="en-IN" dirty="0"/>
              <a:t>B) where the company is incorporated : </a:t>
            </a:r>
          </a:p>
          <a:p>
            <a:pPr lvl="1"/>
            <a:r>
              <a:rPr lang="en-IN" sz="2400" dirty="0">
                <a:solidFill>
                  <a:schemeClr val="tx1"/>
                </a:solidFill>
              </a:rPr>
              <a:t>Show cause to be issued</a:t>
            </a:r>
          </a:p>
          <a:p>
            <a:pPr lvl="1"/>
            <a:r>
              <a:rPr lang="en-IN" sz="2400" dirty="0">
                <a:solidFill>
                  <a:schemeClr val="tx1"/>
                </a:solidFill>
              </a:rPr>
              <a:t>Direct the company to change its name within 3 months after passing Ordinary resolution</a:t>
            </a:r>
          </a:p>
          <a:p>
            <a:pPr lvl="1"/>
            <a:r>
              <a:rPr lang="en-IN" sz="2400" dirty="0">
                <a:solidFill>
                  <a:schemeClr val="tx1"/>
                </a:solidFill>
              </a:rPr>
              <a:t>Strike off the name of the company</a:t>
            </a:r>
          </a:p>
          <a:p>
            <a:pPr lvl="1"/>
            <a:r>
              <a:rPr lang="en-IN" sz="2400" dirty="0">
                <a:solidFill>
                  <a:schemeClr val="tx1"/>
                </a:solidFill>
              </a:rPr>
              <a:t>Make a petition for winding up of the company</a:t>
            </a:r>
          </a:p>
          <a:p>
            <a:pPr lvl="1"/>
            <a:endParaRPr lang="en-IN" dirty="0">
              <a:solidFill>
                <a:schemeClr val="tx1"/>
              </a:solidFill>
            </a:endParaRPr>
          </a:p>
        </p:txBody>
      </p:sp>
    </p:spTree>
    <p:extLst>
      <p:ext uri="{BB962C8B-B14F-4D97-AF65-F5344CB8AC3E}">
        <p14:creationId xmlns:p14="http://schemas.microsoft.com/office/powerpoint/2010/main" val="1939964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Companies</a:t>
            </a:r>
            <a:endParaRPr lang="en-IN" dirty="0"/>
          </a:p>
        </p:txBody>
      </p:sp>
      <p:sp>
        <p:nvSpPr>
          <p:cNvPr id="3" name="Content Placeholder 2"/>
          <p:cNvSpPr>
            <a:spLocks noGrp="1"/>
          </p:cNvSpPr>
          <p:nvPr>
            <p:ph sz="quarter" idx="1"/>
          </p:nvPr>
        </p:nvSpPr>
        <p:spPr>
          <a:xfrm>
            <a:off x="301752" y="1527048"/>
            <a:ext cx="8503920" cy="4782272"/>
          </a:xfrm>
        </p:spPr>
        <p:txBody>
          <a:bodyPr>
            <a:normAutofit/>
          </a:bodyPr>
          <a:lstStyle/>
          <a:p>
            <a:r>
              <a:rPr lang="en-US" dirty="0"/>
              <a:t>Objects –</a:t>
            </a:r>
          </a:p>
          <a:p>
            <a:pPr lvl="1"/>
            <a:r>
              <a:rPr lang="en-US" dirty="0"/>
              <a:t>Company with </a:t>
            </a:r>
            <a:r>
              <a:rPr lang="en-US" dirty="0" smtClean="0"/>
              <a:t>license </a:t>
            </a:r>
            <a:r>
              <a:rPr lang="en-US" dirty="0"/>
              <a:t>u/s 8 of the Act</a:t>
            </a:r>
          </a:p>
          <a:p>
            <a:pPr lvl="1"/>
            <a:r>
              <a:rPr lang="en-US" dirty="0"/>
              <a:t>Producer Company </a:t>
            </a:r>
            <a:endParaRPr lang="en-IN" dirty="0"/>
          </a:p>
          <a:p>
            <a:r>
              <a:rPr lang="en-US" dirty="0"/>
              <a:t>Liability – </a:t>
            </a:r>
          </a:p>
          <a:p>
            <a:pPr lvl="1"/>
            <a:r>
              <a:rPr lang="en-US" dirty="0"/>
              <a:t>Limited Company</a:t>
            </a:r>
          </a:p>
          <a:p>
            <a:pPr lvl="2"/>
            <a:r>
              <a:rPr lang="en-US" dirty="0"/>
              <a:t>Limited by shares</a:t>
            </a:r>
          </a:p>
          <a:p>
            <a:pPr lvl="2"/>
            <a:r>
              <a:rPr lang="en-US" dirty="0"/>
              <a:t>Limited by guarantee</a:t>
            </a:r>
          </a:p>
          <a:p>
            <a:pPr lvl="1"/>
            <a:r>
              <a:rPr lang="en-US" dirty="0"/>
              <a:t>Unlimited Company</a:t>
            </a:r>
          </a:p>
          <a:p>
            <a:r>
              <a:rPr lang="en-US" dirty="0"/>
              <a:t>Health –</a:t>
            </a:r>
          </a:p>
          <a:p>
            <a:pPr lvl="1"/>
            <a:r>
              <a:rPr lang="en-US" dirty="0"/>
              <a:t>Sick Company</a:t>
            </a:r>
          </a:p>
          <a:p>
            <a:endParaRPr lang="en-US" dirty="0"/>
          </a:p>
        </p:txBody>
      </p:sp>
    </p:spTree>
    <p:extLst>
      <p:ext uri="{BB962C8B-B14F-4D97-AF65-F5344CB8AC3E}">
        <p14:creationId xmlns:p14="http://schemas.microsoft.com/office/powerpoint/2010/main" val="34164332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Name Clause</a:t>
            </a:r>
          </a:p>
        </p:txBody>
      </p:sp>
      <p:sp>
        <p:nvSpPr>
          <p:cNvPr id="3" name="Content Placeholder 2"/>
          <p:cNvSpPr>
            <a:spLocks noGrp="1"/>
          </p:cNvSpPr>
          <p:nvPr>
            <p:ph sz="quarter" idx="1"/>
          </p:nvPr>
        </p:nvSpPr>
        <p:spPr/>
        <p:txBody>
          <a:bodyPr/>
          <a:lstStyle/>
          <a:p>
            <a:r>
              <a:rPr lang="en-IN" dirty="0"/>
              <a:t>Application for change of name</a:t>
            </a:r>
          </a:p>
          <a:p>
            <a:pPr lvl="1"/>
            <a:r>
              <a:rPr lang="en-IN" dirty="0">
                <a:solidFill>
                  <a:schemeClr val="tx1"/>
                </a:solidFill>
              </a:rPr>
              <a:t>Form No. INC. 24</a:t>
            </a:r>
          </a:p>
          <a:p>
            <a:pPr lvl="1"/>
            <a:r>
              <a:rPr lang="en-IN" dirty="0">
                <a:solidFill>
                  <a:schemeClr val="tx1"/>
                </a:solidFill>
              </a:rPr>
              <a:t>Special Resolution – [File Form no. MGT. 14]</a:t>
            </a:r>
          </a:p>
          <a:p>
            <a:pPr lvl="1"/>
            <a:r>
              <a:rPr lang="en-IN" dirty="0">
                <a:solidFill>
                  <a:schemeClr val="tx1"/>
                </a:solidFill>
              </a:rPr>
              <a:t>Reasons for change of name</a:t>
            </a:r>
          </a:p>
          <a:p>
            <a:pPr lvl="1"/>
            <a:r>
              <a:rPr lang="en-IN" dirty="0">
                <a:solidFill>
                  <a:schemeClr val="tx1"/>
                </a:solidFill>
              </a:rPr>
              <a:t>Relevant extract of minutes/resolutions</a:t>
            </a:r>
          </a:p>
          <a:p>
            <a:pPr lvl="1"/>
            <a:r>
              <a:rPr lang="en-IN" dirty="0">
                <a:solidFill>
                  <a:schemeClr val="tx1"/>
                </a:solidFill>
              </a:rPr>
              <a:t>Certificate of Incorporation pursuant to change of name will be issued by ROC in Form No. INC. 25. Change of name effective from the date of issue of such certificate</a:t>
            </a:r>
          </a:p>
          <a:p>
            <a:pPr lvl="1"/>
            <a:endParaRPr lang="en-IN" dirty="0"/>
          </a:p>
        </p:txBody>
      </p:sp>
    </p:spTree>
    <p:extLst>
      <p:ext uri="{BB962C8B-B14F-4D97-AF65-F5344CB8AC3E}">
        <p14:creationId xmlns:p14="http://schemas.microsoft.com/office/powerpoint/2010/main" val="18456913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Domicile Clause </a:t>
            </a:r>
          </a:p>
        </p:txBody>
      </p:sp>
      <p:sp>
        <p:nvSpPr>
          <p:cNvPr id="3" name="Content Placeholder 2"/>
          <p:cNvSpPr>
            <a:spLocks noGrp="1"/>
          </p:cNvSpPr>
          <p:nvPr>
            <p:ph sz="quarter" idx="1"/>
          </p:nvPr>
        </p:nvSpPr>
        <p:spPr/>
        <p:txBody>
          <a:bodyPr>
            <a:normAutofit/>
          </a:bodyPr>
          <a:lstStyle/>
          <a:p>
            <a:r>
              <a:rPr lang="en-IN" dirty="0"/>
              <a:t>A company shall on or from the fifteenth day of its incorporation and at all times thereafter have a registered office capable of receiving and acknowledging all communications and notices addressed to it. (Form INC. 22)</a:t>
            </a:r>
            <a:endParaRPr lang="en-IN" dirty="0">
              <a:solidFill>
                <a:schemeClr val="tx1"/>
              </a:solidFill>
            </a:endParaRPr>
          </a:p>
          <a:p>
            <a:r>
              <a:rPr lang="en-IN" dirty="0"/>
              <a:t>Verification of the registered office:</a:t>
            </a:r>
          </a:p>
          <a:p>
            <a:pPr lvl="1"/>
            <a:r>
              <a:rPr lang="en-IN" dirty="0">
                <a:solidFill>
                  <a:schemeClr val="tx1"/>
                </a:solidFill>
              </a:rPr>
              <a:t>Registered document of title or Notarised copy of lease/rent agreement</a:t>
            </a:r>
          </a:p>
          <a:p>
            <a:pPr lvl="1"/>
            <a:r>
              <a:rPr lang="en-IN" dirty="0">
                <a:solidFill>
                  <a:schemeClr val="tx1"/>
                </a:solidFill>
              </a:rPr>
              <a:t>Authorisation from the owner/authorised occupant</a:t>
            </a:r>
          </a:p>
          <a:p>
            <a:pPr lvl="1"/>
            <a:r>
              <a:rPr lang="en-IN" dirty="0">
                <a:solidFill>
                  <a:schemeClr val="tx1"/>
                </a:solidFill>
              </a:rPr>
              <a:t>Document of connection of utility service depicting the name of the owner</a:t>
            </a:r>
          </a:p>
          <a:p>
            <a:endParaRPr lang="en-IN" dirty="0"/>
          </a:p>
        </p:txBody>
      </p:sp>
    </p:spTree>
    <p:extLst>
      <p:ext uri="{BB962C8B-B14F-4D97-AF65-F5344CB8AC3E}">
        <p14:creationId xmlns:p14="http://schemas.microsoft.com/office/powerpoint/2010/main" val="17680050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Domicile Clause </a:t>
            </a:r>
          </a:p>
        </p:txBody>
      </p:sp>
      <p:sp>
        <p:nvSpPr>
          <p:cNvPr id="3" name="Content Placeholder 2"/>
          <p:cNvSpPr>
            <a:spLocks noGrp="1"/>
          </p:cNvSpPr>
          <p:nvPr>
            <p:ph sz="quarter" idx="1"/>
          </p:nvPr>
        </p:nvSpPr>
        <p:spPr/>
        <p:txBody>
          <a:bodyPr>
            <a:normAutofit lnSpcReduction="10000"/>
          </a:bodyPr>
          <a:lstStyle/>
          <a:p>
            <a:r>
              <a:rPr lang="en-IN" dirty="0"/>
              <a:t>In case of change of Registered office from one State to another:</a:t>
            </a:r>
          </a:p>
          <a:p>
            <a:pPr lvl="1"/>
            <a:r>
              <a:rPr lang="en-IN" dirty="0">
                <a:solidFill>
                  <a:schemeClr val="tx1"/>
                </a:solidFill>
              </a:rPr>
              <a:t>Special Resolution [File Form no. MGT. 14]</a:t>
            </a:r>
          </a:p>
          <a:p>
            <a:pPr lvl="1"/>
            <a:r>
              <a:rPr lang="en-IN" dirty="0">
                <a:solidFill>
                  <a:schemeClr val="tx1"/>
                </a:solidFill>
              </a:rPr>
              <a:t>Application for approval to Regional Director in Form No. INC. 23</a:t>
            </a:r>
          </a:p>
          <a:p>
            <a:pPr lvl="1"/>
            <a:r>
              <a:rPr lang="en-IN" dirty="0">
                <a:solidFill>
                  <a:schemeClr val="tx1"/>
                </a:solidFill>
              </a:rPr>
              <a:t>Copy of Memorandum and Articles of </a:t>
            </a:r>
            <a:r>
              <a:rPr lang="en-IN" dirty="0" err="1">
                <a:solidFill>
                  <a:schemeClr val="tx1"/>
                </a:solidFill>
              </a:rPr>
              <a:t>Associtaion</a:t>
            </a:r>
            <a:endParaRPr lang="en-IN" dirty="0">
              <a:solidFill>
                <a:schemeClr val="tx1"/>
              </a:solidFill>
            </a:endParaRPr>
          </a:p>
          <a:p>
            <a:pPr lvl="1"/>
            <a:r>
              <a:rPr lang="en-IN" dirty="0">
                <a:solidFill>
                  <a:schemeClr val="tx1"/>
                </a:solidFill>
              </a:rPr>
              <a:t>Copy of extract of minutes </a:t>
            </a:r>
          </a:p>
          <a:p>
            <a:pPr lvl="1"/>
            <a:r>
              <a:rPr lang="en-IN" dirty="0">
                <a:solidFill>
                  <a:schemeClr val="tx1"/>
                </a:solidFill>
              </a:rPr>
              <a:t>Copy of </a:t>
            </a:r>
            <a:r>
              <a:rPr lang="en-IN" dirty="0" err="1">
                <a:solidFill>
                  <a:schemeClr val="tx1"/>
                </a:solidFill>
              </a:rPr>
              <a:t>challan</a:t>
            </a:r>
            <a:r>
              <a:rPr lang="en-IN" dirty="0">
                <a:solidFill>
                  <a:schemeClr val="tx1"/>
                </a:solidFill>
              </a:rPr>
              <a:t> for fees paid</a:t>
            </a:r>
          </a:p>
          <a:p>
            <a:pPr lvl="1"/>
            <a:r>
              <a:rPr lang="en-IN" dirty="0">
                <a:solidFill>
                  <a:schemeClr val="tx1"/>
                </a:solidFill>
              </a:rPr>
              <a:t>Letter of Authority.</a:t>
            </a:r>
          </a:p>
          <a:p>
            <a:pPr lvl="1"/>
            <a:r>
              <a:rPr lang="en-IN" dirty="0">
                <a:solidFill>
                  <a:schemeClr val="tx1"/>
                </a:solidFill>
              </a:rPr>
              <a:t>Advertisement to be published in Form No. INC. 26 </a:t>
            </a:r>
          </a:p>
          <a:p>
            <a:pPr lvl="1"/>
            <a:r>
              <a:rPr lang="en-IN" dirty="0">
                <a:solidFill>
                  <a:schemeClr val="tx1"/>
                </a:solidFill>
              </a:rPr>
              <a:t>File Form No. INC. 28 after the order is passed by the Regional Director.</a:t>
            </a:r>
          </a:p>
          <a:p>
            <a:endParaRPr lang="en-IN" dirty="0"/>
          </a:p>
          <a:p>
            <a:endParaRPr lang="en-IN" dirty="0"/>
          </a:p>
        </p:txBody>
      </p:sp>
    </p:spTree>
    <p:extLst>
      <p:ext uri="{BB962C8B-B14F-4D97-AF65-F5344CB8AC3E}">
        <p14:creationId xmlns:p14="http://schemas.microsoft.com/office/powerpoint/2010/main" val="3015696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Domicile Clause </a:t>
            </a:r>
          </a:p>
        </p:txBody>
      </p:sp>
      <p:sp>
        <p:nvSpPr>
          <p:cNvPr id="3" name="Content Placeholder 2"/>
          <p:cNvSpPr>
            <a:spLocks noGrp="1"/>
          </p:cNvSpPr>
          <p:nvPr>
            <p:ph sz="quarter" idx="1"/>
          </p:nvPr>
        </p:nvSpPr>
        <p:spPr/>
        <p:txBody>
          <a:bodyPr>
            <a:normAutofit fontScale="92500" lnSpcReduction="10000"/>
          </a:bodyPr>
          <a:lstStyle/>
          <a:p>
            <a:r>
              <a:rPr lang="en-IN" dirty="0"/>
              <a:t>In case of change of Registered office from one State to another (Contd.) :</a:t>
            </a:r>
          </a:p>
          <a:p>
            <a:pPr lvl="1"/>
            <a:r>
              <a:rPr lang="en-IN" dirty="0">
                <a:solidFill>
                  <a:schemeClr val="tx1"/>
                </a:solidFill>
              </a:rPr>
              <a:t>Form No. INC. 22 for giving notice to Registrar of Companies after approval from RD is received.</a:t>
            </a:r>
          </a:p>
          <a:p>
            <a:pPr lvl="1"/>
            <a:r>
              <a:rPr lang="en-IN" dirty="0">
                <a:solidFill>
                  <a:schemeClr val="tx1"/>
                </a:solidFill>
              </a:rPr>
              <a:t>List of debenture-holders, depositors, creditors or lenders and a notice to them seeking objections, if any. </a:t>
            </a:r>
          </a:p>
          <a:p>
            <a:endParaRPr lang="en-IN" dirty="0"/>
          </a:p>
          <a:p>
            <a:r>
              <a:rPr lang="en-IN" dirty="0"/>
              <a:t>Other requirements (Section 12)</a:t>
            </a:r>
          </a:p>
          <a:p>
            <a:pPr lvl="1"/>
            <a:r>
              <a:rPr lang="en-IN" dirty="0">
                <a:solidFill>
                  <a:schemeClr val="tx1"/>
                </a:solidFill>
              </a:rPr>
              <a:t>Paint or affix its name and address outside its registered office</a:t>
            </a:r>
          </a:p>
          <a:p>
            <a:pPr lvl="1"/>
            <a:r>
              <a:rPr lang="en-IN" dirty="0">
                <a:solidFill>
                  <a:schemeClr val="tx1"/>
                </a:solidFill>
              </a:rPr>
              <a:t>Engrave its name on the company seal</a:t>
            </a:r>
          </a:p>
          <a:p>
            <a:pPr lvl="1"/>
            <a:r>
              <a:rPr lang="en-IN" dirty="0">
                <a:solidFill>
                  <a:schemeClr val="tx1"/>
                </a:solidFill>
              </a:rPr>
              <a:t>Print name, registered office address, </a:t>
            </a:r>
            <a:r>
              <a:rPr lang="en-IN" b="1" dirty="0">
                <a:solidFill>
                  <a:schemeClr val="tx1"/>
                </a:solidFill>
              </a:rPr>
              <a:t>CIN</a:t>
            </a:r>
            <a:r>
              <a:rPr lang="en-IN" dirty="0">
                <a:solidFill>
                  <a:schemeClr val="tx1"/>
                </a:solidFill>
              </a:rPr>
              <a:t>, website address, contact details on all its business letters, billheads, letter papers, notices, and other official publications (Rule 26)</a:t>
            </a:r>
          </a:p>
          <a:p>
            <a:endParaRPr lang="en-IN" dirty="0"/>
          </a:p>
        </p:txBody>
      </p:sp>
    </p:spTree>
    <p:extLst>
      <p:ext uri="{BB962C8B-B14F-4D97-AF65-F5344CB8AC3E}">
        <p14:creationId xmlns:p14="http://schemas.microsoft.com/office/powerpoint/2010/main" val="39189675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Domicile Clause </a:t>
            </a:r>
          </a:p>
        </p:txBody>
      </p:sp>
      <p:sp>
        <p:nvSpPr>
          <p:cNvPr id="3" name="Content Placeholder 2"/>
          <p:cNvSpPr>
            <a:spLocks noGrp="1"/>
          </p:cNvSpPr>
          <p:nvPr>
            <p:ph sz="quarter" idx="1"/>
          </p:nvPr>
        </p:nvSpPr>
        <p:spPr/>
        <p:txBody>
          <a:bodyPr>
            <a:normAutofit/>
          </a:bodyPr>
          <a:lstStyle/>
          <a:p>
            <a:r>
              <a:rPr lang="en-IN" dirty="0"/>
              <a:t>Power to inspect registered office </a:t>
            </a:r>
          </a:p>
          <a:p>
            <a:r>
              <a:rPr lang="en-IN" dirty="0"/>
              <a:t>If the Registrar has reasonable cause to believe that the company is not carrying on business or operations, he may cause physical verification of the registered office and where it is not capable of receive and acknowledging all communications/notices, he may </a:t>
            </a:r>
            <a:r>
              <a:rPr lang="en-IN" dirty="0" err="1"/>
              <a:t>intiate</a:t>
            </a:r>
            <a:r>
              <a:rPr lang="en-IN" dirty="0"/>
              <a:t> action for removal of the name from the Register of Companies. </a:t>
            </a:r>
          </a:p>
        </p:txBody>
      </p:sp>
    </p:spTree>
    <p:extLst>
      <p:ext uri="{BB962C8B-B14F-4D97-AF65-F5344CB8AC3E}">
        <p14:creationId xmlns:p14="http://schemas.microsoft.com/office/powerpoint/2010/main" val="13936890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Objects Clause</a:t>
            </a:r>
          </a:p>
        </p:txBody>
      </p:sp>
      <p:sp>
        <p:nvSpPr>
          <p:cNvPr id="3" name="Content Placeholder 2"/>
          <p:cNvSpPr>
            <a:spLocks noGrp="1"/>
          </p:cNvSpPr>
          <p:nvPr>
            <p:ph sz="quarter" idx="1"/>
          </p:nvPr>
        </p:nvSpPr>
        <p:spPr/>
        <p:txBody>
          <a:bodyPr>
            <a:normAutofit fontScale="92500" lnSpcReduction="10000"/>
          </a:bodyPr>
          <a:lstStyle/>
          <a:p>
            <a:endParaRPr lang="en-IN" sz="2800" dirty="0"/>
          </a:p>
          <a:p>
            <a:r>
              <a:rPr lang="en-IN" sz="2800" dirty="0"/>
              <a:t>Objects clause to state</a:t>
            </a:r>
          </a:p>
          <a:p>
            <a:pPr lvl="1"/>
            <a:r>
              <a:rPr lang="en-IN" sz="2800" dirty="0">
                <a:solidFill>
                  <a:schemeClr val="tx1"/>
                </a:solidFill>
              </a:rPr>
              <a:t>A) The objects for which the company is incorporated</a:t>
            </a:r>
          </a:p>
          <a:p>
            <a:pPr lvl="1"/>
            <a:r>
              <a:rPr lang="en-IN" sz="2800" dirty="0">
                <a:solidFill>
                  <a:schemeClr val="tx1"/>
                </a:solidFill>
              </a:rPr>
              <a:t>B) any matter considered necessary in furtherance thereof</a:t>
            </a:r>
          </a:p>
          <a:p>
            <a:r>
              <a:rPr lang="en-IN" sz="2800" dirty="0" smtClean="0"/>
              <a:t> </a:t>
            </a:r>
            <a:r>
              <a:rPr lang="en-IN" sz="2800" dirty="0"/>
              <a:t>In case of registration or approval from sectoral regulators is required, a declaration shall be submitted at the time of incorporation that the objects shall be pursued only after such registration/approval</a:t>
            </a:r>
            <a:r>
              <a:rPr lang="en-IN" sz="2800" dirty="0" smtClean="0"/>
              <a:t>. For example – Non-banking financial company (NBFC)</a:t>
            </a:r>
            <a:endParaRPr lang="en-IN" sz="2800" dirty="0"/>
          </a:p>
        </p:txBody>
      </p:sp>
    </p:spTree>
    <p:extLst>
      <p:ext uri="{BB962C8B-B14F-4D97-AF65-F5344CB8AC3E}">
        <p14:creationId xmlns:p14="http://schemas.microsoft.com/office/powerpoint/2010/main" val="505019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Objects Clause</a:t>
            </a:r>
          </a:p>
        </p:txBody>
      </p:sp>
      <p:sp>
        <p:nvSpPr>
          <p:cNvPr id="3" name="Content Placeholder 2"/>
          <p:cNvSpPr>
            <a:spLocks noGrp="1"/>
          </p:cNvSpPr>
          <p:nvPr>
            <p:ph sz="quarter" idx="1"/>
          </p:nvPr>
        </p:nvSpPr>
        <p:spPr/>
        <p:txBody>
          <a:bodyPr/>
          <a:lstStyle/>
          <a:p>
            <a:r>
              <a:rPr lang="en-IN" dirty="0"/>
              <a:t>Change of objects for which money is raised through prospectus:</a:t>
            </a:r>
          </a:p>
          <a:p>
            <a:pPr lvl="1"/>
            <a:r>
              <a:rPr lang="en-IN" dirty="0">
                <a:solidFill>
                  <a:schemeClr val="tx1"/>
                </a:solidFill>
              </a:rPr>
              <a:t>Send Notice for passing resolution through postal ballot to the members/shareholders. Notice to contain the following particulars: the total money received, utilised for the objects, unutilised money (raised through prospectus), justification, estimated impact on the earnings/cash flow and other relevant information. The place from where a copy of the resolution to be passed can be obtained. The notice should be hosted on the company’s website.</a:t>
            </a:r>
          </a:p>
          <a:p>
            <a:pPr lvl="1"/>
            <a:r>
              <a:rPr lang="en-IN" dirty="0">
                <a:solidFill>
                  <a:schemeClr val="tx1"/>
                </a:solidFill>
              </a:rPr>
              <a:t>Special Resolution [File Form no. MGT. 14]</a:t>
            </a:r>
          </a:p>
          <a:p>
            <a:pPr lvl="1"/>
            <a:endParaRPr lang="en-IN" dirty="0">
              <a:solidFill>
                <a:schemeClr val="tx1"/>
              </a:solidFill>
            </a:endParaRPr>
          </a:p>
        </p:txBody>
      </p:sp>
    </p:spTree>
    <p:extLst>
      <p:ext uri="{BB962C8B-B14F-4D97-AF65-F5344CB8AC3E}">
        <p14:creationId xmlns:p14="http://schemas.microsoft.com/office/powerpoint/2010/main" val="14684059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Capital Clause</a:t>
            </a:r>
          </a:p>
        </p:txBody>
      </p:sp>
      <p:sp>
        <p:nvSpPr>
          <p:cNvPr id="3" name="Content Placeholder 2"/>
          <p:cNvSpPr>
            <a:spLocks noGrp="1"/>
          </p:cNvSpPr>
          <p:nvPr>
            <p:ph sz="quarter" idx="1"/>
          </p:nvPr>
        </p:nvSpPr>
        <p:spPr>
          <a:xfrm>
            <a:off x="323528" y="1556792"/>
            <a:ext cx="8503920" cy="4572000"/>
          </a:xfrm>
        </p:spPr>
        <p:txBody>
          <a:bodyPr/>
          <a:lstStyle/>
          <a:p>
            <a:r>
              <a:rPr lang="en-US" sz="2500" dirty="0" smtClean="0"/>
              <a:t>Section 43</a:t>
            </a:r>
            <a:endParaRPr lang="en-IN" sz="2500" dirty="0"/>
          </a:p>
          <a:p>
            <a:r>
              <a:rPr lang="en-IN" sz="2500" dirty="0"/>
              <a:t>Types of shares </a:t>
            </a:r>
          </a:p>
          <a:p>
            <a:pPr lvl="1"/>
            <a:r>
              <a:rPr lang="en-IN" sz="2500" dirty="0">
                <a:solidFill>
                  <a:schemeClr val="tx1"/>
                </a:solidFill>
              </a:rPr>
              <a:t>Equity Shares </a:t>
            </a:r>
          </a:p>
          <a:p>
            <a:pPr lvl="2"/>
            <a:r>
              <a:rPr lang="en-IN" sz="2500" dirty="0"/>
              <a:t>Equity with differential rights</a:t>
            </a:r>
          </a:p>
          <a:p>
            <a:pPr lvl="1"/>
            <a:r>
              <a:rPr lang="en-IN" sz="2500" dirty="0">
                <a:solidFill>
                  <a:schemeClr val="tx1"/>
                </a:solidFill>
              </a:rPr>
              <a:t>Preference Shares</a:t>
            </a:r>
          </a:p>
          <a:p>
            <a:r>
              <a:rPr lang="en-IN" dirty="0"/>
              <a:t>The number of shares, each subscriber to the </a:t>
            </a:r>
            <a:r>
              <a:rPr lang="en-IN" dirty="0" err="1"/>
              <a:t>MoA</a:t>
            </a:r>
            <a:r>
              <a:rPr lang="en-IN" dirty="0"/>
              <a:t> agrees to subscribe, which shall not be less than one share, shall be indicated opposite/against his name. </a:t>
            </a:r>
          </a:p>
        </p:txBody>
      </p:sp>
    </p:spTree>
    <p:extLst>
      <p:ext uri="{BB962C8B-B14F-4D97-AF65-F5344CB8AC3E}">
        <p14:creationId xmlns:p14="http://schemas.microsoft.com/office/powerpoint/2010/main" val="8388116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Liability Clause</a:t>
            </a:r>
          </a:p>
        </p:txBody>
      </p:sp>
      <p:sp>
        <p:nvSpPr>
          <p:cNvPr id="3" name="Content Placeholder 2"/>
          <p:cNvSpPr>
            <a:spLocks noGrp="1"/>
          </p:cNvSpPr>
          <p:nvPr>
            <p:ph sz="quarter" idx="1"/>
          </p:nvPr>
        </p:nvSpPr>
        <p:spPr/>
        <p:txBody>
          <a:bodyPr/>
          <a:lstStyle/>
          <a:p>
            <a:r>
              <a:rPr lang="en-IN" sz="2800" dirty="0" smtClean="0"/>
              <a:t>A company may be </a:t>
            </a:r>
          </a:p>
          <a:p>
            <a:pPr lvl="1"/>
            <a:r>
              <a:rPr lang="en-IN" sz="2800" dirty="0" smtClean="0">
                <a:solidFill>
                  <a:schemeClr val="tx1"/>
                </a:solidFill>
              </a:rPr>
              <a:t>Limited </a:t>
            </a:r>
            <a:r>
              <a:rPr lang="en-IN" sz="2800" dirty="0">
                <a:solidFill>
                  <a:schemeClr val="tx1"/>
                </a:solidFill>
              </a:rPr>
              <a:t>by Share Capital</a:t>
            </a:r>
          </a:p>
          <a:p>
            <a:pPr lvl="1"/>
            <a:r>
              <a:rPr lang="en-IN" sz="2800" dirty="0">
                <a:solidFill>
                  <a:schemeClr val="tx1"/>
                </a:solidFill>
              </a:rPr>
              <a:t>Limited by Guarantee</a:t>
            </a:r>
          </a:p>
          <a:p>
            <a:pPr lvl="2"/>
            <a:r>
              <a:rPr lang="en-IN" sz="2800" dirty="0"/>
              <a:t>With share capital</a:t>
            </a:r>
          </a:p>
          <a:p>
            <a:pPr lvl="2"/>
            <a:r>
              <a:rPr lang="en-IN" sz="2800" dirty="0"/>
              <a:t>Without share capital</a:t>
            </a:r>
          </a:p>
          <a:p>
            <a:pPr lvl="3"/>
            <a:r>
              <a:rPr lang="en-IN" sz="2800" dirty="0">
                <a:solidFill>
                  <a:schemeClr val="tx1"/>
                </a:solidFill>
              </a:rPr>
              <a:t>Right to participate in the divisible profits to a person other than a member is void</a:t>
            </a:r>
          </a:p>
          <a:p>
            <a:pPr lvl="1"/>
            <a:r>
              <a:rPr lang="en-IN" sz="2800" dirty="0">
                <a:solidFill>
                  <a:schemeClr val="tx1"/>
                </a:solidFill>
              </a:rPr>
              <a:t>Unlimited Company</a:t>
            </a:r>
          </a:p>
          <a:p>
            <a:endParaRPr lang="en-IN" dirty="0"/>
          </a:p>
          <a:p>
            <a:endParaRPr lang="en-IN" dirty="0"/>
          </a:p>
        </p:txBody>
      </p:sp>
    </p:spTree>
    <p:extLst>
      <p:ext uri="{BB962C8B-B14F-4D97-AF65-F5344CB8AC3E}">
        <p14:creationId xmlns:p14="http://schemas.microsoft.com/office/powerpoint/2010/main" val="31904601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88640"/>
            <a:ext cx="8534400" cy="576064"/>
          </a:xfrm>
        </p:spPr>
        <p:txBody>
          <a:bodyPr>
            <a:normAutofit fontScale="90000"/>
          </a:bodyPr>
          <a:lstStyle/>
          <a:p>
            <a:r>
              <a:rPr lang="en-IN" dirty="0"/>
              <a:t/>
            </a:r>
            <a:br>
              <a:rPr lang="en-IN" dirty="0"/>
            </a:br>
            <a:r>
              <a:rPr lang="en-IN" dirty="0"/>
              <a:t>Subscription Clause</a:t>
            </a:r>
          </a:p>
        </p:txBody>
      </p:sp>
      <p:sp>
        <p:nvSpPr>
          <p:cNvPr id="3" name="Content Placeholder 2"/>
          <p:cNvSpPr>
            <a:spLocks noGrp="1"/>
          </p:cNvSpPr>
          <p:nvPr>
            <p:ph sz="quarter" idx="1"/>
          </p:nvPr>
        </p:nvSpPr>
        <p:spPr/>
        <p:txBody>
          <a:bodyPr>
            <a:normAutofit lnSpcReduction="10000"/>
          </a:bodyPr>
          <a:lstStyle/>
          <a:p>
            <a:r>
              <a:rPr lang="en-IN" dirty="0"/>
              <a:t>The </a:t>
            </a:r>
            <a:r>
              <a:rPr lang="en-IN" dirty="0" err="1"/>
              <a:t>MoA</a:t>
            </a:r>
            <a:r>
              <a:rPr lang="en-IN" dirty="0"/>
              <a:t> and the </a:t>
            </a:r>
            <a:r>
              <a:rPr lang="en-IN" dirty="0" err="1"/>
              <a:t>AoA</a:t>
            </a:r>
            <a:r>
              <a:rPr lang="en-IN" dirty="0"/>
              <a:t> shall be signed each of the subscribers giving their name, address, description and occupation, before at least one witness who shall sign giving the same details and state that:</a:t>
            </a:r>
          </a:p>
          <a:p>
            <a:pPr lvl="1"/>
            <a:r>
              <a:rPr lang="en-IN" dirty="0">
                <a:solidFill>
                  <a:schemeClr val="tx1"/>
                </a:solidFill>
              </a:rPr>
              <a:t>“I witness to the subscriber(s), who has/have subscribed and signed in my presence (date and place); Further I have verified his/her/their identity details for their identification and satisfied myself of his her/their identification particulars as filled in.” </a:t>
            </a:r>
          </a:p>
          <a:p>
            <a:r>
              <a:rPr lang="en-IN" dirty="0"/>
              <a:t> Rules specify in case where:</a:t>
            </a:r>
          </a:p>
          <a:p>
            <a:pPr lvl="1"/>
            <a:r>
              <a:rPr lang="en-IN" dirty="0">
                <a:solidFill>
                  <a:schemeClr val="tx1"/>
                </a:solidFill>
              </a:rPr>
              <a:t>The subscriber is an illiterate</a:t>
            </a:r>
          </a:p>
          <a:p>
            <a:pPr lvl="1"/>
            <a:r>
              <a:rPr lang="en-IN" dirty="0">
                <a:solidFill>
                  <a:schemeClr val="tx1"/>
                </a:solidFill>
              </a:rPr>
              <a:t>The subscriber is a foreign national residing outside India. </a:t>
            </a:r>
          </a:p>
          <a:p>
            <a:endParaRPr lang="en-IN" dirty="0"/>
          </a:p>
        </p:txBody>
      </p:sp>
    </p:spTree>
    <p:extLst>
      <p:ext uri="{BB962C8B-B14F-4D97-AF65-F5344CB8AC3E}">
        <p14:creationId xmlns:p14="http://schemas.microsoft.com/office/powerpoint/2010/main" val="390034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r>
              <a:rPr lang="en-US" dirty="0"/>
              <a:t>Activeness –</a:t>
            </a:r>
          </a:p>
          <a:p>
            <a:pPr lvl="1"/>
            <a:r>
              <a:rPr lang="en-US" dirty="0"/>
              <a:t>Active Company</a:t>
            </a:r>
          </a:p>
          <a:p>
            <a:pPr lvl="1"/>
            <a:r>
              <a:rPr lang="en-US" dirty="0"/>
              <a:t>Dormant Company</a:t>
            </a:r>
          </a:p>
          <a:p>
            <a:pPr lvl="1"/>
            <a:r>
              <a:rPr lang="en-US" dirty="0"/>
              <a:t>Inactive Company</a:t>
            </a:r>
          </a:p>
          <a:p>
            <a:r>
              <a:rPr lang="en-US" dirty="0"/>
              <a:t>Association – </a:t>
            </a:r>
          </a:p>
          <a:p>
            <a:pPr lvl="1"/>
            <a:r>
              <a:rPr lang="en-US" dirty="0"/>
              <a:t>Associate </a:t>
            </a:r>
          </a:p>
          <a:p>
            <a:pPr lvl="1"/>
            <a:r>
              <a:rPr lang="en-US" dirty="0"/>
              <a:t>Joint Venture</a:t>
            </a:r>
          </a:p>
          <a:p>
            <a:pPr lvl="1"/>
            <a:r>
              <a:rPr lang="en-US" dirty="0"/>
              <a:t>Special Purpose Vehicle</a:t>
            </a:r>
          </a:p>
          <a:p>
            <a:r>
              <a:rPr lang="en-US" dirty="0"/>
              <a:t>Domicile –</a:t>
            </a:r>
          </a:p>
          <a:p>
            <a:pPr lvl="1"/>
            <a:r>
              <a:rPr lang="en-US" dirty="0"/>
              <a:t>Domestic Company</a:t>
            </a:r>
          </a:p>
          <a:p>
            <a:pPr lvl="1"/>
            <a:r>
              <a:rPr lang="en-US" dirty="0"/>
              <a:t>Foreign Company</a:t>
            </a:r>
          </a:p>
          <a:p>
            <a:endParaRPr lang="en-IN" dirty="0"/>
          </a:p>
        </p:txBody>
      </p:sp>
      <p:sp>
        <p:nvSpPr>
          <p:cNvPr id="4" name="Title 1">
            <a:extLst>
              <a:ext uri="{FF2B5EF4-FFF2-40B4-BE49-F238E27FC236}">
                <a16:creationId xmlns:a16="http://schemas.microsoft.com/office/drawing/2014/main" xmlns="" id="{F5F1A00C-BD4C-40C9-8CD1-D9DE93E8A17F}"/>
              </a:ext>
            </a:extLst>
          </p:cNvPr>
          <p:cNvSpPr txBox="1">
            <a:spLocks/>
          </p:cNvSpPr>
          <p:nvPr/>
        </p:nvSpPr>
        <p:spPr>
          <a:xfrm>
            <a:off x="467544" y="188640"/>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t>Types of Companies</a:t>
            </a:r>
            <a:endParaRPr lang="en-IN" dirty="0"/>
          </a:p>
        </p:txBody>
      </p:sp>
    </p:spTree>
    <p:extLst>
      <p:ext uri="{BB962C8B-B14F-4D97-AF65-F5344CB8AC3E}">
        <p14:creationId xmlns:p14="http://schemas.microsoft.com/office/powerpoint/2010/main" val="2515154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Formation of Companies</a:t>
            </a:r>
            <a:endParaRPr lang="en-IN" dirty="0"/>
          </a:p>
        </p:txBody>
      </p:sp>
      <p:sp>
        <p:nvSpPr>
          <p:cNvPr id="3" name="Content Placeholder 2"/>
          <p:cNvSpPr>
            <a:spLocks noGrp="1"/>
          </p:cNvSpPr>
          <p:nvPr>
            <p:ph sz="quarter" idx="1"/>
          </p:nvPr>
        </p:nvSpPr>
        <p:spPr/>
        <p:txBody>
          <a:bodyPr/>
          <a:lstStyle/>
          <a:p>
            <a:endParaRPr lang="en-IN" dirty="0"/>
          </a:p>
          <a:p>
            <a:r>
              <a:rPr lang="en-IN" dirty="0"/>
              <a:t>Articles of Association</a:t>
            </a:r>
          </a:p>
          <a:p>
            <a:pPr lvl="1"/>
            <a:r>
              <a:rPr lang="en-IN" dirty="0">
                <a:solidFill>
                  <a:schemeClr val="tx1"/>
                </a:solidFill>
              </a:rPr>
              <a:t>Entrenchment provisions [Section 5(3)]</a:t>
            </a:r>
          </a:p>
          <a:p>
            <a:pPr lvl="1"/>
            <a:r>
              <a:rPr lang="en-IN" dirty="0">
                <a:solidFill>
                  <a:schemeClr val="tx1"/>
                </a:solidFill>
              </a:rPr>
              <a:t>The articles may contain provisions for entrenchment to the effect that specified provisions of the articles may be altered only if conditions or procedures as that are more restrictive than those applicable in the case of a special resolution, are met or complied with.</a:t>
            </a:r>
          </a:p>
          <a:p>
            <a:pPr lvl="1"/>
            <a:endParaRPr lang="en-IN" dirty="0">
              <a:solidFill>
                <a:schemeClr val="tx1"/>
              </a:solidFill>
            </a:endParaRPr>
          </a:p>
          <a:p>
            <a:pPr lvl="1"/>
            <a:r>
              <a:rPr lang="en-IN" dirty="0">
                <a:solidFill>
                  <a:schemeClr val="tx1"/>
                </a:solidFill>
              </a:rPr>
              <a:t>Formats – </a:t>
            </a:r>
            <a:r>
              <a:rPr lang="en-IN" i="1" dirty="0">
                <a:solidFill>
                  <a:schemeClr val="tx1"/>
                </a:solidFill>
              </a:rPr>
              <a:t>Schedule I Tables F - J</a:t>
            </a:r>
          </a:p>
          <a:p>
            <a:pPr lvl="1"/>
            <a:endParaRPr lang="en-IN" dirty="0">
              <a:solidFill>
                <a:schemeClr val="tx1"/>
              </a:solidFill>
            </a:endParaRPr>
          </a:p>
          <a:p>
            <a:endParaRPr lang="en-IN" dirty="0"/>
          </a:p>
        </p:txBody>
      </p:sp>
    </p:spTree>
    <p:extLst>
      <p:ext uri="{BB962C8B-B14F-4D97-AF65-F5344CB8AC3E}">
        <p14:creationId xmlns:p14="http://schemas.microsoft.com/office/powerpoint/2010/main" val="28005486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I – Articles of Association (</a:t>
            </a:r>
            <a:r>
              <a:rPr lang="en-US" dirty="0" err="1" smtClean="0"/>
              <a:t>AoA</a:t>
            </a:r>
            <a:r>
              <a:rPr lang="en-US" dirty="0" smtClean="0"/>
              <a:t>)</a:t>
            </a:r>
            <a:endParaRPr lang="en-IN" dirty="0"/>
          </a:p>
        </p:txBody>
      </p:sp>
      <p:sp>
        <p:nvSpPr>
          <p:cNvPr id="3" name="Content Placeholder 2"/>
          <p:cNvSpPr>
            <a:spLocks noGrp="1"/>
          </p:cNvSpPr>
          <p:nvPr>
            <p:ph sz="quarter" idx="1"/>
          </p:nvPr>
        </p:nvSpPr>
        <p:spPr/>
        <p:txBody>
          <a:bodyPr/>
          <a:lstStyle/>
          <a:p>
            <a:r>
              <a:rPr lang="en-US" dirty="0"/>
              <a:t>Table </a:t>
            </a:r>
            <a:r>
              <a:rPr lang="en-US" dirty="0" smtClean="0"/>
              <a:t>F </a:t>
            </a:r>
            <a:r>
              <a:rPr lang="en-US" dirty="0"/>
              <a:t>– </a:t>
            </a:r>
            <a:r>
              <a:rPr lang="en-US" dirty="0" err="1" smtClean="0"/>
              <a:t>AoA</a:t>
            </a:r>
            <a:r>
              <a:rPr lang="en-US" dirty="0" smtClean="0"/>
              <a:t> </a:t>
            </a:r>
            <a:r>
              <a:rPr lang="en-US" dirty="0"/>
              <a:t>of a company limited by shares</a:t>
            </a:r>
          </a:p>
          <a:p>
            <a:r>
              <a:rPr lang="en-US" dirty="0"/>
              <a:t>Table </a:t>
            </a:r>
            <a:r>
              <a:rPr lang="en-US" dirty="0" smtClean="0"/>
              <a:t>H </a:t>
            </a:r>
            <a:r>
              <a:rPr lang="en-US" dirty="0"/>
              <a:t>– </a:t>
            </a:r>
            <a:r>
              <a:rPr lang="en-US" dirty="0" err="1" smtClean="0"/>
              <a:t>AoA</a:t>
            </a:r>
            <a:r>
              <a:rPr lang="en-US" dirty="0" smtClean="0"/>
              <a:t> </a:t>
            </a:r>
            <a:r>
              <a:rPr lang="en-US" dirty="0"/>
              <a:t>of a company limited by guarantee and not having share capital</a:t>
            </a:r>
          </a:p>
          <a:p>
            <a:r>
              <a:rPr lang="en-US" dirty="0"/>
              <a:t>Table </a:t>
            </a:r>
            <a:r>
              <a:rPr lang="en-US" dirty="0" smtClean="0"/>
              <a:t>G </a:t>
            </a:r>
            <a:r>
              <a:rPr lang="en-US" dirty="0"/>
              <a:t>– </a:t>
            </a:r>
            <a:r>
              <a:rPr lang="en-US" dirty="0" err="1" smtClean="0"/>
              <a:t>AoA</a:t>
            </a:r>
            <a:r>
              <a:rPr lang="en-US" dirty="0" smtClean="0"/>
              <a:t> </a:t>
            </a:r>
            <a:r>
              <a:rPr lang="en-US" dirty="0"/>
              <a:t>of a company limited by guarantee and having share capital</a:t>
            </a:r>
          </a:p>
          <a:p>
            <a:r>
              <a:rPr lang="en-US" dirty="0"/>
              <a:t>Table </a:t>
            </a:r>
            <a:r>
              <a:rPr lang="en-US" dirty="0" smtClean="0"/>
              <a:t>I </a:t>
            </a:r>
            <a:r>
              <a:rPr lang="en-US" dirty="0"/>
              <a:t>– </a:t>
            </a:r>
            <a:r>
              <a:rPr lang="en-US" dirty="0" err="1" smtClean="0"/>
              <a:t>AoA</a:t>
            </a:r>
            <a:r>
              <a:rPr lang="en-US" dirty="0" smtClean="0"/>
              <a:t> </a:t>
            </a:r>
            <a:r>
              <a:rPr lang="en-US" dirty="0"/>
              <a:t>of an unlimited company and having share capital</a:t>
            </a:r>
          </a:p>
          <a:p>
            <a:r>
              <a:rPr lang="en-US" dirty="0"/>
              <a:t>Table </a:t>
            </a:r>
            <a:r>
              <a:rPr lang="en-US" dirty="0" smtClean="0"/>
              <a:t>J </a:t>
            </a:r>
            <a:r>
              <a:rPr lang="en-US" dirty="0"/>
              <a:t>– </a:t>
            </a:r>
            <a:r>
              <a:rPr lang="en-US" dirty="0" err="1" smtClean="0"/>
              <a:t>AoA</a:t>
            </a:r>
            <a:r>
              <a:rPr lang="en-US" dirty="0" smtClean="0"/>
              <a:t> </a:t>
            </a:r>
            <a:r>
              <a:rPr lang="en-US" dirty="0"/>
              <a:t>of an unlimited company and not having share capital</a:t>
            </a:r>
          </a:p>
          <a:p>
            <a:endParaRPr lang="en-IN" dirty="0"/>
          </a:p>
        </p:txBody>
      </p:sp>
    </p:spTree>
    <p:extLst>
      <p:ext uri="{BB962C8B-B14F-4D97-AF65-F5344CB8AC3E}">
        <p14:creationId xmlns:p14="http://schemas.microsoft.com/office/powerpoint/2010/main" val="13755505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3C9F85-E680-4BF9-808C-5F725979DFB1}"/>
              </a:ext>
            </a:extLst>
          </p:cNvPr>
          <p:cNvSpPr>
            <a:spLocks noGrp="1"/>
          </p:cNvSpPr>
          <p:nvPr>
            <p:ph type="title"/>
          </p:nvPr>
        </p:nvSpPr>
        <p:spPr>
          <a:xfrm>
            <a:off x="755576" y="332657"/>
            <a:ext cx="7886700" cy="504056"/>
          </a:xfrm>
        </p:spPr>
        <p:txBody>
          <a:bodyPr>
            <a:normAutofit fontScale="90000"/>
          </a:bodyPr>
          <a:lstStyle/>
          <a:p>
            <a:r>
              <a:rPr lang="en-US" sz="3000" dirty="0" smtClean="0">
                <a:latin typeface="Bookman Old Style" panose="02050604050505020204" pitchFamily="18" charset="0"/>
              </a:rPr>
              <a:t>Registration of a company</a:t>
            </a:r>
            <a:endParaRPr lang="en-US" sz="30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xmlns="" id="{01A1B2AE-EEF5-4508-BA8E-0E8216274CF0}"/>
              </a:ext>
            </a:extLst>
          </p:cNvPr>
          <p:cNvSpPr>
            <a:spLocks noGrp="1"/>
          </p:cNvSpPr>
          <p:nvPr>
            <p:ph idx="1"/>
          </p:nvPr>
        </p:nvSpPr>
        <p:spPr>
          <a:xfrm>
            <a:off x="323528" y="1196752"/>
            <a:ext cx="8191822" cy="5256584"/>
          </a:xfrm>
        </p:spPr>
        <p:txBody>
          <a:bodyPr>
            <a:noAutofit/>
          </a:bodyPr>
          <a:lstStyle/>
          <a:p>
            <a:pPr marL="0" indent="0" algn="just">
              <a:buNone/>
            </a:pPr>
            <a:r>
              <a:rPr lang="en-IN" sz="1600" dirty="0">
                <a:latin typeface="Bookman Old Style" panose="02050604050505020204" pitchFamily="18" charset="0"/>
              </a:rPr>
              <a:t>The </a:t>
            </a:r>
            <a:r>
              <a:rPr lang="en-IN" sz="1600" dirty="0" err="1">
                <a:latin typeface="Bookman Old Style" panose="02050604050505020204" pitchFamily="18" charset="0"/>
              </a:rPr>
              <a:t>SPICe</a:t>
            </a:r>
            <a:r>
              <a:rPr lang="en-IN" sz="1600" dirty="0">
                <a:latin typeface="Bookman Old Style" panose="02050604050505020204" pitchFamily="18" charset="0"/>
              </a:rPr>
              <a:t>+ application form can be applied in two ways:</a:t>
            </a:r>
          </a:p>
          <a:p>
            <a:pPr algn="just">
              <a:buFont typeface="Arial" panose="020B0604020202020204" pitchFamily="34" charset="0"/>
              <a:buChar char="•"/>
            </a:pPr>
            <a:r>
              <a:rPr lang="en-IN" sz="1600" dirty="0">
                <a:latin typeface="Bookman Old Style" panose="02050604050505020204" pitchFamily="18" charset="0"/>
              </a:rPr>
              <a:t>Part A (Name Reservation) and Part B (All Other Services) can be applied for on a simultaneous basis.</a:t>
            </a:r>
          </a:p>
          <a:p>
            <a:pPr algn="just">
              <a:buFont typeface="Arial" panose="020B0604020202020204" pitchFamily="34" charset="0"/>
              <a:buChar char="•"/>
            </a:pPr>
            <a:r>
              <a:rPr lang="en-IN" sz="1600" dirty="0">
                <a:latin typeface="Bookman Old Style" panose="02050604050505020204" pitchFamily="18" charset="0"/>
              </a:rPr>
              <a:t>Part A can be applied for initially, and upon reservation of the name, Part B can be applied for</a:t>
            </a:r>
          </a:p>
          <a:p>
            <a:pPr marL="0" indent="0" algn="just">
              <a:buNone/>
            </a:pPr>
            <a:r>
              <a:rPr lang="en-IN" sz="1600" b="1" dirty="0">
                <a:latin typeface="Bookman Old Style" panose="02050604050505020204" pitchFamily="18" charset="0"/>
              </a:rPr>
              <a:t>AGILE-PRO</a:t>
            </a:r>
          </a:p>
          <a:p>
            <a:pPr algn="just"/>
            <a:r>
              <a:rPr lang="en-IN" sz="1600" dirty="0">
                <a:latin typeface="Bookman Old Style" panose="02050604050505020204" pitchFamily="18" charset="0"/>
              </a:rPr>
              <a:t>AGILE stands for Application for Goods and services identification number, employees’ state Insurance corporation registration plus Employees’ provident fund organisation registration. The old AGILE form (INC – 35) is now replaced with the AGILE – PRO web form.</a:t>
            </a:r>
          </a:p>
          <a:p>
            <a:pPr marL="0" indent="0" algn="just">
              <a:buNone/>
            </a:pPr>
            <a:r>
              <a:rPr lang="en-IN" sz="1600" b="1" dirty="0">
                <a:latin typeface="Bookman Old Style" panose="02050604050505020204" pitchFamily="18" charset="0"/>
              </a:rPr>
              <a:t>RUN Web Service</a:t>
            </a:r>
          </a:p>
          <a:p>
            <a:pPr algn="just"/>
            <a:r>
              <a:rPr lang="en-IN" sz="1600" dirty="0">
                <a:latin typeface="Bookman Old Style" panose="02050604050505020204" pitchFamily="18" charset="0"/>
              </a:rPr>
              <a:t>RUN stands for Reserve Unique Name. This web service is used to reserve the name of a new company or for the change in the name of an existing company. The type of entity and the proposed names for the company are to be entered in case of reserving the name for a new company.</a:t>
            </a:r>
          </a:p>
          <a:p>
            <a:pPr algn="just"/>
            <a:r>
              <a:rPr lang="en-IN" sz="1600" dirty="0">
                <a:latin typeface="Bookman Old Style" panose="02050604050505020204" pitchFamily="18" charset="0"/>
              </a:rPr>
              <a:t>For an existing company, the CIN/LLPIN is the additional information to be entered in for the change of name. Now, since the introduction of the SPICE+ and AGILE – PRO forms, the RUN web service will henceforth be available only for the change of name of existing </a:t>
            </a:r>
            <a:r>
              <a:rPr lang="en-IN" sz="1600" dirty="0" smtClean="0">
                <a:latin typeface="Bookman Old Style" panose="02050604050505020204" pitchFamily="18" charset="0"/>
              </a:rPr>
              <a:t>companies.</a:t>
            </a:r>
            <a:endParaRPr lang="en-IN" sz="1600" dirty="0">
              <a:latin typeface="Bookman Old Style" panose="02050604050505020204" pitchFamily="18" charset="0"/>
            </a:endParaRPr>
          </a:p>
          <a:p>
            <a:pPr marL="0" indent="0" algn="just">
              <a:buNone/>
            </a:pPr>
            <a:endParaRPr lang="en-US" sz="1400" dirty="0">
              <a:latin typeface="Bookman Old Style" panose="02050604050505020204" pitchFamily="18" charset="0"/>
            </a:endParaRPr>
          </a:p>
        </p:txBody>
      </p:sp>
    </p:spTree>
    <p:extLst>
      <p:ext uri="{BB962C8B-B14F-4D97-AF65-F5344CB8AC3E}">
        <p14:creationId xmlns:p14="http://schemas.microsoft.com/office/powerpoint/2010/main" val="34295124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B6B3C9-9ACB-4516-AC94-ADA8AB59184A}"/>
              </a:ext>
            </a:extLst>
          </p:cNvPr>
          <p:cNvSpPr>
            <a:spLocks noGrp="1"/>
          </p:cNvSpPr>
          <p:nvPr>
            <p:ph type="title"/>
          </p:nvPr>
        </p:nvSpPr>
        <p:spPr/>
        <p:txBody>
          <a:bodyPr/>
          <a:lstStyle/>
          <a:p>
            <a:r>
              <a:rPr lang="en-IN" dirty="0">
                <a:solidFill>
                  <a:schemeClr val="tx2"/>
                </a:solidFill>
              </a:rPr>
              <a:t>Formation of Companies </a:t>
            </a:r>
            <a:endParaRPr lang="en-US" dirty="0"/>
          </a:p>
        </p:txBody>
      </p:sp>
      <p:sp>
        <p:nvSpPr>
          <p:cNvPr id="3" name="Content Placeholder 2">
            <a:extLst>
              <a:ext uri="{FF2B5EF4-FFF2-40B4-BE49-F238E27FC236}">
                <a16:creationId xmlns:a16="http://schemas.microsoft.com/office/drawing/2014/main" xmlns="" id="{81757A4F-2AFF-4B71-ADB6-AB94427E11F3}"/>
              </a:ext>
            </a:extLst>
          </p:cNvPr>
          <p:cNvSpPr>
            <a:spLocks noGrp="1"/>
          </p:cNvSpPr>
          <p:nvPr>
            <p:ph sz="quarter" idx="1"/>
          </p:nvPr>
        </p:nvSpPr>
        <p:spPr/>
        <p:txBody>
          <a:bodyPr>
            <a:normAutofit lnSpcReduction="10000"/>
          </a:bodyPr>
          <a:lstStyle/>
          <a:p>
            <a:pPr algn="just"/>
            <a:r>
              <a:rPr lang="en-IN" b="0" i="0" dirty="0">
                <a:solidFill>
                  <a:srgbClr val="475055"/>
                </a:solidFill>
                <a:effectLst/>
                <a:latin typeface="Arial" panose="020B0604020202020204" pitchFamily="34" charset="0"/>
              </a:rPr>
              <a:t>For </a:t>
            </a:r>
            <a:r>
              <a:rPr lang="en-IN" b="1" i="0" dirty="0" err="1">
                <a:solidFill>
                  <a:srgbClr val="475055"/>
                </a:solidFill>
                <a:effectLst/>
                <a:latin typeface="Arial" panose="020B0604020202020204" pitchFamily="34" charset="0"/>
              </a:rPr>
              <a:t>AgilePro</a:t>
            </a:r>
            <a:r>
              <a:rPr lang="en-IN" b="1" i="0" dirty="0">
                <a:solidFill>
                  <a:srgbClr val="475055"/>
                </a:solidFill>
                <a:effectLst/>
                <a:latin typeface="Arial" panose="020B0604020202020204" pitchFamily="34" charset="0"/>
              </a:rPr>
              <a:t> </a:t>
            </a:r>
            <a:endParaRPr lang="en-IN" b="1" i="0" dirty="0" smtClean="0">
              <a:solidFill>
                <a:srgbClr val="475055"/>
              </a:solidFill>
              <a:effectLst/>
              <a:latin typeface="Arial" panose="020B0604020202020204" pitchFamily="34" charset="0"/>
            </a:endParaRPr>
          </a:p>
          <a:p>
            <a:pPr algn="just"/>
            <a:r>
              <a:rPr lang="en-IN" b="0" i="0" dirty="0" smtClean="0">
                <a:solidFill>
                  <a:srgbClr val="475055"/>
                </a:solidFill>
                <a:effectLst/>
                <a:latin typeface="Arial" panose="020B0604020202020204" pitchFamily="34" charset="0"/>
              </a:rPr>
              <a:t>Name </a:t>
            </a:r>
            <a:r>
              <a:rPr lang="en-IN" b="0" i="0" dirty="0">
                <a:solidFill>
                  <a:srgbClr val="475055"/>
                </a:solidFill>
                <a:effectLst/>
                <a:latin typeface="Arial" panose="020B0604020202020204" pitchFamily="34" charset="0"/>
              </a:rPr>
              <a:t>of the Bank, where company is willing to open the Bank Account.</a:t>
            </a:r>
          </a:p>
          <a:p>
            <a:pPr algn="just">
              <a:buFont typeface="Arial" panose="020B0604020202020204" pitchFamily="34" charset="0"/>
              <a:buChar char="•"/>
            </a:pPr>
            <a:r>
              <a:rPr lang="en-IN" b="0" i="0" dirty="0">
                <a:solidFill>
                  <a:srgbClr val="475055"/>
                </a:solidFill>
                <a:effectLst/>
                <a:latin typeface="Arial" panose="020B0604020202020204" pitchFamily="34" charset="0"/>
              </a:rPr>
              <a:t>Specimen Signature for EPFO</a:t>
            </a:r>
          </a:p>
          <a:p>
            <a:pPr algn="just">
              <a:buFont typeface="Arial" panose="020B0604020202020204" pitchFamily="34" charset="0"/>
              <a:buChar char="•"/>
            </a:pPr>
            <a:r>
              <a:rPr lang="en-IN" b="0" i="0" dirty="0">
                <a:solidFill>
                  <a:srgbClr val="475055"/>
                </a:solidFill>
                <a:effectLst/>
                <a:latin typeface="Arial" panose="020B0604020202020204" pitchFamily="34" charset="0"/>
              </a:rPr>
              <a:t>NOC for opening a bank account</a:t>
            </a:r>
          </a:p>
          <a:p>
            <a:pPr algn="just">
              <a:buFont typeface="Arial" panose="020B0604020202020204" pitchFamily="34" charset="0"/>
              <a:buChar char="•"/>
            </a:pPr>
            <a:r>
              <a:rPr lang="en-IN" b="0" i="0" dirty="0">
                <a:solidFill>
                  <a:srgbClr val="475055"/>
                </a:solidFill>
                <a:effectLst/>
                <a:latin typeface="Arial" panose="020B0604020202020204" pitchFamily="34" charset="0"/>
              </a:rPr>
              <a:t>Declaration of Authorised signatory for </a:t>
            </a:r>
            <a:r>
              <a:rPr lang="en-IN" b="0" i="0" dirty="0" smtClean="0">
                <a:solidFill>
                  <a:srgbClr val="475055"/>
                </a:solidFill>
                <a:effectLst/>
                <a:latin typeface="Arial" panose="020B0604020202020204" pitchFamily="34" charset="0"/>
              </a:rPr>
              <a:t>GSTN</a:t>
            </a:r>
            <a:endParaRPr lang="en-IN" b="1" i="0" u="none" strike="noStrike" dirty="0">
              <a:solidFill>
                <a:srgbClr val="337AB7"/>
              </a:solidFill>
              <a:effectLst/>
              <a:latin typeface="Arial" panose="020B0604020202020204" pitchFamily="34" charset="0"/>
            </a:endParaRPr>
          </a:p>
          <a:p>
            <a:pPr marL="0" indent="0" algn="just">
              <a:buNone/>
            </a:pPr>
            <a:r>
              <a:rPr lang="en-IN" b="1" i="0" dirty="0">
                <a:solidFill>
                  <a:srgbClr val="475055"/>
                </a:solidFill>
                <a:effectLst/>
                <a:latin typeface="Arial" panose="020B0604020202020204" pitchFamily="34" charset="0"/>
              </a:rPr>
              <a:t>Most Important: </a:t>
            </a:r>
            <a:r>
              <a:rPr lang="en-IN" b="0" i="0" dirty="0">
                <a:solidFill>
                  <a:srgbClr val="475055"/>
                </a:solidFill>
                <a:effectLst/>
                <a:latin typeface="Arial" panose="020B0604020202020204" pitchFamily="34" charset="0"/>
              </a:rPr>
              <a:t>The validity of the approved name is for 20 days, so once the Name is approved, SPICE+ needs to be </a:t>
            </a:r>
            <a:r>
              <a:rPr lang="en-IN" b="0" i="0" dirty="0" smtClean="0">
                <a:solidFill>
                  <a:srgbClr val="475055"/>
                </a:solidFill>
                <a:effectLst/>
                <a:latin typeface="Arial" panose="020B0604020202020204" pitchFamily="34" charset="0"/>
              </a:rPr>
              <a:t>filed</a:t>
            </a:r>
            <a:r>
              <a:rPr lang="en-IN" b="0" i="0" dirty="0">
                <a:solidFill>
                  <a:srgbClr val="475055"/>
                </a:solidFill>
                <a:effectLst/>
                <a:latin typeface="Arial" panose="020B0604020202020204" pitchFamily="34" charset="0"/>
              </a:rPr>
              <a:t> </a:t>
            </a:r>
            <a:r>
              <a:rPr lang="en-IN" b="1" i="0" dirty="0">
                <a:solidFill>
                  <a:srgbClr val="475055"/>
                </a:solidFill>
                <a:effectLst/>
                <a:latin typeface="Arial" panose="020B0604020202020204" pitchFamily="34" charset="0"/>
              </a:rPr>
              <a:t>within 20 days</a:t>
            </a:r>
            <a:r>
              <a:rPr lang="en-IN" b="0" i="0" dirty="0">
                <a:solidFill>
                  <a:srgbClr val="475055"/>
                </a:solidFill>
                <a:effectLst/>
                <a:latin typeface="Arial" panose="020B0604020202020204" pitchFamily="34" charset="0"/>
              </a:rPr>
              <a:t> from the date of name Approval.</a:t>
            </a:r>
          </a:p>
          <a:p>
            <a:endParaRPr lang="en-US" dirty="0"/>
          </a:p>
        </p:txBody>
      </p:sp>
    </p:spTree>
    <p:extLst>
      <p:ext uri="{BB962C8B-B14F-4D97-AF65-F5344CB8AC3E}">
        <p14:creationId xmlns:p14="http://schemas.microsoft.com/office/powerpoint/2010/main" val="16167311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quarter" idx="1"/>
          </p:nvPr>
        </p:nvSpPr>
        <p:spPr/>
        <p:txBody>
          <a:bodyPr>
            <a:normAutofit/>
          </a:bodyPr>
          <a:lstStyle/>
          <a:p>
            <a:r>
              <a:rPr lang="en-US" dirty="0" smtClean="0"/>
              <a:t>For formation of all types of companies, SPICE form will be applicable. After filling SPICE Form, </a:t>
            </a:r>
            <a:r>
              <a:rPr lang="en-US" smtClean="0"/>
              <a:t>link along with AGILE-PRO </a:t>
            </a:r>
            <a:endParaRPr lang="en-US" dirty="0" smtClean="0"/>
          </a:p>
          <a:p>
            <a:pPr marL="0" indent="0" algn="just">
              <a:buNone/>
            </a:pPr>
            <a:r>
              <a:rPr lang="en-IN" dirty="0" smtClean="0">
                <a:latin typeface="Bookman Old Style" panose="02050604050505020204" pitchFamily="18" charset="0"/>
              </a:rPr>
              <a:t>Key </a:t>
            </a:r>
            <a:r>
              <a:rPr lang="en-IN" dirty="0">
                <a:latin typeface="Bookman Old Style" panose="02050604050505020204" pitchFamily="18" charset="0"/>
              </a:rPr>
              <a:t>Highlights of Major changes as compared to Spice form:</a:t>
            </a:r>
          </a:p>
          <a:p>
            <a:pPr lvl="1" algn="just"/>
            <a:r>
              <a:rPr lang="en-IN" dirty="0">
                <a:solidFill>
                  <a:schemeClr val="tx1"/>
                </a:solidFill>
                <a:latin typeface="Bookman Old Style" panose="02050604050505020204" pitchFamily="18" charset="0"/>
              </a:rPr>
              <a:t>1. Offline forms are replaced with the Web Form</a:t>
            </a:r>
          </a:p>
          <a:p>
            <a:pPr lvl="1" algn="just"/>
            <a:r>
              <a:rPr lang="en-IN" dirty="0">
                <a:solidFill>
                  <a:schemeClr val="tx1"/>
                </a:solidFill>
                <a:latin typeface="Bookman Old Style" panose="02050604050505020204" pitchFamily="18" charset="0"/>
              </a:rPr>
              <a:t>2. Step process as against the old process where license was required to be applied </a:t>
            </a:r>
            <a:r>
              <a:rPr lang="en-IN" dirty="0" smtClean="0">
                <a:solidFill>
                  <a:schemeClr val="tx1"/>
                </a:solidFill>
                <a:latin typeface="Bookman Old Style" panose="02050604050505020204" pitchFamily="18" charset="0"/>
              </a:rPr>
              <a:t>separately.</a:t>
            </a:r>
          </a:p>
          <a:p>
            <a:pPr lvl="1" algn="just"/>
            <a:r>
              <a:rPr lang="en-IN" dirty="0" smtClean="0">
                <a:solidFill>
                  <a:schemeClr val="tx1"/>
                </a:solidFill>
                <a:latin typeface="Bookman Old Style" panose="02050604050505020204" pitchFamily="18" charset="0"/>
              </a:rPr>
              <a:t>3. In </a:t>
            </a:r>
            <a:r>
              <a:rPr lang="en-IN" dirty="0">
                <a:solidFill>
                  <a:schemeClr val="tx1"/>
                </a:solidFill>
                <a:latin typeface="Bookman Old Style" panose="02050604050505020204" pitchFamily="18" charset="0"/>
              </a:rPr>
              <a:t>case of Companies applying for licence under Section 8</a:t>
            </a:r>
            <a:r>
              <a:rPr lang="en-IN" dirty="0" smtClean="0">
                <a:solidFill>
                  <a:schemeClr val="tx1"/>
                </a:solidFill>
                <a:latin typeface="Bookman Old Style" panose="02050604050505020204" pitchFamily="18" charset="0"/>
              </a:rPr>
              <a:t>, </a:t>
            </a:r>
            <a:r>
              <a:rPr lang="en-IN" dirty="0">
                <a:solidFill>
                  <a:schemeClr val="tx1"/>
                </a:solidFill>
                <a:latin typeface="Bookman Old Style" panose="02050604050505020204" pitchFamily="18" charset="0"/>
              </a:rPr>
              <a:t>License and Incorporation happens in one go, no need to file INC 12 separately now</a:t>
            </a:r>
            <a:r>
              <a:rPr lang="en-IN" dirty="0" smtClean="0">
                <a:solidFill>
                  <a:schemeClr val="tx1"/>
                </a:solidFill>
                <a:latin typeface="Bookman Old Style" panose="02050604050505020204" pitchFamily="18" charset="0"/>
              </a:rPr>
              <a:t>.</a:t>
            </a:r>
            <a:endParaRPr lang="en-IN" dirty="0">
              <a:solidFill>
                <a:srgbClr val="475055"/>
              </a:solidFill>
              <a:latin typeface="Bookman Old Style" panose="02050604050505020204" pitchFamily="18" charset="0"/>
            </a:endParaRPr>
          </a:p>
          <a:p>
            <a:endParaRPr lang="en-IN" dirty="0"/>
          </a:p>
        </p:txBody>
      </p:sp>
    </p:spTree>
    <p:extLst>
      <p:ext uri="{BB962C8B-B14F-4D97-AF65-F5344CB8AC3E}">
        <p14:creationId xmlns:p14="http://schemas.microsoft.com/office/powerpoint/2010/main" val="17968598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7CC97B7-07A0-4D19-B109-E1AD85BBA0CA}"/>
              </a:ext>
            </a:extLst>
          </p:cNvPr>
          <p:cNvSpPr>
            <a:spLocks noGrp="1"/>
          </p:cNvSpPr>
          <p:nvPr>
            <p:ph idx="1"/>
          </p:nvPr>
        </p:nvSpPr>
        <p:spPr>
          <a:xfrm>
            <a:off x="395536" y="1700808"/>
            <a:ext cx="7886700" cy="4344488"/>
          </a:xfrm>
        </p:spPr>
        <p:txBody>
          <a:bodyPr>
            <a:normAutofit/>
          </a:bodyPr>
          <a:lstStyle/>
          <a:p>
            <a:pPr marL="0" indent="0" algn="just">
              <a:buNone/>
            </a:pPr>
            <a:r>
              <a:rPr lang="en-IN" sz="2400" b="1" dirty="0">
                <a:latin typeface="Bookman Old Style" panose="02050604050505020204" pitchFamily="18" charset="0"/>
              </a:rPr>
              <a:t>Obtain Digital Signatures</a:t>
            </a:r>
            <a:endParaRPr lang="en-IN" sz="2400" dirty="0">
              <a:latin typeface="Bookman Old Style" panose="02050604050505020204" pitchFamily="18" charset="0"/>
            </a:endParaRPr>
          </a:p>
          <a:p>
            <a:pPr algn="just"/>
            <a:r>
              <a:rPr lang="en-IN" sz="2400" dirty="0">
                <a:latin typeface="Bookman Old Style" panose="02050604050505020204" pitchFamily="18" charset="0"/>
              </a:rPr>
              <a:t>Nowadays various document prescribed under the Companies Act, 2013, are required to be filed with the digital signature of the Managing Director or Director or Manager or Secretary of the Company, therefore, it is compulsorily required to Obtain a Digital Signature Certificate from authorized DSC issuing authority for at least one director to sign the E-forms related to incorporate.</a:t>
            </a:r>
          </a:p>
          <a:p>
            <a:pPr algn="just"/>
            <a:endParaRPr lang="en-US" sz="2400" dirty="0">
              <a:latin typeface="Bookman Old Style" panose="02050604050505020204" pitchFamily="18" charset="0"/>
            </a:endParaRPr>
          </a:p>
        </p:txBody>
      </p:sp>
      <p:sp>
        <p:nvSpPr>
          <p:cNvPr id="5" name="Title 1">
            <a:extLst>
              <a:ext uri="{FF2B5EF4-FFF2-40B4-BE49-F238E27FC236}">
                <a16:creationId xmlns:a16="http://schemas.microsoft.com/office/drawing/2014/main" xmlns="" id="{6E650B87-8CE1-4173-B605-6A27603FA66A}"/>
              </a:ext>
            </a:extLst>
          </p:cNvPr>
          <p:cNvSpPr>
            <a:spLocks noGrp="1"/>
          </p:cNvSpPr>
          <p:nvPr>
            <p:ph type="title"/>
          </p:nvPr>
        </p:nvSpPr>
        <p:spPr>
          <a:xfrm>
            <a:off x="301752" y="228600"/>
            <a:ext cx="8534400" cy="758952"/>
          </a:xfrm>
        </p:spPr>
        <p:txBody>
          <a:body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33941617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90512C9-6424-43B8-ADF0-842BCE2761E6}"/>
              </a:ext>
            </a:extLst>
          </p:cNvPr>
          <p:cNvSpPr>
            <a:spLocks noGrp="1"/>
          </p:cNvSpPr>
          <p:nvPr>
            <p:ph sz="quarter" idx="1"/>
          </p:nvPr>
        </p:nvSpPr>
        <p:spPr/>
        <p:txBody>
          <a:bodyPr>
            <a:normAutofit fontScale="62500" lnSpcReduction="20000"/>
          </a:bodyPr>
          <a:lstStyle/>
          <a:p>
            <a:pPr marL="0" indent="0" algn="just">
              <a:buNone/>
            </a:pPr>
            <a:r>
              <a:rPr lang="en-IN" sz="2800" b="1" dirty="0">
                <a:latin typeface="Bookman Old Style" panose="02050604050505020204" pitchFamily="18" charset="0"/>
              </a:rPr>
              <a:t>Signing of memorandum and articles (Rule 13):</a:t>
            </a:r>
          </a:p>
          <a:p>
            <a:pPr marL="0" indent="0" algn="just">
              <a:buNone/>
            </a:pPr>
            <a:r>
              <a:rPr lang="en-IN" sz="2800" dirty="0">
                <a:latin typeface="Bookman Old Style" panose="02050604050505020204" pitchFamily="18" charset="0"/>
              </a:rPr>
              <a:t>The Memorandum and Articles of Association of the company shall be signed in the following manner, namely:-</a:t>
            </a:r>
          </a:p>
          <a:p>
            <a:pPr algn="just"/>
            <a:r>
              <a:rPr lang="en-IN" sz="2800" dirty="0">
                <a:latin typeface="Bookman Old Style" panose="02050604050505020204" pitchFamily="18" charset="0"/>
              </a:rPr>
              <a:t>The memorandum and articles of association of the company shall be signed by each subscriber to the memorandum, who shall add his name, address, description and occupation, if any, in the presence of at least one witness who shall attest the signature and shall likewise sign and add his name, address, description and occupation, if any and the witness shall state that “I witness to subscriber/subscriber(s), who has/have subscribed and signed in my presence (date and place to be given); further I have verified his or their Identity Details (ID) for their identification and satisfied myself of his/her/their identification particulars as filled in”</a:t>
            </a:r>
          </a:p>
          <a:p>
            <a:pPr algn="just"/>
            <a:r>
              <a:rPr lang="en-IN" sz="2800" dirty="0">
                <a:latin typeface="Bookman Old Style" panose="02050604050505020204" pitchFamily="18" charset="0"/>
              </a:rPr>
              <a:t>Where a subscriber to the memorandum is illiterate, he shall affix his thumb impression or mark which shall be described as such by the person, writing for him, who shall place the name of the subscriber against or below the mark and authenticate it by his own signature and he shall also write against the name of the subscriber, the number of shares taken by him.</a:t>
            </a:r>
          </a:p>
          <a:p>
            <a:endParaRPr lang="en-US" dirty="0"/>
          </a:p>
        </p:txBody>
      </p:sp>
      <p:sp>
        <p:nvSpPr>
          <p:cNvPr id="4" name="Title 1">
            <a:extLst>
              <a:ext uri="{FF2B5EF4-FFF2-40B4-BE49-F238E27FC236}">
                <a16:creationId xmlns:a16="http://schemas.microsoft.com/office/drawing/2014/main" xmlns="" id="{1D75A557-FED3-4F2C-8EFB-B424F9943655}"/>
              </a:ext>
            </a:extLst>
          </p:cNvPr>
          <p:cNvSpPr>
            <a:spLocks noGrp="1"/>
          </p:cNvSpPr>
          <p:nvPr>
            <p:ph type="title"/>
          </p:nvPr>
        </p:nvSpPr>
        <p:spPr>
          <a:xfrm>
            <a:off x="301625" y="228600"/>
            <a:ext cx="8534400" cy="758825"/>
          </a:xfrm>
        </p:spPr>
        <p:txBody>
          <a:body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37919623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53298C6-635A-414F-96BA-20438F4392A7}"/>
              </a:ext>
            </a:extLst>
          </p:cNvPr>
          <p:cNvSpPr>
            <a:spLocks noGrp="1"/>
          </p:cNvSpPr>
          <p:nvPr>
            <p:ph idx="1"/>
          </p:nvPr>
        </p:nvSpPr>
        <p:spPr>
          <a:xfrm>
            <a:off x="270045" y="1556792"/>
            <a:ext cx="8726557" cy="4591879"/>
          </a:xfrm>
        </p:spPr>
        <p:txBody>
          <a:bodyPr>
            <a:noAutofit/>
          </a:bodyPr>
          <a:lstStyle/>
          <a:p>
            <a:pPr algn="just"/>
            <a:r>
              <a:rPr lang="en-IN" sz="1800" dirty="0">
                <a:solidFill>
                  <a:srgbClr val="333333"/>
                </a:solidFill>
                <a:latin typeface="Bookman Old Style" panose="02050604050505020204" pitchFamily="18" charset="0"/>
              </a:rPr>
              <a:t>Such person shall also read and explain the contents of the memorandum and articles of association to the subscriber and make an endorsement to that effect on the memorandum and articles of association.</a:t>
            </a:r>
          </a:p>
          <a:p>
            <a:pPr algn="just"/>
            <a:r>
              <a:rPr lang="en-IN" sz="1800" dirty="0">
                <a:solidFill>
                  <a:srgbClr val="333333"/>
                </a:solidFill>
                <a:latin typeface="Bookman Old Style" panose="02050604050505020204" pitchFamily="18" charset="0"/>
              </a:rPr>
              <a:t>Where the subscriber to the memorandum is a body corporate, the memorandum and articles of association shall be signed by director, officer or employee of the body corporate duly authorized in this behalf by a resolution of the board of directors of the body corporate and where the subscriber is a Limited Liability Partnership, it shall be signed by a partner of the Limited Liability Partnership, duly authorized by a resolution approved by all the partners of the Limited Liability Partnership:</a:t>
            </a:r>
          </a:p>
          <a:p>
            <a:pPr algn="just"/>
            <a:r>
              <a:rPr lang="en-IN" sz="1800" b="1" dirty="0">
                <a:solidFill>
                  <a:srgbClr val="333333"/>
                </a:solidFill>
                <a:latin typeface="Bookman Old Style" panose="02050604050505020204" pitchFamily="18" charset="0"/>
              </a:rPr>
              <a:t>Provided</a:t>
            </a:r>
            <a:r>
              <a:rPr lang="en-IN" sz="1800" dirty="0">
                <a:solidFill>
                  <a:srgbClr val="333333"/>
                </a:solidFill>
                <a:latin typeface="Bookman Old Style" panose="02050604050505020204" pitchFamily="18" charset="0"/>
              </a:rPr>
              <a:t> that in either case, the person so authorized shall not, at the same time, be a subscriber to the memorandum and articles of Association.</a:t>
            </a:r>
          </a:p>
          <a:p>
            <a:pPr marL="0" indent="0" algn="just">
              <a:buNone/>
            </a:pPr>
            <a:endParaRPr lang="en-US" sz="1200" dirty="0">
              <a:latin typeface="Bookman Old Style" panose="02050604050505020204" pitchFamily="18" charset="0"/>
            </a:endParaRPr>
          </a:p>
        </p:txBody>
      </p:sp>
      <p:sp>
        <p:nvSpPr>
          <p:cNvPr id="4" name="Title 1">
            <a:extLst>
              <a:ext uri="{FF2B5EF4-FFF2-40B4-BE49-F238E27FC236}">
                <a16:creationId xmlns:a16="http://schemas.microsoft.com/office/drawing/2014/main" xmlns="" id="{B627429F-AB1E-4E5D-A51B-3980116522DA}"/>
              </a:ext>
            </a:extLst>
          </p:cNvPr>
          <p:cNvSpPr>
            <a:spLocks noGrp="1"/>
          </p:cNvSpPr>
          <p:nvPr>
            <p:ph type="title"/>
          </p:nvPr>
        </p:nvSpPr>
        <p:spPr>
          <a:xfrm>
            <a:off x="301752" y="228600"/>
            <a:ext cx="8534400" cy="758952"/>
          </a:xfrm>
        </p:spPr>
        <p:txBody>
          <a:body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7538524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B6FD867-94DF-453A-A8D1-B76DDC927569}"/>
              </a:ext>
            </a:extLst>
          </p:cNvPr>
          <p:cNvSpPr>
            <a:spLocks noGrp="1"/>
          </p:cNvSpPr>
          <p:nvPr>
            <p:ph sz="quarter" idx="1"/>
          </p:nvPr>
        </p:nvSpPr>
        <p:spPr/>
        <p:txBody>
          <a:bodyPr>
            <a:normAutofit fontScale="40000" lnSpcReduction="20000"/>
          </a:bodyPr>
          <a:lstStyle/>
          <a:p>
            <a:pPr algn="just"/>
            <a:r>
              <a:rPr lang="en-IN" sz="4100" dirty="0">
                <a:solidFill>
                  <a:srgbClr val="333333"/>
                </a:solidFill>
                <a:latin typeface="Bookman Old Style" panose="02050604050505020204" pitchFamily="18" charset="0"/>
              </a:rPr>
              <a:t>Where subscriber to the memorandum is a foreign national residing outside India-</a:t>
            </a:r>
          </a:p>
          <a:p>
            <a:pPr marL="0" indent="0" algn="just">
              <a:buNone/>
            </a:pPr>
            <a:r>
              <a:rPr lang="en-IN" sz="4100" dirty="0">
                <a:solidFill>
                  <a:srgbClr val="333333"/>
                </a:solidFill>
                <a:latin typeface="Bookman Old Style" panose="02050604050505020204" pitchFamily="18" charset="0"/>
              </a:rPr>
              <a:t>(a) in a country in any part of the Commonwealth, his signatures and address on the memorandum and articles of association and proof of identity shall be notarized by a Notary (Public) in that part of the Commonwealth.</a:t>
            </a:r>
          </a:p>
          <a:p>
            <a:pPr marL="0" indent="0" algn="just">
              <a:buNone/>
            </a:pPr>
            <a:r>
              <a:rPr lang="en-IN" sz="4100" dirty="0">
                <a:solidFill>
                  <a:srgbClr val="333333"/>
                </a:solidFill>
                <a:latin typeface="Bookman Old Style" panose="02050604050505020204" pitchFamily="18" charset="0"/>
              </a:rPr>
              <a:t>(b) in a country which is a party to the Hague Apostille Convention, 1961, his signatures and address on the memorandum and articles of association and proof of identity shall be notarized before the Notary (Public) of the country of his origin and be duly </a:t>
            </a:r>
            <a:r>
              <a:rPr lang="en-IN" sz="4100" dirty="0" err="1">
                <a:solidFill>
                  <a:srgbClr val="333333"/>
                </a:solidFill>
                <a:latin typeface="Bookman Old Style" panose="02050604050505020204" pitchFamily="18" charset="0"/>
              </a:rPr>
              <a:t>apostillised</a:t>
            </a:r>
            <a:r>
              <a:rPr lang="en-IN" sz="4100" dirty="0">
                <a:solidFill>
                  <a:srgbClr val="333333"/>
                </a:solidFill>
                <a:latin typeface="Bookman Old Style" panose="02050604050505020204" pitchFamily="18" charset="0"/>
              </a:rPr>
              <a:t> in accordance with the said Hague Convention.</a:t>
            </a:r>
          </a:p>
          <a:p>
            <a:pPr marL="0" indent="0" algn="just">
              <a:buNone/>
            </a:pPr>
            <a:r>
              <a:rPr lang="en-IN" sz="4100" dirty="0">
                <a:solidFill>
                  <a:srgbClr val="333333"/>
                </a:solidFill>
                <a:latin typeface="Bookman Old Style" panose="02050604050505020204" pitchFamily="18" charset="0"/>
              </a:rPr>
              <a:t>(c) in a country outside the Commonwealth and which is not a party to the Hague Apostille Convention, 1961, his signatures and address on the memorandum and articles of association and proof of identity, shall be notarized before the Notary (Public) of such country and the certificate of the Notary (Public) shall be authenticated by a Diplomatic or Consular Officer empowered in this behalf under section 3 of the Diplomatic and Consular Officers (Oaths and Fees) Act, 1948 (40 of 1948) or, where there is no such officer by any of the officials mentioned in section 6 of the Commissioners of Oaths Act, 1889 (52 and 53 Vic.C.10), or in any Act amending the same;</a:t>
            </a:r>
          </a:p>
          <a:p>
            <a:pPr marL="0" indent="0" algn="just">
              <a:buNone/>
            </a:pPr>
            <a:r>
              <a:rPr lang="en-IN" sz="4100" dirty="0">
                <a:solidFill>
                  <a:srgbClr val="333333"/>
                </a:solidFill>
                <a:latin typeface="Bookman Old Style" panose="02050604050505020204" pitchFamily="18" charset="0"/>
              </a:rPr>
              <a:t>(d) visited in India and intended to incorporate a company, in such case the incorporation shall be allowed if, he/she is having a valid Business Visa.</a:t>
            </a:r>
          </a:p>
          <a:p>
            <a:endParaRPr lang="en-US" dirty="0"/>
          </a:p>
        </p:txBody>
      </p:sp>
      <p:sp>
        <p:nvSpPr>
          <p:cNvPr id="4" name="Title 1">
            <a:extLst>
              <a:ext uri="{FF2B5EF4-FFF2-40B4-BE49-F238E27FC236}">
                <a16:creationId xmlns:a16="http://schemas.microsoft.com/office/drawing/2014/main" xmlns="" id="{5670DF68-853C-4AAB-B765-AA41C8EBCD48}"/>
              </a:ext>
            </a:extLst>
          </p:cNvPr>
          <p:cNvSpPr>
            <a:spLocks noGrp="1"/>
          </p:cNvSpPr>
          <p:nvPr>
            <p:ph type="title"/>
          </p:nvPr>
        </p:nvSpPr>
        <p:spPr>
          <a:xfrm>
            <a:off x="301625" y="228600"/>
            <a:ext cx="8534400" cy="758825"/>
          </a:xfrm>
        </p:spPr>
        <p:txBody>
          <a:body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41429731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4D2D6068-5540-4378-94DC-E5D5E9FE3E38}"/>
              </a:ext>
            </a:extLst>
          </p:cNvPr>
          <p:cNvSpPr>
            <a:spLocks noGrp="1"/>
          </p:cNvSpPr>
          <p:nvPr>
            <p:ph idx="1"/>
          </p:nvPr>
        </p:nvSpPr>
        <p:spPr>
          <a:xfrm>
            <a:off x="276367" y="1556792"/>
            <a:ext cx="8238983" cy="4464496"/>
          </a:xfrm>
        </p:spPr>
        <p:txBody>
          <a:bodyPr>
            <a:noAutofit/>
          </a:bodyPr>
          <a:lstStyle/>
          <a:p>
            <a:pPr marL="0" indent="0">
              <a:buNone/>
            </a:pPr>
            <a:r>
              <a:rPr lang="en-IN" sz="2000" b="1" dirty="0">
                <a:solidFill>
                  <a:srgbClr val="333333"/>
                </a:solidFill>
                <a:latin typeface="Bookman Old Style" panose="02050604050505020204" pitchFamily="18" charset="0"/>
              </a:rPr>
              <a:t>Declaration by professionals (Rule 14):</a:t>
            </a:r>
            <a:endParaRPr lang="en-IN" sz="2000" dirty="0">
              <a:solidFill>
                <a:srgbClr val="333333"/>
              </a:solidFill>
              <a:latin typeface="Bookman Old Style" panose="02050604050505020204" pitchFamily="18" charset="0"/>
            </a:endParaRPr>
          </a:p>
          <a:p>
            <a:pPr algn="just"/>
            <a:r>
              <a:rPr lang="en-IN" sz="2000" dirty="0">
                <a:solidFill>
                  <a:srgbClr val="333333"/>
                </a:solidFill>
                <a:latin typeface="Bookman Old Style" panose="02050604050505020204" pitchFamily="18" charset="0"/>
              </a:rPr>
              <a:t>For the purposes of clause (b) of sub-section (1) of section 7, the declaration by an </a:t>
            </a:r>
            <a:r>
              <a:rPr lang="en-IN" sz="2000" dirty="0" smtClean="0">
                <a:solidFill>
                  <a:srgbClr val="333333"/>
                </a:solidFill>
                <a:latin typeface="Bookman Old Style" panose="02050604050505020204" pitchFamily="18" charset="0"/>
              </a:rPr>
              <a:t>Advocate</a:t>
            </a:r>
            <a:r>
              <a:rPr lang="en-IN" sz="2000" dirty="0">
                <a:solidFill>
                  <a:srgbClr val="333333"/>
                </a:solidFill>
                <a:latin typeface="Bookman Old Style" panose="02050604050505020204" pitchFamily="18" charset="0"/>
              </a:rPr>
              <a:t>, a Chartered Accountant, </a:t>
            </a:r>
            <a:r>
              <a:rPr lang="en-IN" sz="2000" dirty="0">
                <a:latin typeface="Bookman Old Style" panose="02050604050505020204" pitchFamily="18" charset="0"/>
              </a:rPr>
              <a:t>Cost Accountant or Company Secretary in practice shall be in Form No. INC.8.</a:t>
            </a:r>
          </a:p>
          <a:p>
            <a:pPr marL="0" indent="0">
              <a:buNone/>
            </a:pPr>
            <a:r>
              <a:rPr lang="en-IN" sz="2000" b="1" dirty="0">
                <a:solidFill>
                  <a:srgbClr val="333333"/>
                </a:solidFill>
                <a:latin typeface="Bookman Old Style" panose="02050604050505020204" pitchFamily="18" charset="0"/>
              </a:rPr>
              <a:t>Declaration from Subscribers and First Directors (Rule 15):</a:t>
            </a:r>
          </a:p>
          <a:p>
            <a:pPr marL="0" indent="0">
              <a:buNone/>
            </a:pPr>
            <a:r>
              <a:rPr lang="en-IN" sz="2000" dirty="0">
                <a:solidFill>
                  <a:srgbClr val="333333"/>
                </a:solidFill>
                <a:latin typeface="Bookman Old Style" panose="02050604050505020204" pitchFamily="18" charset="0"/>
              </a:rPr>
              <a:t>For the purposes of clause (c) of sub-section (1) of section 7, the declaration shall be submitted by each of the subscribers to the memorandum and each of the first directors named in the articles in Form No.INC-9.”</a:t>
            </a:r>
          </a:p>
          <a:p>
            <a:pPr marL="0" indent="0">
              <a:buNone/>
            </a:pPr>
            <a:endParaRPr lang="en-IN" sz="1200" dirty="0">
              <a:solidFill>
                <a:srgbClr val="333333"/>
              </a:solidFill>
              <a:latin typeface="Bookman Old Style" panose="02050604050505020204" pitchFamily="18" charset="0"/>
            </a:endParaRPr>
          </a:p>
          <a:p>
            <a:pPr marL="0" indent="0">
              <a:buNone/>
            </a:pPr>
            <a:endParaRPr lang="en-IN" sz="1200" dirty="0">
              <a:solidFill>
                <a:srgbClr val="333333"/>
              </a:solidFill>
              <a:latin typeface="Bookman Old Style" panose="02050604050505020204" pitchFamily="18" charset="0"/>
            </a:endParaRPr>
          </a:p>
          <a:p>
            <a:pPr marL="0" indent="0">
              <a:buNone/>
            </a:pPr>
            <a:r>
              <a:rPr lang="en-IN" sz="1200" dirty="0">
                <a:latin typeface="Bookman Old Style" panose="02050604050505020204" pitchFamily="18" charset="0"/>
              </a:rPr>
              <a:t/>
            </a:r>
            <a:br>
              <a:rPr lang="en-IN" sz="1200" dirty="0">
                <a:latin typeface="Bookman Old Style" panose="02050604050505020204" pitchFamily="18" charset="0"/>
              </a:rPr>
            </a:br>
            <a:endParaRPr lang="en-US" sz="1200" dirty="0">
              <a:latin typeface="Bookman Old Style" panose="02050604050505020204" pitchFamily="18" charset="0"/>
            </a:endParaRPr>
          </a:p>
        </p:txBody>
      </p:sp>
      <p:sp>
        <p:nvSpPr>
          <p:cNvPr id="3" name="Title 1">
            <a:extLst>
              <a:ext uri="{FF2B5EF4-FFF2-40B4-BE49-F238E27FC236}">
                <a16:creationId xmlns:a16="http://schemas.microsoft.com/office/drawing/2014/main" xmlns="" id="{C04B4DFD-73FB-4A80-8AF8-4DFE6E904204}"/>
              </a:ext>
            </a:extLst>
          </p:cNvPr>
          <p:cNvSpPr>
            <a:spLocks noGrp="1"/>
          </p:cNvSpPr>
          <p:nvPr>
            <p:ph type="title"/>
          </p:nvPr>
        </p:nvSpPr>
        <p:spPr>
          <a:xfrm>
            <a:off x="301625" y="228600"/>
            <a:ext cx="8534400" cy="758825"/>
          </a:xfrm>
        </p:spPr>
        <p:txBody>
          <a:body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1641862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Companies</a:t>
            </a:r>
          </a:p>
        </p:txBody>
      </p:sp>
      <p:sp>
        <p:nvSpPr>
          <p:cNvPr id="3" name="Content Placeholder 2"/>
          <p:cNvSpPr>
            <a:spLocks noGrp="1"/>
          </p:cNvSpPr>
          <p:nvPr>
            <p:ph sz="quarter" idx="1"/>
          </p:nvPr>
        </p:nvSpPr>
        <p:spPr>
          <a:xfrm>
            <a:off x="274320" y="1340768"/>
            <a:ext cx="8503920" cy="5040560"/>
          </a:xfrm>
        </p:spPr>
        <p:txBody>
          <a:bodyPr>
            <a:normAutofit lnSpcReduction="10000"/>
          </a:bodyPr>
          <a:lstStyle/>
          <a:p>
            <a:r>
              <a:rPr lang="en-IN" sz="1800" b="1" dirty="0">
                <a:latin typeface="Bookman Old Style" panose="02050604050505020204" pitchFamily="18" charset="0"/>
              </a:rPr>
              <a:t>Private Company</a:t>
            </a:r>
          </a:p>
          <a:p>
            <a:r>
              <a:rPr lang="en-IN" sz="1800" dirty="0">
                <a:latin typeface="Bookman Old Style" panose="02050604050505020204" pitchFamily="18" charset="0"/>
              </a:rPr>
              <a:t>Section 2(68) defines “private company”</a:t>
            </a:r>
            <a:r>
              <a:rPr lang="en-US" altLang="en-US" sz="1800" dirty="0">
                <a:latin typeface="Bookman Old Style" panose="02050604050505020204" pitchFamily="18" charset="0"/>
              </a:rPr>
              <a:t> means a company   having a minimum paid-up share capital as may be prescribed, and which by its articles:</a:t>
            </a:r>
          </a:p>
          <a:p>
            <a:pPr marL="0" indent="0" algn="l">
              <a:buNone/>
            </a:pPr>
            <a:r>
              <a:rPr lang="en-IN" sz="1800" dirty="0" smtClean="0">
                <a:latin typeface="Bookman Old Style" panose="02050604050505020204" pitchFamily="18" charset="0"/>
              </a:rPr>
              <a:t>(</a:t>
            </a:r>
            <a:r>
              <a:rPr lang="en-IN" sz="1800" dirty="0" err="1">
                <a:latin typeface="Bookman Old Style" panose="02050604050505020204" pitchFamily="18" charset="0"/>
              </a:rPr>
              <a:t>i</a:t>
            </a:r>
            <a:r>
              <a:rPr lang="en-IN" sz="1800" dirty="0">
                <a:latin typeface="Bookman Old Style" panose="02050604050505020204" pitchFamily="18" charset="0"/>
              </a:rPr>
              <a:t>) restricts the right to transfer its shares;</a:t>
            </a:r>
          </a:p>
          <a:p>
            <a:pPr marL="0" indent="0" algn="l">
              <a:buNone/>
            </a:pPr>
            <a:r>
              <a:rPr lang="en-IN" sz="1800" dirty="0">
                <a:latin typeface="Bookman Old Style" panose="02050604050505020204" pitchFamily="18" charset="0"/>
              </a:rPr>
              <a:t>(ii) except in case of One Person Company, limits the number of its members to two hundred</a:t>
            </a:r>
            <a:r>
              <a:rPr lang="en-IN" sz="1800" dirty="0" smtClean="0">
                <a:latin typeface="Bookman Old Style" panose="02050604050505020204" pitchFamily="18" charset="0"/>
              </a:rPr>
              <a:t>:</a:t>
            </a:r>
          </a:p>
          <a:p>
            <a:pPr marL="0" indent="0" algn="l">
              <a:buNone/>
            </a:pPr>
            <a:r>
              <a:rPr lang="en-US" sz="1800" dirty="0" smtClean="0">
                <a:latin typeface="Bookman Old Style" panose="02050604050505020204" pitchFamily="18" charset="0"/>
              </a:rPr>
              <a:t>Provided that where two or more persons held one or more shares in a company jointly, they shall, for the purpose of this clause, be treated as a single member,</a:t>
            </a:r>
          </a:p>
          <a:p>
            <a:pPr marL="0" indent="0" algn="l">
              <a:buNone/>
            </a:pPr>
            <a:r>
              <a:rPr lang="en-US" sz="1800" dirty="0" smtClean="0">
                <a:latin typeface="Bookman Old Style" panose="02050604050505020204" pitchFamily="18" charset="0"/>
              </a:rPr>
              <a:t>Provided further that</a:t>
            </a:r>
          </a:p>
          <a:p>
            <a:pPr marL="342900" indent="-342900" algn="l">
              <a:buAutoNum type="alphaUcParenBoth"/>
            </a:pPr>
            <a:r>
              <a:rPr lang="en-US" sz="1800" dirty="0" smtClean="0">
                <a:latin typeface="Bookman Old Style" panose="02050604050505020204" pitchFamily="18" charset="0"/>
              </a:rPr>
              <a:t>Persons who are in employment of the company and </a:t>
            </a:r>
          </a:p>
          <a:p>
            <a:pPr marL="342900" indent="-342900" algn="l">
              <a:buAutoNum type="alphaUcParenBoth"/>
            </a:pPr>
            <a:r>
              <a:rPr lang="en-US" sz="1800" dirty="0" smtClean="0">
                <a:latin typeface="Bookman Old Style" panose="02050604050505020204" pitchFamily="18" charset="0"/>
              </a:rPr>
              <a:t>Persons who, having been formerly in the employment of the company, were members of the company while in that employment and have continued to be members after the employment ceased,</a:t>
            </a:r>
          </a:p>
          <a:p>
            <a:pPr marL="0" indent="0" algn="l">
              <a:buNone/>
            </a:pPr>
            <a:r>
              <a:rPr lang="en-US" sz="1800" dirty="0">
                <a:latin typeface="Bookman Old Style" panose="02050604050505020204" pitchFamily="18" charset="0"/>
              </a:rPr>
              <a:t>s</a:t>
            </a:r>
            <a:r>
              <a:rPr lang="en-US" sz="1800" dirty="0" smtClean="0">
                <a:latin typeface="Bookman Old Style" panose="02050604050505020204" pitchFamily="18" charset="0"/>
              </a:rPr>
              <a:t>hall not be included in the number of members; and</a:t>
            </a:r>
          </a:p>
          <a:p>
            <a:pPr marL="0" indent="0" algn="l">
              <a:buNone/>
            </a:pPr>
            <a:r>
              <a:rPr lang="en-US" sz="1800" dirty="0" smtClean="0">
                <a:latin typeface="Bookman Old Style" panose="02050604050505020204" pitchFamily="18" charset="0"/>
              </a:rPr>
              <a:t>(iii) Prohibits any invitation to the public to subscribe for any securities of the company</a:t>
            </a:r>
            <a:endParaRPr lang="en-IN" sz="1800" dirty="0">
              <a:latin typeface="Bookman Old Style" panose="02050604050505020204" pitchFamily="18" charset="0"/>
            </a:endParaRPr>
          </a:p>
          <a:p>
            <a:endParaRPr kumimoji="0" lang="en-US" altLang="en-US" sz="1800" b="0" i="0" u="none" strike="noStrike" cap="none" normalizeH="0" baseline="0" dirty="0">
              <a:ln>
                <a:noFill/>
              </a:ln>
              <a:solidFill>
                <a:schemeClr val="tx1"/>
              </a:solidFill>
              <a:effectLst/>
              <a:latin typeface="Bookman Old Style" panose="02050604050505020204" pitchFamily="18" charset="0"/>
            </a:endParaRPr>
          </a:p>
          <a:p>
            <a:endParaRPr lang="en-IN" dirty="0">
              <a:solidFill>
                <a:schemeClr val="tx1"/>
              </a:solidFill>
            </a:endParaRPr>
          </a:p>
        </p:txBody>
      </p:sp>
    </p:spTree>
    <p:extLst>
      <p:ext uri="{BB962C8B-B14F-4D97-AF65-F5344CB8AC3E}">
        <p14:creationId xmlns:p14="http://schemas.microsoft.com/office/powerpoint/2010/main" val="24560972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29E1162-4C71-4883-AAAE-BD4BA7FF52B8}"/>
              </a:ext>
            </a:extLst>
          </p:cNvPr>
          <p:cNvSpPr>
            <a:spLocks noGrp="1"/>
          </p:cNvSpPr>
          <p:nvPr>
            <p:ph sz="quarter" idx="1"/>
          </p:nvPr>
        </p:nvSpPr>
        <p:spPr/>
        <p:txBody>
          <a:bodyPr>
            <a:normAutofit fontScale="55000" lnSpcReduction="20000"/>
          </a:bodyPr>
          <a:lstStyle/>
          <a:p>
            <a:pPr marL="0" indent="0" algn="just">
              <a:buNone/>
            </a:pPr>
            <a:r>
              <a:rPr lang="en-IN" sz="2900" b="1" dirty="0">
                <a:latin typeface="Bookman Old Style" panose="02050604050505020204" pitchFamily="18" charset="0"/>
              </a:rPr>
              <a:t>Particulars of every subscriber to be filed with the Registrar at the time of incorporation.</a:t>
            </a:r>
            <a:endParaRPr lang="en-IN" sz="2900" dirty="0">
              <a:latin typeface="Bookman Old Style" panose="02050604050505020204" pitchFamily="18" charset="0"/>
            </a:endParaRPr>
          </a:p>
          <a:p>
            <a:pPr marL="0" indent="0" algn="just">
              <a:buNone/>
            </a:pPr>
            <a:r>
              <a:rPr lang="en-IN" sz="2900" dirty="0">
                <a:latin typeface="Bookman Old Style" panose="02050604050505020204" pitchFamily="18" charset="0"/>
              </a:rPr>
              <a:t>(1) The following particulars of every subscriber to the memorandum shall be filed with the Registrar-</a:t>
            </a:r>
          </a:p>
          <a:p>
            <a:pPr marL="514350" indent="-514350" algn="just">
              <a:buAutoNum type="alphaLcParenBoth"/>
            </a:pPr>
            <a:r>
              <a:rPr lang="en-IN" sz="2900" dirty="0" smtClean="0">
                <a:latin typeface="Bookman Old Style" panose="02050604050505020204" pitchFamily="18" charset="0"/>
              </a:rPr>
              <a:t>Name </a:t>
            </a:r>
            <a:r>
              <a:rPr lang="en-IN" sz="2900" dirty="0">
                <a:latin typeface="Bookman Old Style" panose="02050604050505020204" pitchFamily="18" charset="0"/>
              </a:rPr>
              <a:t>(including surname or family name) and recent Photograph affixed and scan with MOA and AOA: </a:t>
            </a:r>
            <a:endParaRPr lang="en-IN" sz="2900" dirty="0" smtClean="0">
              <a:latin typeface="Bookman Old Style" panose="02050604050505020204" pitchFamily="18" charset="0"/>
            </a:endParaRPr>
          </a:p>
          <a:p>
            <a:pPr marL="514350" indent="-514350" algn="just">
              <a:buAutoNum type="alphaLcParenBoth"/>
            </a:pPr>
            <a:r>
              <a:rPr lang="en-IN" sz="2900" dirty="0" smtClean="0">
                <a:latin typeface="Bookman Old Style" panose="02050604050505020204" pitchFamily="18" charset="0"/>
              </a:rPr>
              <a:t>Father’s/Mother’s</a:t>
            </a:r>
            <a:r>
              <a:rPr lang="en-IN" sz="2900" dirty="0">
                <a:latin typeface="Bookman Old Style" panose="02050604050505020204" pitchFamily="18" charset="0"/>
              </a:rPr>
              <a:t>/ name</a:t>
            </a:r>
            <a:r>
              <a:rPr lang="en-IN" sz="2900" dirty="0" smtClean="0">
                <a:latin typeface="Bookman Old Style" panose="02050604050505020204" pitchFamily="18" charset="0"/>
              </a:rPr>
              <a:t>:</a:t>
            </a:r>
          </a:p>
          <a:p>
            <a:pPr marL="514350" indent="-514350" algn="just">
              <a:buAutoNum type="alphaLcParenBoth"/>
            </a:pPr>
            <a:r>
              <a:rPr lang="en-IN" sz="2900" dirty="0" smtClean="0">
                <a:latin typeface="Bookman Old Style" panose="02050604050505020204" pitchFamily="18" charset="0"/>
              </a:rPr>
              <a:t>Nationality:</a:t>
            </a:r>
          </a:p>
          <a:p>
            <a:pPr marL="514350" indent="-514350" algn="just">
              <a:buAutoNum type="alphaLcParenBoth"/>
            </a:pPr>
            <a:r>
              <a:rPr lang="en-IN" sz="2900" dirty="0" smtClean="0">
                <a:latin typeface="Bookman Old Style" panose="02050604050505020204" pitchFamily="18" charset="0"/>
              </a:rPr>
              <a:t>Date </a:t>
            </a:r>
            <a:r>
              <a:rPr lang="en-IN" sz="2900" dirty="0">
                <a:latin typeface="Bookman Old Style" panose="02050604050505020204" pitchFamily="18" charset="0"/>
              </a:rPr>
              <a:t>of Birth</a:t>
            </a:r>
            <a:r>
              <a:rPr lang="en-IN" sz="2900" dirty="0" smtClean="0">
                <a:latin typeface="Bookman Old Style" panose="02050604050505020204" pitchFamily="18" charset="0"/>
              </a:rPr>
              <a:t>:</a:t>
            </a:r>
          </a:p>
          <a:p>
            <a:pPr marL="514350" indent="-514350" algn="just">
              <a:buAutoNum type="alphaLcParenBoth"/>
            </a:pPr>
            <a:r>
              <a:rPr lang="en-IN" sz="2900" dirty="0" smtClean="0">
                <a:latin typeface="Bookman Old Style" panose="02050604050505020204" pitchFamily="18" charset="0"/>
              </a:rPr>
              <a:t>Place </a:t>
            </a:r>
            <a:r>
              <a:rPr lang="en-IN" sz="2900" dirty="0">
                <a:latin typeface="Bookman Old Style" panose="02050604050505020204" pitchFamily="18" charset="0"/>
              </a:rPr>
              <a:t>of Birth (District and State</a:t>
            </a:r>
            <a:r>
              <a:rPr lang="en-IN" sz="2900" dirty="0" smtClean="0">
                <a:latin typeface="Bookman Old Style" panose="02050604050505020204" pitchFamily="18" charset="0"/>
              </a:rPr>
              <a:t>):(</a:t>
            </a:r>
          </a:p>
          <a:p>
            <a:pPr marL="514350" indent="-514350" algn="just">
              <a:buAutoNum type="alphaLcParenBoth"/>
            </a:pPr>
            <a:r>
              <a:rPr lang="en-IN" sz="2900" dirty="0" smtClean="0">
                <a:latin typeface="Bookman Old Style" panose="02050604050505020204" pitchFamily="18" charset="0"/>
              </a:rPr>
              <a:t>Educational </a:t>
            </a:r>
            <a:r>
              <a:rPr lang="en-IN" sz="2900" dirty="0">
                <a:latin typeface="Bookman Old Style" panose="02050604050505020204" pitchFamily="18" charset="0"/>
              </a:rPr>
              <a:t>qualification</a:t>
            </a:r>
            <a:r>
              <a:rPr lang="en-IN" sz="2900" dirty="0" smtClean="0">
                <a:latin typeface="Bookman Old Style" panose="02050604050505020204" pitchFamily="18" charset="0"/>
              </a:rPr>
              <a:t>:</a:t>
            </a:r>
          </a:p>
          <a:p>
            <a:pPr marL="514350" indent="-514350" algn="just">
              <a:buAutoNum type="alphaLcParenBoth"/>
            </a:pPr>
            <a:r>
              <a:rPr lang="en-IN" sz="2900" dirty="0" smtClean="0">
                <a:latin typeface="Bookman Old Style" panose="02050604050505020204" pitchFamily="18" charset="0"/>
              </a:rPr>
              <a:t>Occupation:</a:t>
            </a:r>
          </a:p>
          <a:p>
            <a:pPr marL="514350" indent="-514350" algn="just">
              <a:buAutoNum type="alphaLcParenBoth"/>
            </a:pPr>
            <a:r>
              <a:rPr lang="en-IN" sz="2900" dirty="0" smtClean="0">
                <a:latin typeface="Bookman Old Style" panose="02050604050505020204" pitchFamily="18" charset="0"/>
              </a:rPr>
              <a:t>Income-tax </a:t>
            </a:r>
            <a:r>
              <a:rPr lang="en-IN" sz="2900" dirty="0">
                <a:latin typeface="Bookman Old Style" panose="02050604050505020204" pitchFamily="18" charset="0"/>
              </a:rPr>
              <a:t>permanent account </a:t>
            </a:r>
            <a:r>
              <a:rPr lang="en-IN" sz="2900" dirty="0" smtClean="0">
                <a:latin typeface="Bookman Old Style" panose="02050604050505020204" pitchFamily="18" charset="0"/>
              </a:rPr>
              <a:t>number:</a:t>
            </a:r>
          </a:p>
          <a:p>
            <a:pPr marL="514350" indent="-514350" algn="just">
              <a:buAutoNum type="alphaLcParenBoth"/>
            </a:pPr>
            <a:r>
              <a:rPr lang="en-IN" sz="2900" dirty="0" smtClean="0">
                <a:latin typeface="Bookman Old Style" panose="02050604050505020204" pitchFamily="18" charset="0"/>
              </a:rPr>
              <a:t>Email </a:t>
            </a:r>
            <a:r>
              <a:rPr lang="en-IN" sz="2900" dirty="0">
                <a:latin typeface="Bookman Old Style" panose="02050604050505020204" pitchFamily="18" charset="0"/>
              </a:rPr>
              <a:t>id of Subscriber; Phone No. of Subscriber; </a:t>
            </a:r>
            <a:endParaRPr lang="en-IN" sz="2900" dirty="0" smtClean="0">
              <a:latin typeface="Bookman Old Style" panose="02050604050505020204" pitchFamily="18" charset="0"/>
            </a:endParaRPr>
          </a:p>
          <a:p>
            <a:pPr marL="514350" indent="-514350" algn="just">
              <a:buAutoNum type="alphaLcParenBoth"/>
            </a:pPr>
            <a:r>
              <a:rPr lang="en-IN" sz="2900" dirty="0" smtClean="0">
                <a:latin typeface="Bookman Old Style" panose="02050604050505020204" pitchFamily="18" charset="0"/>
              </a:rPr>
              <a:t>Proof </a:t>
            </a:r>
            <a:r>
              <a:rPr lang="en-IN" sz="2900" dirty="0">
                <a:latin typeface="Bookman Old Style" panose="02050604050505020204" pitchFamily="18" charset="0"/>
              </a:rPr>
              <a:t>of Identity:</a:t>
            </a:r>
          </a:p>
          <a:p>
            <a:pPr algn="just"/>
            <a:r>
              <a:rPr lang="en-IN" sz="2900" dirty="0">
                <a:latin typeface="Bookman Old Style" panose="02050604050505020204" pitchFamily="18" charset="0"/>
              </a:rPr>
              <a:t>*For Indian Nationals:</a:t>
            </a:r>
          </a:p>
          <a:p>
            <a:pPr lvl="1" algn="just"/>
            <a:r>
              <a:rPr lang="en-IN" sz="2900" dirty="0">
                <a:solidFill>
                  <a:schemeClr val="tx1"/>
                </a:solidFill>
                <a:latin typeface="Bookman Old Style" panose="02050604050505020204" pitchFamily="18" charset="0"/>
              </a:rPr>
              <a:t>PAN Card ( mandatory); Voter’s identity card, Passport copy, Driving License copy ,Unique Identification Number (UIN)</a:t>
            </a:r>
          </a:p>
          <a:p>
            <a:pPr algn="just"/>
            <a:r>
              <a:rPr lang="en-IN" sz="2900" dirty="0">
                <a:latin typeface="Bookman Old Style" panose="02050604050505020204" pitchFamily="18" charset="0"/>
              </a:rPr>
              <a:t>*For Foreign nationals and Non Resident </a:t>
            </a:r>
            <a:r>
              <a:rPr lang="en-IN" sz="2900" dirty="0" smtClean="0">
                <a:latin typeface="Bookman Old Style" panose="02050604050505020204" pitchFamily="18" charset="0"/>
              </a:rPr>
              <a:t>Indians : Passport</a:t>
            </a:r>
            <a:endParaRPr lang="en-IN" sz="2900" dirty="0">
              <a:latin typeface="Bookman Old Style" panose="02050604050505020204" pitchFamily="18" charset="0"/>
            </a:endParaRPr>
          </a:p>
          <a:p>
            <a:pPr marL="0" indent="0">
              <a:buNone/>
            </a:pPr>
            <a:endParaRPr lang="en-US" dirty="0"/>
          </a:p>
        </p:txBody>
      </p:sp>
      <p:sp>
        <p:nvSpPr>
          <p:cNvPr id="4" name="Title 1">
            <a:extLst>
              <a:ext uri="{FF2B5EF4-FFF2-40B4-BE49-F238E27FC236}">
                <a16:creationId xmlns:a16="http://schemas.microsoft.com/office/drawing/2014/main" xmlns="" id="{EE8B4F82-5E4F-4C93-AB47-CA862B528FAA}"/>
              </a:ext>
            </a:extLst>
          </p:cNvPr>
          <p:cNvSpPr txBox="1">
            <a:spLocks/>
          </p:cNvSpPr>
          <p:nvPr/>
        </p:nvSpPr>
        <p:spPr>
          <a:xfrm>
            <a:off x="304800" y="260648"/>
            <a:ext cx="8534400" cy="758825"/>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23221924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4360B352-D973-48A6-AA0B-00FE48509E1F}"/>
              </a:ext>
            </a:extLst>
          </p:cNvPr>
          <p:cNvSpPr>
            <a:spLocks noGrp="1"/>
          </p:cNvSpPr>
          <p:nvPr>
            <p:ph idx="1"/>
          </p:nvPr>
        </p:nvSpPr>
        <p:spPr>
          <a:xfrm>
            <a:off x="251520" y="1556792"/>
            <a:ext cx="8341341" cy="4397298"/>
          </a:xfrm>
        </p:spPr>
        <p:txBody>
          <a:bodyPr>
            <a:normAutofit/>
          </a:bodyPr>
          <a:lstStyle/>
          <a:p>
            <a:pPr marL="0" indent="0" algn="just">
              <a:buNone/>
            </a:pPr>
            <a:r>
              <a:rPr lang="en-IN" sz="1800" dirty="0">
                <a:latin typeface="Bookman Old Style" panose="02050604050505020204" pitchFamily="18" charset="0"/>
              </a:rPr>
              <a:t>Explanation.- In case the subscriber is already holding a valid DIN, and the particulars provided therein have been updated as on the date of application, and the declaration to this effect is given in the application, the proof of identity and residence need not be </a:t>
            </a:r>
            <a:r>
              <a:rPr lang="en-IN" sz="1800" dirty="0" smtClean="0">
                <a:latin typeface="Bookman Old Style" panose="02050604050505020204" pitchFamily="18" charset="0"/>
              </a:rPr>
              <a:t>attached </a:t>
            </a:r>
            <a:endParaRPr lang="en-IN" sz="1800" dirty="0" smtClean="0">
              <a:latin typeface="Bookman Old Style" panose="02050604050505020204" pitchFamily="18" charset="0"/>
            </a:endParaRPr>
          </a:p>
          <a:p>
            <a:pPr marL="0" indent="0" algn="just">
              <a:buNone/>
            </a:pPr>
            <a:r>
              <a:rPr lang="en-IN" sz="1800" dirty="0" smtClean="0">
                <a:latin typeface="Bookman Old Style" panose="02050604050505020204" pitchFamily="18" charset="0"/>
              </a:rPr>
              <a:t>Residential </a:t>
            </a:r>
            <a:r>
              <a:rPr lang="en-IN" sz="1800" dirty="0">
                <a:latin typeface="Bookman Old Style" panose="02050604050505020204" pitchFamily="18" charset="0"/>
              </a:rPr>
              <a:t>proof such as Bank Statement, Electricity Bill, Telephone / Mobile Bill:</a:t>
            </a:r>
          </a:p>
          <a:p>
            <a:pPr algn="just"/>
            <a:r>
              <a:rPr lang="en-IN" sz="1800" b="1" dirty="0">
                <a:latin typeface="Bookman Old Style" panose="02050604050505020204" pitchFamily="18" charset="0"/>
              </a:rPr>
              <a:t>Provided </a:t>
            </a:r>
            <a:r>
              <a:rPr lang="en-IN" sz="1800" dirty="0">
                <a:latin typeface="Bookman Old Style" panose="02050604050505020204" pitchFamily="18" charset="0"/>
              </a:rPr>
              <a:t>that Bank statement Electricity bill, Telephone or Mobile bill shall not be more than two months old;</a:t>
            </a:r>
          </a:p>
          <a:p>
            <a:pPr marL="0" indent="0" algn="just">
              <a:buNone/>
            </a:pPr>
            <a:r>
              <a:rPr lang="en-IN" sz="1800" dirty="0">
                <a:latin typeface="Bookman Old Style" panose="02050604050505020204" pitchFamily="18" charset="0"/>
              </a:rPr>
              <a:t>     Proof of nationality in case the subscriber is a foreign </a:t>
            </a:r>
            <a:r>
              <a:rPr lang="en-IN" sz="1800" dirty="0" err="1">
                <a:latin typeface="Bookman Old Style" panose="02050604050505020204" pitchFamily="18" charset="0"/>
              </a:rPr>
              <a:t>national.;If</a:t>
            </a:r>
            <a:r>
              <a:rPr lang="en-IN" sz="1800" dirty="0">
                <a:latin typeface="Bookman Old Style" panose="02050604050505020204" pitchFamily="18" charset="0"/>
              </a:rPr>
              <a:t> the subscriber is already a director or promoter of a company(s), the particulars relating to-</a:t>
            </a:r>
          </a:p>
          <a:p>
            <a:pPr marL="0" indent="0" algn="just">
              <a:buNone/>
            </a:pPr>
            <a:r>
              <a:rPr lang="en-IN" sz="1800" dirty="0">
                <a:latin typeface="Bookman Old Style" panose="02050604050505020204" pitchFamily="18" charset="0"/>
              </a:rPr>
              <a:t>   (</a:t>
            </a:r>
            <a:r>
              <a:rPr lang="en-IN" sz="1800" dirty="0" err="1">
                <a:latin typeface="Bookman Old Style" panose="02050604050505020204" pitchFamily="18" charset="0"/>
              </a:rPr>
              <a:t>i</a:t>
            </a:r>
            <a:r>
              <a:rPr lang="en-IN" sz="1800" dirty="0">
                <a:latin typeface="Bookman Old Style" panose="02050604050505020204" pitchFamily="18" charset="0"/>
              </a:rPr>
              <a:t>) Name of the company;</a:t>
            </a:r>
          </a:p>
          <a:p>
            <a:pPr marL="0" indent="0" algn="just">
              <a:buNone/>
            </a:pPr>
            <a:r>
              <a:rPr lang="en-IN" sz="1800" dirty="0">
                <a:latin typeface="Bookman Old Style" panose="02050604050505020204" pitchFamily="18" charset="0"/>
              </a:rPr>
              <a:t>   (ii) Corporate Identity Number;</a:t>
            </a:r>
          </a:p>
          <a:p>
            <a:pPr marL="0" indent="0" algn="just">
              <a:buNone/>
            </a:pPr>
            <a:r>
              <a:rPr lang="en-IN" sz="1800" dirty="0">
                <a:latin typeface="Bookman Old Style" panose="02050604050505020204" pitchFamily="18" charset="0"/>
              </a:rPr>
              <a:t>   (iii) Whether interested as a director or promoter;</a:t>
            </a:r>
          </a:p>
          <a:p>
            <a:pPr algn="just"/>
            <a:endParaRPr lang="en-IN" sz="1200" dirty="0">
              <a:latin typeface="Bookman Old Style" panose="02050604050505020204" pitchFamily="18" charset="0"/>
            </a:endParaRPr>
          </a:p>
          <a:p>
            <a:pPr algn="just"/>
            <a:endParaRPr lang="en-US" sz="1200" dirty="0">
              <a:latin typeface="Bookman Old Style" panose="02050604050505020204" pitchFamily="18" charset="0"/>
            </a:endParaRPr>
          </a:p>
        </p:txBody>
      </p:sp>
      <p:sp>
        <p:nvSpPr>
          <p:cNvPr id="3" name="Title 1">
            <a:extLst>
              <a:ext uri="{FF2B5EF4-FFF2-40B4-BE49-F238E27FC236}">
                <a16:creationId xmlns:a16="http://schemas.microsoft.com/office/drawing/2014/main" xmlns="" id="{0303D0E7-5878-4CAE-93F2-F25BCB560157}"/>
              </a:ext>
            </a:extLst>
          </p:cNvPr>
          <p:cNvSpPr txBox="1">
            <a:spLocks/>
          </p:cNvSpPr>
          <p:nvPr/>
        </p:nvSpPr>
        <p:spPr>
          <a:xfrm>
            <a:off x="304800" y="260648"/>
            <a:ext cx="8534400" cy="758825"/>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1716883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5A21FFB-FAC1-40C8-B37B-E1A76D622A1A}"/>
              </a:ext>
            </a:extLst>
          </p:cNvPr>
          <p:cNvSpPr>
            <a:spLocks noGrp="1"/>
          </p:cNvSpPr>
          <p:nvPr>
            <p:ph sz="quarter" idx="1"/>
          </p:nvPr>
        </p:nvSpPr>
        <p:spPr/>
        <p:txBody>
          <a:bodyPr>
            <a:normAutofit fontScale="55000" lnSpcReduction="20000"/>
          </a:bodyPr>
          <a:lstStyle/>
          <a:p>
            <a:pPr algn="just"/>
            <a:r>
              <a:rPr lang="en-IN" sz="3100" dirty="0">
                <a:latin typeface="Bookman Old Style" panose="02050604050505020204" pitchFamily="18" charset="0"/>
              </a:rPr>
              <a:t>if the body corporate is a company, certified true copy of the board resolution specifying inter alia the authorization to subscribe to the memorandum of association of the proposed company and to make investment in the proposed company, the number of shares proposed to be subscribed by the body corporate, and the name, address and designation of the person authorized to subscribe to the Memorandum;</a:t>
            </a:r>
          </a:p>
          <a:p>
            <a:pPr algn="just"/>
            <a:r>
              <a:rPr lang="en-US" altLang="en-US" sz="3100" dirty="0">
                <a:latin typeface="Bookman Old Style" panose="02050604050505020204" pitchFamily="18" charset="0"/>
              </a:rPr>
              <a:t>if the body corporate is a limited liability partnership or partnership firm , certified true copy of the resolution agreed to by all the partners specifying inter alia the authorization to subscribe to the memorandum of association of the proposed company and to make investment in the proposed company, the number of shares proposed to be subscribed in the body corporate, and the name of the partner authorized to subscribe to the Memorandum; </a:t>
            </a:r>
          </a:p>
          <a:p>
            <a:pPr algn="just"/>
            <a:r>
              <a:rPr lang="en-IN" sz="3100" dirty="0">
                <a:latin typeface="Bookman Old Style" panose="02050604050505020204" pitchFamily="18" charset="0"/>
              </a:rPr>
              <a:t>the particulars as specified above for subscribers in terms of clause (e) of sub- section (1) of section 7 for the person subscribing for body corporate;</a:t>
            </a:r>
          </a:p>
          <a:p>
            <a:pPr marL="0" indent="0" algn="just">
              <a:buNone/>
            </a:pPr>
            <a:r>
              <a:rPr lang="en-IN" sz="3100" dirty="0">
                <a:latin typeface="Bookman Old Style" panose="02050604050505020204" pitchFamily="18" charset="0"/>
              </a:rPr>
              <a:t>   (</a:t>
            </a:r>
            <a:r>
              <a:rPr lang="en-IN" sz="3100" dirty="0" err="1">
                <a:latin typeface="Bookman Old Style" panose="02050604050505020204" pitchFamily="18" charset="0"/>
              </a:rPr>
              <a:t>i</a:t>
            </a:r>
            <a:r>
              <a:rPr lang="en-IN" sz="3100" dirty="0">
                <a:latin typeface="Bookman Old Style" panose="02050604050505020204" pitchFamily="18" charset="0"/>
              </a:rPr>
              <a:t>) in case of foreign bodies corporate, the details relating to-</a:t>
            </a:r>
          </a:p>
          <a:p>
            <a:pPr marL="0" indent="0" algn="just">
              <a:buNone/>
            </a:pPr>
            <a:r>
              <a:rPr lang="en-IN" sz="3100" dirty="0">
                <a:latin typeface="Bookman Old Style" panose="02050604050505020204" pitchFamily="18" charset="0"/>
              </a:rPr>
              <a:t>         (</a:t>
            </a:r>
            <a:r>
              <a:rPr lang="en-IN" sz="3100" dirty="0" err="1">
                <a:latin typeface="Bookman Old Style" panose="02050604050505020204" pitchFamily="18" charset="0"/>
              </a:rPr>
              <a:t>i</a:t>
            </a:r>
            <a:r>
              <a:rPr lang="en-IN" sz="3100" dirty="0">
                <a:latin typeface="Bookman Old Style" panose="02050604050505020204" pitchFamily="18" charset="0"/>
              </a:rPr>
              <a:t>) the copy of certificate of incorporation of the foreign body corporate; and</a:t>
            </a:r>
          </a:p>
          <a:p>
            <a:pPr marL="0" indent="0" algn="just">
              <a:buNone/>
            </a:pPr>
            <a:r>
              <a:rPr lang="en-IN" sz="3100" dirty="0">
                <a:latin typeface="Bookman Old Style" panose="02050604050505020204" pitchFamily="18" charset="0"/>
              </a:rPr>
              <a:t>         (ii) the registered office address.</a:t>
            </a:r>
          </a:p>
          <a:p>
            <a:endParaRPr lang="en-US" dirty="0"/>
          </a:p>
        </p:txBody>
      </p:sp>
      <p:sp>
        <p:nvSpPr>
          <p:cNvPr id="4" name="Title 1">
            <a:extLst>
              <a:ext uri="{FF2B5EF4-FFF2-40B4-BE49-F238E27FC236}">
                <a16:creationId xmlns:a16="http://schemas.microsoft.com/office/drawing/2014/main" xmlns="" id="{59F93699-38D0-4EBE-8800-9F7EE392BAE8}"/>
              </a:ext>
            </a:extLst>
          </p:cNvPr>
          <p:cNvSpPr txBox="1">
            <a:spLocks/>
          </p:cNvSpPr>
          <p:nvPr/>
        </p:nvSpPr>
        <p:spPr>
          <a:xfrm>
            <a:off x="304800" y="260648"/>
            <a:ext cx="8534400" cy="758825"/>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22058276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82619D9A-C22F-4587-A2B6-11B8A97DA29A}"/>
              </a:ext>
            </a:extLst>
          </p:cNvPr>
          <p:cNvSpPr>
            <a:spLocks noGrp="1"/>
          </p:cNvSpPr>
          <p:nvPr>
            <p:ph idx="1"/>
          </p:nvPr>
        </p:nvSpPr>
        <p:spPr>
          <a:xfrm>
            <a:off x="326897" y="1556792"/>
            <a:ext cx="8212322" cy="4544705"/>
          </a:xfrm>
        </p:spPr>
        <p:txBody>
          <a:bodyPr>
            <a:noAutofit/>
          </a:bodyPr>
          <a:lstStyle/>
          <a:p>
            <a:pPr algn="just"/>
            <a:r>
              <a:rPr lang="en-IN" sz="1500" b="1" dirty="0">
                <a:solidFill>
                  <a:srgbClr val="333333"/>
                </a:solidFill>
                <a:latin typeface="Bookman Old Style" panose="02050604050505020204" pitchFamily="18" charset="0"/>
              </a:rPr>
              <a:t> Particulars of first directors of the company and their consent to act as such (Rule 17):</a:t>
            </a:r>
            <a:endParaRPr lang="en-IN" sz="1500" dirty="0">
              <a:solidFill>
                <a:srgbClr val="333333"/>
              </a:solidFill>
              <a:latin typeface="Bookman Old Style" panose="02050604050505020204" pitchFamily="18" charset="0"/>
            </a:endParaRPr>
          </a:p>
          <a:p>
            <a:pPr marL="0" indent="0" algn="just">
              <a:buNone/>
            </a:pPr>
            <a:r>
              <a:rPr lang="en-IN" sz="1500" dirty="0">
                <a:solidFill>
                  <a:srgbClr val="333333"/>
                </a:solidFill>
                <a:latin typeface="Bookman Old Style" panose="02050604050505020204" pitchFamily="18" charset="0"/>
              </a:rPr>
              <a:t>The particulars of each person mentioned in the articles as first director of the company and his interest in other firms or bodies corporate along with his consent to act as director of the company shall be filed in </a:t>
            </a:r>
            <a:r>
              <a:rPr lang="en-IN" sz="1500" dirty="0">
                <a:latin typeface="Bookman Old Style" panose="02050604050505020204" pitchFamily="18" charset="0"/>
              </a:rPr>
              <a:t>Form No.DIR.12  along with the fee as provided in the Companies (Registration offices and fees) Rules, 2014.</a:t>
            </a:r>
          </a:p>
          <a:p>
            <a:pPr algn="just"/>
            <a:r>
              <a:rPr lang="en-IN" sz="1500" b="1" dirty="0">
                <a:latin typeface="Bookman Old Style" panose="02050604050505020204" pitchFamily="18" charset="0"/>
              </a:rPr>
              <a:t>Certificate of incorporation (Rule 18):</a:t>
            </a:r>
          </a:p>
          <a:p>
            <a:pPr marL="0" indent="0" algn="just">
              <a:buNone/>
            </a:pPr>
            <a:r>
              <a:rPr lang="en-IN" sz="1500" dirty="0">
                <a:latin typeface="Bookman Old Style" panose="02050604050505020204" pitchFamily="18" charset="0"/>
              </a:rPr>
              <a:t>The Certificate of Incorporation shall be issued by the Registrar in Form No.INC.11. and the Certificate of Incorporation shall mention permanent account number of the company where if it is issued by the Income-tax Department.</a:t>
            </a:r>
          </a:p>
          <a:p>
            <a:r>
              <a:rPr lang="en-IN" sz="1500" b="1" dirty="0">
                <a:latin typeface="Bookman Old Style" panose="02050604050505020204" pitchFamily="18" charset="0"/>
              </a:rPr>
              <a:t>Commencement of Business</a:t>
            </a:r>
          </a:p>
          <a:p>
            <a:pPr marL="0" indent="0">
              <a:buNone/>
            </a:pPr>
            <a:r>
              <a:rPr lang="en-IN" sz="1500" dirty="0">
                <a:latin typeface="Bookman Old Style" panose="02050604050505020204" pitchFamily="18" charset="0"/>
              </a:rPr>
              <a:t>The Ministry of Corporate Affairs has re-introduced the concept of commencement of business certificate. Under the newly introduced </a:t>
            </a:r>
            <a:r>
              <a:rPr lang="en-IN" sz="1500" dirty="0" smtClean="0">
                <a:latin typeface="Bookman Old Style" panose="02050604050505020204" pitchFamily="18" charset="0"/>
              </a:rPr>
              <a:t>The Companies (Amendment) Ordinance, 2018</a:t>
            </a:r>
            <a:r>
              <a:rPr lang="en-IN" sz="1500" dirty="0" smtClean="0">
                <a:latin typeface="Bookman Old Style" panose="02050604050505020204" pitchFamily="18" charset="0"/>
                <a:hlinkClick r:id="rId2">
                  <a:extLst>
                    <a:ext uri="{A12FA001-AC4F-418D-AE19-62706E023703}">
                      <ahyp:hlinkClr xmlns:ahyp="http://schemas.microsoft.com/office/drawing/2018/hyperlinkcolor" xmlns="" val="tx"/>
                    </a:ext>
                  </a:extLst>
                </a:hlinkClick>
              </a:rPr>
              <a:t>,</a:t>
            </a:r>
            <a:r>
              <a:rPr lang="en-IN" sz="1500" dirty="0">
                <a:latin typeface="Bookman Old Style" panose="02050604050505020204" pitchFamily="18" charset="0"/>
                <a:hlinkClick r:id="rId2">
                  <a:extLst>
                    <a:ext uri="{A12FA001-AC4F-418D-AE19-62706E023703}">
                      <ahyp:hlinkClr xmlns:ahyp="http://schemas.microsoft.com/office/drawing/2018/hyperlinkcolor" xmlns="" val="tx"/>
                    </a:ext>
                  </a:extLst>
                </a:hlinkClick>
              </a:rPr>
              <a:t> </a:t>
            </a:r>
            <a:r>
              <a:rPr lang="en-IN" sz="1500" dirty="0">
                <a:latin typeface="Bookman Old Style" panose="02050604050505020204" pitchFamily="18" charset="0"/>
              </a:rPr>
              <a:t>all companies registered in India after the commencement of the Companies (Amendment) Ordinance, 2018 and having a share capital is required to obtain commencement of business certificate before commencing any business or exercising any borrowing powers. Since The Companies (Amendment) Ordinance 2018 was introduced in November 2nd 2018, any company incorporated after November 2018 would be required to obtain Commencement of Business Certificate.</a:t>
            </a:r>
            <a:r>
              <a:rPr lang="en-IN" sz="1200" dirty="0">
                <a:latin typeface="Bookman Old Style" panose="02050604050505020204" pitchFamily="18" charset="0"/>
              </a:rPr>
              <a:t/>
            </a:r>
            <a:br>
              <a:rPr lang="en-IN" sz="1200" dirty="0">
                <a:latin typeface="Bookman Old Style" panose="02050604050505020204" pitchFamily="18" charset="0"/>
              </a:rPr>
            </a:br>
            <a:endParaRPr lang="en-US" sz="1200" dirty="0">
              <a:latin typeface="Bookman Old Style" panose="02050604050505020204" pitchFamily="18" charset="0"/>
            </a:endParaRPr>
          </a:p>
        </p:txBody>
      </p:sp>
      <p:sp>
        <p:nvSpPr>
          <p:cNvPr id="3" name="Title 1">
            <a:extLst>
              <a:ext uri="{FF2B5EF4-FFF2-40B4-BE49-F238E27FC236}">
                <a16:creationId xmlns:a16="http://schemas.microsoft.com/office/drawing/2014/main" xmlns="" id="{42D50E98-9FDE-4607-AD98-C7B9479213C2}"/>
              </a:ext>
            </a:extLst>
          </p:cNvPr>
          <p:cNvSpPr txBox="1">
            <a:spLocks/>
          </p:cNvSpPr>
          <p:nvPr/>
        </p:nvSpPr>
        <p:spPr>
          <a:xfrm>
            <a:off x="304800" y="260648"/>
            <a:ext cx="8534400" cy="758825"/>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IN" dirty="0">
                <a:solidFill>
                  <a:schemeClr val="tx2"/>
                </a:solidFill>
              </a:rPr>
              <a:t>Formation of Companies</a:t>
            </a:r>
            <a:endParaRPr lang="en-IN" dirty="0"/>
          </a:p>
        </p:txBody>
      </p:sp>
    </p:spTree>
    <p:extLst>
      <p:ext uri="{BB962C8B-B14F-4D97-AF65-F5344CB8AC3E}">
        <p14:creationId xmlns:p14="http://schemas.microsoft.com/office/powerpoint/2010/main" val="18413721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solidFill>
                  <a:schemeClr val="tx2"/>
                </a:solidFill>
              </a:rPr>
              <a:t>Formation of Companies</a:t>
            </a:r>
          </a:p>
        </p:txBody>
      </p:sp>
      <p:sp>
        <p:nvSpPr>
          <p:cNvPr id="3" name="Content Placeholder 2"/>
          <p:cNvSpPr>
            <a:spLocks noGrp="1"/>
          </p:cNvSpPr>
          <p:nvPr>
            <p:ph sz="quarter" idx="1"/>
          </p:nvPr>
        </p:nvSpPr>
        <p:spPr/>
        <p:txBody>
          <a:bodyPr>
            <a:normAutofit fontScale="92500" lnSpcReduction="20000"/>
          </a:bodyPr>
          <a:lstStyle/>
          <a:p>
            <a:r>
              <a:rPr lang="en-IN" dirty="0"/>
              <a:t>Certificate of Incorporation (Form INC. 11)</a:t>
            </a:r>
          </a:p>
          <a:p>
            <a:r>
              <a:rPr lang="en-IN" dirty="0"/>
              <a:t>Copies of documents in relation to the registration of the company, and filed with the Registrar at that time, should be maintained and preserved till the dissolution of the company.</a:t>
            </a:r>
          </a:p>
          <a:p>
            <a:r>
              <a:rPr lang="en-IN" dirty="0"/>
              <a:t>Consequences of formation of the company on the basis of false or incorrect information </a:t>
            </a:r>
          </a:p>
          <a:p>
            <a:r>
              <a:rPr lang="en-IN" dirty="0"/>
              <a:t>Commencement of Business </a:t>
            </a:r>
            <a:r>
              <a:rPr lang="en-IN" dirty="0" smtClean="0"/>
              <a:t>(refer previous slide)</a:t>
            </a:r>
            <a:endParaRPr lang="en-IN" dirty="0"/>
          </a:p>
          <a:p>
            <a:pPr lvl="1"/>
            <a:r>
              <a:rPr lang="en-IN" dirty="0">
                <a:solidFill>
                  <a:schemeClr val="tx1"/>
                </a:solidFill>
              </a:rPr>
              <a:t>Declaration – </a:t>
            </a:r>
            <a:r>
              <a:rPr lang="en-IN" strike="sngStrike" dirty="0">
                <a:solidFill>
                  <a:srgbClr val="FF0000"/>
                </a:solidFill>
              </a:rPr>
              <a:t>(FORM INC. 21</a:t>
            </a:r>
            <a:r>
              <a:rPr lang="en-IN" strike="sngStrike" dirty="0" smtClean="0">
                <a:solidFill>
                  <a:srgbClr val="FF0000"/>
                </a:solidFill>
              </a:rPr>
              <a:t>)</a:t>
            </a:r>
            <a:r>
              <a:rPr lang="en-IN" dirty="0" smtClean="0">
                <a:solidFill>
                  <a:srgbClr val="FF0000"/>
                </a:solidFill>
              </a:rPr>
              <a:t> </a:t>
            </a:r>
            <a:r>
              <a:rPr lang="en-IN" dirty="0" smtClean="0">
                <a:solidFill>
                  <a:schemeClr val="tx1"/>
                </a:solidFill>
              </a:rPr>
              <a:t>(Form 20A)</a:t>
            </a:r>
            <a:endParaRPr lang="en-IN" dirty="0">
              <a:solidFill>
                <a:schemeClr val="tx1"/>
              </a:solidFill>
            </a:endParaRPr>
          </a:p>
          <a:p>
            <a:pPr lvl="1"/>
            <a:r>
              <a:rPr lang="en-IN" dirty="0">
                <a:solidFill>
                  <a:schemeClr val="tx1"/>
                </a:solidFill>
              </a:rPr>
              <a:t>Proof of address -  verification of address (</a:t>
            </a:r>
            <a:r>
              <a:rPr lang="en-IN" dirty="0" err="1">
                <a:solidFill>
                  <a:schemeClr val="tx1"/>
                </a:solidFill>
              </a:rPr>
              <a:t>alongwith</a:t>
            </a:r>
            <a:r>
              <a:rPr lang="en-IN" dirty="0">
                <a:solidFill>
                  <a:schemeClr val="tx1"/>
                </a:solidFill>
              </a:rPr>
              <a:t> Form INC. 22)</a:t>
            </a:r>
          </a:p>
          <a:p>
            <a:pPr marL="274320" lvl="1" indent="0">
              <a:buNone/>
            </a:pPr>
            <a:r>
              <a:rPr lang="en-IN" dirty="0">
                <a:solidFill>
                  <a:schemeClr val="tx1"/>
                </a:solidFill>
              </a:rPr>
              <a:t>	Proof of Registered Office – Deed/Agreement/Rent Receipt. Copy 	of recent (not older than two months) utility bills at the address. 	NOC to use the office as registered office from the owner.</a:t>
            </a:r>
          </a:p>
          <a:p>
            <a:pPr lvl="1"/>
            <a:endParaRPr lang="en-IN" dirty="0">
              <a:solidFill>
                <a:schemeClr val="tx1"/>
              </a:solidFill>
            </a:endParaRPr>
          </a:p>
        </p:txBody>
      </p:sp>
    </p:spTree>
    <p:extLst>
      <p:ext uri="{BB962C8B-B14F-4D97-AF65-F5344CB8AC3E}">
        <p14:creationId xmlns:p14="http://schemas.microsoft.com/office/powerpoint/2010/main" val="17776283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Formation of Companies </a:t>
            </a:r>
            <a:endParaRPr lang="en-IN" dirty="0"/>
          </a:p>
        </p:txBody>
      </p:sp>
      <p:sp>
        <p:nvSpPr>
          <p:cNvPr id="3" name="Content Placeholder 2"/>
          <p:cNvSpPr>
            <a:spLocks noGrp="1"/>
          </p:cNvSpPr>
          <p:nvPr>
            <p:ph sz="quarter" idx="1"/>
          </p:nvPr>
        </p:nvSpPr>
        <p:spPr/>
        <p:txBody>
          <a:bodyPr>
            <a:normAutofit fontScale="92500"/>
          </a:bodyPr>
          <a:lstStyle/>
          <a:p>
            <a:r>
              <a:rPr lang="en-IN" dirty="0"/>
              <a:t>Documents to be submitted for incorporation of a company, (other than OPC and company with licence under Section 8</a:t>
            </a:r>
            <a:r>
              <a:rPr lang="en-IN" dirty="0" smtClean="0"/>
              <a:t>) </a:t>
            </a:r>
            <a:r>
              <a:rPr lang="en-IN" dirty="0" smtClean="0">
                <a:solidFill>
                  <a:srgbClr val="FF0000"/>
                </a:solidFill>
              </a:rPr>
              <a:t>[now redundant after introduction of SPICE ]</a:t>
            </a:r>
            <a:r>
              <a:rPr lang="en-IN" dirty="0" smtClean="0"/>
              <a:t>:</a:t>
            </a:r>
            <a:endParaRPr lang="en-IN" dirty="0"/>
          </a:p>
          <a:p>
            <a:pPr lvl="1"/>
            <a:r>
              <a:rPr lang="en-IN" dirty="0">
                <a:solidFill>
                  <a:schemeClr val="tx1"/>
                </a:solidFill>
              </a:rPr>
              <a:t>Application for Incorporation of Company (Form INC. 7)</a:t>
            </a:r>
          </a:p>
          <a:p>
            <a:pPr lvl="1"/>
            <a:r>
              <a:rPr lang="en-IN" dirty="0">
                <a:solidFill>
                  <a:schemeClr val="tx1"/>
                </a:solidFill>
              </a:rPr>
              <a:t>Declaration regarding compliance (Form INC. 8)</a:t>
            </a:r>
          </a:p>
          <a:p>
            <a:pPr lvl="1"/>
            <a:r>
              <a:rPr lang="en-IN" dirty="0">
                <a:solidFill>
                  <a:schemeClr val="tx1"/>
                </a:solidFill>
              </a:rPr>
              <a:t>Affidavit regarding his non-conviction in any offence or guilty of any fraud or misfeasance or for any breach of any duty under the company law during the last five years (Form INC. 9)</a:t>
            </a:r>
          </a:p>
          <a:p>
            <a:pPr lvl="1"/>
            <a:r>
              <a:rPr lang="en-IN" dirty="0">
                <a:solidFill>
                  <a:schemeClr val="tx1"/>
                </a:solidFill>
              </a:rPr>
              <a:t>Form for verification of signature of subscribers (Form INC. 10). NOC in case there is change in promoters.</a:t>
            </a:r>
          </a:p>
          <a:p>
            <a:pPr lvl="1"/>
            <a:r>
              <a:rPr lang="en-IN" dirty="0">
                <a:solidFill>
                  <a:schemeClr val="tx1"/>
                </a:solidFill>
              </a:rPr>
              <a:t>Address for correspondence till the registered office is established. </a:t>
            </a:r>
          </a:p>
          <a:p>
            <a:pPr lvl="1"/>
            <a:endParaRPr lang="en-IN" dirty="0">
              <a:solidFill>
                <a:schemeClr val="tx1"/>
              </a:solidFill>
            </a:endParaRPr>
          </a:p>
          <a:p>
            <a:pPr lvl="1"/>
            <a:endParaRPr lang="en-IN" dirty="0">
              <a:solidFill>
                <a:schemeClr val="tx1"/>
              </a:solidFill>
            </a:endParaRPr>
          </a:p>
        </p:txBody>
      </p:sp>
    </p:spTree>
    <p:extLst>
      <p:ext uri="{BB962C8B-B14F-4D97-AF65-F5344CB8AC3E}">
        <p14:creationId xmlns:p14="http://schemas.microsoft.com/office/powerpoint/2010/main" val="14469052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Formation of Companies </a:t>
            </a:r>
            <a:endParaRPr lang="en-IN" dirty="0"/>
          </a:p>
        </p:txBody>
      </p:sp>
      <p:sp>
        <p:nvSpPr>
          <p:cNvPr id="3" name="Content Placeholder 2"/>
          <p:cNvSpPr>
            <a:spLocks noGrp="1"/>
          </p:cNvSpPr>
          <p:nvPr>
            <p:ph sz="quarter" idx="1"/>
          </p:nvPr>
        </p:nvSpPr>
        <p:spPr/>
        <p:txBody>
          <a:bodyPr>
            <a:normAutofit lnSpcReduction="10000"/>
          </a:bodyPr>
          <a:lstStyle/>
          <a:p>
            <a:r>
              <a:rPr lang="en-IN" dirty="0"/>
              <a:t>Documents to be submitted for incorporation of a company, (other than OPC and company with licence under Section 8) </a:t>
            </a:r>
            <a:r>
              <a:rPr lang="en-IN" dirty="0" smtClean="0">
                <a:solidFill>
                  <a:srgbClr val="FF0000"/>
                </a:solidFill>
              </a:rPr>
              <a:t>[now </a:t>
            </a:r>
            <a:r>
              <a:rPr lang="en-IN" dirty="0">
                <a:solidFill>
                  <a:srgbClr val="FF0000"/>
                </a:solidFill>
              </a:rPr>
              <a:t>redundant after introduction of </a:t>
            </a:r>
            <a:r>
              <a:rPr lang="en-IN" dirty="0" smtClean="0">
                <a:solidFill>
                  <a:srgbClr val="FF0000"/>
                </a:solidFill>
              </a:rPr>
              <a:t>SPICE] </a:t>
            </a:r>
            <a:r>
              <a:rPr lang="en-IN" dirty="0" smtClean="0"/>
              <a:t>(Contd</a:t>
            </a:r>
            <a:r>
              <a:rPr lang="en-IN" dirty="0"/>
              <a:t>.):</a:t>
            </a:r>
          </a:p>
          <a:p>
            <a:pPr lvl="1"/>
            <a:r>
              <a:rPr lang="en-IN" dirty="0">
                <a:solidFill>
                  <a:schemeClr val="tx1"/>
                </a:solidFill>
              </a:rPr>
              <a:t>Memorandum and Articles of Association</a:t>
            </a:r>
          </a:p>
          <a:p>
            <a:pPr lvl="1"/>
            <a:r>
              <a:rPr lang="en-IN" dirty="0">
                <a:solidFill>
                  <a:schemeClr val="tx1"/>
                </a:solidFill>
              </a:rPr>
              <a:t>Particulars of subscribers including proof of identity, proof of residence and PAN Card. Proof of nationality in case of foreign nationals.</a:t>
            </a:r>
          </a:p>
          <a:p>
            <a:pPr lvl="1"/>
            <a:r>
              <a:rPr lang="en-IN" dirty="0">
                <a:solidFill>
                  <a:schemeClr val="tx1"/>
                </a:solidFill>
              </a:rPr>
              <a:t>Particulars of  first directors including proof of identity, proof of residence and PAN card. </a:t>
            </a:r>
          </a:p>
          <a:p>
            <a:pPr lvl="1"/>
            <a:r>
              <a:rPr lang="en-IN" dirty="0">
                <a:solidFill>
                  <a:schemeClr val="tx1"/>
                </a:solidFill>
              </a:rPr>
              <a:t>Consent and other directorships/interests of the first directors </a:t>
            </a:r>
          </a:p>
          <a:p>
            <a:pPr lvl="1"/>
            <a:r>
              <a:rPr lang="en-IN" dirty="0">
                <a:solidFill>
                  <a:schemeClr val="tx1"/>
                </a:solidFill>
              </a:rPr>
              <a:t>Entrenched Articles of Association, if any.</a:t>
            </a:r>
          </a:p>
          <a:p>
            <a:endParaRPr lang="en-IN" dirty="0"/>
          </a:p>
        </p:txBody>
      </p:sp>
    </p:spTree>
    <p:extLst>
      <p:ext uri="{BB962C8B-B14F-4D97-AF65-F5344CB8AC3E}">
        <p14:creationId xmlns:p14="http://schemas.microsoft.com/office/powerpoint/2010/main" val="163933470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t>Formation of Companies</a:t>
            </a:r>
          </a:p>
        </p:txBody>
      </p:sp>
      <p:sp>
        <p:nvSpPr>
          <p:cNvPr id="3" name="Content Placeholder 2"/>
          <p:cNvSpPr>
            <a:spLocks noGrp="1"/>
          </p:cNvSpPr>
          <p:nvPr>
            <p:ph sz="quarter" idx="1"/>
          </p:nvPr>
        </p:nvSpPr>
        <p:spPr/>
        <p:txBody>
          <a:bodyPr>
            <a:normAutofit lnSpcReduction="10000"/>
          </a:bodyPr>
          <a:lstStyle/>
          <a:p>
            <a:r>
              <a:rPr lang="en-IN" dirty="0"/>
              <a:t>One Person Company</a:t>
            </a:r>
          </a:p>
          <a:p>
            <a:pPr lvl="1"/>
            <a:r>
              <a:rPr lang="en-IN" dirty="0">
                <a:solidFill>
                  <a:schemeClr val="tx1"/>
                </a:solidFill>
              </a:rPr>
              <a:t>Deemed to be a private company</a:t>
            </a:r>
          </a:p>
          <a:p>
            <a:pPr lvl="1"/>
            <a:r>
              <a:rPr lang="en-IN" dirty="0" err="1">
                <a:solidFill>
                  <a:schemeClr val="tx1"/>
                </a:solidFill>
              </a:rPr>
              <a:t>MoA</a:t>
            </a:r>
            <a:r>
              <a:rPr lang="en-IN" dirty="0">
                <a:solidFill>
                  <a:schemeClr val="tx1"/>
                </a:solidFill>
              </a:rPr>
              <a:t> shall indicate the name of the other person (Form INC. 2) to be filed at the time of incorporation, with his prior consent (Form INC. 3), who shall in the event of the subscriber’s death or his incapacity to contract, become the member of the company.</a:t>
            </a:r>
          </a:p>
          <a:p>
            <a:pPr lvl="1"/>
            <a:r>
              <a:rPr lang="en-IN" dirty="0">
                <a:solidFill>
                  <a:schemeClr val="tx1"/>
                </a:solidFill>
              </a:rPr>
              <a:t>Withdrawal of consent by such other person (Form INC. 4) within thirty days of such withdrawal</a:t>
            </a:r>
          </a:p>
          <a:p>
            <a:pPr lvl="1"/>
            <a:r>
              <a:rPr lang="en-IN" dirty="0">
                <a:solidFill>
                  <a:schemeClr val="tx1"/>
                </a:solidFill>
              </a:rPr>
              <a:t>Subscriber may change the name of such other person (Form INC. 4) within thirty days of the intimation to the company.</a:t>
            </a:r>
          </a:p>
          <a:p>
            <a:pPr lvl="1"/>
            <a:r>
              <a:rPr lang="en-IN" dirty="0">
                <a:solidFill>
                  <a:schemeClr val="tx1"/>
                </a:solidFill>
              </a:rPr>
              <a:t>Duty of the subscriber to notify the change in the name of such other person (Form INC. 4).</a:t>
            </a:r>
          </a:p>
        </p:txBody>
      </p:sp>
    </p:spTree>
    <p:extLst>
      <p:ext uri="{BB962C8B-B14F-4D97-AF65-F5344CB8AC3E}">
        <p14:creationId xmlns:p14="http://schemas.microsoft.com/office/powerpoint/2010/main" val="20669636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Formation of Companies </a:t>
            </a:r>
            <a:endParaRPr lang="en-IN" dirty="0"/>
          </a:p>
        </p:txBody>
      </p:sp>
      <p:sp>
        <p:nvSpPr>
          <p:cNvPr id="3" name="Content Placeholder 2"/>
          <p:cNvSpPr>
            <a:spLocks noGrp="1"/>
          </p:cNvSpPr>
          <p:nvPr>
            <p:ph sz="quarter" idx="1"/>
          </p:nvPr>
        </p:nvSpPr>
        <p:spPr/>
        <p:txBody>
          <a:bodyPr>
            <a:normAutofit/>
          </a:bodyPr>
          <a:lstStyle/>
          <a:p>
            <a:r>
              <a:rPr lang="en-IN" dirty="0"/>
              <a:t>One Person Company (Contd.)</a:t>
            </a:r>
          </a:p>
          <a:p>
            <a:r>
              <a:rPr lang="en-IN" dirty="0"/>
              <a:t>Only a natural person who is an Indian citizen </a:t>
            </a:r>
            <a:r>
              <a:rPr lang="en-IN" i="1" strike="sngStrike" dirty="0">
                <a:solidFill>
                  <a:srgbClr val="FF0000"/>
                </a:solidFill>
              </a:rPr>
              <a:t>and</a:t>
            </a:r>
            <a:r>
              <a:rPr lang="en-IN" dirty="0"/>
              <a:t> </a:t>
            </a:r>
            <a:r>
              <a:rPr lang="en-IN" i="1" dirty="0" smtClean="0">
                <a:solidFill>
                  <a:srgbClr val="FF0000"/>
                </a:solidFill>
              </a:rPr>
              <a:t>whether resident </a:t>
            </a:r>
            <a:r>
              <a:rPr lang="en-IN" i="1" dirty="0">
                <a:solidFill>
                  <a:srgbClr val="FF0000"/>
                </a:solidFill>
              </a:rPr>
              <a:t>in India </a:t>
            </a:r>
            <a:r>
              <a:rPr lang="en-IN" i="1" dirty="0" smtClean="0">
                <a:solidFill>
                  <a:srgbClr val="FF0000"/>
                </a:solidFill>
              </a:rPr>
              <a:t>or otherwise </a:t>
            </a:r>
            <a:r>
              <a:rPr lang="en-IN" dirty="0" smtClean="0"/>
              <a:t>can </a:t>
            </a:r>
            <a:r>
              <a:rPr lang="en-IN" dirty="0"/>
              <a:t>incorporate an OPC or be a nominee for the sole member of a OPC.</a:t>
            </a:r>
          </a:p>
          <a:p>
            <a:r>
              <a:rPr lang="en-IN" dirty="0"/>
              <a:t>Resident shall mean a person who has stayed in India for &gt; </a:t>
            </a:r>
            <a:r>
              <a:rPr lang="en-IN" strike="sngStrike" dirty="0"/>
              <a:t>182</a:t>
            </a:r>
            <a:r>
              <a:rPr lang="en-IN" dirty="0"/>
              <a:t> </a:t>
            </a:r>
            <a:r>
              <a:rPr lang="en-IN" dirty="0" smtClean="0">
                <a:solidFill>
                  <a:srgbClr val="FF0000"/>
                </a:solidFill>
              </a:rPr>
              <a:t>120</a:t>
            </a:r>
            <a:r>
              <a:rPr lang="en-IN" dirty="0" smtClean="0"/>
              <a:t> days </a:t>
            </a:r>
            <a:r>
              <a:rPr lang="en-IN" dirty="0"/>
              <a:t>in the immediately preceding </a:t>
            </a:r>
            <a:r>
              <a:rPr lang="en-IN" u="sng" dirty="0"/>
              <a:t>calendar year</a:t>
            </a:r>
            <a:r>
              <a:rPr lang="en-IN" dirty="0"/>
              <a:t>.</a:t>
            </a:r>
          </a:p>
          <a:p>
            <a:r>
              <a:rPr lang="en-IN" dirty="0"/>
              <a:t>One person can form only one OPC.</a:t>
            </a:r>
          </a:p>
          <a:p>
            <a:r>
              <a:rPr lang="en-IN" dirty="0"/>
              <a:t>Minors cannot be members or hold shares.</a:t>
            </a:r>
          </a:p>
          <a:p>
            <a:endParaRPr lang="en-IN" dirty="0"/>
          </a:p>
        </p:txBody>
      </p:sp>
    </p:spTree>
    <p:extLst>
      <p:ext uri="{BB962C8B-B14F-4D97-AF65-F5344CB8AC3E}">
        <p14:creationId xmlns:p14="http://schemas.microsoft.com/office/powerpoint/2010/main" val="32695826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8112"/>
          </a:xfrm>
        </p:spPr>
        <p:txBody>
          <a:bodyPr/>
          <a:lstStyle/>
          <a:p>
            <a:r>
              <a:rPr lang="en-IN" dirty="0">
                <a:solidFill>
                  <a:schemeClr val="tx2"/>
                </a:solidFill>
              </a:rPr>
              <a:t>Formation of Companies </a:t>
            </a:r>
            <a:endParaRPr lang="en-IN" dirty="0"/>
          </a:p>
        </p:txBody>
      </p:sp>
      <p:sp>
        <p:nvSpPr>
          <p:cNvPr id="3" name="Content Placeholder 2"/>
          <p:cNvSpPr>
            <a:spLocks noGrp="1"/>
          </p:cNvSpPr>
          <p:nvPr>
            <p:ph sz="quarter" idx="1"/>
          </p:nvPr>
        </p:nvSpPr>
        <p:spPr>
          <a:xfrm>
            <a:off x="301752" y="1268760"/>
            <a:ext cx="8503920" cy="5112568"/>
          </a:xfrm>
        </p:spPr>
        <p:txBody>
          <a:bodyPr>
            <a:normAutofit fontScale="85000" lnSpcReduction="20000"/>
          </a:bodyPr>
          <a:lstStyle/>
          <a:p>
            <a:endParaRPr lang="en-IN" dirty="0" smtClean="0">
              <a:latin typeface="Bookman Old Style" panose="02050604050505020204" pitchFamily="18" charset="0"/>
            </a:endParaRPr>
          </a:p>
          <a:p>
            <a:r>
              <a:rPr lang="en-IN" dirty="0" smtClean="0">
                <a:latin typeface="Bookman Old Style" panose="02050604050505020204" pitchFamily="18" charset="0"/>
              </a:rPr>
              <a:t>One </a:t>
            </a:r>
            <a:r>
              <a:rPr lang="en-IN" dirty="0">
                <a:latin typeface="Bookman Old Style" panose="02050604050505020204" pitchFamily="18" charset="0"/>
              </a:rPr>
              <a:t>Person Company (Contd.)</a:t>
            </a:r>
          </a:p>
          <a:p>
            <a:r>
              <a:rPr lang="en-IN" dirty="0">
                <a:latin typeface="Bookman Old Style" panose="02050604050505020204" pitchFamily="18" charset="0"/>
              </a:rPr>
              <a:t>Restrictions:</a:t>
            </a:r>
          </a:p>
          <a:p>
            <a:pPr algn="just">
              <a:buFont typeface="Arial" panose="020B0604020202020204" pitchFamily="34" charset="0"/>
              <a:buChar char="•"/>
            </a:pPr>
            <a:r>
              <a:rPr lang="en-IN" dirty="0" smtClean="0">
                <a:latin typeface="Bookman Old Style" panose="02050604050505020204" pitchFamily="18" charset="0"/>
              </a:rPr>
              <a:t>Such </a:t>
            </a:r>
            <a:r>
              <a:rPr lang="en-IN" dirty="0">
                <a:latin typeface="Bookman Old Style" panose="02050604050505020204" pitchFamily="18" charset="0"/>
              </a:rPr>
              <a:t>Company cannot be incorporated or converted into a Section 8 Company</a:t>
            </a:r>
          </a:p>
          <a:p>
            <a:pPr algn="just">
              <a:buFont typeface="Arial" panose="020B0604020202020204" pitchFamily="34" charset="0"/>
              <a:buChar char="•"/>
            </a:pPr>
            <a:r>
              <a:rPr lang="en-IN" dirty="0">
                <a:latin typeface="Bookman Old Style" panose="02050604050505020204" pitchFamily="18" charset="0"/>
              </a:rPr>
              <a:t>An OPC cannot carry out </a:t>
            </a:r>
            <a:r>
              <a:rPr lang="en-IN" dirty="0" smtClean="0">
                <a:latin typeface="Bookman Old Style" panose="02050604050505020204" pitchFamily="18" charset="0"/>
              </a:rPr>
              <a:t>Non-Banking Financial Company (NBFC) related </a:t>
            </a:r>
            <a:r>
              <a:rPr lang="en-IN" dirty="0">
                <a:latin typeface="Bookman Old Style" panose="02050604050505020204" pitchFamily="18" charset="0"/>
              </a:rPr>
              <a:t>activities and neither can it acquire or invest in securities of anybody corporate or issue or allot shares to anyone except its member</a:t>
            </a:r>
          </a:p>
          <a:p>
            <a:pPr algn="just">
              <a:buFont typeface="Arial" panose="020B0604020202020204" pitchFamily="34" charset="0"/>
              <a:buChar char="•"/>
            </a:pPr>
            <a:r>
              <a:rPr lang="en-IN" dirty="0">
                <a:latin typeface="Bookman Old Style" panose="02050604050505020204" pitchFamily="18" charset="0"/>
              </a:rPr>
              <a:t>A person can become member or nominee of only one OPC at a time.</a:t>
            </a:r>
          </a:p>
          <a:p>
            <a:pPr algn="just">
              <a:buFont typeface="Arial" panose="020B0604020202020204" pitchFamily="34" charset="0"/>
              <a:buChar char="•"/>
            </a:pPr>
            <a:r>
              <a:rPr lang="en-IN" dirty="0">
                <a:latin typeface="Bookman Old Style" panose="02050604050505020204" pitchFamily="18" charset="0"/>
              </a:rPr>
              <a:t>Only a natural person who is an Indian </a:t>
            </a:r>
            <a:r>
              <a:rPr lang="en-IN" dirty="0" smtClean="0">
                <a:latin typeface="Bookman Old Style" panose="02050604050505020204" pitchFamily="18" charset="0"/>
              </a:rPr>
              <a:t>citizen, whether resident in India or otherwise can </a:t>
            </a:r>
            <a:r>
              <a:rPr lang="en-IN" dirty="0">
                <a:latin typeface="Bookman Old Style" panose="02050604050505020204" pitchFamily="18" charset="0"/>
              </a:rPr>
              <a:t>become member and nominee in OPC. This means Legal entities such as Company, society, LLP, etc cannot form an OPC</a:t>
            </a:r>
          </a:p>
          <a:p>
            <a:pPr algn="just">
              <a:buFont typeface="Arial" panose="020B0604020202020204" pitchFamily="34" charset="0"/>
              <a:buChar char="•"/>
            </a:pPr>
            <a:r>
              <a:rPr lang="en-IN" dirty="0">
                <a:latin typeface="Bookman Old Style" panose="02050604050505020204" pitchFamily="18" charset="0"/>
              </a:rPr>
              <a:t>A minor cannot become member or nominee of OPC</a:t>
            </a:r>
          </a:p>
          <a:p>
            <a:pPr marL="0" indent="0">
              <a:buNone/>
            </a:pPr>
            <a:endParaRPr lang="en-IN" dirty="0"/>
          </a:p>
        </p:txBody>
      </p:sp>
    </p:spTree>
    <p:extLst>
      <p:ext uri="{BB962C8B-B14F-4D97-AF65-F5344CB8AC3E}">
        <p14:creationId xmlns:p14="http://schemas.microsoft.com/office/powerpoint/2010/main" val="446762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Types of Companies</a:t>
            </a:r>
          </a:p>
        </p:txBody>
      </p:sp>
      <p:sp>
        <p:nvSpPr>
          <p:cNvPr id="3" name="Content Placeholder 2"/>
          <p:cNvSpPr>
            <a:spLocks noGrp="1"/>
          </p:cNvSpPr>
          <p:nvPr>
            <p:ph sz="quarter" idx="1"/>
          </p:nvPr>
        </p:nvSpPr>
        <p:spPr/>
        <p:txBody>
          <a:bodyPr>
            <a:normAutofit/>
          </a:bodyPr>
          <a:lstStyle/>
          <a:p>
            <a:r>
              <a:rPr lang="en-IN" sz="2600" dirty="0"/>
              <a:t>Public Company</a:t>
            </a:r>
          </a:p>
          <a:p>
            <a:pPr lvl="1"/>
            <a:r>
              <a:rPr lang="en-IN" sz="2400" dirty="0">
                <a:solidFill>
                  <a:schemeClr val="tx1"/>
                </a:solidFill>
              </a:rPr>
              <a:t>Section 2(</a:t>
            </a:r>
            <a:r>
              <a:rPr lang="en-IN" sz="2400" i="1" dirty="0">
                <a:solidFill>
                  <a:schemeClr val="tx1"/>
                </a:solidFill>
              </a:rPr>
              <a:t>71</a:t>
            </a:r>
            <a:r>
              <a:rPr lang="en-IN" sz="2400" dirty="0">
                <a:solidFill>
                  <a:schemeClr val="tx1"/>
                </a:solidFill>
              </a:rPr>
              <a:t>) defines “public company” means a company which—</a:t>
            </a:r>
          </a:p>
          <a:p>
            <a:pPr lvl="1"/>
            <a:r>
              <a:rPr lang="en-IN" sz="2400" dirty="0">
                <a:solidFill>
                  <a:schemeClr val="tx1"/>
                </a:solidFill>
              </a:rPr>
              <a:t>(</a:t>
            </a:r>
            <a:r>
              <a:rPr lang="en-IN" sz="2400" i="1" dirty="0">
                <a:solidFill>
                  <a:schemeClr val="tx1"/>
                </a:solidFill>
              </a:rPr>
              <a:t>a</a:t>
            </a:r>
            <a:r>
              <a:rPr lang="en-IN" sz="2400" dirty="0">
                <a:solidFill>
                  <a:schemeClr val="tx1"/>
                </a:solidFill>
              </a:rPr>
              <a:t>) is not a private company;</a:t>
            </a:r>
          </a:p>
          <a:p>
            <a:pPr lvl="1"/>
            <a:r>
              <a:rPr lang="en-IN" sz="2400" dirty="0" smtClean="0">
                <a:solidFill>
                  <a:schemeClr val="tx1"/>
                </a:solidFill>
              </a:rPr>
              <a:t>(</a:t>
            </a:r>
            <a:r>
              <a:rPr lang="en-IN" sz="2400" i="1" dirty="0">
                <a:solidFill>
                  <a:schemeClr val="tx1"/>
                </a:solidFill>
              </a:rPr>
              <a:t>b</a:t>
            </a:r>
            <a:r>
              <a:rPr lang="en-IN" sz="2400" dirty="0">
                <a:solidFill>
                  <a:schemeClr val="tx1"/>
                </a:solidFill>
              </a:rPr>
              <a:t>) has a minimum paid-up share capital </a:t>
            </a:r>
            <a:endParaRPr lang="en-IN" sz="2400" dirty="0" smtClean="0">
              <a:solidFill>
                <a:schemeClr val="tx1"/>
              </a:solidFill>
            </a:endParaRPr>
          </a:p>
          <a:p>
            <a:pPr marL="274320" lvl="1" indent="0">
              <a:buNone/>
            </a:pPr>
            <a:r>
              <a:rPr lang="en-IN" sz="2400" dirty="0" smtClean="0">
                <a:solidFill>
                  <a:schemeClr val="tx1"/>
                </a:solidFill>
              </a:rPr>
              <a:t>Provided </a:t>
            </a:r>
            <a:r>
              <a:rPr lang="en-IN" sz="2400" dirty="0">
                <a:solidFill>
                  <a:schemeClr val="tx1"/>
                </a:solidFill>
              </a:rPr>
              <a:t>that a company which is a subsidiary of a company, not being a private company, shall be deemed to be public company for the purposes of this Act even where such subsidiary company continues to be a private company in its articles ;</a:t>
            </a:r>
          </a:p>
          <a:p>
            <a:endParaRPr lang="en-IN" sz="2400" dirty="0"/>
          </a:p>
        </p:txBody>
      </p:sp>
    </p:spTree>
    <p:extLst>
      <p:ext uri="{BB962C8B-B14F-4D97-AF65-F5344CB8AC3E}">
        <p14:creationId xmlns:p14="http://schemas.microsoft.com/office/powerpoint/2010/main" val="15443098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solidFill>
                  <a:schemeClr val="tx2"/>
                </a:solidFill>
              </a:rPr>
              <a:t>Formation of Companies</a:t>
            </a:r>
          </a:p>
        </p:txBody>
      </p:sp>
      <p:sp>
        <p:nvSpPr>
          <p:cNvPr id="3" name="Content Placeholder 2"/>
          <p:cNvSpPr>
            <a:spLocks noGrp="1"/>
          </p:cNvSpPr>
          <p:nvPr>
            <p:ph sz="quarter" idx="1"/>
          </p:nvPr>
        </p:nvSpPr>
        <p:spPr/>
        <p:txBody>
          <a:bodyPr>
            <a:normAutofit lnSpcReduction="10000"/>
          </a:bodyPr>
          <a:lstStyle/>
          <a:p>
            <a:r>
              <a:rPr lang="en-IN" dirty="0"/>
              <a:t>Commencement of Business </a:t>
            </a:r>
          </a:p>
          <a:p>
            <a:pPr lvl="1"/>
            <a:r>
              <a:rPr lang="en-IN" dirty="0">
                <a:solidFill>
                  <a:schemeClr val="tx1"/>
                </a:solidFill>
              </a:rPr>
              <a:t>All companies, whether public or private, can start business operations or exercise any borrowing powers only after </a:t>
            </a:r>
          </a:p>
          <a:p>
            <a:pPr lvl="2"/>
            <a:r>
              <a:rPr lang="en-IN" dirty="0">
                <a:solidFill>
                  <a:schemeClr val="tx1"/>
                </a:solidFill>
              </a:rPr>
              <a:t>Filing of a declaration by a director within 180 days of its incorporation (Form No. INC. </a:t>
            </a:r>
            <a:r>
              <a:rPr lang="en-IN" dirty="0"/>
              <a:t>20A</a:t>
            </a:r>
            <a:r>
              <a:rPr lang="en-IN" dirty="0">
                <a:solidFill>
                  <a:schemeClr val="tx1"/>
                </a:solidFill>
              </a:rPr>
              <a:t>) that every subscriber has paid for the shares agreed to be taken by him, (which is an additional ground for de-registering the company by ROC)</a:t>
            </a:r>
          </a:p>
          <a:p>
            <a:pPr lvl="2"/>
            <a:r>
              <a:rPr lang="en-IN" dirty="0"/>
              <a:t>Verification of registered office of the company</a:t>
            </a:r>
            <a:endParaRPr lang="en-IN" dirty="0">
              <a:solidFill>
                <a:schemeClr val="tx1"/>
              </a:solidFill>
            </a:endParaRPr>
          </a:p>
          <a:p>
            <a:pPr lvl="1"/>
            <a:r>
              <a:rPr lang="en-IN" dirty="0">
                <a:solidFill>
                  <a:schemeClr val="tx1"/>
                </a:solidFill>
              </a:rPr>
              <a:t>Any default will attract penalty of </a:t>
            </a:r>
            <a:r>
              <a:rPr lang="en-IN" dirty="0" err="1">
                <a:solidFill>
                  <a:schemeClr val="tx1"/>
                </a:solidFill>
              </a:rPr>
              <a:t>Rs</a:t>
            </a:r>
            <a:r>
              <a:rPr lang="en-IN" dirty="0">
                <a:solidFill>
                  <a:schemeClr val="tx1"/>
                </a:solidFill>
              </a:rPr>
              <a:t>. 50,000/- on the company and </a:t>
            </a:r>
            <a:r>
              <a:rPr lang="en-IN" dirty="0" err="1">
                <a:solidFill>
                  <a:schemeClr val="tx1"/>
                </a:solidFill>
              </a:rPr>
              <a:t>Rs</a:t>
            </a:r>
            <a:r>
              <a:rPr lang="en-IN" dirty="0">
                <a:solidFill>
                  <a:schemeClr val="tx1"/>
                </a:solidFill>
              </a:rPr>
              <a:t>. 1,000 for each day subject to a maximum of </a:t>
            </a:r>
            <a:r>
              <a:rPr lang="en-IN" dirty="0" err="1">
                <a:solidFill>
                  <a:schemeClr val="tx1"/>
                </a:solidFill>
              </a:rPr>
              <a:t>Rs</a:t>
            </a:r>
            <a:r>
              <a:rPr lang="en-IN" dirty="0">
                <a:solidFill>
                  <a:schemeClr val="tx1"/>
                </a:solidFill>
              </a:rPr>
              <a:t>. 100,000/- for continuing default.</a:t>
            </a:r>
          </a:p>
          <a:p>
            <a:pPr lvl="1"/>
            <a:r>
              <a:rPr lang="en-IN" dirty="0">
                <a:solidFill>
                  <a:schemeClr val="tx1"/>
                </a:solidFill>
              </a:rPr>
              <a:t>Where no declaration filed, Registrar may strike off the name of the company.</a:t>
            </a:r>
          </a:p>
        </p:txBody>
      </p:sp>
    </p:spTree>
    <p:extLst>
      <p:ext uri="{BB962C8B-B14F-4D97-AF65-F5344CB8AC3E}">
        <p14:creationId xmlns:p14="http://schemas.microsoft.com/office/powerpoint/2010/main" val="20531422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solidFill>
                  <a:schemeClr val="tx2"/>
                </a:solidFill>
              </a:rPr>
              <a:t>Conversion of a company</a:t>
            </a:r>
            <a:endParaRPr lang="en-IN" dirty="0"/>
          </a:p>
        </p:txBody>
      </p:sp>
      <p:sp>
        <p:nvSpPr>
          <p:cNvPr id="3" name="Content Placeholder 2"/>
          <p:cNvSpPr>
            <a:spLocks noGrp="1"/>
          </p:cNvSpPr>
          <p:nvPr>
            <p:ph sz="quarter" idx="1"/>
          </p:nvPr>
        </p:nvSpPr>
        <p:spPr/>
        <p:txBody>
          <a:bodyPr>
            <a:noAutofit/>
          </a:bodyPr>
          <a:lstStyle/>
          <a:p>
            <a:r>
              <a:rPr lang="en-IN" sz="1900" dirty="0">
                <a:latin typeface="Bookman Old Style" panose="02050604050505020204" pitchFamily="18" charset="0"/>
              </a:rPr>
              <a:t>Conversion of company of any other kind into Section 8 company </a:t>
            </a:r>
          </a:p>
          <a:p>
            <a:pPr lvl="1"/>
            <a:r>
              <a:rPr lang="en-IN" sz="1900" dirty="0">
                <a:solidFill>
                  <a:schemeClr val="tx1"/>
                </a:solidFill>
                <a:latin typeface="Bookman Old Style" panose="02050604050505020204" pitchFamily="18" charset="0"/>
              </a:rPr>
              <a:t>Apply for licence under Section 8 to the Regional Director (RD) in Form No. INC 18 </a:t>
            </a:r>
            <a:r>
              <a:rPr lang="en-IN" sz="1900" dirty="0" err="1">
                <a:solidFill>
                  <a:schemeClr val="tx1"/>
                </a:solidFill>
                <a:latin typeface="Bookman Old Style" panose="02050604050505020204" pitchFamily="18" charset="0"/>
              </a:rPr>
              <a:t>alongwith</a:t>
            </a:r>
            <a:r>
              <a:rPr lang="en-IN" sz="1900" dirty="0">
                <a:solidFill>
                  <a:schemeClr val="tx1"/>
                </a:solidFill>
                <a:latin typeface="Bookman Old Style" panose="02050604050505020204" pitchFamily="18" charset="0"/>
              </a:rPr>
              <a:t> the following documents:</a:t>
            </a:r>
          </a:p>
          <a:p>
            <a:pPr lvl="1"/>
            <a:r>
              <a:rPr lang="en-IN" sz="1900" dirty="0">
                <a:solidFill>
                  <a:schemeClr val="tx1"/>
                </a:solidFill>
                <a:latin typeface="Bookman Old Style" panose="02050604050505020204" pitchFamily="18" charset="0"/>
              </a:rPr>
              <a:t>Memorandum &amp; Articles of Association as approved by the RD.</a:t>
            </a:r>
          </a:p>
          <a:p>
            <a:pPr lvl="1"/>
            <a:r>
              <a:rPr lang="en-IN" sz="1900" dirty="0">
                <a:solidFill>
                  <a:schemeClr val="tx1"/>
                </a:solidFill>
                <a:latin typeface="Bookman Old Style" panose="02050604050505020204" pitchFamily="18" charset="0"/>
              </a:rPr>
              <a:t>Copies of resolutions passed at the Board Meetings relating hereto-above.</a:t>
            </a:r>
          </a:p>
          <a:p>
            <a:pPr lvl="1"/>
            <a:r>
              <a:rPr lang="en-IN" sz="1900" dirty="0">
                <a:solidFill>
                  <a:schemeClr val="tx1"/>
                </a:solidFill>
                <a:latin typeface="Bookman Old Style" panose="02050604050505020204" pitchFamily="18" charset="0"/>
              </a:rPr>
              <a:t>Notice of the general body meeting and a copy of special resolution passed relating hereto-above.</a:t>
            </a:r>
          </a:p>
          <a:p>
            <a:pPr lvl="1"/>
            <a:r>
              <a:rPr lang="en-IN" sz="1900" dirty="0">
                <a:solidFill>
                  <a:schemeClr val="tx1"/>
                </a:solidFill>
                <a:latin typeface="Bookman Old Style" panose="02050604050505020204" pitchFamily="18" charset="0"/>
              </a:rPr>
              <a:t>Certificate from  CA/CS/CWA in practice</a:t>
            </a:r>
          </a:p>
          <a:p>
            <a:pPr lvl="1"/>
            <a:r>
              <a:rPr lang="en-IN" sz="1900" dirty="0">
                <a:solidFill>
                  <a:schemeClr val="tx1"/>
                </a:solidFill>
                <a:latin typeface="Bookman Old Style" panose="02050604050505020204" pitchFamily="18" charset="0"/>
              </a:rPr>
              <a:t>Statement of Assets and Liabilities duly certified by the auditor within </a:t>
            </a:r>
            <a:r>
              <a:rPr lang="en-IN" sz="1900" dirty="0" smtClean="0">
                <a:solidFill>
                  <a:schemeClr val="tx1"/>
                </a:solidFill>
                <a:latin typeface="Bookman Old Style" panose="02050604050505020204" pitchFamily="18" charset="0"/>
              </a:rPr>
              <a:t>30 days </a:t>
            </a:r>
            <a:r>
              <a:rPr lang="en-IN" sz="1900" dirty="0">
                <a:solidFill>
                  <a:schemeClr val="tx1"/>
                </a:solidFill>
                <a:latin typeface="Bookman Old Style" panose="02050604050505020204" pitchFamily="18" charset="0"/>
              </a:rPr>
              <a:t>thereof.</a:t>
            </a:r>
          </a:p>
          <a:p>
            <a:pPr lvl="1"/>
            <a:r>
              <a:rPr lang="en-IN" sz="1900" dirty="0">
                <a:solidFill>
                  <a:schemeClr val="tx1"/>
                </a:solidFill>
                <a:latin typeface="Bookman Old Style" panose="02050604050505020204" pitchFamily="18" charset="0"/>
              </a:rPr>
              <a:t>Audited financial statements and annual returns for immediately preceding two years</a:t>
            </a:r>
          </a:p>
          <a:p>
            <a:pPr lvl="1"/>
            <a:r>
              <a:rPr lang="en-IN" sz="1900" dirty="0">
                <a:solidFill>
                  <a:schemeClr val="tx1"/>
                </a:solidFill>
                <a:latin typeface="Bookman Old Style" panose="02050604050505020204" pitchFamily="18" charset="0"/>
              </a:rPr>
              <a:t>Written consent/NOC from lenders/creditors, if any.</a:t>
            </a:r>
          </a:p>
        </p:txBody>
      </p:sp>
    </p:spTree>
    <p:extLst>
      <p:ext uri="{BB962C8B-B14F-4D97-AF65-F5344CB8AC3E}">
        <p14:creationId xmlns:p14="http://schemas.microsoft.com/office/powerpoint/2010/main" val="32974643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Conversion of a company</a:t>
            </a:r>
            <a:endParaRPr lang="en-IN" dirty="0"/>
          </a:p>
        </p:txBody>
      </p:sp>
      <p:sp>
        <p:nvSpPr>
          <p:cNvPr id="3" name="Content Placeholder 2"/>
          <p:cNvSpPr>
            <a:spLocks noGrp="1"/>
          </p:cNvSpPr>
          <p:nvPr>
            <p:ph sz="quarter" idx="1"/>
          </p:nvPr>
        </p:nvSpPr>
        <p:spPr/>
        <p:txBody>
          <a:bodyPr>
            <a:normAutofit fontScale="92500" lnSpcReduction="20000"/>
          </a:bodyPr>
          <a:lstStyle/>
          <a:p>
            <a:r>
              <a:rPr lang="en-IN" sz="2800" dirty="0">
                <a:latin typeface="Bookman Old Style" panose="02050604050505020204" pitchFamily="18" charset="0"/>
              </a:rPr>
              <a:t>Conversion of company of any other kind into Section 8 company </a:t>
            </a:r>
            <a:r>
              <a:rPr lang="en-IN" dirty="0"/>
              <a:t>(contd.)</a:t>
            </a:r>
          </a:p>
          <a:p>
            <a:pPr lvl="1"/>
            <a:r>
              <a:rPr lang="en-IN" sz="2400" dirty="0">
                <a:solidFill>
                  <a:schemeClr val="tx1"/>
                </a:solidFill>
              </a:rPr>
              <a:t>NOC from </a:t>
            </a:r>
            <a:r>
              <a:rPr lang="en-IN" sz="2400" dirty="0" err="1">
                <a:solidFill>
                  <a:schemeClr val="tx1"/>
                </a:solidFill>
              </a:rPr>
              <a:t>sectoral</a:t>
            </a:r>
            <a:r>
              <a:rPr lang="en-IN" sz="2400" dirty="0">
                <a:solidFill>
                  <a:schemeClr val="tx1"/>
                </a:solidFill>
              </a:rPr>
              <a:t> regulatory authority such as Chief Commissioner of Income Tax, Income Tax Officer, Charity Commissioner, Chief Secretary, State Government having jurisdiction over the company. Proof of notice given to such </a:t>
            </a:r>
            <a:r>
              <a:rPr lang="en-IN" sz="2400" dirty="0" err="1">
                <a:solidFill>
                  <a:schemeClr val="tx1"/>
                </a:solidFill>
              </a:rPr>
              <a:t>sectoral</a:t>
            </a:r>
            <a:r>
              <a:rPr lang="en-IN" sz="2400" dirty="0">
                <a:solidFill>
                  <a:schemeClr val="tx1"/>
                </a:solidFill>
              </a:rPr>
              <a:t> authorities to be attached.</a:t>
            </a:r>
          </a:p>
          <a:p>
            <a:pPr lvl="1"/>
            <a:r>
              <a:rPr lang="en-IN" sz="2400" dirty="0">
                <a:solidFill>
                  <a:schemeClr val="tx1"/>
                </a:solidFill>
              </a:rPr>
              <a:t>Details of donation/grants </a:t>
            </a:r>
            <a:r>
              <a:rPr lang="en-IN" sz="2400" dirty="0" err="1">
                <a:solidFill>
                  <a:schemeClr val="tx1"/>
                </a:solidFill>
              </a:rPr>
              <a:t>etc</a:t>
            </a:r>
            <a:r>
              <a:rPr lang="en-IN" sz="2400" dirty="0">
                <a:solidFill>
                  <a:schemeClr val="tx1"/>
                </a:solidFill>
              </a:rPr>
              <a:t> received since incorporation</a:t>
            </a:r>
            <a:r>
              <a:rPr lang="en-IN" sz="2400" dirty="0"/>
              <a:t>..</a:t>
            </a:r>
          </a:p>
          <a:p>
            <a:pPr lvl="1"/>
            <a:r>
              <a:rPr lang="en-IN" sz="2400" dirty="0">
                <a:solidFill>
                  <a:schemeClr val="tx1"/>
                </a:solidFill>
              </a:rPr>
              <a:t>Declaration that no portion of the income of the company or property had been paid or transferred, directly or indirectly, as dividend or bonus or otherwise to members or any persons claiming through them</a:t>
            </a:r>
          </a:p>
          <a:p>
            <a:pPr lvl="1"/>
            <a:r>
              <a:rPr lang="en-IN" sz="2400" dirty="0">
                <a:solidFill>
                  <a:schemeClr val="tx1"/>
                </a:solidFill>
              </a:rPr>
              <a:t>Advertisement to be published in two local newspapers and hosted on the company’s website (Form No. INC 19)</a:t>
            </a:r>
          </a:p>
          <a:p>
            <a:pPr lvl="1"/>
            <a:endParaRPr lang="en-IN" dirty="0"/>
          </a:p>
          <a:p>
            <a:endParaRPr lang="en-IN" dirty="0"/>
          </a:p>
          <a:p>
            <a:endParaRPr lang="en-IN" dirty="0"/>
          </a:p>
        </p:txBody>
      </p:sp>
    </p:spTree>
    <p:extLst>
      <p:ext uri="{BB962C8B-B14F-4D97-AF65-F5344CB8AC3E}">
        <p14:creationId xmlns:p14="http://schemas.microsoft.com/office/powerpoint/2010/main" val="388736794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Conversion of private Company to OPC</a:t>
            </a:r>
            <a:endParaRPr lang="en-IN" dirty="0"/>
          </a:p>
        </p:txBody>
      </p:sp>
      <p:sp>
        <p:nvSpPr>
          <p:cNvPr id="3" name="Content Placeholder 2"/>
          <p:cNvSpPr>
            <a:spLocks noGrp="1"/>
          </p:cNvSpPr>
          <p:nvPr>
            <p:ph sz="quarter" idx="1"/>
          </p:nvPr>
        </p:nvSpPr>
        <p:spPr>
          <a:xfrm>
            <a:off x="332232" y="1412776"/>
            <a:ext cx="8534400" cy="4968552"/>
          </a:xfrm>
        </p:spPr>
        <p:txBody>
          <a:bodyPr>
            <a:normAutofit fontScale="32500" lnSpcReduction="20000"/>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7200" b="0" i="0" u="none" strike="noStrike" cap="none" normalizeH="0" baseline="0" dirty="0">
                <a:ln>
                  <a:noFill/>
                </a:ln>
                <a:solidFill>
                  <a:srgbClr val="002060"/>
                </a:solidFill>
                <a:effectLst/>
                <a:latin typeface="Helvetica Neue"/>
              </a:rPr>
              <a:t>(</a:t>
            </a:r>
            <a:r>
              <a:rPr kumimoji="0" lang="en-US" altLang="en-US" sz="7600" b="0" i="0" u="none" strike="noStrike" cap="none" normalizeH="0" baseline="0" dirty="0">
                <a:ln>
                  <a:noFill/>
                </a:ln>
                <a:solidFill>
                  <a:srgbClr val="002060"/>
                </a:solidFill>
                <a:effectLst/>
                <a:latin typeface="Helvetica Neue"/>
              </a:rPr>
              <a:t>1) A private company other than a company registered under section 8 of the Act having paid up share capital of fifty lakhs rupees or less or and average annual turnover during the relevant period  having paid up share capital of fifty lakhs rupees or less and average annual turnover, during the relevant period  is two crore rupees or less may convert itself into one person company by passing a special resolution in the general meeting.</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7600" b="0" i="0" u="none" strike="noStrike" cap="none" normalizeH="0" baseline="0" dirty="0">
              <a:ln>
                <a:noFill/>
              </a:ln>
              <a:solidFill>
                <a:srgbClr val="002060"/>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7600" b="0" i="0" u="none" strike="noStrike" cap="none" normalizeH="0" baseline="0" dirty="0">
                <a:ln>
                  <a:noFill/>
                </a:ln>
                <a:solidFill>
                  <a:srgbClr val="002060"/>
                </a:solidFill>
                <a:effectLst/>
                <a:latin typeface="Helvetica Neue"/>
              </a:rPr>
              <a:t>(2) Before passing such resolution, the company shall obtain No objection in writing from members and creditors. (3) The one person company shall file copy of the special resolution with the Registrar of Companies within thirty days from the date of passing such resolution in </a:t>
            </a:r>
            <a:r>
              <a:rPr kumimoji="0" lang="en-US" altLang="en-US" sz="7600" b="1" i="0" u="none" strike="noStrike" cap="none" normalizeH="0" baseline="0" dirty="0">
                <a:ln>
                  <a:noFill/>
                </a:ln>
                <a:solidFill>
                  <a:srgbClr val="002060"/>
                </a:solidFill>
                <a:effectLst/>
                <a:latin typeface="Helvetica Neue"/>
              </a:rPr>
              <a:t>Form No. MGT.14.</a:t>
            </a:r>
            <a:endParaRPr kumimoji="0" lang="en-US" altLang="en-US" sz="7600" b="0" i="0" u="none" strike="noStrike" cap="none" normalizeH="0" baseline="0" dirty="0">
              <a:ln>
                <a:noFill/>
              </a:ln>
              <a:solidFill>
                <a:srgbClr val="002060"/>
              </a:solidFill>
              <a:effectLst/>
            </a:endParaRPr>
          </a:p>
          <a:p>
            <a:endParaRPr lang="en-IN" dirty="0"/>
          </a:p>
        </p:txBody>
      </p:sp>
    </p:spTree>
    <p:extLst>
      <p:ext uri="{BB962C8B-B14F-4D97-AF65-F5344CB8AC3E}">
        <p14:creationId xmlns:p14="http://schemas.microsoft.com/office/powerpoint/2010/main" val="30898103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E3C55D-F963-40A8-B8BF-E206E3A1A9B5}"/>
              </a:ext>
            </a:extLst>
          </p:cNvPr>
          <p:cNvSpPr>
            <a:spLocks noGrp="1"/>
          </p:cNvSpPr>
          <p:nvPr>
            <p:ph type="title"/>
          </p:nvPr>
        </p:nvSpPr>
        <p:spPr/>
        <p:txBody>
          <a:bodyPr/>
          <a:lstStyle/>
          <a:p>
            <a:r>
              <a:rPr lang="en-US" dirty="0"/>
              <a:t>Conversion of private Company to OPC</a:t>
            </a:r>
          </a:p>
        </p:txBody>
      </p:sp>
      <p:sp>
        <p:nvSpPr>
          <p:cNvPr id="3" name="Content Placeholder 2">
            <a:extLst>
              <a:ext uri="{FF2B5EF4-FFF2-40B4-BE49-F238E27FC236}">
                <a16:creationId xmlns:a16="http://schemas.microsoft.com/office/drawing/2014/main" xmlns="" id="{674D38BE-7110-4B17-B408-0FA0FD45D59F}"/>
              </a:ext>
            </a:extLst>
          </p:cNvPr>
          <p:cNvSpPr>
            <a:spLocks noGrp="1"/>
          </p:cNvSpPr>
          <p:nvPr>
            <p:ph sz="quarter" idx="1"/>
          </p:nvPr>
        </p:nvSpPr>
        <p:spPr/>
        <p:txBody>
          <a:bodyPr>
            <a:normAutofit fontScale="85000" lnSpcReduction="10000"/>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2060"/>
                </a:solidFill>
                <a:effectLst/>
                <a:latin typeface="Bookman Old Style" panose="02050604050505020204" pitchFamily="18" charset="0"/>
              </a:rPr>
              <a:t>(4) The company shall file an application in  </a:t>
            </a:r>
            <a:r>
              <a:rPr kumimoji="0" lang="en-US" altLang="en-US" sz="2800" i="0" u="none" strike="noStrike" cap="none" normalizeH="0" baseline="0" dirty="0" smtClean="0">
                <a:ln>
                  <a:noFill/>
                </a:ln>
                <a:solidFill>
                  <a:srgbClr val="002060"/>
                </a:solidFill>
                <a:effectLst/>
                <a:latin typeface="Bookman Old Style" panose="02050604050505020204" pitchFamily="18" charset="0"/>
              </a:rPr>
              <a:t>e-Form </a:t>
            </a:r>
            <a:r>
              <a:rPr kumimoji="0" lang="en-US" altLang="en-US" sz="2800" i="0" u="none" strike="noStrike" cap="none" normalizeH="0" baseline="0" dirty="0">
                <a:ln>
                  <a:noFill/>
                </a:ln>
                <a:solidFill>
                  <a:srgbClr val="002060"/>
                </a:solidFill>
                <a:effectLst/>
                <a:latin typeface="Bookman Old Style" panose="02050604050505020204" pitchFamily="18" charset="0"/>
              </a:rPr>
              <a:t>No.INC.6 for its conversion into One Person Company along with fees as provided in in the  Companies (Registration offices and fees) Rules, 2014, by attaching the following documents</a:t>
            </a:r>
            <a:r>
              <a:rPr kumimoji="0" lang="en-US" altLang="en-US" sz="2800" b="0" i="0" u="none" strike="noStrike" cap="none" normalizeH="0" baseline="0" dirty="0">
                <a:ln>
                  <a:noFill/>
                </a:ln>
                <a:solidFill>
                  <a:srgbClr val="002060"/>
                </a:solidFill>
                <a:effectLst/>
                <a:latin typeface="Bookman Old Style" panose="02050604050505020204" pitchFamily="18" charset="0"/>
              </a:rPr>
              <a:t>, namely:-</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2060"/>
                </a:solidFill>
                <a:effectLst/>
                <a:latin typeface="Bookman Old Style" panose="02050604050505020204" pitchFamily="18" charset="0"/>
              </a:rPr>
              <a:t>(</a:t>
            </a:r>
            <a:r>
              <a:rPr kumimoji="0" lang="en-US" altLang="en-US" sz="2800" b="0" i="0" u="none" strike="noStrike" cap="none" normalizeH="0" baseline="0" dirty="0" err="1">
                <a:ln>
                  <a:noFill/>
                </a:ln>
                <a:solidFill>
                  <a:srgbClr val="002060"/>
                </a:solidFill>
                <a:effectLst/>
                <a:latin typeface="Bookman Old Style" panose="02050604050505020204" pitchFamily="18" charset="0"/>
              </a:rPr>
              <a:t>i</a:t>
            </a:r>
            <a:r>
              <a:rPr kumimoji="0" lang="en-US" altLang="en-US" sz="2800" b="0" i="0" u="none" strike="noStrike" cap="none" normalizeH="0" baseline="0" dirty="0">
                <a:ln>
                  <a:noFill/>
                </a:ln>
                <a:solidFill>
                  <a:srgbClr val="002060"/>
                </a:solidFill>
                <a:effectLst/>
                <a:latin typeface="Bookman Old Style" panose="02050604050505020204" pitchFamily="18" charset="0"/>
              </a:rPr>
              <a:t>) The directors of the company shall give a declaration by way of affidavit duly sworn in confirming that all members and creditors of the company have given their consent for conversion, the paid up share capital company is fifty lakhs rupees or less or average annual turnover is less than two crores rupees, as the case may be;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2060"/>
                </a:solidFill>
                <a:effectLst/>
                <a:latin typeface="Bookman Old Style" panose="02050604050505020204" pitchFamily="18" charset="0"/>
              </a:rPr>
              <a:t>(ii) the list of members and list of creditors;</a:t>
            </a:r>
          </a:p>
          <a:p>
            <a:endParaRPr lang="en-US" dirty="0"/>
          </a:p>
        </p:txBody>
      </p:sp>
    </p:spTree>
    <p:extLst>
      <p:ext uri="{BB962C8B-B14F-4D97-AF65-F5344CB8AC3E}">
        <p14:creationId xmlns:p14="http://schemas.microsoft.com/office/powerpoint/2010/main" val="3015435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CAD1F5-6BF5-48AC-8A66-43F17E7375E7}"/>
              </a:ext>
            </a:extLst>
          </p:cNvPr>
          <p:cNvSpPr>
            <a:spLocks noGrp="1"/>
          </p:cNvSpPr>
          <p:nvPr>
            <p:ph type="title"/>
          </p:nvPr>
        </p:nvSpPr>
        <p:spPr/>
        <p:txBody>
          <a:bodyPr/>
          <a:lstStyle/>
          <a:p>
            <a:r>
              <a:rPr lang="en-US" dirty="0"/>
              <a:t>Conversion of private Company to OPC</a:t>
            </a:r>
          </a:p>
        </p:txBody>
      </p:sp>
      <p:sp>
        <p:nvSpPr>
          <p:cNvPr id="3" name="Content Placeholder 2">
            <a:extLst>
              <a:ext uri="{FF2B5EF4-FFF2-40B4-BE49-F238E27FC236}">
                <a16:creationId xmlns:a16="http://schemas.microsoft.com/office/drawing/2014/main" xmlns="" id="{62A122B6-F4CF-4A08-9B87-82D82C957890}"/>
              </a:ext>
            </a:extLst>
          </p:cNvPr>
          <p:cNvSpPr>
            <a:spLocks noGrp="1"/>
          </p:cNvSpPr>
          <p:nvPr>
            <p:ph sz="quarter" idx="1"/>
          </p:nvPr>
        </p:nvSpPr>
        <p:spPr/>
        <p:txBody>
          <a:bodyPr>
            <a:normAutofit fontScale="92500"/>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2060"/>
                </a:solidFill>
                <a:effectLst/>
                <a:latin typeface="Bookman Old Style" panose="02050604050505020204" pitchFamily="18" charset="0"/>
              </a:rPr>
              <a:t>(iii) the latest Audited Balance Sheet and the Profit and Loss Account; and (iv) the copy of No Objection letter of secured creditors.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2060"/>
                </a:solidFill>
                <a:effectLst/>
                <a:latin typeface="Bookman Old Style" panose="02050604050505020204" pitchFamily="18" charset="0"/>
              </a:rPr>
              <a:t>(5) On being satisfied and complied with requirements stated herein the Registrar shall issue the Certificate.</a:t>
            </a:r>
            <a:endParaRPr kumimoji="0" lang="en-US" altLang="en-US" sz="2400" b="1" i="0" u="none" strike="noStrike" cap="none" normalizeH="0" baseline="0" dirty="0">
              <a:ln>
                <a:noFill/>
              </a:ln>
              <a:solidFill>
                <a:srgbClr val="002060"/>
              </a:solidFill>
              <a:effectLst/>
              <a:latin typeface="Bookman Old Style" panose="020506040505050202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2060"/>
                </a:solidFill>
                <a:effectLst/>
                <a:latin typeface="Bookman Old Style" panose="02050604050505020204" pitchFamily="18" charset="0"/>
              </a:rPr>
              <a:t>7A. Penalty</a:t>
            </a:r>
            <a:endParaRPr kumimoji="0" lang="en-US" altLang="en-US" sz="2400" b="0" i="0" u="none" strike="noStrike" cap="none" normalizeH="0" baseline="0" dirty="0">
              <a:ln>
                <a:noFill/>
              </a:ln>
              <a:solidFill>
                <a:srgbClr val="002060"/>
              </a:solidFill>
              <a:effectLst/>
              <a:latin typeface="Bookman Old Style" panose="020506040505050202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2060"/>
                </a:solidFill>
                <a:effectLst/>
                <a:latin typeface="Bookman Old Style" panose="02050604050505020204" pitchFamily="18" charset="0"/>
              </a:rPr>
              <a:t>If a One Person Company or any officer of such company contravenes any of the provisions of these rules, the One Person Company or any officer of the such Company shall be punishable with fine which may extend to five thousand rupees and with a further fine which may extend to five hundred rupees for every day after the first offence during which such contravention continues</a:t>
            </a:r>
          </a:p>
          <a:p>
            <a:endParaRPr lang="en-US" dirty="0"/>
          </a:p>
        </p:txBody>
      </p:sp>
    </p:spTree>
    <p:extLst>
      <p:ext uri="{BB962C8B-B14F-4D97-AF65-F5344CB8AC3E}">
        <p14:creationId xmlns:p14="http://schemas.microsoft.com/office/powerpoint/2010/main" val="390850511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Conversion of OPC to Private/Public Company</a:t>
            </a:r>
            <a:endParaRPr lang="en-IN" dirty="0"/>
          </a:p>
        </p:txBody>
      </p:sp>
      <p:sp>
        <p:nvSpPr>
          <p:cNvPr id="3" name="Content Placeholder 2"/>
          <p:cNvSpPr>
            <a:spLocks noGrp="1"/>
          </p:cNvSpPr>
          <p:nvPr>
            <p:ph sz="quarter" idx="1"/>
          </p:nvPr>
        </p:nvSpPr>
        <p:spPr/>
        <p:txBody>
          <a:bodyPr>
            <a:normAutofit fontScale="92500" lnSpcReduction="20000"/>
          </a:bodyPr>
          <a:lstStyle/>
          <a:p>
            <a:pPr algn="just"/>
            <a:r>
              <a:rPr lang="en-IN" sz="2400" b="0" i="0" dirty="0">
                <a:solidFill>
                  <a:srgbClr val="002060"/>
                </a:solidFill>
                <a:effectLst/>
                <a:latin typeface="Bookman Old Style" panose="02050604050505020204" pitchFamily="18" charset="0"/>
              </a:rPr>
              <a:t>Section 18 of the </a:t>
            </a:r>
            <a:r>
              <a:rPr lang="en-IN" sz="2400" b="0" i="0" dirty="0" smtClean="0">
                <a:solidFill>
                  <a:srgbClr val="002060"/>
                </a:solidFill>
                <a:effectLst/>
                <a:latin typeface="Bookman Old Style" panose="02050604050505020204" pitchFamily="18" charset="0"/>
              </a:rPr>
              <a:t>Companies Act, 2013 read with Rule </a:t>
            </a:r>
            <a:r>
              <a:rPr lang="en-IN" sz="2400" b="0" i="0" dirty="0">
                <a:solidFill>
                  <a:srgbClr val="002060"/>
                </a:solidFill>
                <a:effectLst/>
                <a:latin typeface="Bookman Old Style" panose="02050604050505020204" pitchFamily="18" charset="0"/>
              </a:rPr>
              <a:t>7(4) </a:t>
            </a:r>
            <a:r>
              <a:rPr lang="en-IN" sz="2400" b="0" i="0" dirty="0" smtClean="0">
                <a:solidFill>
                  <a:srgbClr val="002060"/>
                </a:solidFill>
                <a:effectLst/>
                <a:latin typeface="Bookman Old Style" panose="02050604050505020204" pitchFamily="18" charset="0"/>
              </a:rPr>
              <a:t>Companies (Incorporation) Rules, 2014</a:t>
            </a:r>
            <a:endParaRPr lang="en-IN" sz="2400" b="1" i="0" u="none" strike="noStrike" dirty="0">
              <a:solidFill>
                <a:srgbClr val="002060"/>
              </a:solidFill>
              <a:effectLst/>
              <a:latin typeface="Bookman Old Style" panose="02050604050505020204" pitchFamily="18" charset="0"/>
            </a:endParaRPr>
          </a:p>
          <a:p>
            <a:pPr marL="0" indent="0" algn="just">
              <a:buNone/>
            </a:pPr>
            <a:r>
              <a:rPr lang="en-IN" sz="2400" b="0" i="0" u="sng" dirty="0">
                <a:solidFill>
                  <a:srgbClr val="002060"/>
                </a:solidFill>
                <a:effectLst/>
                <a:latin typeface="Bookman Old Style" panose="02050604050505020204" pitchFamily="18" charset="0"/>
              </a:rPr>
              <a:t>Two ways of Conversion</a:t>
            </a:r>
            <a:endParaRPr lang="en-IN" sz="2400" b="0" i="0" dirty="0">
              <a:solidFill>
                <a:srgbClr val="002060"/>
              </a:solidFill>
              <a:effectLst/>
              <a:latin typeface="Bookman Old Style" panose="02050604050505020204" pitchFamily="18" charset="0"/>
            </a:endParaRPr>
          </a:p>
          <a:p>
            <a:pPr marL="0" indent="0" algn="just">
              <a:buNone/>
            </a:pPr>
            <a:r>
              <a:rPr lang="en-IN" sz="2400" b="0" i="0" dirty="0">
                <a:solidFill>
                  <a:srgbClr val="002060"/>
                </a:solidFill>
                <a:effectLst/>
                <a:latin typeface="Bookman Old Style" panose="02050604050505020204" pitchFamily="18" charset="0"/>
              </a:rPr>
              <a:t>(a) Voluntary Conversion</a:t>
            </a:r>
          </a:p>
          <a:p>
            <a:pPr marL="0" indent="0" algn="just">
              <a:buNone/>
            </a:pPr>
            <a:r>
              <a:rPr lang="en-IN" sz="2400" b="0" i="0" dirty="0">
                <a:solidFill>
                  <a:srgbClr val="002060"/>
                </a:solidFill>
                <a:effectLst/>
                <a:latin typeface="Bookman Old Style" panose="02050604050505020204" pitchFamily="18" charset="0"/>
              </a:rPr>
              <a:t>Voluntary conversion into a private limited company is not permitted unless two years is expired from the date of incorporation of the OPC. Though, if the paid-up share capital exceeds rupees 50 lakhs or if its average turnovers exceed INR 2 crores then within two months, the OPC could convert into a private limited company.</a:t>
            </a:r>
          </a:p>
          <a:p>
            <a:pPr marL="0" indent="0" algn="just">
              <a:buNone/>
            </a:pPr>
            <a:r>
              <a:rPr lang="en-IN" sz="2400" b="0" i="0" dirty="0">
                <a:solidFill>
                  <a:srgbClr val="002060"/>
                </a:solidFill>
                <a:effectLst/>
                <a:latin typeface="Bookman Old Style" panose="02050604050505020204" pitchFamily="18" charset="0"/>
              </a:rPr>
              <a:t>OPC has to communicate voluntary conversion to a registrar of companies in </a:t>
            </a:r>
            <a:r>
              <a:rPr lang="en-IN" sz="2400" b="1" i="0" dirty="0">
                <a:solidFill>
                  <a:srgbClr val="002060"/>
                </a:solidFill>
                <a:effectLst/>
                <a:latin typeface="Bookman Old Style" panose="02050604050505020204" pitchFamily="18" charset="0"/>
              </a:rPr>
              <a:t>form INC 5</a:t>
            </a:r>
            <a:r>
              <a:rPr lang="en-IN" sz="2400" b="0" i="0" dirty="0">
                <a:solidFill>
                  <a:srgbClr val="002060"/>
                </a:solidFill>
                <a:effectLst/>
                <a:latin typeface="Bookman Old Style" panose="02050604050505020204" pitchFamily="18" charset="0"/>
              </a:rPr>
              <a:t> within sixty days.</a:t>
            </a:r>
          </a:p>
          <a:p>
            <a:pPr marL="0" indent="0" algn="just">
              <a:buNone/>
            </a:pPr>
            <a:r>
              <a:rPr lang="en-IN" sz="2400" b="0" i="0" dirty="0">
                <a:solidFill>
                  <a:srgbClr val="002060"/>
                </a:solidFill>
                <a:effectLst/>
                <a:latin typeface="Bookman Old Style" panose="02050604050505020204" pitchFamily="18" charset="0"/>
              </a:rPr>
              <a:t>For converting to a private limited company, OPC is required to have 2 directors and 2 members.</a:t>
            </a:r>
          </a:p>
          <a:p>
            <a:pPr marL="0" indent="0">
              <a:buNone/>
            </a:pPr>
            <a:endParaRPr lang="en-IN" dirty="0"/>
          </a:p>
        </p:txBody>
      </p:sp>
    </p:spTree>
    <p:extLst>
      <p:ext uri="{BB962C8B-B14F-4D97-AF65-F5344CB8AC3E}">
        <p14:creationId xmlns:p14="http://schemas.microsoft.com/office/powerpoint/2010/main" val="11015717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F30199-DDFE-4C87-BD29-01C3B64CD2F0}"/>
              </a:ext>
            </a:extLst>
          </p:cNvPr>
          <p:cNvSpPr>
            <a:spLocks noGrp="1"/>
          </p:cNvSpPr>
          <p:nvPr>
            <p:ph type="title"/>
          </p:nvPr>
        </p:nvSpPr>
        <p:spPr/>
        <p:txBody>
          <a:bodyPr>
            <a:normAutofit fontScale="90000"/>
          </a:bodyPr>
          <a:lstStyle/>
          <a:p>
            <a:r>
              <a:rPr lang="en-US" dirty="0"/>
              <a:t>Conversion of OPC to Private/Public Company</a:t>
            </a:r>
          </a:p>
        </p:txBody>
      </p:sp>
      <p:sp>
        <p:nvSpPr>
          <p:cNvPr id="3" name="Content Placeholder 2">
            <a:extLst>
              <a:ext uri="{FF2B5EF4-FFF2-40B4-BE49-F238E27FC236}">
                <a16:creationId xmlns:a16="http://schemas.microsoft.com/office/drawing/2014/main" xmlns="" id="{E911D807-178B-48A8-AEB4-0F2DAFC92A6E}"/>
              </a:ext>
            </a:extLst>
          </p:cNvPr>
          <p:cNvSpPr>
            <a:spLocks noGrp="1"/>
          </p:cNvSpPr>
          <p:nvPr>
            <p:ph sz="quarter" idx="1"/>
          </p:nvPr>
        </p:nvSpPr>
        <p:spPr>
          <a:xfrm>
            <a:off x="301752" y="1527048"/>
            <a:ext cx="8503920" cy="4926288"/>
          </a:xfrm>
        </p:spPr>
        <p:txBody>
          <a:bodyPr>
            <a:normAutofit fontScale="92500" lnSpcReduction="20000"/>
          </a:bodyPr>
          <a:lstStyle/>
          <a:p>
            <a:pPr marL="0" indent="0" algn="l">
              <a:buNone/>
            </a:pPr>
            <a:r>
              <a:rPr lang="en-US" b="0" i="0" u="sng" dirty="0">
                <a:solidFill>
                  <a:srgbClr val="3366FF"/>
                </a:solidFill>
                <a:effectLst/>
                <a:latin typeface="Arial" panose="020B0604020202020204" pitchFamily="34" charset="0"/>
              </a:rPr>
              <a:t>Mandatory/Compulsory </a:t>
            </a:r>
            <a:r>
              <a:rPr lang="en-US" b="0" i="0" u="sng" dirty="0" smtClean="0">
                <a:solidFill>
                  <a:srgbClr val="3366FF"/>
                </a:solidFill>
                <a:effectLst/>
                <a:latin typeface="Arial" panose="020B0604020202020204" pitchFamily="34" charset="0"/>
              </a:rPr>
              <a:t>Conversion </a:t>
            </a:r>
            <a:r>
              <a:rPr lang="en-US" b="0" i="0" u="sng" dirty="0" smtClean="0">
                <a:solidFill>
                  <a:srgbClr val="FF0000"/>
                </a:solidFill>
                <a:effectLst/>
                <a:latin typeface="Arial" panose="020B0604020202020204" pitchFamily="34" charset="0"/>
              </a:rPr>
              <a:t>(now redundant in view of the recent amendment </a:t>
            </a:r>
            <a:r>
              <a:rPr lang="en-US" b="0" i="0" u="sng" dirty="0" err="1" smtClean="0">
                <a:solidFill>
                  <a:srgbClr val="FF0000"/>
                </a:solidFill>
                <a:effectLst/>
                <a:latin typeface="Arial" panose="020B0604020202020204" pitchFamily="34" charset="0"/>
              </a:rPr>
              <a:t>w.e.f</a:t>
            </a:r>
            <a:r>
              <a:rPr lang="en-US" b="0" i="0" u="sng" dirty="0" smtClean="0">
                <a:solidFill>
                  <a:srgbClr val="FF0000"/>
                </a:solidFill>
                <a:effectLst/>
                <a:latin typeface="Arial" panose="020B0604020202020204" pitchFamily="34" charset="0"/>
              </a:rPr>
              <a:t>. February 1, 2021)</a:t>
            </a:r>
            <a:endParaRPr lang="en-IN" b="0" i="0" dirty="0">
              <a:solidFill>
                <a:srgbClr val="FF0000"/>
              </a:solidFill>
              <a:effectLst/>
              <a:latin typeface="Gilroy"/>
            </a:endParaRPr>
          </a:p>
          <a:p>
            <a:pPr algn="l"/>
            <a:r>
              <a:rPr lang="en-IN" b="0" i="0" dirty="0">
                <a:solidFill>
                  <a:srgbClr val="314259"/>
                </a:solidFill>
                <a:effectLst/>
                <a:latin typeface="Gilroy"/>
              </a:rPr>
              <a:t>This is a condition where you need to convert an OPC to private limited company compulsorily.  It is because an OPC has paid up share capital that exceeds Rs. 50 lakhs and the yearly turnover of immediately previous three consecutive financial years is more than 2 Crores rupees, then it is obligatory for anyone to convert. Such company has to compulsorily convert to a private or public limited company within a period of 6 months from the date when the paid-up share capital exceeded 50 lakhs rupees or the last date of the related period in which the average annual turnover surpasses 2 Crore rupees.</a:t>
            </a:r>
          </a:p>
          <a:p>
            <a:endParaRPr lang="en-US" dirty="0"/>
          </a:p>
        </p:txBody>
      </p:sp>
    </p:spTree>
    <p:extLst>
      <p:ext uri="{BB962C8B-B14F-4D97-AF65-F5344CB8AC3E}">
        <p14:creationId xmlns:p14="http://schemas.microsoft.com/office/powerpoint/2010/main" val="6767921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Conversion of OPC to Private/Public Company</a:t>
            </a:r>
            <a:endParaRPr lang="en-IN" dirty="0"/>
          </a:p>
        </p:txBody>
      </p:sp>
      <p:sp>
        <p:nvSpPr>
          <p:cNvPr id="3" name="Content Placeholder 2"/>
          <p:cNvSpPr>
            <a:spLocks noGrp="1"/>
          </p:cNvSpPr>
          <p:nvPr>
            <p:ph sz="quarter" idx="1"/>
          </p:nvPr>
        </p:nvSpPr>
        <p:spPr/>
        <p:txBody>
          <a:bodyPr/>
          <a:lstStyle/>
          <a:p>
            <a:r>
              <a:rPr lang="en-IN" sz="2800" dirty="0" smtClean="0">
                <a:solidFill>
                  <a:schemeClr val="dk1"/>
                </a:solidFill>
                <a:latin typeface="Bookman Old Style" pitchFamily="18" charset="0"/>
              </a:rPr>
              <a:t>In view of the recent amendment of Rule 7(1) with effect from February 1, 2021:</a:t>
            </a:r>
          </a:p>
          <a:p>
            <a:r>
              <a:rPr lang="en-IN" sz="2800" dirty="0" smtClean="0">
                <a:solidFill>
                  <a:schemeClr val="dk1"/>
                </a:solidFill>
                <a:latin typeface="Bookman Old Style" pitchFamily="18" charset="0"/>
              </a:rPr>
              <a:t> A </a:t>
            </a:r>
            <a:r>
              <a:rPr lang="en-IN" sz="2800" dirty="0">
                <a:solidFill>
                  <a:schemeClr val="dk1"/>
                </a:solidFill>
                <a:latin typeface="Bookman Old Style" pitchFamily="18" charset="0"/>
              </a:rPr>
              <a:t>private company other than a company registered under section 8 of the Act may convert itself into one person company by passing a special resolution in the general meeting.</a:t>
            </a:r>
          </a:p>
          <a:p>
            <a:endParaRPr lang="en-IN" dirty="0"/>
          </a:p>
        </p:txBody>
      </p:sp>
    </p:spTree>
    <p:extLst>
      <p:ext uri="{BB962C8B-B14F-4D97-AF65-F5344CB8AC3E}">
        <p14:creationId xmlns:p14="http://schemas.microsoft.com/office/powerpoint/2010/main" val="13402173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5210C8-0D0E-47BB-81BB-5A4EB93F2D9D}"/>
              </a:ext>
            </a:extLst>
          </p:cNvPr>
          <p:cNvSpPr>
            <a:spLocks noGrp="1"/>
          </p:cNvSpPr>
          <p:nvPr>
            <p:ph type="title"/>
          </p:nvPr>
        </p:nvSpPr>
        <p:spPr/>
        <p:txBody>
          <a:bodyPr>
            <a:normAutofit fontScale="90000"/>
          </a:bodyPr>
          <a:lstStyle/>
          <a:p>
            <a:r>
              <a:rPr lang="en-US" dirty="0"/>
              <a:t>Conversion of OPC to Private/Public Company</a:t>
            </a:r>
          </a:p>
        </p:txBody>
      </p:sp>
      <p:sp>
        <p:nvSpPr>
          <p:cNvPr id="3" name="Content Placeholder 2">
            <a:extLst>
              <a:ext uri="{FF2B5EF4-FFF2-40B4-BE49-F238E27FC236}">
                <a16:creationId xmlns:a16="http://schemas.microsoft.com/office/drawing/2014/main" xmlns="" id="{55C44070-262E-42B7-A8E6-F9641CB989BC}"/>
              </a:ext>
            </a:extLst>
          </p:cNvPr>
          <p:cNvSpPr>
            <a:spLocks noGrp="1"/>
          </p:cNvSpPr>
          <p:nvPr>
            <p:ph sz="quarter" idx="1"/>
          </p:nvPr>
        </p:nvSpPr>
        <p:spPr/>
        <p:txBody>
          <a:bodyPr>
            <a:normAutofit fontScale="92500" lnSpcReduction="10000"/>
          </a:bodyPr>
          <a:lstStyle/>
          <a:p>
            <a:pPr algn="l"/>
            <a:r>
              <a:rPr lang="en-IN" b="0" i="0" dirty="0">
                <a:solidFill>
                  <a:srgbClr val="314259"/>
                </a:solidFill>
                <a:effectLst/>
                <a:latin typeface="Bookman Old Style" panose="02050604050505020204" pitchFamily="18" charset="0"/>
              </a:rPr>
              <a:t>The conversion is made by just passing a special resolution in the general meeting. </a:t>
            </a:r>
            <a:r>
              <a:rPr lang="en-IN" b="0" i="0" dirty="0" smtClean="0">
                <a:solidFill>
                  <a:srgbClr val="314259"/>
                </a:solidFill>
                <a:effectLst/>
                <a:latin typeface="Bookman Old Style" panose="02050604050505020204" pitchFamily="18" charset="0"/>
              </a:rPr>
              <a:t>No </a:t>
            </a:r>
            <a:r>
              <a:rPr lang="en-IN" b="0" i="0" dirty="0">
                <a:solidFill>
                  <a:srgbClr val="314259"/>
                </a:solidFill>
                <a:effectLst/>
                <a:latin typeface="Bookman Old Style" panose="02050604050505020204" pitchFamily="18" charset="0"/>
              </a:rPr>
              <a:t>objection certificate in written from the creditors, and the other members </a:t>
            </a:r>
            <a:r>
              <a:rPr lang="en-IN" b="0" i="0" dirty="0" smtClean="0">
                <a:solidFill>
                  <a:srgbClr val="314259"/>
                </a:solidFill>
                <a:effectLst/>
                <a:latin typeface="Bookman Old Style" panose="02050604050505020204" pitchFamily="18" charset="0"/>
              </a:rPr>
              <a:t>to be in place before </a:t>
            </a:r>
            <a:r>
              <a:rPr lang="en-IN" b="0" i="0" dirty="0">
                <a:solidFill>
                  <a:srgbClr val="314259"/>
                </a:solidFill>
                <a:effectLst/>
                <a:latin typeface="Bookman Old Style" panose="02050604050505020204" pitchFamily="18" charset="0"/>
              </a:rPr>
              <a:t>the resolution are passed</a:t>
            </a:r>
            <a:r>
              <a:rPr lang="en-IN" b="0" i="0" dirty="0" smtClean="0">
                <a:solidFill>
                  <a:srgbClr val="314259"/>
                </a:solidFill>
                <a:effectLst/>
                <a:latin typeface="Bookman Old Style" panose="02050604050505020204" pitchFamily="18" charset="0"/>
              </a:rPr>
              <a:t>.</a:t>
            </a:r>
          </a:p>
          <a:p>
            <a:pPr lvl="1"/>
            <a:r>
              <a:rPr lang="en-US" dirty="0" smtClean="0">
                <a:solidFill>
                  <a:srgbClr val="314259"/>
                </a:solidFill>
                <a:latin typeface="Bookman Old Style" panose="02050604050505020204" pitchFamily="18" charset="0"/>
              </a:rPr>
              <a:t>Passing the Special resolution</a:t>
            </a:r>
          </a:p>
          <a:p>
            <a:pPr lvl="1"/>
            <a:r>
              <a:rPr lang="en-US" b="0" i="0" dirty="0" smtClean="0">
                <a:solidFill>
                  <a:srgbClr val="314259"/>
                </a:solidFill>
                <a:effectLst/>
                <a:latin typeface="Bookman Old Style" panose="02050604050505020204" pitchFamily="18" charset="0"/>
              </a:rPr>
              <a:t>Intimating to the ROC</a:t>
            </a:r>
            <a:endParaRPr lang="en-IN" dirty="0">
              <a:solidFill>
                <a:srgbClr val="314259"/>
              </a:solidFill>
              <a:latin typeface="Bookman Old Style" panose="02050604050505020204" pitchFamily="18" charset="0"/>
            </a:endParaRPr>
          </a:p>
          <a:p>
            <a:pPr lvl="1"/>
            <a:r>
              <a:rPr lang="en-IN" sz="2800" dirty="0" smtClean="0">
                <a:solidFill>
                  <a:srgbClr val="314259"/>
                </a:solidFill>
                <a:latin typeface="Bookman Old Style" panose="02050604050505020204" pitchFamily="18" charset="0"/>
              </a:rPr>
              <a:t>Application </a:t>
            </a:r>
            <a:r>
              <a:rPr lang="en-IN" sz="2800" dirty="0">
                <a:solidFill>
                  <a:srgbClr val="314259"/>
                </a:solidFill>
                <a:latin typeface="Bookman Old Style" panose="02050604050505020204" pitchFamily="18" charset="0"/>
              </a:rPr>
              <a:t>for conversion of OPC to Private Limited Company</a:t>
            </a:r>
          </a:p>
          <a:p>
            <a:pPr algn="just"/>
            <a:r>
              <a:rPr lang="en-IN" sz="2800" dirty="0">
                <a:solidFill>
                  <a:srgbClr val="314259"/>
                </a:solidFill>
                <a:latin typeface="Bookman Old Style" panose="02050604050505020204" pitchFamily="18" charset="0"/>
              </a:rPr>
              <a:t>The company shall file an application in Form No. INC. 6 </a:t>
            </a:r>
            <a:r>
              <a:rPr lang="en-IN" sz="2800" dirty="0" smtClean="0">
                <a:solidFill>
                  <a:srgbClr val="314259"/>
                </a:solidFill>
                <a:latin typeface="Bookman Old Style" panose="02050604050505020204" pitchFamily="18" charset="0"/>
              </a:rPr>
              <a:t>within 30 </a:t>
            </a:r>
            <a:r>
              <a:rPr lang="en-IN" sz="2800" dirty="0">
                <a:solidFill>
                  <a:srgbClr val="314259"/>
                </a:solidFill>
                <a:latin typeface="Bookman Old Style" panose="02050604050505020204" pitchFamily="18" charset="0"/>
              </a:rPr>
              <a:t>days of voluntarily conversion</a:t>
            </a:r>
          </a:p>
          <a:p>
            <a:pPr marL="0" indent="0" algn="l">
              <a:buNone/>
            </a:pPr>
            <a:endParaRPr lang="en-IN" u="sng" dirty="0">
              <a:solidFill>
                <a:srgbClr val="3366FF"/>
              </a:solidFill>
              <a:latin typeface="Arial" panose="020B0604020202020204" pitchFamily="34" charset="0"/>
            </a:endParaRPr>
          </a:p>
          <a:p>
            <a:pPr algn="l"/>
            <a:endParaRPr lang="en-IN" b="0" i="0" dirty="0">
              <a:solidFill>
                <a:srgbClr val="314259"/>
              </a:solidFill>
              <a:effectLst/>
              <a:latin typeface="Gilroy"/>
            </a:endParaRPr>
          </a:p>
          <a:p>
            <a:endParaRPr lang="en-US" dirty="0"/>
          </a:p>
        </p:txBody>
      </p:sp>
    </p:spTree>
    <p:extLst>
      <p:ext uri="{BB962C8B-B14F-4D97-AF65-F5344CB8AC3E}">
        <p14:creationId xmlns:p14="http://schemas.microsoft.com/office/powerpoint/2010/main" val="3319655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16632"/>
            <a:ext cx="8534400" cy="720080"/>
          </a:xfrm>
        </p:spPr>
        <p:txBody>
          <a:bodyPr/>
          <a:lstStyle/>
          <a:p>
            <a:r>
              <a:rPr lang="en-IN" dirty="0">
                <a:solidFill>
                  <a:schemeClr val="tx2"/>
                </a:solidFill>
              </a:rPr>
              <a:t>Definitions (Contd.)</a:t>
            </a:r>
            <a:endParaRPr lang="en-IN" dirty="0"/>
          </a:p>
        </p:txBody>
      </p:sp>
      <p:sp>
        <p:nvSpPr>
          <p:cNvPr id="3" name="Content Placeholder 2"/>
          <p:cNvSpPr>
            <a:spLocks noGrp="1"/>
          </p:cNvSpPr>
          <p:nvPr>
            <p:ph sz="quarter" idx="1"/>
          </p:nvPr>
        </p:nvSpPr>
        <p:spPr>
          <a:xfrm>
            <a:off x="301752" y="1340768"/>
            <a:ext cx="8503920" cy="4968552"/>
          </a:xfrm>
        </p:spPr>
        <p:txBody>
          <a:bodyPr>
            <a:noAutofit/>
          </a:bodyPr>
          <a:lstStyle/>
          <a:p>
            <a:pPr marL="274320" lvl="1">
              <a:buClr>
                <a:schemeClr val="accent1"/>
              </a:buClr>
              <a:buSzPct val="85000"/>
              <a:buFont typeface="Wingdings 2"/>
              <a:buChar char=""/>
            </a:pPr>
            <a:r>
              <a:rPr lang="en-IN" sz="1900" dirty="0">
                <a:solidFill>
                  <a:srgbClr val="FF0000"/>
                </a:solidFill>
              </a:rPr>
              <a:t>Small Company [Section 2(85)] </a:t>
            </a:r>
            <a:r>
              <a:rPr lang="en-IN" sz="1900" dirty="0" err="1">
                <a:solidFill>
                  <a:srgbClr val="FF0000"/>
                </a:solidFill>
              </a:rPr>
              <a:t>w.e.f</a:t>
            </a:r>
            <a:r>
              <a:rPr lang="en-IN" sz="1900" dirty="0">
                <a:solidFill>
                  <a:srgbClr val="FF0000"/>
                </a:solidFill>
              </a:rPr>
              <a:t> April 1, 2021</a:t>
            </a:r>
            <a:endParaRPr lang="en-IN" sz="1900" dirty="0"/>
          </a:p>
          <a:p>
            <a:pPr lvl="1"/>
            <a:r>
              <a:rPr lang="en-IN" sz="1900" dirty="0">
                <a:solidFill>
                  <a:schemeClr val="tx1"/>
                </a:solidFill>
              </a:rPr>
              <a:t>‘‘small company’’ means a company, other than a public company,—</a:t>
            </a:r>
          </a:p>
          <a:p>
            <a:pPr lvl="1"/>
            <a:r>
              <a:rPr lang="en-IN" sz="1900" dirty="0">
                <a:solidFill>
                  <a:schemeClr val="tx1"/>
                </a:solidFill>
              </a:rPr>
              <a:t>(</a:t>
            </a:r>
            <a:r>
              <a:rPr lang="en-IN" sz="1900" i="1" dirty="0">
                <a:solidFill>
                  <a:schemeClr val="tx1"/>
                </a:solidFill>
              </a:rPr>
              <a:t>i</a:t>
            </a:r>
            <a:r>
              <a:rPr lang="en-IN" sz="1900" dirty="0">
                <a:solidFill>
                  <a:schemeClr val="tx1"/>
                </a:solidFill>
              </a:rPr>
              <a:t>) paid-up share capital of which does not exceed </a:t>
            </a:r>
            <a:r>
              <a:rPr lang="en-IN" sz="1900" strike="sngStrike" dirty="0">
                <a:solidFill>
                  <a:schemeClr val="tx1"/>
                </a:solidFill>
              </a:rPr>
              <a:t>fifty lakh </a:t>
            </a:r>
            <a:r>
              <a:rPr lang="en-IN" sz="1900" dirty="0">
                <a:solidFill>
                  <a:schemeClr val="tx1"/>
                </a:solidFill>
              </a:rPr>
              <a:t> two crores rupees or such higher amount as may be prescribed which shall not be more than </a:t>
            </a:r>
            <a:r>
              <a:rPr lang="en-IN" sz="1900" strike="sngStrike" dirty="0">
                <a:solidFill>
                  <a:schemeClr val="tx1"/>
                </a:solidFill>
              </a:rPr>
              <a:t>five</a:t>
            </a:r>
            <a:r>
              <a:rPr lang="en-IN" sz="1900" dirty="0">
                <a:solidFill>
                  <a:schemeClr val="tx1"/>
                </a:solidFill>
              </a:rPr>
              <a:t> ten crore rupees; </a:t>
            </a:r>
            <a:r>
              <a:rPr lang="en-IN" sz="1900" strike="sngStrike" dirty="0">
                <a:solidFill>
                  <a:schemeClr val="tx1"/>
                </a:solidFill>
              </a:rPr>
              <a:t>or</a:t>
            </a:r>
            <a:r>
              <a:rPr lang="en-IN" sz="1900" dirty="0">
                <a:solidFill>
                  <a:schemeClr val="tx1"/>
                </a:solidFill>
              </a:rPr>
              <a:t> and</a:t>
            </a:r>
          </a:p>
          <a:p>
            <a:pPr lvl="1"/>
            <a:r>
              <a:rPr lang="en-IN" sz="1900" dirty="0">
                <a:solidFill>
                  <a:schemeClr val="tx1"/>
                </a:solidFill>
              </a:rPr>
              <a:t>(</a:t>
            </a:r>
            <a:r>
              <a:rPr lang="en-IN" sz="1900" i="1" dirty="0">
                <a:solidFill>
                  <a:schemeClr val="tx1"/>
                </a:solidFill>
              </a:rPr>
              <a:t>ii</a:t>
            </a:r>
            <a:r>
              <a:rPr lang="en-IN" sz="1900" dirty="0">
                <a:solidFill>
                  <a:schemeClr val="tx1"/>
                </a:solidFill>
              </a:rPr>
              <a:t>) turnover of which as per its last profit and loss account does not exceed </a:t>
            </a:r>
            <a:r>
              <a:rPr lang="en-IN" sz="1900" strike="sngStrike" dirty="0">
                <a:solidFill>
                  <a:schemeClr val="tx1"/>
                </a:solidFill>
              </a:rPr>
              <a:t>two</a:t>
            </a:r>
            <a:r>
              <a:rPr lang="en-IN" sz="1900" dirty="0">
                <a:solidFill>
                  <a:schemeClr val="tx1"/>
                </a:solidFill>
              </a:rPr>
              <a:t> twenty crore rupees or such higher amount as may be prescribed which shall not be more than </a:t>
            </a:r>
            <a:r>
              <a:rPr lang="en-IN" sz="1900" strike="sngStrike" dirty="0">
                <a:solidFill>
                  <a:schemeClr val="tx1"/>
                </a:solidFill>
              </a:rPr>
              <a:t>twenty</a:t>
            </a:r>
            <a:r>
              <a:rPr lang="en-IN" sz="1900" dirty="0">
                <a:solidFill>
                  <a:schemeClr val="tx1"/>
                </a:solidFill>
              </a:rPr>
              <a:t> one hundred crore rupees:</a:t>
            </a:r>
          </a:p>
          <a:p>
            <a:pPr lvl="1"/>
            <a:r>
              <a:rPr lang="en-IN" sz="1900" dirty="0">
                <a:solidFill>
                  <a:schemeClr val="tx1"/>
                </a:solidFill>
              </a:rPr>
              <a:t>Provided that nothing in this clause shall apply to—</a:t>
            </a:r>
          </a:p>
          <a:p>
            <a:pPr lvl="1"/>
            <a:r>
              <a:rPr lang="en-IN" sz="1900" dirty="0">
                <a:solidFill>
                  <a:schemeClr val="tx1"/>
                </a:solidFill>
              </a:rPr>
              <a:t>(</a:t>
            </a:r>
            <a:r>
              <a:rPr lang="en-IN" sz="1900" i="1" dirty="0">
                <a:solidFill>
                  <a:schemeClr val="tx1"/>
                </a:solidFill>
              </a:rPr>
              <a:t>A</a:t>
            </a:r>
            <a:r>
              <a:rPr lang="en-IN" sz="1900" dirty="0">
                <a:solidFill>
                  <a:schemeClr val="tx1"/>
                </a:solidFill>
              </a:rPr>
              <a:t>) a holding company or a subsidiary company;</a:t>
            </a:r>
          </a:p>
          <a:p>
            <a:pPr lvl="1"/>
            <a:r>
              <a:rPr lang="en-IN" sz="1900" dirty="0">
                <a:solidFill>
                  <a:schemeClr val="tx1"/>
                </a:solidFill>
              </a:rPr>
              <a:t>(</a:t>
            </a:r>
            <a:r>
              <a:rPr lang="en-IN" sz="1900" i="1" dirty="0">
                <a:solidFill>
                  <a:schemeClr val="tx1"/>
                </a:solidFill>
              </a:rPr>
              <a:t>B</a:t>
            </a:r>
            <a:r>
              <a:rPr lang="en-IN" sz="1900" dirty="0">
                <a:solidFill>
                  <a:schemeClr val="tx1"/>
                </a:solidFill>
              </a:rPr>
              <a:t>) a company registered under section 8; or</a:t>
            </a:r>
          </a:p>
          <a:p>
            <a:pPr lvl="1"/>
            <a:r>
              <a:rPr lang="en-IN" sz="1900" dirty="0">
                <a:solidFill>
                  <a:schemeClr val="tx1"/>
                </a:solidFill>
              </a:rPr>
              <a:t>(</a:t>
            </a:r>
            <a:r>
              <a:rPr lang="en-IN" sz="1900" i="1" dirty="0">
                <a:solidFill>
                  <a:schemeClr val="tx1"/>
                </a:solidFill>
              </a:rPr>
              <a:t>C</a:t>
            </a:r>
            <a:r>
              <a:rPr lang="en-IN" sz="1900" dirty="0">
                <a:solidFill>
                  <a:schemeClr val="tx1"/>
                </a:solidFill>
              </a:rPr>
              <a:t>) a company or body corporate governed by any special Act;</a:t>
            </a:r>
          </a:p>
          <a:p>
            <a:r>
              <a:rPr lang="en-IN" sz="1900" dirty="0">
                <a:solidFill>
                  <a:srgbClr val="FF0000"/>
                </a:solidFill>
              </a:rPr>
              <a:t>One Person Company </a:t>
            </a:r>
            <a:r>
              <a:rPr lang="en-IN" sz="1900" dirty="0"/>
              <a:t>-: 2(</a:t>
            </a:r>
            <a:r>
              <a:rPr lang="en-IN" sz="1900" i="1" dirty="0"/>
              <a:t>62</a:t>
            </a:r>
            <a:r>
              <a:rPr lang="en-IN" sz="1900" dirty="0"/>
              <a:t>) defines “One Person Company” means a company which has only one person as a member;</a:t>
            </a:r>
          </a:p>
          <a:p>
            <a:endParaRPr lang="en-IN" sz="1800" dirty="0"/>
          </a:p>
        </p:txBody>
      </p:sp>
    </p:spTree>
    <p:extLst>
      <p:ext uri="{BB962C8B-B14F-4D97-AF65-F5344CB8AC3E}">
        <p14:creationId xmlns:p14="http://schemas.microsoft.com/office/powerpoint/2010/main" val="3876539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179149-F2C4-4C78-A1D9-AD2996CEF096}"/>
              </a:ext>
            </a:extLst>
          </p:cNvPr>
          <p:cNvSpPr>
            <a:spLocks noGrp="1"/>
          </p:cNvSpPr>
          <p:nvPr>
            <p:ph type="title"/>
          </p:nvPr>
        </p:nvSpPr>
        <p:spPr/>
        <p:txBody>
          <a:bodyPr>
            <a:normAutofit fontScale="90000"/>
          </a:bodyPr>
          <a:lstStyle/>
          <a:p>
            <a:r>
              <a:rPr lang="en-US" dirty="0"/>
              <a:t>Conversion of OPC to Private/Public Company</a:t>
            </a:r>
          </a:p>
        </p:txBody>
      </p:sp>
      <p:sp>
        <p:nvSpPr>
          <p:cNvPr id="3" name="Content Placeholder 2">
            <a:extLst>
              <a:ext uri="{FF2B5EF4-FFF2-40B4-BE49-F238E27FC236}">
                <a16:creationId xmlns:a16="http://schemas.microsoft.com/office/drawing/2014/main" xmlns="" id="{1E84B0C7-CC40-458F-BCAE-13D329D195CD}"/>
              </a:ext>
            </a:extLst>
          </p:cNvPr>
          <p:cNvSpPr>
            <a:spLocks noGrp="1"/>
          </p:cNvSpPr>
          <p:nvPr>
            <p:ph sz="quarter" idx="1"/>
          </p:nvPr>
        </p:nvSpPr>
        <p:spPr>
          <a:xfrm>
            <a:off x="301752" y="1527048"/>
            <a:ext cx="8503920" cy="5102352"/>
          </a:xfrm>
        </p:spPr>
        <p:txBody>
          <a:bodyPr>
            <a:normAutofit fontScale="77500" lnSpcReduction="20000"/>
          </a:bodyPr>
          <a:lstStyle/>
          <a:p>
            <a:pPr algn="just"/>
            <a:r>
              <a:rPr lang="en-IN" sz="3000" dirty="0">
                <a:solidFill>
                  <a:srgbClr val="314259"/>
                </a:solidFill>
                <a:latin typeface="Gilroy"/>
              </a:rPr>
              <a:t>F</a:t>
            </a:r>
            <a:r>
              <a:rPr lang="en-IN" sz="3000" dirty="0" smtClean="0">
                <a:solidFill>
                  <a:srgbClr val="314259"/>
                </a:solidFill>
                <a:latin typeface="Gilroy"/>
              </a:rPr>
              <a:t>or </a:t>
            </a:r>
            <a:r>
              <a:rPr lang="en-IN" sz="3000" dirty="0">
                <a:solidFill>
                  <a:srgbClr val="314259"/>
                </a:solidFill>
                <a:latin typeface="Gilroy"/>
              </a:rPr>
              <a:t>its </a:t>
            </a:r>
            <a:r>
              <a:rPr lang="en-IN" sz="3000" dirty="0" smtClean="0">
                <a:solidFill>
                  <a:srgbClr val="314259"/>
                </a:solidFill>
                <a:latin typeface="Gilroy"/>
              </a:rPr>
              <a:t>conversion of </a:t>
            </a:r>
            <a:r>
              <a:rPr lang="en-IN" sz="3000" dirty="0">
                <a:solidFill>
                  <a:srgbClr val="314259"/>
                </a:solidFill>
                <a:latin typeface="Gilroy"/>
              </a:rPr>
              <a:t>One Person Company along with fees as provided in in the </a:t>
            </a:r>
            <a:r>
              <a:rPr lang="en-IN" sz="3000" dirty="0" smtClean="0">
                <a:solidFill>
                  <a:srgbClr val="314259"/>
                </a:solidFill>
                <a:latin typeface="Gilroy"/>
              </a:rPr>
              <a:t>Companies (Registration, offices and fees) Rules , 2014, </a:t>
            </a:r>
            <a:r>
              <a:rPr lang="en-IN" sz="3000" dirty="0">
                <a:solidFill>
                  <a:srgbClr val="314259"/>
                </a:solidFill>
                <a:latin typeface="Gilroy"/>
              </a:rPr>
              <a:t>by attaching the following documents, namely: –</a:t>
            </a:r>
          </a:p>
          <a:p>
            <a:pPr algn="just"/>
            <a:r>
              <a:rPr lang="en-IN" sz="3000" dirty="0">
                <a:solidFill>
                  <a:srgbClr val="314259"/>
                </a:solidFill>
                <a:latin typeface="Gilroy"/>
              </a:rPr>
              <a:t>(</a:t>
            </a:r>
            <a:r>
              <a:rPr lang="en-IN" sz="3000" dirty="0" err="1">
                <a:solidFill>
                  <a:srgbClr val="314259"/>
                </a:solidFill>
                <a:latin typeface="Gilroy"/>
              </a:rPr>
              <a:t>i</a:t>
            </a:r>
            <a:r>
              <a:rPr lang="en-IN" sz="3000" dirty="0">
                <a:solidFill>
                  <a:srgbClr val="314259"/>
                </a:solidFill>
                <a:latin typeface="Gilroy"/>
              </a:rPr>
              <a:t>) The directors of the company shall give a declaration by way of affidavit duly sworn in confirming that all members and creditors of the company have given their consent for conversion, </a:t>
            </a:r>
            <a:r>
              <a:rPr lang="en-IN" sz="3000" strike="sngStrike" dirty="0">
                <a:solidFill>
                  <a:srgbClr val="FF0000"/>
                </a:solidFill>
                <a:latin typeface="Gilroy"/>
              </a:rPr>
              <a:t>the paid-up share capital company is fifty lakhs rupees or less or average annual turnover is less than two crores rupees,</a:t>
            </a:r>
            <a:r>
              <a:rPr lang="en-IN" sz="3000" dirty="0">
                <a:solidFill>
                  <a:srgbClr val="314259"/>
                </a:solidFill>
                <a:latin typeface="Gilroy"/>
              </a:rPr>
              <a:t> as the case may be;</a:t>
            </a:r>
          </a:p>
          <a:p>
            <a:pPr algn="just"/>
            <a:r>
              <a:rPr lang="en-IN" sz="3000" dirty="0">
                <a:solidFill>
                  <a:srgbClr val="314259"/>
                </a:solidFill>
                <a:latin typeface="Gilroy"/>
              </a:rPr>
              <a:t>(ii) the list of members and list of creditors;</a:t>
            </a:r>
          </a:p>
          <a:p>
            <a:pPr algn="just"/>
            <a:r>
              <a:rPr lang="en-IN" sz="3000" dirty="0">
                <a:solidFill>
                  <a:srgbClr val="314259"/>
                </a:solidFill>
                <a:latin typeface="Gilroy"/>
              </a:rPr>
              <a:t>iii) the latest Audited Balance Sheet and the Profit and Loss Account; and</a:t>
            </a:r>
          </a:p>
          <a:p>
            <a:pPr algn="just"/>
            <a:r>
              <a:rPr lang="en-IN" sz="3000" dirty="0">
                <a:solidFill>
                  <a:srgbClr val="314259"/>
                </a:solidFill>
                <a:latin typeface="Gilroy"/>
              </a:rPr>
              <a:t>(iv) the copy of No Objection letter of secured creditors</a:t>
            </a:r>
            <a:r>
              <a:rPr lang="en-IN" b="0" i="0" dirty="0">
                <a:solidFill>
                  <a:srgbClr val="475055"/>
                </a:solidFill>
                <a:effectLst/>
                <a:latin typeface="Arial" panose="020B0604020202020204" pitchFamily="34" charset="0"/>
              </a:rPr>
              <a:t>.</a:t>
            </a:r>
          </a:p>
          <a:p>
            <a:endParaRPr lang="en-US" dirty="0"/>
          </a:p>
        </p:txBody>
      </p:sp>
    </p:spTree>
    <p:extLst>
      <p:ext uri="{BB962C8B-B14F-4D97-AF65-F5344CB8AC3E}">
        <p14:creationId xmlns:p14="http://schemas.microsoft.com/office/powerpoint/2010/main" val="25218097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761238-DCD1-4B05-BBD3-114CDEA0D3B0}"/>
              </a:ext>
            </a:extLst>
          </p:cNvPr>
          <p:cNvSpPr>
            <a:spLocks noGrp="1"/>
          </p:cNvSpPr>
          <p:nvPr>
            <p:ph type="title"/>
          </p:nvPr>
        </p:nvSpPr>
        <p:spPr/>
        <p:txBody>
          <a:bodyPr/>
          <a:lstStyle/>
          <a:p>
            <a:r>
              <a:rPr lang="en-US" dirty="0"/>
              <a:t>Conversion of Private Company to LLP</a:t>
            </a:r>
          </a:p>
        </p:txBody>
      </p:sp>
      <p:sp>
        <p:nvSpPr>
          <p:cNvPr id="3" name="Content Placeholder 2">
            <a:extLst>
              <a:ext uri="{FF2B5EF4-FFF2-40B4-BE49-F238E27FC236}">
                <a16:creationId xmlns:a16="http://schemas.microsoft.com/office/drawing/2014/main" xmlns="" id="{3F8A1DFE-4E9D-4257-858D-61D6CC307308}"/>
              </a:ext>
            </a:extLst>
          </p:cNvPr>
          <p:cNvSpPr>
            <a:spLocks noGrp="1"/>
          </p:cNvSpPr>
          <p:nvPr>
            <p:ph sz="quarter" idx="1"/>
          </p:nvPr>
        </p:nvSpPr>
        <p:spPr/>
        <p:txBody>
          <a:bodyPr>
            <a:normAutofit fontScale="92500"/>
          </a:bodyPr>
          <a:lstStyle/>
          <a:p>
            <a:pPr algn="just"/>
            <a:r>
              <a:rPr lang="en-IN" sz="2800" dirty="0">
                <a:solidFill>
                  <a:srgbClr val="314259"/>
                </a:solidFill>
                <a:latin typeface="Bookman Old Style" panose="02050604050505020204" pitchFamily="18" charset="0"/>
              </a:rPr>
              <a:t>The </a:t>
            </a:r>
            <a:r>
              <a:rPr lang="en-IN" sz="2800" dirty="0" smtClean="0">
                <a:solidFill>
                  <a:srgbClr val="314259"/>
                </a:solidFill>
                <a:latin typeface="Bookman Old Style" panose="02050604050505020204" pitchFamily="18" charset="0"/>
              </a:rPr>
              <a:t>Limited Liability Partnership (LLP) </a:t>
            </a:r>
            <a:r>
              <a:rPr lang="en-IN" sz="2800" dirty="0">
                <a:solidFill>
                  <a:srgbClr val="314259"/>
                </a:solidFill>
                <a:latin typeface="Bookman Old Style" panose="02050604050505020204" pitchFamily="18" charset="0"/>
              </a:rPr>
              <a:t>is a separate legal entity, liable to the full extent of its assets but the liability of the partners is limited to their agreed contribution in the LLP. </a:t>
            </a:r>
          </a:p>
          <a:p>
            <a:pPr algn="just"/>
            <a:r>
              <a:rPr lang="en-IN" sz="2800" dirty="0">
                <a:solidFill>
                  <a:srgbClr val="314259"/>
                </a:solidFill>
                <a:latin typeface="Bookman Old Style" panose="02050604050505020204" pitchFamily="18" charset="0"/>
              </a:rPr>
              <a:t>LLPs are preferred form of business as it is an alternative corporate business vehicle that provides the benefits of limited liability of a company and allows its members the flexibility of organizing their internal management on the basis of a mutually arrived agreement, as is the case in a partnership firm</a:t>
            </a:r>
            <a:endParaRPr lang="en-US" sz="2800" dirty="0">
              <a:solidFill>
                <a:srgbClr val="314259"/>
              </a:solidFill>
              <a:latin typeface="Bookman Old Style" panose="02050604050505020204" pitchFamily="18" charset="0"/>
            </a:endParaRPr>
          </a:p>
        </p:txBody>
      </p:sp>
    </p:spTree>
    <p:extLst>
      <p:ext uri="{BB962C8B-B14F-4D97-AF65-F5344CB8AC3E}">
        <p14:creationId xmlns:p14="http://schemas.microsoft.com/office/powerpoint/2010/main" val="415728840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Conversion of Private Company to LLP</a:t>
            </a:r>
            <a:endParaRPr lang="en-IN" dirty="0"/>
          </a:p>
        </p:txBody>
      </p:sp>
      <p:sp>
        <p:nvSpPr>
          <p:cNvPr id="3" name="Content Placeholder 2"/>
          <p:cNvSpPr>
            <a:spLocks noGrp="1"/>
          </p:cNvSpPr>
          <p:nvPr>
            <p:ph sz="quarter" idx="1"/>
          </p:nvPr>
        </p:nvSpPr>
        <p:spPr/>
        <p:txBody>
          <a:bodyPr>
            <a:normAutofit fontScale="62500" lnSpcReduction="20000"/>
          </a:bodyPr>
          <a:lstStyle/>
          <a:p>
            <a:pPr marL="0" indent="0" algn="just">
              <a:buNone/>
            </a:pPr>
            <a:r>
              <a:rPr lang="en-IN" sz="2900" b="0" i="0" u="sng" dirty="0">
                <a:solidFill>
                  <a:srgbClr val="475055"/>
                </a:solidFill>
                <a:effectLst/>
                <a:latin typeface="Bookman Old Style" panose="02050604050505020204" pitchFamily="18" charset="0"/>
              </a:rPr>
              <a:t>PRE-REQUISITIES:</a:t>
            </a:r>
            <a:endParaRPr lang="en-IN" sz="2900" b="0" i="0" dirty="0">
              <a:solidFill>
                <a:srgbClr val="475055"/>
              </a:solidFill>
              <a:effectLst/>
              <a:latin typeface="Bookman Old Style" panose="02050604050505020204" pitchFamily="18" charset="0"/>
            </a:endParaRPr>
          </a:p>
          <a:p>
            <a:pPr algn="just"/>
            <a:r>
              <a:rPr lang="en-IN" sz="2900" dirty="0">
                <a:solidFill>
                  <a:srgbClr val="314259"/>
                </a:solidFill>
                <a:latin typeface="Bookman Old Style" panose="02050604050505020204" pitchFamily="18" charset="0"/>
              </a:rPr>
              <a:t>Every member of the company must agree with the decision of conversion.</a:t>
            </a:r>
          </a:p>
          <a:p>
            <a:pPr algn="just"/>
            <a:r>
              <a:rPr lang="en-IN" sz="2900" dirty="0">
                <a:solidFill>
                  <a:srgbClr val="314259"/>
                </a:solidFill>
                <a:latin typeface="Bookman Old Style" panose="02050604050505020204" pitchFamily="18" charset="0"/>
              </a:rPr>
              <a:t>All the </a:t>
            </a:r>
            <a:r>
              <a:rPr lang="en-IN" sz="2900" dirty="0" smtClean="0">
                <a:solidFill>
                  <a:srgbClr val="314259"/>
                </a:solidFill>
                <a:latin typeface="Bookman Old Style" panose="02050604050505020204" pitchFamily="18" charset="0"/>
              </a:rPr>
              <a:t>members to </a:t>
            </a:r>
            <a:r>
              <a:rPr lang="en-IN" sz="2900" dirty="0">
                <a:solidFill>
                  <a:srgbClr val="314259"/>
                </a:solidFill>
                <a:latin typeface="Bookman Old Style" panose="02050604050505020204" pitchFamily="18" charset="0"/>
              </a:rPr>
              <a:t>become the partners of an LLP and no one else.</a:t>
            </a:r>
          </a:p>
          <a:p>
            <a:pPr algn="just"/>
            <a:r>
              <a:rPr lang="en-IN" sz="2900" dirty="0">
                <a:solidFill>
                  <a:srgbClr val="314259"/>
                </a:solidFill>
                <a:latin typeface="Bookman Old Style" panose="02050604050505020204" pitchFamily="18" charset="0"/>
              </a:rPr>
              <a:t>The latest copy of Income tax return is to be filed with ROC.</a:t>
            </a:r>
          </a:p>
          <a:p>
            <a:pPr algn="just"/>
            <a:r>
              <a:rPr lang="en-IN" sz="2900" dirty="0">
                <a:solidFill>
                  <a:srgbClr val="314259"/>
                </a:solidFill>
                <a:latin typeface="Bookman Old Style" panose="02050604050505020204" pitchFamily="18" charset="0"/>
              </a:rPr>
              <a:t>Not just the members, all the creditors of the company must also agree with the conversion.</a:t>
            </a:r>
          </a:p>
          <a:p>
            <a:pPr algn="just"/>
            <a:r>
              <a:rPr lang="en-IN" sz="2900" dirty="0">
                <a:solidFill>
                  <a:srgbClr val="314259"/>
                </a:solidFill>
                <a:latin typeface="Bookman Old Style" panose="02050604050505020204" pitchFamily="18" charset="0"/>
              </a:rPr>
              <a:t>Under Companies Act, no prosecution should have been initiated procedure to be followed</a:t>
            </a:r>
          </a:p>
          <a:p>
            <a:pPr algn="just"/>
            <a:r>
              <a:rPr lang="en-IN" sz="2900" dirty="0">
                <a:solidFill>
                  <a:srgbClr val="314259"/>
                </a:solidFill>
                <a:latin typeface="Bookman Old Style" panose="02050604050505020204" pitchFamily="18" charset="0"/>
              </a:rPr>
              <a:t>No open (unsatisfied) charges should be pending against the company.</a:t>
            </a:r>
          </a:p>
          <a:p>
            <a:pPr algn="just"/>
            <a:r>
              <a:rPr lang="en-IN" sz="2900" dirty="0">
                <a:solidFill>
                  <a:srgbClr val="314259"/>
                </a:solidFill>
                <a:latin typeface="Bookman Old Style" panose="02050604050505020204" pitchFamily="18" charset="0"/>
              </a:rPr>
              <a:t>At least one balance sheet and annual return should have been filed by the company after its incorporation.</a:t>
            </a:r>
          </a:p>
          <a:p>
            <a:pPr algn="just"/>
            <a:r>
              <a:rPr lang="en-IN" sz="2900" dirty="0">
                <a:solidFill>
                  <a:srgbClr val="314259"/>
                </a:solidFill>
                <a:latin typeface="Bookman Old Style" panose="02050604050505020204" pitchFamily="18" charset="0"/>
              </a:rPr>
              <a:t>The company should be having share capital.</a:t>
            </a:r>
          </a:p>
          <a:p>
            <a:pPr algn="just"/>
            <a:r>
              <a:rPr lang="en-IN" sz="2900" dirty="0">
                <a:solidFill>
                  <a:srgbClr val="314259"/>
                </a:solidFill>
                <a:latin typeface="Bookman Old Style" panose="02050604050505020204" pitchFamily="18" charset="0"/>
              </a:rPr>
              <a:t>The company should not be a ‘Section 25 </a:t>
            </a:r>
            <a:r>
              <a:rPr lang="en-IN" sz="2900" dirty="0" err="1">
                <a:solidFill>
                  <a:srgbClr val="314259"/>
                </a:solidFill>
                <a:latin typeface="Bookman Old Style" panose="02050604050505020204" pitchFamily="18" charset="0"/>
              </a:rPr>
              <a:t>company’</a:t>
            </a:r>
            <a:r>
              <a:rPr lang="en-IN" sz="2900" dirty="0">
                <a:solidFill>
                  <a:srgbClr val="314259"/>
                </a:solidFill>
                <a:latin typeface="Bookman Old Style" panose="02050604050505020204" pitchFamily="18" charset="0"/>
              </a:rPr>
              <a:t>/ ’Section 8 Company under Companies Act, 1956/2013.</a:t>
            </a:r>
          </a:p>
          <a:p>
            <a:endParaRPr lang="en-IN" dirty="0"/>
          </a:p>
        </p:txBody>
      </p:sp>
    </p:spTree>
    <p:extLst>
      <p:ext uri="{BB962C8B-B14F-4D97-AF65-F5344CB8AC3E}">
        <p14:creationId xmlns:p14="http://schemas.microsoft.com/office/powerpoint/2010/main" val="41172712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495890-49A9-40D0-ACDE-7BA946F8F8F9}"/>
              </a:ext>
            </a:extLst>
          </p:cNvPr>
          <p:cNvSpPr>
            <a:spLocks noGrp="1"/>
          </p:cNvSpPr>
          <p:nvPr>
            <p:ph type="title"/>
          </p:nvPr>
        </p:nvSpPr>
        <p:spPr>
          <a:xfrm>
            <a:off x="301752" y="228600"/>
            <a:ext cx="8534400" cy="608112"/>
          </a:xfrm>
        </p:spPr>
        <p:txBody>
          <a:bodyPr/>
          <a:lstStyle/>
          <a:p>
            <a:r>
              <a:rPr lang="en-US" dirty="0"/>
              <a:t>Conversion of Private Company to LLP</a:t>
            </a:r>
          </a:p>
        </p:txBody>
      </p:sp>
      <p:sp>
        <p:nvSpPr>
          <p:cNvPr id="3" name="Content Placeholder 2">
            <a:extLst>
              <a:ext uri="{FF2B5EF4-FFF2-40B4-BE49-F238E27FC236}">
                <a16:creationId xmlns:a16="http://schemas.microsoft.com/office/drawing/2014/main" xmlns="" id="{E9F1FC2C-77F1-4D7B-AD3C-D10A050A32C5}"/>
              </a:ext>
            </a:extLst>
          </p:cNvPr>
          <p:cNvSpPr>
            <a:spLocks noGrp="1"/>
          </p:cNvSpPr>
          <p:nvPr>
            <p:ph sz="quarter" idx="1"/>
          </p:nvPr>
        </p:nvSpPr>
        <p:spPr>
          <a:xfrm>
            <a:off x="316992" y="1196752"/>
            <a:ext cx="8503920" cy="5400600"/>
          </a:xfrm>
        </p:spPr>
        <p:txBody>
          <a:bodyPr>
            <a:noAutofit/>
          </a:bodyPr>
          <a:lstStyle/>
          <a:p>
            <a:pPr algn="just"/>
            <a:r>
              <a:rPr lang="en-IN" sz="1800" dirty="0">
                <a:solidFill>
                  <a:srgbClr val="314259"/>
                </a:solidFill>
                <a:latin typeface="Bookman Old Style" panose="02050604050505020204" pitchFamily="18" charset="0"/>
              </a:rPr>
              <a:t>Meeting of Board of Directors of Company</a:t>
            </a:r>
          </a:p>
          <a:p>
            <a:pPr algn="just"/>
            <a:r>
              <a:rPr lang="en-IN" sz="1800" dirty="0">
                <a:solidFill>
                  <a:srgbClr val="314259"/>
                </a:solidFill>
                <a:latin typeface="Bookman Old Style" panose="02050604050505020204" pitchFamily="18" charset="0"/>
              </a:rPr>
              <a:t>Application for Name Availability: The company will have to apply for reservation of name of LLP And GET NAME APPROVAL CERTIFICATE FROM ROC</a:t>
            </a:r>
            <a:r>
              <a:rPr lang="en-IN" sz="1800" b="0" i="0" dirty="0">
                <a:solidFill>
                  <a:srgbClr val="475055"/>
                </a:solidFill>
                <a:effectLst/>
                <a:latin typeface="Bookman Old Style" panose="02050604050505020204" pitchFamily="18" charset="0"/>
              </a:rPr>
              <a:t>.</a:t>
            </a:r>
          </a:p>
          <a:p>
            <a:pPr algn="just"/>
            <a:r>
              <a:rPr lang="en-IN" sz="1800" dirty="0">
                <a:solidFill>
                  <a:srgbClr val="314259"/>
                </a:solidFill>
                <a:latin typeface="Bookman Old Style" panose="02050604050505020204" pitchFamily="18" charset="0"/>
              </a:rPr>
              <a:t>File e</a:t>
            </a:r>
            <a:r>
              <a:rPr lang="en-IN" sz="1800" dirty="0" smtClean="0">
                <a:solidFill>
                  <a:srgbClr val="314259"/>
                </a:solidFill>
                <a:latin typeface="Bookman Old Style" panose="02050604050505020204" pitchFamily="18" charset="0"/>
              </a:rPr>
              <a:t>-Form </a:t>
            </a:r>
            <a:r>
              <a:rPr lang="en-IN" sz="1800" dirty="0" err="1">
                <a:solidFill>
                  <a:srgbClr val="314259"/>
                </a:solidFill>
                <a:latin typeface="Bookman Old Style" panose="02050604050505020204" pitchFamily="18" charset="0"/>
              </a:rPr>
              <a:t>FiLLiP</a:t>
            </a:r>
            <a:r>
              <a:rPr lang="en-IN" sz="1800" dirty="0">
                <a:solidFill>
                  <a:srgbClr val="314259"/>
                </a:solidFill>
                <a:latin typeface="Bookman Old Style" panose="02050604050505020204" pitchFamily="18" charset="0"/>
              </a:rPr>
              <a:t> with ROC along with necessary </a:t>
            </a:r>
            <a:r>
              <a:rPr lang="en-IN" sz="1800" dirty="0" smtClean="0">
                <a:solidFill>
                  <a:srgbClr val="314259"/>
                </a:solidFill>
                <a:latin typeface="Bookman Old Style" panose="02050604050505020204" pitchFamily="18" charset="0"/>
              </a:rPr>
              <a:t>Attachments within 60 days.</a:t>
            </a:r>
            <a:endParaRPr lang="en-IN" sz="1800" dirty="0">
              <a:solidFill>
                <a:srgbClr val="314259"/>
              </a:solidFill>
              <a:latin typeface="Bookman Old Style" panose="02050604050505020204" pitchFamily="18" charset="0"/>
            </a:endParaRPr>
          </a:p>
          <a:p>
            <a:pPr algn="just"/>
            <a:r>
              <a:rPr lang="en-IN" sz="1800" dirty="0">
                <a:solidFill>
                  <a:srgbClr val="314259"/>
                </a:solidFill>
                <a:latin typeface="Bookman Old Style" panose="02050604050505020204" pitchFamily="18" charset="0"/>
              </a:rPr>
              <a:t>Form 18 is the form for conversion of a company into an LLP. But it needs to be filed with </a:t>
            </a:r>
            <a:r>
              <a:rPr lang="en-IN" sz="1800" dirty="0" smtClean="0">
                <a:solidFill>
                  <a:srgbClr val="314259"/>
                </a:solidFill>
                <a:latin typeface="Bookman Old Style" panose="02050604050505020204" pitchFamily="18" charset="0"/>
              </a:rPr>
              <a:t>the form </a:t>
            </a:r>
            <a:r>
              <a:rPr lang="en-IN" sz="1800" dirty="0">
                <a:solidFill>
                  <a:srgbClr val="314259"/>
                </a:solidFill>
                <a:latin typeface="Bookman Old Style" panose="02050604050505020204" pitchFamily="18" charset="0"/>
              </a:rPr>
              <a:t>for incorporation itself. File </a:t>
            </a:r>
            <a:r>
              <a:rPr lang="en-IN" sz="1800" dirty="0" smtClean="0">
                <a:solidFill>
                  <a:srgbClr val="314259"/>
                </a:solidFill>
                <a:latin typeface="Bookman Old Style" panose="02050604050505020204" pitchFamily="18" charset="0"/>
              </a:rPr>
              <a:t>e-FORM </a:t>
            </a:r>
            <a:r>
              <a:rPr lang="en-IN" sz="1800" dirty="0">
                <a:solidFill>
                  <a:srgbClr val="314259"/>
                </a:solidFill>
                <a:latin typeface="Bookman Old Style" panose="02050604050505020204" pitchFamily="18" charset="0"/>
              </a:rPr>
              <a:t>18 with ROC.</a:t>
            </a:r>
          </a:p>
          <a:p>
            <a:pPr algn="just"/>
            <a:r>
              <a:rPr lang="en-IN" sz="1800" dirty="0">
                <a:solidFill>
                  <a:srgbClr val="314259"/>
                </a:solidFill>
                <a:latin typeface="Bookman Old Style" panose="02050604050505020204" pitchFamily="18" charset="0"/>
              </a:rPr>
              <a:t>Certificate of Incorporation as LLP from ROC</a:t>
            </a:r>
          </a:p>
          <a:p>
            <a:pPr algn="just"/>
            <a:r>
              <a:rPr lang="en-IN" sz="1800" dirty="0">
                <a:solidFill>
                  <a:srgbClr val="314259"/>
                </a:solidFill>
                <a:latin typeface="Bookman Old Style" panose="02050604050505020204" pitchFamily="18" charset="0"/>
              </a:rPr>
              <a:t>Drafting of Limited Liability Partnership Agreement</a:t>
            </a:r>
          </a:p>
          <a:p>
            <a:pPr algn="just"/>
            <a:r>
              <a:rPr lang="en-IN" sz="1800" dirty="0">
                <a:solidFill>
                  <a:srgbClr val="314259"/>
                </a:solidFill>
                <a:latin typeface="Bookman Old Style" panose="02050604050505020204" pitchFamily="18" charset="0"/>
              </a:rPr>
              <a:t>Filing of </a:t>
            </a:r>
            <a:r>
              <a:rPr lang="en-IN" sz="1800" dirty="0" smtClean="0">
                <a:solidFill>
                  <a:srgbClr val="314259"/>
                </a:solidFill>
                <a:latin typeface="Bookman Old Style" panose="02050604050505020204" pitchFamily="18" charset="0"/>
              </a:rPr>
              <a:t>e-Form-3:This </a:t>
            </a:r>
            <a:r>
              <a:rPr lang="en-IN" sz="1800" dirty="0">
                <a:solidFill>
                  <a:srgbClr val="314259"/>
                </a:solidFill>
                <a:latin typeface="Bookman Old Style" panose="02050604050505020204" pitchFamily="18" charset="0"/>
              </a:rPr>
              <a:t>form provides information about the LLP Agreement entered into between the partners. This form is to be filed in 30 days from the date of conversion of the company into an LLP</a:t>
            </a:r>
            <a:r>
              <a:rPr lang="en-IN" sz="1800" dirty="0" smtClean="0">
                <a:solidFill>
                  <a:srgbClr val="314259"/>
                </a:solidFill>
                <a:latin typeface="Bookman Old Style" panose="02050604050505020204" pitchFamily="18" charset="0"/>
              </a:rPr>
              <a:t>. Attachment </a:t>
            </a:r>
            <a:r>
              <a:rPr lang="en-IN" sz="1800" dirty="0">
                <a:solidFill>
                  <a:srgbClr val="314259"/>
                </a:solidFill>
                <a:latin typeface="Bookman Old Style" panose="02050604050505020204" pitchFamily="18" charset="0"/>
              </a:rPr>
              <a:t>Required: LLP Agreement</a:t>
            </a:r>
          </a:p>
          <a:p>
            <a:pPr algn="just"/>
            <a:r>
              <a:rPr lang="en-IN" sz="1800" dirty="0">
                <a:solidFill>
                  <a:srgbClr val="314259"/>
                </a:solidFill>
                <a:latin typeface="Bookman Old Style" panose="02050604050505020204" pitchFamily="18" charset="0"/>
              </a:rPr>
              <a:t>Filing of </a:t>
            </a:r>
            <a:r>
              <a:rPr lang="en-IN" sz="1800" dirty="0" smtClean="0">
                <a:solidFill>
                  <a:srgbClr val="314259"/>
                </a:solidFill>
                <a:latin typeface="Bookman Old Style" panose="02050604050505020204" pitchFamily="18" charset="0"/>
              </a:rPr>
              <a:t>e-Form </a:t>
            </a:r>
            <a:r>
              <a:rPr lang="en-IN" sz="1800" dirty="0">
                <a:solidFill>
                  <a:srgbClr val="314259"/>
                </a:solidFill>
                <a:latin typeface="Bookman Old Style" panose="02050604050505020204" pitchFamily="18" charset="0"/>
              </a:rPr>
              <a:t>-14 (Intimation to ROC): After receiving incorporation certificate of LLP it has to be filed within 15 days of the date of conversion.</a:t>
            </a:r>
          </a:p>
          <a:p>
            <a:pPr algn="just"/>
            <a:endParaRPr lang="en-IN" sz="2000" b="0" i="0" dirty="0">
              <a:solidFill>
                <a:srgbClr val="475055"/>
              </a:solidFill>
              <a:effectLst/>
              <a:latin typeface="Arial" panose="020B0604020202020204" pitchFamily="34" charset="0"/>
            </a:endParaRPr>
          </a:p>
          <a:p>
            <a:pPr algn="just"/>
            <a:endParaRPr lang="en-IN" sz="2000" dirty="0">
              <a:solidFill>
                <a:srgbClr val="314259"/>
              </a:solidFill>
              <a:latin typeface="Gilroy"/>
            </a:endParaRPr>
          </a:p>
          <a:p>
            <a:pPr algn="just"/>
            <a:endParaRPr lang="en-IN" sz="2000" b="0" i="0" dirty="0">
              <a:solidFill>
                <a:srgbClr val="475055"/>
              </a:solidFill>
              <a:effectLst/>
              <a:latin typeface="Arial" panose="020B0604020202020204" pitchFamily="34" charset="0"/>
            </a:endParaRPr>
          </a:p>
          <a:p>
            <a:endParaRPr lang="en-US" sz="2000" dirty="0"/>
          </a:p>
        </p:txBody>
      </p:sp>
    </p:spTree>
    <p:extLst>
      <p:ext uri="{BB962C8B-B14F-4D97-AF65-F5344CB8AC3E}">
        <p14:creationId xmlns:p14="http://schemas.microsoft.com/office/powerpoint/2010/main" val="378488835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Conversion of LLP to Private Company</a:t>
            </a:r>
            <a:endParaRPr lang="en-IN" dirty="0"/>
          </a:p>
        </p:txBody>
      </p:sp>
      <p:sp>
        <p:nvSpPr>
          <p:cNvPr id="3" name="Content Placeholder 2"/>
          <p:cNvSpPr>
            <a:spLocks noGrp="1"/>
          </p:cNvSpPr>
          <p:nvPr>
            <p:ph sz="quarter" idx="1"/>
          </p:nvPr>
        </p:nvSpPr>
        <p:spPr/>
        <p:txBody>
          <a:bodyPr>
            <a:normAutofit lnSpcReduction="10000"/>
          </a:bodyPr>
          <a:lstStyle/>
          <a:p>
            <a:pPr algn="just"/>
            <a:r>
              <a:rPr lang="en-IN" sz="2400" dirty="0">
                <a:solidFill>
                  <a:srgbClr val="314259"/>
                </a:solidFill>
                <a:latin typeface="Bookman Old Style" panose="02050604050505020204" pitchFamily="18" charset="0"/>
              </a:rPr>
              <a:t>LLPs do not have the concept of shareholders. Hence, all the owners of an LLP would be a </a:t>
            </a:r>
            <a:r>
              <a:rPr lang="en-IN" sz="2400" dirty="0" smtClean="0">
                <a:solidFill>
                  <a:srgbClr val="314259"/>
                </a:solidFill>
                <a:latin typeface="Bookman Old Style" panose="02050604050505020204" pitchFamily="18" charset="0"/>
              </a:rPr>
              <a:t>Partners </a:t>
            </a:r>
            <a:r>
              <a:rPr lang="en-IN" sz="2400" dirty="0">
                <a:solidFill>
                  <a:srgbClr val="314259"/>
                </a:solidFill>
                <a:latin typeface="Bookman Old Style" panose="02050604050505020204" pitchFamily="18" charset="0"/>
              </a:rPr>
              <a:t>in the LLP. </a:t>
            </a:r>
            <a:endParaRPr lang="en-IN" sz="2400" dirty="0" smtClean="0">
              <a:solidFill>
                <a:srgbClr val="314259"/>
              </a:solidFill>
              <a:latin typeface="Bookman Old Style" panose="02050604050505020204" pitchFamily="18" charset="0"/>
            </a:endParaRPr>
          </a:p>
          <a:p>
            <a:pPr algn="just"/>
            <a:r>
              <a:rPr lang="en-IN" sz="2400" dirty="0" smtClean="0">
                <a:solidFill>
                  <a:srgbClr val="314259"/>
                </a:solidFill>
                <a:latin typeface="Bookman Old Style" panose="02050604050505020204" pitchFamily="18" charset="0"/>
              </a:rPr>
              <a:t>This </a:t>
            </a:r>
            <a:r>
              <a:rPr lang="en-IN" sz="2400" dirty="0">
                <a:solidFill>
                  <a:srgbClr val="314259"/>
                </a:solidFill>
                <a:latin typeface="Bookman Old Style" panose="02050604050505020204" pitchFamily="18" charset="0"/>
              </a:rPr>
              <a:t>structure is not suitable for Venture Capitalists and Private Equity Investors – who do not wish to actively participate in the management of the Company. </a:t>
            </a:r>
            <a:endParaRPr lang="en-IN" sz="2400" dirty="0" smtClean="0">
              <a:solidFill>
                <a:srgbClr val="314259"/>
              </a:solidFill>
              <a:latin typeface="Bookman Old Style" panose="02050604050505020204" pitchFamily="18" charset="0"/>
            </a:endParaRPr>
          </a:p>
          <a:p>
            <a:pPr algn="just"/>
            <a:r>
              <a:rPr lang="en-IN" sz="2400" dirty="0" smtClean="0">
                <a:solidFill>
                  <a:srgbClr val="314259"/>
                </a:solidFill>
                <a:latin typeface="Bookman Old Style" panose="02050604050505020204" pitchFamily="18" charset="0"/>
              </a:rPr>
              <a:t>Equity </a:t>
            </a:r>
            <a:r>
              <a:rPr lang="en-IN" sz="2400" dirty="0">
                <a:solidFill>
                  <a:srgbClr val="314259"/>
                </a:solidFill>
                <a:latin typeface="Bookman Old Style" panose="02050604050505020204" pitchFamily="18" charset="0"/>
              </a:rPr>
              <a:t>investors will only invest in a Private Limited Company. </a:t>
            </a:r>
            <a:endParaRPr lang="en-IN" sz="2400" dirty="0" smtClean="0">
              <a:solidFill>
                <a:srgbClr val="314259"/>
              </a:solidFill>
              <a:latin typeface="Bookman Old Style" panose="02050604050505020204" pitchFamily="18" charset="0"/>
            </a:endParaRPr>
          </a:p>
          <a:p>
            <a:pPr algn="just"/>
            <a:r>
              <a:rPr lang="en-IN" sz="2400" dirty="0" smtClean="0">
                <a:solidFill>
                  <a:srgbClr val="314259"/>
                </a:solidFill>
                <a:latin typeface="Bookman Old Style" panose="02050604050505020204" pitchFamily="18" charset="0"/>
              </a:rPr>
              <a:t>If </a:t>
            </a:r>
            <a:r>
              <a:rPr lang="en-IN" sz="2400" dirty="0">
                <a:solidFill>
                  <a:srgbClr val="314259"/>
                </a:solidFill>
                <a:latin typeface="Bookman Old Style" panose="02050604050505020204" pitchFamily="18" charset="0"/>
              </a:rPr>
              <a:t>the </a:t>
            </a:r>
            <a:r>
              <a:rPr lang="en-IN" sz="2400" dirty="0" smtClean="0">
                <a:solidFill>
                  <a:srgbClr val="314259"/>
                </a:solidFill>
                <a:latin typeface="Bookman Old Style" panose="02050604050505020204" pitchFamily="18" charset="0"/>
              </a:rPr>
              <a:t>start-up </a:t>
            </a:r>
            <a:r>
              <a:rPr lang="en-IN" sz="2400" dirty="0">
                <a:solidFill>
                  <a:srgbClr val="314259"/>
                </a:solidFill>
                <a:latin typeface="Bookman Old Style" panose="02050604050505020204" pitchFamily="18" charset="0"/>
              </a:rPr>
              <a:t>or promoters have plans for expanding the business by raising equity capital, then the entity must be registered as a private limited company.</a:t>
            </a:r>
          </a:p>
          <a:p>
            <a:endParaRPr lang="en-IN" dirty="0"/>
          </a:p>
        </p:txBody>
      </p:sp>
    </p:spTree>
    <p:extLst>
      <p:ext uri="{BB962C8B-B14F-4D97-AF65-F5344CB8AC3E}">
        <p14:creationId xmlns:p14="http://schemas.microsoft.com/office/powerpoint/2010/main" val="188932500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5599F9-6598-4866-8AEC-444E8CF23A04}"/>
              </a:ext>
            </a:extLst>
          </p:cNvPr>
          <p:cNvSpPr>
            <a:spLocks noGrp="1"/>
          </p:cNvSpPr>
          <p:nvPr>
            <p:ph type="title"/>
          </p:nvPr>
        </p:nvSpPr>
        <p:spPr/>
        <p:txBody>
          <a:bodyPr/>
          <a:lstStyle/>
          <a:p>
            <a:r>
              <a:rPr lang="en-US" dirty="0"/>
              <a:t>Conversion of LLP to Private Company</a:t>
            </a:r>
          </a:p>
        </p:txBody>
      </p:sp>
      <p:sp>
        <p:nvSpPr>
          <p:cNvPr id="3" name="Content Placeholder 2">
            <a:extLst>
              <a:ext uri="{FF2B5EF4-FFF2-40B4-BE49-F238E27FC236}">
                <a16:creationId xmlns:a16="http://schemas.microsoft.com/office/drawing/2014/main" xmlns="" id="{3DDA94E7-918B-42D2-9B56-38F7AD4C4876}"/>
              </a:ext>
            </a:extLst>
          </p:cNvPr>
          <p:cNvSpPr>
            <a:spLocks noGrp="1"/>
          </p:cNvSpPr>
          <p:nvPr>
            <p:ph sz="quarter" idx="1"/>
          </p:nvPr>
        </p:nvSpPr>
        <p:spPr>
          <a:xfrm>
            <a:off x="301752" y="1527048"/>
            <a:ext cx="8503920" cy="5102352"/>
          </a:xfrm>
        </p:spPr>
        <p:txBody>
          <a:bodyPr>
            <a:normAutofit fontScale="92500" lnSpcReduction="10000"/>
          </a:bodyPr>
          <a:lstStyle/>
          <a:p>
            <a:pPr algn="just"/>
            <a:r>
              <a:rPr lang="en-IN" sz="2600" dirty="0" smtClean="0">
                <a:solidFill>
                  <a:srgbClr val="314259"/>
                </a:solidFill>
                <a:latin typeface="Bookman Old Style" panose="02050604050505020204" pitchFamily="18" charset="0"/>
              </a:rPr>
              <a:t>Step 1: </a:t>
            </a:r>
          </a:p>
          <a:p>
            <a:pPr algn="just"/>
            <a:r>
              <a:rPr lang="en-IN" sz="2600" dirty="0">
                <a:solidFill>
                  <a:srgbClr val="314259"/>
                </a:solidFill>
                <a:latin typeface="Bookman Old Style" panose="02050604050505020204" pitchFamily="18" charset="0"/>
              </a:rPr>
              <a:t>T</a:t>
            </a:r>
            <a:r>
              <a:rPr lang="en-IN" sz="2600" dirty="0" smtClean="0">
                <a:solidFill>
                  <a:srgbClr val="314259"/>
                </a:solidFill>
                <a:latin typeface="Bookman Old Style" panose="02050604050505020204" pitchFamily="18" charset="0"/>
              </a:rPr>
              <a:t>o </a:t>
            </a:r>
            <a:r>
              <a:rPr lang="en-IN" sz="2600" dirty="0">
                <a:solidFill>
                  <a:srgbClr val="314259"/>
                </a:solidFill>
                <a:latin typeface="Bookman Old Style" panose="02050604050505020204" pitchFamily="18" charset="0"/>
              </a:rPr>
              <a:t>take assent of majority of its members </a:t>
            </a:r>
            <a:r>
              <a:rPr lang="en-IN" sz="2600" dirty="0" smtClean="0">
                <a:solidFill>
                  <a:srgbClr val="314259"/>
                </a:solidFill>
                <a:latin typeface="Bookman Old Style" panose="02050604050505020204" pitchFamily="18" charset="0"/>
              </a:rPr>
              <a:t>for </a:t>
            </a:r>
            <a:r>
              <a:rPr lang="en-IN" sz="2600" dirty="0">
                <a:solidFill>
                  <a:srgbClr val="314259"/>
                </a:solidFill>
                <a:latin typeface="Bookman Old Style" panose="02050604050505020204" pitchFamily="18" charset="0"/>
              </a:rPr>
              <a:t>the purpose of registering the LLP under Section 366 of the Companies Act, </a:t>
            </a:r>
            <a:r>
              <a:rPr lang="en-IN" sz="2600" dirty="0" smtClean="0">
                <a:solidFill>
                  <a:srgbClr val="314259"/>
                </a:solidFill>
                <a:latin typeface="Bookman Old Style" panose="02050604050505020204" pitchFamily="18" charset="0"/>
              </a:rPr>
              <a:t>2013 and to authorize </a:t>
            </a:r>
            <a:r>
              <a:rPr lang="en-IN" sz="2600" dirty="0">
                <a:solidFill>
                  <a:srgbClr val="314259"/>
                </a:solidFill>
                <a:latin typeface="Bookman Old Style" panose="02050604050505020204" pitchFamily="18" charset="0"/>
              </a:rPr>
              <a:t>one or more partners to take all steps necessary and to execute all papers, deeds, documents etc. pursuant to registration of the LLP as a Company.</a:t>
            </a:r>
          </a:p>
          <a:p>
            <a:pPr algn="just"/>
            <a:r>
              <a:rPr lang="en-IN" sz="2600" dirty="0">
                <a:solidFill>
                  <a:srgbClr val="314259"/>
                </a:solidFill>
                <a:latin typeface="Bookman Old Style" panose="02050604050505020204" pitchFamily="18" charset="0"/>
              </a:rPr>
              <a:t>LLP </a:t>
            </a:r>
            <a:r>
              <a:rPr lang="en-IN" sz="2600" dirty="0" smtClean="0">
                <a:solidFill>
                  <a:srgbClr val="314259"/>
                </a:solidFill>
                <a:latin typeface="Bookman Old Style" panose="02050604050505020204" pitchFamily="18" charset="0"/>
              </a:rPr>
              <a:t>has </a:t>
            </a:r>
            <a:r>
              <a:rPr lang="en-IN" sz="2600" dirty="0">
                <a:solidFill>
                  <a:srgbClr val="314259"/>
                </a:solidFill>
                <a:latin typeface="Bookman Old Style" panose="02050604050505020204" pitchFamily="18" charset="0"/>
              </a:rPr>
              <a:t>to apply for </a:t>
            </a:r>
            <a:r>
              <a:rPr lang="en-IN" sz="2600" dirty="0" smtClean="0">
                <a:solidFill>
                  <a:srgbClr val="314259"/>
                </a:solidFill>
                <a:latin typeface="Bookman Old Style" panose="02050604050505020204" pitchFamily="18" charset="0"/>
              </a:rPr>
              <a:t>Availability </a:t>
            </a:r>
            <a:r>
              <a:rPr lang="en-IN" sz="2600" dirty="0">
                <a:solidFill>
                  <a:srgbClr val="314259"/>
                </a:solidFill>
                <a:latin typeface="Bookman Old Style" panose="02050604050505020204" pitchFamily="18" charset="0"/>
              </a:rPr>
              <a:t>of the Name in RUN. One of the major advantages is that the business can be run under the same name as that of the LLP (subject to </a:t>
            </a:r>
            <a:r>
              <a:rPr lang="en-IN" sz="2600" dirty="0" smtClean="0">
                <a:solidFill>
                  <a:srgbClr val="314259"/>
                </a:solidFill>
                <a:latin typeface="Bookman Old Style" panose="02050604050505020204" pitchFamily="18" charset="0"/>
              </a:rPr>
              <a:t>availability </a:t>
            </a:r>
            <a:r>
              <a:rPr lang="en-IN" sz="2600" dirty="0">
                <a:solidFill>
                  <a:srgbClr val="314259"/>
                </a:solidFill>
                <a:latin typeface="Bookman Old Style" panose="02050604050505020204" pitchFamily="18" charset="0"/>
              </a:rPr>
              <a:t>of name as per Name </a:t>
            </a:r>
            <a:r>
              <a:rPr lang="en-IN" sz="2600" dirty="0" smtClean="0">
                <a:solidFill>
                  <a:srgbClr val="314259"/>
                </a:solidFill>
                <a:latin typeface="Bookman Old Style" panose="02050604050505020204" pitchFamily="18" charset="0"/>
              </a:rPr>
              <a:t>Availability Rules/guidelines  </a:t>
            </a:r>
            <a:r>
              <a:rPr lang="en-IN" sz="2600" dirty="0">
                <a:solidFill>
                  <a:srgbClr val="314259"/>
                </a:solidFill>
                <a:latin typeface="Bookman Old Style" panose="02050604050505020204" pitchFamily="18" charset="0"/>
              </a:rPr>
              <a:t>Companies Act) except that in addition to the name of the LLP the words ‘limited’ or ‘private limited’ has to be added</a:t>
            </a:r>
            <a:r>
              <a:rPr lang="en-IN" sz="2600" dirty="0" smtClean="0">
                <a:solidFill>
                  <a:srgbClr val="314259"/>
                </a:solidFill>
                <a:latin typeface="Bookman Old Style" panose="02050604050505020204" pitchFamily="18" charset="0"/>
              </a:rPr>
              <a:t>.</a:t>
            </a:r>
            <a:endParaRPr lang="en-IN" sz="2600" dirty="0">
              <a:solidFill>
                <a:srgbClr val="314259"/>
              </a:solidFill>
              <a:latin typeface="Bookman Old Style" panose="02050604050505020204" pitchFamily="18" charset="0"/>
            </a:endParaRPr>
          </a:p>
        </p:txBody>
      </p:sp>
    </p:spTree>
    <p:extLst>
      <p:ext uri="{BB962C8B-B14F-4D97-AF65-F5344CB8AC3E}">
        <p14:creationId xmlns:p14="http://schemas.microsoft.com/office/powerpoint/2010/main" val="319823190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FFB760-C0CF-4575-9477-02CA11F1DD57}"/>
              </a:ext>
            </a:extLst>
          </p:cNvPr>
          <p:cNvSpPr>
            <a:spLocks noGrp="1"/>
          </p:cNvSpPr>
          <p:nvPr>
            <p:ph type="title"/>
          </p:nvPr>
        </p:nvSpPr>
        <p:spPr/>
        <p:txBody>
          <a:bodyPr/>
          <a:lstStyle/>
          <a:p>
            <a:r>
              <a:rPr lang="en-US" dirty="0"/>
              <a:t>Conversion of LLP to Private Company</a:t>
            </a:r>
          </a:p>
        </p:txBody>
      </p:sp>
      <p:sp>
        <p:nvSpPr>
          <p:cNvPr id="3" name="Content Placeholder 2">
            <a:extLst>
              <a:ext uri="{FF2B5EF4-FFF2-40B4-BE49-F238E27FC236}">
                <a16:creationId xmlns:a16="http://schemas.microsoft.com/office/drawing/2014/main" xmlns="" id="{1F1D679E-FE80-4E6A-8D63-30B8253809FF}"/>
              </a:ext>
            </a:extLst>
          </p:cNvPr>
          <p:cNvSpPr>
            <a:spLocks noGrp="1"/>
          </p:cNvSpPr>
          <p:nvPr>
            <p:ph sz="quarter" idx="1"/>
          </p:nvPr>
        </p:nvSpPr>
        <p:spPr/>
        <p:txBody>
          <a:bodyPr/>
          <a:lstStyle/>
          <a:p>
            <a:pPr marL="0" indent="0" algn="just">
              <a:buNone/>
            </a:pPr>
            <a:r>
              <a:rPr lang="en-IN" sz="2600" dirty="0">
                <a:solidFill>
                  <a:srgbClr val="314259"/>
                </a:solidFill>
                <a:latin typeface="Bookman Old Style" panose="02050604050505020204" pitchFamily="18" charset="0"/>
              </a:rPr>
              <a:t>Second Step:</a:t>
            </a:r>
          </a:p>
          <a:p>
            <a:pPr algn="just"/>
            <a:r>
              <a:rPr lang="en-IN" sz="2600" dirty="0">
                <a:solidFill>
                  <a:srgbClr val="314259"/>
                </a:solidFill>
                <a:latin typeface="Bookman Old Style" panose="02050604050505020204" pitchFamily="18" charset="0"/>
              </a:rPr>
              <a:t>On obtaining the approval of Name, file the following below Form along with required documents with the registrar of Companies within 20 days from the date of name approval:</a:t>
            </a:r>
          </a:p>
          <a:p>
            <a:pPr algn="just"/>
            <a:r>
              <a:rPr lang="en-US" sz="2600" dirty="0" smtClean="0">
                <a:solidFill>
                  <a:srgbClr val="314259"/>
                </a:solidFill>
                <a:latin typeface="Bookman Old Style" panose="02050604050505020204" pitchFamily="18" charset="0"/>
              </a:rPr>
              <a:t>File e-form </a:t>
            </a:r>
            <a:r>
              <a:rPr lang="en-US" sz="2600" dirty="0">
                <a:solidFill>
                  <a:srgbClr val="314259"/>
                </a:solidFill>
                <a:latin typeface="Bookman Old Style" panose="02050604050505020204" pitchFamily="18" charset="0"/>
              </a:rPr>
              <a:t>URC-1</a:t>
            </a:r>
          </a:p>
          <a:p>
            <a:pPr algn="just"/>
            <a:r>
              <a:rPr lang="en-IN" sz="2600" dirty="0">
                <a:solidFill>
                  <a:srgbClr val="314259"/>
                </a:solidFill>
                <a:latin typeface="Bookman Old Style" panose="02050604050505020204" pitchFamily="18" charset="0"/>
              </a:rPr>
              <a:t>Company required to file e-form INC-32/ INC-33/ INC-34 along with URC-1 as linked form with all the attachment as required in normal Incorporation of Company</a:t>
            </a:r>
          </a:p>
          <a:p>
            <a:endParaRPr lang="en-US" dirty="0"/>
          </a:p>
        </p:txBody>
      </p:sp>
    </p:spTree>
    <p:extLst>
      <p:ext uri="{BB962C8B-B14F-4D97-AF65-F5344CB8AC3E}">
        <p14:creationId xmlns:p14="http://schemas.microsoft.com/office/powerpoint/2010/main" val="10813030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7467600" cy="720080"/>
          </a:xfrm>
        </p:spPr>
        <p:txBody>
          <a:bodyPr/>
          <a:lstStyle/>
          <a:p>
            <a:r>
              <a:rPr lang="en-IN" dirty="0" smtClean="0"/>
              <a:t>Privileges </a:t>
            </a:r>
            <a:r>
              <a:rPr lang="en-IN" dirty="0"/>
              <a:t>of an OPC</a:t>
            </a:r>
          </a:p>
        </p:txBody>
      </p:sp>
      <p:sp>
        <p:nvSpPr>
          <p:cNvPr id="3" name="Content Placeholder 2"/>
          <p:cNvSpPr>
            <a:spLocks noGrp="1"/>
          </p:cNvSpPr>
          <p:nvPr>
            <p:ph sz="quarter" idx="1"/>
          </p:nvPr>
        </p:nvSpPr>
        <p:spPr>
          <a:xfrm>
            <a:off x="251520" y="1484784"/>
            <a:ext cx="8503920" cy="4572000"/>
          </a:xfrm>
        </p:spPr>
        <p:txBody>
          <a:bodyPr>
            <a:normAutofit fontScale="92500" lnSpcReduction="10000"/>
          </a:bodyPr>
          <a:lstStyle/>
          <a:p>
            <a:r>
              <a:rPr lang="en-IN" dirty="0"/>
              <a:t>One Person Company means a company which has only </a:t>
            </a:r>
            <a:r>
              <a:rPr lang="en-IN" u="sng" dirty="0"/>
              <a:t>one person as a member</a:t>
            </a:r>
            <a:r>
              <a:rPr lang="en-IN" dirty="0"/>
              <a:t>. [Section 2(62)]</a:t>
            </a:r>
          </a:p>
          <a:p>
            <a:r>
              <a:rPr lang="en-IN" dirty="0"/>
              <a:t>The </a:t>
            </a:r>
            <a:r>
              <a:rPr lang="en-IN" u="sng" dirty="0"/>
              <a:t>financial statements shall not include the cash flow statement</a:t>
            </a:r>
            <a:r>
              <a:rPr lang="en-IN" dirty="0"/>
              <a:t> [proviso to Section 2(40)]</a:t>
            </a:r>
          </a:p>
          <a:p>
            <a:r>
              <a:rPr lang="en-IN" dirty="0"/>
              <a:t>Can have less than two members [Section 2(68) read with Section 3(1)]</a:t>
            </a:r>
          </a:p>
          <a:p>
            <a:r>
              <a:rPr lang="en-IN" dirty="0"/>
              <a:t>The </a:t>
            </a:r>
            <a:r>
              <a:rPr lang="en-IN" u="sng" dirty="0"/>
              <a:t>Memorandum of Association shall </a:t>
            </a:r>
            <a:r>
              <a:rPr lang="en-IN" dirty="0"/>
              <a:t>contain a name of the person, who in the event of the death of the subscriber or his incapacity to contract, </a:t>
            </a:r>
            <a:r>
              <a:rPr lang="en-IN" u="sng" dirty="0"/>
              <a:t>shall become the member of the company</a:t>
            </a:r>
            <a:r>
              <a:rPr lang="en-IN" dirty="0"/>
              <a:t>. [Section 4(f</a:t>
            </a:r>
            <a:r>
              <a:rPr lang="en-IN" dirty="0" smtClean="0"/>
              <a:t>)]. OPC </a:t>
            </a:r>
            <a:r>
              <a:rPr lang="en-IN" dirty="0"/>
              <a:t>member shall intimate to the Registrar change in the name of such nominated person. [fourth proviso to Section 3(1)]  </a:t>
            </a:r>
          </a:p>
          <a:p>
            <a:endParaRPr lang="en-IN" dirty="0"/>
          </a:p>
          <a:p>
            <a:endParaRPr lang="en-IN" dirty="0"/>
          </a:p>
          <a:p>
            <a:endParaRPr lang="en-IN" dirty="0"/>
          </a:p>
        </p:txBody>
      </p:sp>
    </p:spTree>
    <p:extLst>
      <p:ext uri="{BB962C8B-B14F-4D97-AF65-F5344CB8AC3E}">
        <p14:creationId xmlns:p14="http://schemas.microsoft.com/office/powerpoint/2010/main" val="330260308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the Privileges of an OPC (Contd.)</a:t>
            </a:r>
          </a:p>
        </p:txBody>
      </p:sp>
      <p:sp>
        <p:nvSpPr>
          <p:cNvPr id="3" name="Content Placeholder 2"/>
          <p:cNvSpPr>
            <a:spLocks noGrp="1"/>
          </p:cNvSpPr>
          <p:nvPr>
            <p:ph sz="quarter" idx="1"/>
          </p:nvPr>
        </p:nvSpPr>
        <p:spPr/>
        <p:txBody>
          <a:bodyPr/>
          <a:lstStyle/>
          <a:p>
            <a:r>
              <a:rPr lang="en-IN" dirty="0"/>
              <a:t>The words – ‘</a:t>
            </a:r>
            <a:r>
              <a:rPr lang="en-IN" u="sng" dirty="0"/>
              <a:t>One Person Company</a:t>
            </a:r>
            <a:r>
              <a:rPr lang="en-IN" dirty="0"/>
              <a:t>’ shall be mentioned in brackets </a:t>
            </a:r>
            <a:r>
              <a:rPr lang="en-IN" u="sng" dirty="0"/>
              <a:t>below the name of such company</a:t>
            </a:r>
            <a:r>
              <a:rPr lang="en-IN" dirty="0"/>
              <a:t>, wherever its name is printed, affixed or engraved.</a:t>
            </a:r>
          </a:p>
          <a:p>
            <a:r>
              <a:rPr lang="en-IN" u="sng" dirty="0"/>
              <a:t>The annual return shall be signed by </a:t>
            </a:r>
            <a:r>
              <a:rPr lang="en-IN" dirty="0"/>
              <a:t>the company secretary, or where there is no company secretary, by the </a:t>
            </a:r>
            <a:r>
              <a:rPr lang="en-IN" u="sng" dirty="0"/>
              <a:t>director of the company</a:t>
            </a:r>
            <a:r>
              <a:rPr lang="en-IN" dirty="0"/>
              <a:t> [proviso to Section 92(1)]</a:t>
            </a:r>
          </a:p>
          <a:p>
            <a:r>
              <a:rPr lang="en-IN" dirty="0"/>
              <a:t>OPC </a:t>
            </a:r>
            <a:r>
              <a:rPr lang="en-IN" u="sng" dirty="0"/>
              <a:t>not required to hold </a:t>
            </a:r>
            <a:r>
              <a:rPr lang="en-IN" dirty="0"/>
              <a:t>a general meeting as its </a:t>
            </a:r>
            <a:r>
              <a:rPr lang="en-IN" u="sng" dirty="0"/>
              <a:t>annual general meeting </a:t>
            </a:r>
            <a:r>
              <a:rPr lang="en-IN" dirty="0"/>
              <a:t>[Section 96(1)]</a:t>
            </a:r>
          </a:p>
          <a:p>
            <a:endParaRPr lang="en-IN" dirty="0"/>
          </a:p>
        </p:txBody>
      </p:sp>
    </p:spTree>
    <p:extLst>
      <p:ext uri="{BB962C8B-B14F-4D97-AF65-F5344CB8AC3E}">
        <p14:creationId xmlns:p14="http://schemas.microsoft.com/office/powerpoint/2010/main" val="69901766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496944" cy="792088"/>
          </a:xfrm>
        </p:spPr>
        <p:txBody>
          <a:bodyPr/>
          <a:lstStyle/>
          <a:p>
            <a:r>
              <a:rPr lang="en-IN" dirty="0" smtClean="0"/>
              <a:t>Privileges </a:t>
            </a:r>
            <a:r>
              <a:rPr lang="en-IN" dirty="0"/>
              <a:t>of an OPC (Contd.)</a:t>
            </a:r>
          </a:p>
        </p:txBody>
      </p:sp>
      <p:sp>
        <p:nvSpPr>
          <p:cNvPr id="3" name="Content Placeholder 2"/>
          <p:cNvSpPr>
            <a:spLocks noGrp="1"/>
          </p:cNvSpPr>
          <p:nvPr>
            <p:ph sz="quarter" idx="1"/>
          </p:nvPr>
        </p:nvSpPr>
        <p:spPr/>
        <p:txBody>
          <a:bodyPr>
            <a:normAutofit fontScale="92500" lnSpcReduction="20000"/>
          </a:bodyPr>
          <a:lstStyle/>
          <a:p>
            <a:r>
              <a:rPr lang="en-IN" dirty="0"/>
              <a:t>Exempted from the applicability of the following provisions [Section 122] :-</a:t>
            </a:r>
          </a:p>
          <a:p>
            <a:pPr lvl="1"/>
            <a:r>
              <a:rPr lang="en-IN" dirty="0">
                <a:solidFill>
                  <a:schemeClr val="tx1"/>
                </a:solidFill>
              </a:rPr>
              <a:t>Section 98 : Power of Tribunal to call meetings of members</a:t>
            </a:r>
          </a:p>
          <a:p>
            <a:pPr lvl="1"/>
            <a:r>
              <a:rPr lang="en-IN" dirty="0">
                <a:solidFill>
                  <a:schemeClr val="tx1"/>
                </a:solidFill>
              </a:rPr>
              <a:t>Section 100: Calling of an </a:t>
            </a:r>
            <a:r>
              <a:rPr lang="en-IN" dirty="0" smtClean="0">
                <a:solidFill>
                  <a:schemeClr val="tx1"/>
                </a:solidFill>
              </a:rPr>
              <a:t>extra-ordinary </a:t>
            </a:r>
            <a:r>
              <a:rPr lang="en-IN" dirty="0">
                <a:solidFill>
                  <a:schemeClr val="tx1"/>
                </a:solidFill>
              </a:rPr>
              <a:t>general meeting</a:t>
            </a:r>
          </a:p>
          <a:p>
            <a:pPr lvl="1"/>
            <a:r>
              <a:rPr lang="en-IN" dirty="0">
                <a:solidFill>
                  <a:schemeClr val="tx1"/>
                </a:solidFill>
              </a:rPr>
              <a:t>Section 101/102 : Notice of Meeting and the Statement to be annexed to notice</a:t>
            </a:r>
          </a:p>
          <a:p>
            <a:pPr lvl="1"/>
            <a:r>
              <a:rPr lang="en-IN" dirty="0">
                <a:solidFill>
                  <a:schemeClr val="tx1"/>
                </a:solidFill>
              </a:rPr>
              <a:t>Section 103 : Quorum for meetings</a:t>
            </a:r>
          </a:p>
          <a:p>
            <a:pPr lvl="1"/>
            <a:r>
              <a:rPr lang="en-IN" dirty="0">
                <a:solidFill>
                  <a:schemeClr val="tx1"/>
                </a:solidFill>
              </a:rPr>
              <a:t>Section 104 : Chairman of meetings</a:t>
            </a:r>
          </a:p>
          <a:p>
            <a:pPr lvl="1"/>
            <a:r>
              <a:rPr lang="en-IN" dirty="0">
                <a:solidFill>
                  <a:schemeClr val="tx1"/>
                </a:solidFill>
              </a:rPr>
              <a:t>Section 105 : Proxies</a:t>
            </a:r>
          </a:p>
          <a:p>
            <a:pPr lvl="1"/>
            <a:r>
              <a:rPr lang="en-IN" dirty="0">
                <a:solidFill>
                  <a:schemeClr val="tx1"/>
                </a:solidFill>
              </a:rPr>
              <a:t>Section 106 – 108 : Restriction on voting rights and the voting by show of hands or through electronic means</a:t>
            </a:r>
          </a:p>
          <a:p>
            <a:pPr lvl="1"/>
            <a:r>
              <a:rPr lang="en-IN" dirty="0">
                <a:solidFill>
                  <a:schemeClr val="tx1"/>
                </a:solidFill>
              </a:rPr>
              <a:t>Section 109 : Demand for poll</a:t>
            </a:r>
          </a:p>
          <a:p>
            <a:pPr lvl="1"/>
            <a:r>
              <a:rPr lang="en-IN" dirty="0">
                <a:solidFill>
                  <a:schemeClr val="tx1"/>
                </a:solidFill>
              </a:rPr>
              <a:t>Section 110 : Postal ballot</a:t>
            </a:r>
          </a:p>
          <a:p>
            <a:pPr lvl="1"/>
            <a:r>
              <a:rPr lang="en-IN" dirty="0">
                <a:solidFill>
                  <a:schemeClr val="tx1"/>
                </a:solidFill>
              </a:rPr>
              <a:t>Section 111 : Circulation of members’ resolution. </a:t>
            </a:r>
          </a:p>
          <a:p>
            <a:endParaRPr lang="en-IN" dirty="0"/>
          </a:p>
        </p:txBody>
      </p:sp>
    </p:spTree>
    <p:extLst>
      <p:ext uri="{BB962C8B-B14F-4D97-AF65-F5344CB8AC3E}">
        <p14:creationId xmlns:p14="http://schemas.microsoft.com/office/powerpoint/2010/main" val="2684487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2"/>
                </a:solidFill>
              </a:rPr>
              <a:t>Definitions (Contd.)</a:t>
            </a:r>
            <a:endParaRPr lang="en-IN" dirty="0"/>
          </a:p>
        </p:txBody>
      </p:sp>
      <p:sp>
        <p:nvSpPr>
          <p:cNvPr id="3" name="Content Placeholder 2"/>
          <p:cNvSpPr>
            <a:spLocks noGrp="1"/>
          </p:cNvSpPr>
          <p:nvPr>
            <p:ph sz="quarter" idx="1"/>
          </p:nvPr>
        </p:nvSpPr>
        <p:spPr>
          <a:xfrm>
            <a:off x="251520" y="1628800"/>
            <a:ext cx="8503920" cy="4824536"/>
          </a:xfrm>
        </p:spPr>
        <p:txBody>
          <a:bodyPr>
            <a:normAutofit fontScale="55000" lnSpcReduction="20000"/>
          </a:bodyPr>
          <a:lstStyle/>
          <a:p>
            <a:pPr marL="274320" lvl="1" indent="0">
              <a:buNone/>
            </a:pPr>
            <a:r>
              <a:rPr lang="en-IN" sz="3200" dirty="0">
                <a:solidFill>
                  <a:srgbClr val="FF0000"/>
                </a:solidFill>
              </a:rPr>
              <a:t>Subsidiary company [Section 2(87)]</a:t>
            </a:r>
          </a:p>
          <a:p>
            <a:pPr marL="274320" lvl="1" indent="0">
              <a:buNone/>
            </a:pPr>
            <a:endParaRPr lang="en-IN" sz="3200" dirty="0">
              <a:solidFill>
                <a:srgbClr val="FF0000"/>
              </a:solidFill>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“subsidiary company” or “subsidiary”, in relation to any other company (that is to say the holding company), means a company in which the holding company—</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US" dirty="0">
              <a:latin typeface="Bookman Old Style" panose="02050604050505020204" pitchFamily="18" charset="0"/>
            </a:endParaRPr>
          </a:p>
          <a:p>
            <a:pPr algn="just" eaLnBrk="0" fontAlgn="base" hangingPunct="0">
              <a:spcBef>
                <a:spcPct val="0"/>
              </a:spcBef>
              <a:spcAft>
                <a:spcPct val="0"/>
              </a:spcAft>
              <a:buClrTx/>
              <a:buSzTx/>
            </a:pPr>
            <a:r>
              <a:rPr lang="en-US" altLang="en-US" dirty="0">
                <a:latin typeface="Bookman Old Style" panose="02050604050505020204" pitchFamily="18" charset="0"/>
              </a:rPr>
              <a:t>controls the composition of the Board of Directors; or</a:t>
            </a:r>
          </a:p>
          <a:p>
            <a:pPr algn="just" eaLnBrk="0" fontAlgn="base" hangingPunct="0">
              <a:spcBef>
                <a:spcPct val="0"/>
              </a:spcBef>
              <a:spcAft>
                <a:spcPct val="0"/>
              </a:spcAft>
              <a:buClrTx/>
              <a:buSzTx/>
            </a:pPr>
            <a:r>
              <a:rPr lang="en-US" altLang="en-US" dirty="0">
                <a:latin typeface="Bookman Old Style" panose="02050604050505020204" pitchFamily="18" charset="0"/>
              </a:rPr>
              <a:t>exercises or controls more than one-half of the   total voting power either at its own or together with one or more of its subsidiary companies:</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US" dirty="0">
              <a:latin typeface="Bookman Old Style" panose="020506040505050202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Provided that such class or classes of holding companies </a:t>
            </a:r>
            <a:r>
              <a:rPr lang="en-US" altLang="en-US" dirty="0" smtClean="0">
                <a:latin typeface="Bookman Old Style" panose="02050604050505020204" pitchFamily="18" charset="0"/>
              </a:rPr>
              <a:t>shall </a:t>
            </a:r>
            <a:r>
              <a:rPr lang="en-US" altLang="en-US" dirty="0">
                <a:latin typeface="Bookman Old Style" panose="02050604050505020204" pitchFamily="18" charset="0"/>
              </a:rPr>
              <a:t>not have layers of subsidiaries beyond such numbers  as may be prescribed. (Effective from 20-09-2017)</a:t>
            </a: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Explanation.—For the purposes of this clause,—</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US" dirty="0">
              <a:latin typeface="Bookman Old Style" panose="020506040505050202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(a) a company shall be deemed to be a subsidiary company of the holding company even if the control referred to in sub-clause (</a:t>
            </a:r>
            <a:r>
              <a:rPr lang="en-US" altLang="en-US" dirty="0" err="1">
                <a:latin typeface="Bookman Old Style" panose="02050604050505020204" pitchFamily="18" charset="0"/>
              </a:rPr>
              <a:t>i</a:t>
            </a:r>
            <a:r>
              <a:rPr lang="en-US" altLang="en-US" dirty="0">
                <a:latin typeface="Bookman Old Style" panose="02050604050505020204" pitchFamily="18" charset="0"/>
              </a:rPr>
              <a:t>) or sub-clause (ii) is of another subsidiary company of the holding company;</a:t>
            </a: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(b) the composition of a company’s Board of Directors shall be deemed to be controlled by another company if that other company by exercise of some power exercisable by it at its discretion can appoint or remove all or a majority of the directors;</a:t>
            </a: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(c) the expression “company” includes any body corporate;</a:t>
            </a:r>
          </a:p>
          <a:p>
            <a:pPr marL="0" marR="0" lvl="0" indent="0" algn="just" defTabSz="914400" rtl="0" eaLnBrk="0" fontAlgn="base" latinLnBrk="0" hangingPunct="0">
              <a:lnSpc>
                <a:spcPct val="100000"/>
              </a:lnSpc>
              <a:spcBef>
                <a:spcPct val="0"/>
              </a:spcBef>
              <a:spcAft>
                <a:spcPct val="0"/>
              </a:spcAft>
              <a:buClrTx/>
              <a:buSzTx/>
              <a:buFontTx/>
              <a:buNone/>
              <a:tabLst/>
            </a:pPr>
            <a:r>
              <a:rPr lang="en-US" altLang="en-US" dirty="0">
                <a:latin typeface="Bookman Old Style" panose="02050604050505020204" pitchFamily="18" charset="0"/>
              </a:rPr>
              <a:t>(d) “layer” in relation to a holding company means its subsidiary or subsidiaries</a:t>
            </a:r>
          </a:p>
          <a:p>
            <a:pPr lvl="1"/>
            <a:endParaRPr lang="en-IN" dirty="0">
              <a:solidFill>
                <a:srgbClr val="FF0000"/>
              </a:solidFill>
            </a:endParaRPr>
          </a:p>
        </p:txBody>
      </p:sp>
    </p:spTree>
    <p:extLst>
      <p:ext uri="{BB962C8B-B14F-4D97-AF65-F5344CB8AC3E}">
        <p14:creationId xmlns:p14="http://schemas.microsoft.com/office/powerpoint/2010/main" val="2825898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Privileges </a:t>
            </a:r>
            <a:r>
              <a:rPr lang="en-IN" dirty="0"/>
              <a:t>of an OPC (Contd.)</a:t>
            </a:r>
          </a:p>
        </p:txBody>
      </p:sp>
      <p:sp>
        <p:nvSpPr>
          <p:cNvPr id="3" name="Content Placeholder 2"/>
          <p:cNvSpPr>
            <a:spLocks noGrp="1"/>
          </p:cNvSpPr>
          <p:nvPr>
            <p:ph sz="quarter" idx="1"/>
          </p:nvPr>
        </p:nvSpPr>
        <p:spPr/>
        <p:txBody>
          <a:bodyPr>
            <a:normAutofit fontScale="92500" lnSpcReduction="20000"/>
          </a:bodyPr>
          <a:lstStyle/>
          <a:p>
            <a:r>
              <a:rPr lang="en-IN" dirty="0"/>
              <a:t>In case of an OPC, the ordinary businesses/ special </a:t>
            </a:r>
            <a:r>
              <a:rPr lang="en-IN" u="sng" dirty="0"/>
              <a:t>business</a:t>
            </a:r>
            <a:r>
              <a:rPr lang="en-IN" dirty="0"/>
              <a:t> to be conducted at the general body meetings, shall be </a:t>
            </a:r>
            <a:r>
              <a:rPr lang="en-IN" u="sng" dirty="0"/>
              <a:t>deemed to have been passed </a:t>
            </a:r>
            <a:r>
              <a:rPr lang="en-IN" dirty="0"/>
              <a:t>by ordinary/special resolution if, the resolution is communicated by the member to the company and </a:t>
            </a:r>
            <a:r>
              <a:rPr lang="en-IN" u="sng" dirty="0"/>
              <a:t>entered in the minutes book </a:t>
            </a:r>
            <a:r>
              <a:rPr lang="en-IN" dirty="0"/>
              <a:t>required to be maintained u/s Section 118 and</a:t>
            </a:r>
            <a:r>
              <a:rPr lang="en-IN" u="sng" dirty="0"/>
              <a:t> signed and dated by the member (director</a:t>
            </a:r>
            <a:r>
              <a:rPr lang="en-IN" dirty="0"/>
              <a:t>, in case of OPC with one director) [Section 122(3) and 122(4)]</a:t>
            </a:r>
          </a:p>
          <a:p>
            <a:r>
              <a:rPr lang="en-IN" dirty="0"/>
              <a:t>The report of the Board of Directors to be attached to the financial statements shall mean a </a:t>
            </a:r>
            <a:r>
              <a:rPr lang="en-IN" u="sng" dirty="0"/>
              <a:t>report containing explanations or comments by the Board on every qualification, reservation or adverse remark or disclaimer made by the auditor </a:t>
            </a:r>
            <a:r>
              <a:rPr lang="en-IN" dirty="0"/>
              <a:t>[Section 134(4)]   </a:t>
            </a:r>
          </a:p>
          <a:p>
            <a:endParaRPr lang="en-IN" dirty="0"/>
          </a:p>
        </p:txBody>
      </p:sp>
    </p:spTree>
    <p:extLst>
      <p:ext uri="{BB962C8B-B14F-4D97-AF65-F5344CB8AC3E}">
        <p14:creationId xmlns:p14="http://schemas.microsoft.com/office/powerpoint/2010/main" val="32028381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Privileges </a:t>
            </a:r>
            <a:r>
              <a:rPr lang="en-IN" dirty="0"/>
              <a:t>of an OPC (Contd.)</a:t>
            </a:r>
          </a:p>
        </p:txBody>
      </p:sp>
      <p:sp>
        <p:nvSpPr>
          <p:cNvPr id="3" name="Content Placeholder 2"/>
          <p:cNvSpPr>
            <a:spLocks noGrp="1"/>
          </p:cNvSpPr>
          <p:nvPr>
            <p:ph sz="quarter" idx="1"/>
          </p:nvPr>
        </p:nvSpPr>
        <p:spPr/>
        <p:txBody>
          <a:bodyPr>
            <a:normAutofit fontScale="92500" lnSpcReduction="10000"/>
          </a:bodyPr>
          <a:lstStyle/>
          <a:p>
            <a:r>
              <a:rPr lang="en-IN" dirty="0"/>
              <a:t>OPC shall </a:t>
            </a:r>
            <a:r>
              <a:rPr lang="en-IN" u="sng" dirty="0"/>
              <a:t>file a copy of the financial statements </a:t>
            </a:r>
            <a:r>
              <a:rPr lang="en-IN" dirty="0"/>
              <a:t>duly adopted by its member, </a:t>
            </a:r>
            <a:r>
              <a:rPr lang="en-IN" dirty="0" err="1"/>
              <a:t>alongwith</a:t>
            </a:r>
            <a:r>
              <a:rPr lang="en-IN" dirty="0"/>
              <a:t> all the documents, which are required to be attached thereto, </a:t>
            </a:r>
            <a:r>
              <a:rPr lang="en-IN" u="sng" dirty="0"/>
              <a:t>within 180 days from the closure of the financial year.</a:t>
            </a:r>
          </a:p>
          <a:p>
            <a:r>
              <a:rPr lang="en-IN" dirty="0"/>
              <a:t>OPC shall have </a:t>
            </a:r>
            <a:r>
              <a:rPr lang="en-IN" u="sng" dirty="0"/>
              <a:t>minimum one director </a:t>
            </a:r>
            <a:r>
              <a:rPr lang="en-IN" dirty="0"/>
              <a:t>[Section 149(1)(a)]</a:t>
            </a:r>
          </a:p>
          <a:p>
            <a:r>
              <a:rPr lang="en-IN" u="sng" dirty="0"/>
              <a:t>Subscriber</a:t>
            </a:r>
            <a:r>
              <a:rPr lang="en-IN" dirty="0"/>
              <a:t> to the Memorandum of Association </a:t>
            </a:r>
            <a:r>
              <a:rPr lang="en-IN" u="sng" dirty="0"/>
              <a:t>shall be the first director </a:t>
            </a:r>
            <a:r>
              <a:rPr lang="en-IN" dirty="0"/>
              <a:t>of the company until the directors are appointed. [Section 152(1)]</a:t>
            </a:r>
          </a:p>
          <a:p>
            <a:r>
              <a:rPr lang="en-IN" dirty="0"/>
              <a:t>Nothing contained in </a:t>
            </a:r>
            <a:r>
              <a:rPr lang="en-IN" u="sng" dirty="0"/>
              <a:t>sections 173 and 174 </a:t>
            </a:r>
            <a:r>
              <a:rPr lang="en-IN" dirty="0"/>
              <a:t>(regarding Board Meetings etc.,) is applicable to an OPC having one director  [proviso to Section 173(5)]</a:t>
            </a:r>
          </a:p>
          <a:p>
            <a:endParaRPr lang="en-IN" dirty="0"/>
          </a:p>
        </p:txBody>
      </p:sp>
    </p:spTree>
    <p:extLst>
      <p:ext uri="{BB962C8B-B14F-4D97-AF65-F5344CB8AC3E}">
        <p14:creationId xmlns:p14="http://schemas.microsoft.com/office/powerpoint/2010/main" val="31621111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Privileges </a:t>
            </a:r>
            <a:r>
              <a:rPr lang="en-IN" dirty="0"/>
              <a:t>of an OPC (Contd.)</a:t>
            </a:r>
          </a:p>
        </p:txBody>
      </p:sp>
      <p:sp>
        <p:nvSpPr>
          <p:cNvPr id="3" name="Content Placeholder 2"/>
          <p:cNvSpPr>
            <a:spLocks noGrp="1"/>
          </p:cNvSpPr>
          <p:nvPr>
            <p:ph sz="quarter" idx="1"/>
          </p:nvPr>
        </p:nvSpPr>
        <p:spPr/>
        <p:txBody>
          <a:bodyPr>
            <a:normAutofit fontScale="92500" lnSpcReduction="10000"/>
          </a:bodyPr>
          <a:lstStyle/>
          <a:p>
            <a:r>
              <a:rPr lang="en-IN" dirty="0"/>
              <a:t>An OPC having more than one director, can hold only </a:t>
            </a:r>
            <a:r>
              <a:rPr lang="en-IN" u="sng" dirty="0"/>
              <a:t>one Board Meeting in each half of calendar year </a:t>
            </a:r>
            <a:r>
              <a:rPr lang="en-IN" dirty="0"/>
              <a:t>and the </a:t>
            </a:r>
            <a:r>
              <a:rPr lang="en-IN" u="sng" dirty="0"/>
              <a:t>gap</a:t>
            </a:r>
            <a:r>
              <a:rPr lang="en-IN" dirty="0"/>
              <a:t> between the two meetings is </a:t>
            </a:r>
            <a:r>
              <a:rPr lang="en-IN" u="sng" dirty="0"/>
              <a:t>not less than ninety days</a:t>
            </a:r>
            <a:r>
              <a:rPr lang="en-IN" dirty="0"/>
              <a:t> [Section 173(5)]</a:t>
            </a:r>
          </a:p>
          <a:p>
            <a:r>
              <a:rPr lang="en-IN" u="sng" dirty="0"/>
              <a:t>The terms of the contract</a:t>
            </a:r>
            <a:r>
              <a:rPr lang="en-IN" dirty="0"/>
              <a:t>, not being in the ordinary course of business, unless the same is in writing, with the sole member/director of an OPC shall be </a:t>
            </a:r>
            <a:r>
              <a:rPr lang="en-IN" u="sng" dirty="0"/>
              <a:t>as contained in its Memorandum of Association or as recorded in the minutes </a:t>
            </a:r>
            <a:r>
              <a:rPr lang="en-IN" dirty="0"/>
              <a:t>of the Board meeting held immediately after the contract is entered into. [Section 193(1</a:t>
            </a:r>
            <a:r>
              <a:rPr lang="en-IN" dirty="0" smtClean="0"/>
              <a:t>)]. The </a:t>
            </a:r>
            <a:r>
              <a:rPr lang="en-IN" dirty="0"/>
              <a:t>details of the contracts shall be informed to the Registrar within fifteen days [Section 193(2)]</a:t>
            </a:r>
          </a:p>
          <a:p>
            <a:endParaRPr lang="en-IN" dirty="0"/>
          </a:p>
          <a:p>
            <a:endParaRPr lang="en-IN" dirty="0"/>
          </a:p>
        </p:txBody>
      </p:sp>
    </p:spTree>
    <p:extLst>
      <p:ext uri="{BB962C8B-B14F-4D97-AF65-F5344CB8AC3E}">
        <p14:creationId xmlns:p14="http://schemas.microsoft.com/office/powerpoint/2010/main" val="28867751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Privileges of a Small Company</a:t>
            </a:r>
          </a:p>
        </p:txBody>
      </p:sp>
      <p:sp>
        <p:nvSpPr>
          <p:cNvPr id="3" name="Content Placeholder 2"/>
          <p:cNvSpPr>
            <a:spLocks noGrp="1"/>
          </p:cNvSpPr>
          <p:nvPr>
            <p:ph sz="quarter" idx="1"/>
          </p:nvPr>
        </p:nvSpPr>
        <p:spPr/>
        <p:txBody>
          <a:bodyPr/>
          <a:lstStyle/>
          <a:p>
            <a:r>
              <a:rPr lang="en-IN" dirty="0"/>
              <a:t>The financial statements shall not include the cash flow statement [proviso to Section 2(40)]</a:t>
            </a:r>
          </a:p>
          <a:p>
            <a:r>
              <a:rPr lang="en-IN" dirty="0"/>
              <a:t>The annual return shall be signed by the company secretary, or where there is no company secretary, by the director of the company [proviso to Section 92(1)]</a:t>
            </a:r>
          </a:p>
          <a:p>
            <a:r>
              <a:rPr lang="en-IN" dirty="0"/>
              <a:t>Small company can hold only one Board Meeting in each half of calendar year and the gap between the two meetings is not less than ninety days [Section 173(5)]</a:t>
            </a:r>
          </a:p>
        </p:txBody>
      </p:sp>
    </p:spTree>
    <p:extLst>
      <p:ext uri="{BB962C8B-B14F-4D97-AF65-F5344CB8AC3E}">
        <p14:creationId xmlns:p14="http://schemas.microsoft.com/office/powerpoint/2010/main" val="28573874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a:t>
            </a:r>
            <a:r>
              <a:rPr lang="en-IN" dirty="0" smtClean="0"/>
              <a:t>2013</a:t>
            </a:r>
            <a:endParaRPr lang="en-IN" dirty="0"/>
          </a:p>
        </p:txBody>
      </p:sp>
      <p:sp>
        <p:nvSpPr>
          <p:cNvPr id="3" name="Content Placeholder 2"/>
          <p:cNvSpPr>
            <a:spLocks noGrp="1"/>
          </p:cNvSpPr>
          <p:nvPr>
            <p:ph sz="quarter" idx="1"/>
          </p:nvPr>
        </p:nvSpPr>
        <p:spPr/>
        <p:txBody>
          <a:bodyPr>
            <a:normAutofit/>
          </a:bodyPr>
          <a:lstStyle/>
          <a:p>
            <a:pPr lvl="0" algn="just"/>
            <a:endParaRPr lang="en-IN" dirty="0"/>
          </a:p>
          <a:p>
            <a:r>
              <a:rPr lang="en-IN" dirty="0"/>
              <a:t>Section 3(1)(</a:t>
            </a:r>
            <a:r>
              <a:rPr lang="en-IN" i="1" dirty="0"/>
              <a:t>b</a:t>
            </a:r>
            <a:r>
              <a:rPr lang="en-IN" dirty="0"/>
              <a:t>) : two or more persons, where the company to be formed is to be a private company;</a:t>
            </a:r>
          </a:p>
          <a:p>
            <a:endParaRPr lang="en-IN" dirty="0"/>
          </a:p>
          <a:p>
            <a:r>
              <a:rPr lang="en-IN" dirty="0"/>
              <a:t>Section 3(1)(</a:t>
            </a:r>
            <a:r>
              <a:rPr lang="en-IN" i="1" dirty="0"/>
              <a:t>c</a:t>
            </a:r>
            <a:r>
              <a:rPr lang="en-IN" dirty="0"/>
              <a:t>) : one person, where the company to be formed is to be One Person Company that is to say, a private company,</a:t>
            </a:r>
          </a:p>
          <a:p>
            <a:pPr algn="just"/>
            <a:endParaRPr lang="en-IN" dirty="0"/>
          </a:p>
        </p:txBody>
      </p:sp>
    </p:spTree>
    <p:extLst>
      <p:ext uri="{BB962C8B-B14F-4D97-AF65-F5344CB8AC3E}">
        <p14:creationId xmlns:p14="http://schemas.microsoft.com/office/powerpoint/2010/main" val="371136962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a:xfrm>
            <a:off x="301752" y="1412776"/>
            <a:ext cx="8503920" cy="5040560"/>
          </a:xfrm>
        </p:spPr>
        <p:txBody>
          <a:bodyPr>
            <a:noAutofit/>
          </a:bodyPr>
          <a:lstStyle/>
          <a:p>
            <a:r>
              <a:rPr lang="en-IN" sz="1800" dirty="0">
                <a:latin typeface="Bookman Old Style" panose="02050604050505020204" pitchFamily="18" charset="0"/>
              </a:rPr>
              <a:t>The restriction of buying its own shares is now not applicable to private companies in following cases:</a:t>
            </a:r>
          </a:p>
          <a:p>
            <a:pPr lvl="1"/>
            <a:r>
              <a:rPr lang="en-IN" sz="1800" dirty="0">
                <a:solidFill>
                  <a:schemeClr val="tx1"/>
                </a:solidFill>
                <a:latin typeface="Bookman Old Style" panose="02050604050505020204" pitchFamily="18" charset="0"/>
              </a:rPr>
              <a:t>No other body corporate has invested in the said company.</a:t>
            </a:r>
          </a:p>
          <a:p>
            <a:pPr lvl="1"/>
            <a:r>
              <a:rPr lang="en-IN" sz="1800" dirty="0">
                <a:solidFill>
                  <a:schemeClr val="tx1"/>
                </a:solidFill>
                <a:latin typeface="Bookman Old Style" panose="02050604050505020204" pitchFamily="18" charset="0"/>
              </a:rPr>
              <a:t>If the borrowings from banks/financial institutions is less than twice its paid up share capital or fifty crores, whichever is less.</a:t>
            </a:r>
          </a:p>
          <a:p>
            <a:pPr lvl="1"/>
            <a:r>
              <a:rPr lang="en-IN" sz="1800" dirty="0">
                <a:solidFill>
                  <a:schemeClr val="tx1"/>
                </a:solidFill>
                <a:latin typeface="Bookman Old Style" panose="02050604050505020204" pitchFamily="18" charset="0"/>
              </a:rPr>
              <a:t>Not a defaulter of repayment of such borrowings at the time of buying such shares.</a:t>
            </a:r>
          </a:p>
          <a:p>
            <a:r>
              <a:rPr lang="en-IN" sz="1800" dirty="0">
                <a:latin typeface="Bookman Old Style" panose="02050604050505020204" pitchFamily="18" charset="0"/>
              </a:rPr>
              <a:t>Section 67(</a:t>
            </a:r>
            <a:r>
              <a:rPr lang="en-IN" sz="1800" i="1" dirty="0">
                <a:latin typeface="Bookman Old Style" panose="02050604050505020204" pitchFamily="18" charset="0"/>
              </a:rPr>
              <a:t>2</a:t>
            </a:r>
            <a:r>
              <a:rPr lang="en-IN" sz="1800" dirty="0">
                <a:latin typeface="Bookman Old Style" panose="02050604050505020204" pitchFamily="18" charset="0"/>
              </a:rPr>
              <a:t>) : No public company shall give, whether directly or indirectly and whether by means of a loan, guarantee, the provision of security or otherwise, any financial assistance for the purpose of, or in connection with, a purchase or subscription made or to be made, by any person of or for any shares in the company or in its holding company.</a:t>
            </a:r>
          </a:p>
        </p:txBody>
      </p:sp>
    </p:spTree>
    <p:extLst>
      <p:ext uri="{BB962C8B-B14F-4D97-AF65-F5344CB8AC3E}">
        <p14:creationId xmlns:p14="http://schemas.microsoft.com/office/powerpoint/2010/main" val="7436914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lnSpcReduction="10000"/>
          </a:bodyPr>
          <a:lstStyle/>
          <a:p>
            <a:pPr marL="0" indent="0">
              <a:buNone/>
            </a:pPr>
            <a:endParaRPr lang="en-IN" dirty="0"/>
          </a:p>
          <a:p>
            <a:r>
              <a:rPr lang="en-IN" dirty="0"/>
              <a:t>[Section 62(</a:t>
            </a:r>
            <a:r>
              <a:rPr lang="en-IN" i="1" dirty="0"/>
              <a:t>1</a:t>
            </a:r>
            <a:r>
              <a:rPr lang="en-IN" dirty="0"/>
              <a:t>) : Where at any time, a company having a share capital proposes to increase its subscribed capital by the issue of further shares, such shares shall be offered—</a:t>
            </a:r>
          </a:p>
          <a:p>
            <a:r>
              <a:rPr lang="en-IN" dirty="0"/>
              <a:t>(</a:t>
            </a:r>
            <a:r>
              <a:rPr lang="en-IN" i="1" dirty="0"/>
              <a:t>a</a:t>
            </a:r>
            <a:r>
              <a:rPr lang="en-IN" dirty="0"/>
              <a:t>) to persons who, at the date of the offer, are holders of equity shares of the company in proportion, as nearly as circumstances admit, to the paid-up share capital on those shares by sending a letter of offer subject to the following conditions, ………..] Not applicable to private companies</a:t>
            </a:r>
          </a:p>
          <a:p>
            <a:endParaRPr lang="en-IN" dirty="0"/>
          </a:p>
        </p:txBody>
      </p:sp>
    </p:spTree>
    <p:extLst>
      <p:ext uri="{BB962C8B-B14F-4D97-AF65-F5344CB8AC3E}">
        <p14:creationId xmlns:p14="http://schemas.microsoft.com/office/powerpoint/2010/main" val="268776147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lstStyle/>
          <a:p>
            <a:r>
              <a:rPr lang="en-IN" b="1" dirty="0"/>
              <a:t>43</a:t>
            </a:r>
            <a:r>
              <a:rPr lang="en-IN" dirty="0"/>
              <a:t>. The share capital of a company limited by shares shall be of two kinds, namely:—</a:t>
            </a:r>
          </a:p>
          <a:p>
            <a:pPr lvl="1"/>
            <a:r>
              <a:rPr lang="en-IN" dirty="0">
                <a:solidFill>
                  <a:schemeClr val="tx1"/>
                </a:solidFill>
              </a:rPr>
              <a:t>(</a:t>
            </a:r>
            <a:r>
              <a:rPr lang="en-IN" i="1" dirty="0">
                <a:solidFill>
                  <a:schemeClr val="tx1"/>
                </a:solidFill>
              </a:rPr>
              <a:t>a</a:t>
            </a:r>
            <a:r>
              <a:rPr lang="en-IN" dirty="0">
                <a:solidFill>
                  <a:schemeClr val="tx1"/>
                </a:solidFill>
              </a:rPr>
              <a:t>) equity share capital—</a:t>
            </a:r>
          </a:p>
          <a:p>
            <a:pPr lvl="2"/>
            <a:r>
              <a:rPr lang="en-IN" dirty="0"/>
              <a:t>(</a:t>
            </a:r>
            <a:r>
              <a:rPr lang="en-IN" i="1" dirty="0"/>
              <a:t>i</a:t>
            </a:r>
            <a:r>
              <a:rPr lang="en-IN" dirty="0"/>
              <a:t>) with voting rights; or</a:t>
            </a:r>
          </a:p>
          <a:p>
            <a:pPr lvl="2"/>
            <a:r>
              <a:rPr lang="en-IN" dirty="0"/>
              <a:t>(</a:t>
            </a:r>
            <a:r>
              <a:rPr lang="en-IN" i="1" dirty="0"/>
              <a:t>ii</a:t>
            </a:r>
            <a:r>
              <a:rPr lang="en-IN" dirty="0"/>
              <a:t>) with differential rights as to dividend, voting or otherwise in accordance with such rules as may be prescribed; and</a:t>
            </a:r>
          </a:p>
          <a:p>
            <a:pPr lvl="1"/>
            <a:r>
              <a:rPr lang="en-IN" dirty="0">
                <a:solidFill>
                  <a:schemeClr val="tx1"/>
                </a:solidFill>
              </a:rPr>
              <a:t>(</a:t>
            </a:r>
            <a:r>
              <a:rPr lang="en-IN" i="1" dirty="0">
                <a:solidFill>
                  <a:schemeClr val="tx1"/>
                </a:solidFill>
              </a:rPr>
              <a:t>b</a:t>
            </a:r>
            <a:r>
              <a:rPr lang="en-IN" dirty="0">
                <a:solidFill>
                  <a:schemeClr val="tx1"/>
                </a:solidFill>
              </a:rPr>
              <a:t>) preference share capital:</a:t>
            </a:r>
          </a:p>
          <a:p>
            <a:r>
              <a:rPr lang="en-IN" dirty="0"/>
              <a:t>47. provisions relating to voting rights</a:t>
            </a:r>
          </a:p>
          <a:p>
            <a:r>
              <a:rPr lang="en-IN" dirty="0"/>
              <a:t>The above sections are not applicable to private </a:t>
            </a:r>
            <a:r>
              <a:rPr lang="en-IN" dirty="0" smtClean="0"/>
              <a:t>companies provided the </a:t>
            </a:r>
            <a:r>
              <a:rPr lang="en-IN" dirty="0" err="1" smtClean="0"/>
              <a:t>MoA</a:t>
            </a:r>
            <a:r>
              <a:rPr lang="en-IN" dirty="0" smtClean="0"/>
              <a:t> and </a:t>
            </a:r>
            <a:r>
              <a:rPr lang="en-IN" dirty="0" err="1" smtClean="0"/>
              <a:t>AoA</a:t>
            </a:r>
            <a:r>
              <a:rPr lang="en-IN" dirty="0" smtClean="0"/>
              <a:t> of the private company provides therefor.</a:t>
            </a:r>
            <a:endParaRPr lang="en-IN" dirty="0"/>
          </a:p>
        </p:txBody>
      </p:sp>
    </p:spTree>
    <p:extLst>
      <p:ext uri="{BB962C8B-B14F-4D97-AF65-F5344CB8AC3E}">
        <p14:creationId xmlns:p14="http://schemas.microsoft.com/office/powerpoint/2010/main" val="138967573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1956</a:t>
            </a:r>
          </a:p>
        </p:txBody>
      </p:sp>
      <p:sp>
        <p:nvSpPr>
          <p:cNvPr id="3" name="Content Placeholder 2"/>
          <p:cNvSpPr>
            <a:spLocks noGrp="1"/>
          </p:cNvSpPr>
          <p:nvPr>
            <p:ph sz="quarter" idx="1"/>
          </p:nvPr>
        </p:nvSpPr>
        <p:spPr/>
        <p:txBody>
          <a:bodyPr>
            <a:normAutofit/>
          </a:bodyPr>
          <a:lstStyle/>
          <a:p>
            <a:pPr lvl="0" algn="l"/>
            <a:r>
              <a:rPr lang="en-IN" sz="2600" i="1" dirty="0">
                <a:solidFill>
                  <a:srgbClr val="0070C0"/>
                </a:solidFill>
              </a:rPr>
              <a:t>Section 111(11) and (13) : The right of appeal to the Company Law Board against rejection of a transfer of shares is not available as long as the private company is only enforcing the provisions of its Articles  in rejecting a particular transfer. It appears that a right of appeal will be available where rejection is outside the provisions of the private company’s Articles. The right of appeal is also available where there is transmission by court sale or sale by other public authority</a:t>
            </a:r>
            <a:r>
              <a:rPr lang="en-IN" i="1" dirty="0">
                <a:solidFill>
                  <a:srgbClr val="0070C0"/>
                </a:solidFill>
              </a:rPr>
              <a:t>.  </a:t>
            </a:r>
          </a:p>
          <a:p>
            <a:endParaRPr lang="en-IN" dirty="0"/>
          </a:p>
        </p:txBody>
      </p:sp>
    </p:spTree>
    <p:extLst>
      <p:ext uri="{BB962C8B-B14F-4D97-AF65-F5344CB8AC3E}">
        <p14:creationId xmlns:p14="http://schemas.microsoft.com/office/powerpoint/2010/main" val="392769243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fontScale="92500" lnSpcReduction="10000"/>
          </a:bodyPr>
          <a:lstStyle/>
          <a:p>
            <a:r>
              <a:rPr lang="en-IN" dirty="0"/>
              <a:t>Section 58(</a:t>
            </a:r>
            <a:r>
              <a:rPr lang="en-IN" i="1" dirty="0"/>
              <a:t>1</a:t>
            </a:r>
            <a:r>
              <a:rPr lang="en-IN" dirty="0"/>
              <a:t>) : If a private company limited by shares refuses, whether in pursuance of any power of the company under its articles or otherwise, to register the transfer of, or the transmission by operation of law of the right to, any securities or interest of a member in the company, it shall within a period of thirty days from the date on which the instrument of transfer, or the intimation of such transmission, as the case may be, was delivered to the company, send notice of the refusal to the transferor and the transferee or to the person giving intimation of such transmission, as the case may be, giving reasons for such refusal.</a:t>
            </a:r>
          </a:p>
          <a:p>
            <a:endParaRPr lang="en-IN" dirty="0"/>
          </a:p>
        </p:txBody>
      </p:sp>
    </p:spTree>
    <p:extLst>
      <p:ext uri="{BB962C8B-B14F-4D97-AF65-F5344CB8AC3E}">
        <p14:creationId xmlns:p14="http://schemas.microsoft.com/office/powerpoint/2010/main" val="1820249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80120"/>
          </a:xfrm>
        </p:spPr>
        <p:txBody>
          <a:bodyPr/>
          <a:lstStyle/>
          <a:p>
            <a:r>
              <a:rPr lang="en-IN" dirty="0">
                <a:solidFill>
                  <a:schemeClr val="tx2"/>
                </a:solidFill>
              </a:rPr>
              <a:t>Definitions (Contd.)</a:t>
            </a:r>
            <a:endParaRPr lang="en-IN" dirty="0"/>
          </a:p>
        </p:txBody>
      </p:sp>
      <p:sp>
        <p:nvSpPr>
          <p:cNvPr id="3" name="Content Placeholder 2"/>
          <p:cNvSpPr>
            <a:spLocks noGrp="1"/>
          </p:cNvSpPr>
          <p:nvPr>
            <p:ph sz="quarter" idx="1"/>
          </p:nvPr>
        </p:nvSpPr>
        <p:spPr>
          <a:xfrm>
            <a:off x="301752" y="1268760"/>
            <a:ext cx="8503920" cy="5184576"/>
          </a:xfrm>
        </p:spPr>
        <p:txBody>
          <a:bodyPr>
            <a:noAutofit/>
          </a:bodyPr>
          <a:lstStyle/>
          <a:p>
            <a:pPr algn="just"/>
            <a:r>
              <a:rPr lang="en-US" sz="1700" dirty="0">
                <a:solidFill>
                  <a:srgbClr val="FF0000"/>
                </a:solidFill>
                <a:latin typeface="Bookman Old Style" panose="02050604050505020204" pitchFamily="18" charset="0"/>
              </a:rPr>
              <a:t>Government Company </a:t>
            </a:r>
            <a:r>
              <a:rPr lang="en-IN" sz="1700" dirty="0">
                <a:solidFill>
                  <a:srgbClr val="FF0000"/>
                </a:solidFill>
                <a:latin typeface="Bookman Old Style" panose="02050604050505020204" pitchFamily="18" charset="0"/>
              </a:rPr>
              <a:t>[Section </a:t>
            </a:r>
            <a:r>
              <a:rPr lang="en-IN" sz="1700" dirty="0" smtClean="0">
                <a:solidFill>
                  <a:srgbClr val="FF0000"/>
                </a:solidFill>
                <a:latin typeface="Bookman Old Style" panose="02050604050505020204" pitchFamily="18" charset="0"/>
              </a:rPr>
              <a:t>2(45</a:t>
            </a:r>
            <a:r>
              <a:rPr lang="en-IN" sz="1700" dirty="0">
                <a:solidFill>
                  <a:srgbClr val="FF0000"/>
                </a:solidFill>
                <a:latin typeface="Bookman Old Style" panose="02050604050505020204" pitchFamily="18" charset="0"/>
              </a:rPr>
              <a:t>)] </a:t>
            </a:r>
            <a:r>
              <a:rPr lang="en-IN" sz="1700" b="0" i="0" dirty="0">
                <a:solidFill>
                  <a:srgbClr val="FF0000"/>
                </a:solidFill>
                <a:effectLst/>
                <a:latin typeface="Bookman Old Style" panose="02050604050505020204" pitchFamily="18" charset="0"/>
              </a:rPr>
              <a:t> </a:t>
            </a:r>
          </a:p>
          <a:p>
            <a:pPr marL="0" indent="0" algn="just">
              <a:buNone/>
            </a:pPr>
            <a:r>
              <a:rPr lang="en-IN" sz="1700" b="0" i="0" dirty="0">
                <a:solidFill>
                  <a:srgbClr val="333333"/>
                </a:solidFill>
                <a:effectLst/>
                <a:latin typeface="Bookman Old Style" panose="02050604050505020204" pitchFamily="18" charset="0"/>
              </a:rPr>
              <a:t>"</a:t>
            </a:r>
            <a:r>
              <a:rPr lang="en-IN" sz="1700" b="0" i="0" dirty="0">
                <a:solidFill>
                  <a:schemeClr val="accent1">
                    <a:lumMod val="50000"/>
                  </a:schemeClr>
                </a:solidFill>
                <a:effectLst/>
                <a:latin typeface="Bookman Old Style" panose="02050604050505020204" pitchFamily="18" charset="0"/>
              </a:rPr>
              <a:t>Government company" means any company in which not less than fifty-one per cent of the paid-up share </a:t>
            </a:r>
            <a:r>
              <a:rPr lang="en-IN" sz="1700" b="0" i="0" dirty="0" smtClean="0">
                <a:solidFill>
                  <a:schemeClr val="accent1">
                    <a:lumMod val="50000"/>
                  </a:schemeClr>
                </a:solidFill>
                <a:effectLst/>
                <a:latin typeface="Bookman Old Style" panose="02050604050505020204" pitchFamily="18" charset="0"/>
              </a:rPr>
              <a:t>capital* </a:t>
            </a:r>
            <a:r>
              <a:rPr lang="en-IN" sz="1700" b="0" i="0" dirty="0">
                <a:solidFill>
                  <a:schemeClr val="accent1">
                    <a:lumMod val="50000"/>
                  </a:schemeClr>
                </a:solidFill>
                <a:effectLst/>
                <a:latin typeface="Bookman Old Style" panose="02050604050505020204" pitchFamily="18" charset="0"/>
              </a:rPr>
              <a:t>is held by the Central Government, or by any State Government or Governments, or partly by the Central Government and partly by one or more State Governments, and includes a company which is a subsidiary company of such a Government </a:t>
            </a:r>
            <a:r>
              <a:rPr lang="en-IN" sz="1700" b="0" i="0" dirty="0" smtClean="0">
                <a:solidFill>
                  <a:schemeClr val="accent1">
                    <a:lumMod val="50000"/>
                  </a:schemeClr>
                </a:solidFill>
                <a:effectLst/>
                <a:latin typeface="Bookman Old Style" panose="02050604050505020204" pitchFamily="18" charset="0"/>
              </a:rPr>
              <a:t>company.</a:t>
            </a:r>
          </a:p>
          <a:p>
            <a:pPr marL="0" indent="0" algn="just">
              <a:buNone/>
            </a:pPr>
            <a:r>
              <a:rPr lang="en-US" sz="1700" dirty="0" smtClean="0">
                <a:solidFill>
                  <a:schemeClr val="accent1">
                    <a:lumMod val="50000"/>
                  </a:schemeClr>
                </a:solidFill>
                <a:latin typeface="Bookman Old Style" panose="02050604050505020204" pitchFamily="18" charset="0"/>
              </a:rPr>
              <a:t>* Construed as total voting power where shares with differential voting rights have been issued</a:t>
            </a:r>
            <a:endParaRPr lang="en-US" sz="1700" dirty="0">
              <a:latin typeface="Bookman Old Style" panose="02050604050505020204" pitchFamily="18" charset="0"/>
            </a:endParaRPr>
          </a:p>
          <a:p>
            <a:r>
              <a:rPr lang="en-US" sz="1700" dirty="0">
                <a:solidFill>
                  <a:srgbClr val="FF0000"/>
                </a:solidFill>
                <a:latin typeface="Bookman Old Style" panose="02050604050505020204" pitchFamily="18" charset="0"/>
              </a:rPr>
              <a:t>Producer </a:t>
            </a:r>
            <a:r>
              <a:rPr lang="en-US" sz="1700" dirty="0" smtClean="0">
                <a:solidFill>
                  <a:srgbClr val="FF0000"/>
                </a:solidFill>
                <a:latin typeface="Bookman Old Style" panose="02050604050505020204" pitchFamily="18" charset="0"/>
              </a:rPr>
              <a:t>Company [Section 387A(</a:t>
            </a:r>
            <a:r>
              <a:rPr lang="en-US" sz="1700" i="1" dirty="0" smtClean="0">
                <a:solidFill>
                  <a:srgbClr val="FF0000"/>
                </a:solidFill>
                <a:latin typeface="Bookman Old Style" panose="02050604050505020204" pitchFamily="18" charset="0"/>
              </a:rPr>
              <a:t>l</a:t>
            </a:r>
            <a:r>
              <a:rPr lang="en-US" sz="1700" dirty="0" smtClean="0">
                <a:solidFill>
                  <a:srgbClr val="FF0000"/>
                </a:solidFill>
                <a:latin typeface="Bookman Old Style" panose="02050604050505020204" pitchFamily="18" charset="0"/>
              </a:rPr>
              <a:t>)]</a:t>
            </a:r>
            <a:endParaRPr lang="en-US" sz="1700" dirty="0">
              <a:solidFill>
                <a:srgbClr val="FF0000"/>
              </a:solidFill>
              <a:latin typeface="Bookman Old Style" panose="02050604050505020204" pitchFamily="18" charset="0"/>
            </a:endParaRPr>
          </a:p>
          <a:p>
            <a:pPr marL="0" indent="0">
              <a:buNone/>
            </a:pPr>
            <a:r>
              <a:rPr lang="en-IN" sz="1700" dirty="0">
                <a:solidFill>
                  <a:schemeClr val="accent1">
                    <a:lumMod val="50000"/>
                  </a:schemeClr>
                </a:solidFill>
                <a:latin typeface="Bookman Old Style" panose="02050604050505020204" pitchFamily="18" charset="0"/>
              </a:rPr>
              <a:t>Producer Company" means a body </a:t>
            </a:r>
            <a:r>
              <a:rPr lang="en-IN" sz="1700" dirty="0" smtClean="0">
                <a:solidFill>
                  <a:schemeClr val="accent1">
                    <a:lumMod val="50000"/>
                  </a:schemeClr>
                </a:solidFill>
                <a:latin typeface="Bookman Old Style" panose="02050604050505020204" pitchFamily="18" charset="0"/>
              </a:rPr>
              <a:t>corporate having objects or activities specified in Section 387B and registered as Producer Company under this Act or under the Companies </a:t>
            </a:r>
            <a:r>
              <a:rPr lang="en-IN" sz="1700" dirty="0">
                <a:solidFill>
                  <a:schemeClr val="accent1">
                    <a:lumMod val="50000"/>
                  </a:schemeClr>
                </a:solidFill>
                <a:latin typeface="Bookman Old Style" panose="02050604050505020204" pitchFamily="18" charset="0"/>
              </a:rPr>
              <a:t>Act, 1956,</a:t>
            </a:r>
          </a:p>
          <a:p>
            <a:r>
              <a:rPr lang="en-IN" sz="1700" dirty="0" smtClean="0">
                <a:solidFill>
                  <a:srgbClr val="FF0000"/>
                </a:solidFill>
                <a:latin typeface="Bookman Old Style" panose="02050604050505020204" pitchFamily="18" charset="0"/>
              </a:rPr>
              <a:t>Producer Institution </a:t>
            </a:r>
            <a:r>
              <a:rPr lang="en-US" sz="1700" dirty="0" smtClean="0">
                <a:solidFill>
                  <a:srgbClr val="FF0000"/>
                </a:solidFill>
                <a:latin typeface="Bookman Old Style" panose="02050604050505020204" pitchFamily="18" charset="0"/>
              </a:rPr>
              <a:t>[Section 387A(</a:t>
            </a:r>
            <a:r>
              <a:rPr lang="en-US" sz="1700" i="1" dirty="0">
                <a:solidFill>
                  <a:srgbClr val="FF0000"/>
                </a:solidFill>
                <a:latin typeface="Bookman Old Style" panose="02050604050505020204" pitchFamily="18" charset="0"/>
              </a:rPr>
              <a:t>m</a:t>
            </a:r>
            <a:r>
              <a:rPr lang="en-US" sz="1700" dirty="0" smtClean="0">
                <a:solidFill>
                  <a:srgbClr val="FF0000"/>
                </a:solidFill>
                <a:latin typeface="Bookman Old Style" panose="02050604050505020204" pitchFamily="18" charset="0"/>
              </a:rPr>
              <a:t>)]</a:t>
            </a:r>
          </a:p>
          <a:p>
            <a:pPr marL="0" indent="0">
              <a:buNone/>
            </a:pPr>
            <a:r>
              <a:rPr lang="en-IN" sz="1700" dirty="0" smtClean="0">
                <a:solidFill>
                  <a:schemeClr val="accent1">
                    <a:lumMod val="50000"/>
                  </a:schemeClr>
                </a:solidFill>
                <a:latin typeface="Bookman Old Style" panose="02050604050505020204" pitchFamily="18" charset="0"/>
              </a:rPr>
              <a:t>Producer Institution means Producer Company or any other institution having only producer or producers or Producer Company or Producer Companies as its member whether incorporated or not having any of the objects referred to in section 387B and which agrees to make use of the services of the Producer Company or Producer Companies as provided in its articles.</a:t>
            </a:r>
          </a:p>
          <a:p>
            <a:pPr marL="0" indent="0">
              <a:buNone/>
            </a:pPr>
            <a:r>
              <a:rPr lang="en-IN" sz="1700" dirty="0">
                <a:latin typeface="Bookman Old Style" panose="02050604050505020204" pitchFamily="18" charset="0"/>
              </a:rPr>
              <a:t/>
            </a:r>
            <a:br>
              <a:rPr lang="en-IN" sz="1700" dirty="0">
                <a:latin typeface="Bookman Old Style" panose="02050604050505020204" pitchFamily="18" charset="0"/>
              </a:rPr>
            </a:br>
            <a:endParaRPr lang="en-IN" sz="1700" dirty="0">
              <a:latin typeface="Bookman Old Style" panose="02050604050505020204" pitchFamily="18" charset="0"/>
            </a:endParaRPr>
          </a:p>
        </p:txBody>
      </p:sp>
    </p:spTree>
    <p:extLst>
      <p:ext uri="{BB962C8B-B14F-4D97-AF65-F5344CB8AC3E}">
        <p14:creationId xmlns:p14="http://schemas.microsoft.com/office/powerpoint/2010/main" val="239505995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fontScale="85000" lnSpcReduction="20000"/>
          </a:bodyPr>
          <a:lstStyle/>
          <a:p>
            <a:r>
              <a:rPr lang="en-IN" dirty="0" smtClean="0">
                <a:solidFill>
                  <a:srgbClr val="FF0000"/>
                </a:solidFill>
              </a:rPr>
              <a:t>No longer a privilege</a:t>
            </a:r>
            <a:r>
              <a:rPr lang="en-IN" dirty="0"/>
              <a:t> </a:t>
            </a:r>
          </a:p>
          <a:p>
            <a:r>
              <a:rPr lang="en-IN" dirty="0"/>
              <a:t>Section 11(</a:t>
            </a:r>
            <a:r>
              <a:rPr lang="en-IN" i="1" dirty="0"/>
              <a:t>1</a:t>
            </a:r>
            <a:r>
              <a:rPr lang="en-IN" dirty="0"/>
              <a:t>) : A company having a share capital shall not commence any business or exercise any borrowing powers unless—</a:t>
            </a:r>
          </a:p>
          <a:p>
            <a:r>
              <a:rPr lang="en-IN" dirty="0"/>
              <a:t>(</a:t>
            </a:r>
            <a:r>
              <a:rPr lang="en-IN" i="1" dirty="0"/>
              <a:t>a</a:t>
            </a:r>
            <a:r>
              <a:rPr lang="en-IN" dirty="0"/>
              <a:t>) a declaration is filed by a director in such form and verified in such manner as may be prescribed, with the Registrar that every subscriber to the memorandum has paid the value of the shares agreed to be taken by him and the paid-up share capital of the company is not less than five lakh rupees in case of a public company and not less than one lakh rupees in case of a private company on the date of making of this declaration; and</a:t>
            </a:r>
          </a:p>
          <a:p>
            <a:r>
              <a:rPr lang="en-IN" dirty="0"/>
              <a:t>(</a:t>
            </a:r>
            <a:r>
              <a:rPr lang="en-IN" i="1" dirty="0"/>
              <a:t>b</a:t>
            </a:r>
            <a:r>
              <a:rPr lang="en-IN" dirty="0"/>
              <a:t>) the company has filed with the Registrar a verification of its registered office as provided in sub-section (</a:t>
            </a:r>
            <a:r>
              <a:rPr lang="en-IN" i="1" dirty="0"/>
              <a:t>2</a:t>
            </a:r>
            <a:r>
              <a:rPr lang="en-IN" dirty="0"/>
              <a:t>) of section 12.</a:t>
            </a:r>
          </a:p>
          <a:p>
            <a:endParaRPr lang="en-IN" dirty="0"/>
          </a:p>
        </p:txBody>
      </p:sp>
    </p:spTree>
    <p:extLst>
      <p:ext uri="{BB962C8B-B14F-4D97-AF65-F5344CB8AC3E}">
        <p14:creationId xmlns:p14="http://schemas.microsoft.com/office/powerpoint/2010/main" val="42273667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r>
              <a:rPr lang="en-IN" b="1" dirty="0"/>
              <a:t>Section 96</a:t>
            </a:r>
            <a:r>
              <a:rPr lang="en-IN" dirty="0"/>
              <a:t>(</a:t>
            </a:r>
            <a:r>
              <a:rPr lang="en-IN" i="1" dirty="0"/>
              <a:t>1</a:t>
            </a:r>
            <a:r>
              <a:rPr lang="en-IN" dirty="0"/>
              <a:t>)  : Every company other than a One Person Company shall in each year hold in addition to any other meetings, a general meeting as its annual general meeting and shall specify the meeting as such in the notices calling it, and not more than fifteen months shall elapse between the date of one annual general meeting of a company and that of the next:</a:t>
            </a:r>
          </a:p>
          <a:p>
            <a:r>
              <a:rPr lang="en-IN" b="1" dirty="0"/>
              <a:t> Section 103(1)</a:t>
            </a:r>
            <a:r>
              <a:rPr lang="en-IN" dirty="0"/>
              <a:t>(</a:t>
            </a:r>
            <a:r>
              <a:rPr lang="en-IN" i="1" dirty="0"/>
              <a:t>b</a:t>
            </a:r>
            <a:r>
              <a:rPr lang="en-IN" dirty="0"/>
              <a:t>) :  in the case of a private company, two members personally present, shall be the quorum for a meeting of the company.</a:t>
            </a:r>
          </a:p>
          <a:p>
            <a:r>
              <a:rPr lang="en-IN" dirty="0"/>
              <a:t>Provisions relating to general body meeting may be made by private companies in its articles as Sections 101 – 107 and 109 are not required to be complied by private companies.</a:t>
            </a:r>
          </a:p>
          <a:p>
            <a:endParaRPr lang="en-IN" dirty="0"/>
          </a:p>
        </p:txBody>
      </p:sp>
      <p:sp>
        <p:nvSpPr>
          <p:cNvPr id="5" name="Title 1"/>
          <p:cNvSpPr>
            <a:spLocks noGrp="1"/>
          </p:cNvSpPr>
          <p:nvPr>
            <p:ph type="title"/>
          </p:nvPr>
        </p:nvSpPr>
        <p:spPr>
          <a:xfrm>
            <a:off x="395536" y="365792"/>
            <a:ext cx="8534400" cy="758952"/>
          </a:xfrm>
        </p:spPr>
        <p:txBody>
          <a:bodyPr>
            <a:normAutofit fontScale="90000"/>
          </a:bodyPr>
          <a:lstStyle/>
          <a:p>
            <a:r>
              <a:rPr lang="en-IN" dirty="0"/>
              <a:t>Privileges of Private companies under the Companies Act, 2013</a:t>
            </a:r>
          </a:p>
        </p:txBody>
      </p:sp>
    </p:spTree>
    <p:extLst>
      <p:ext uri="{BB962C8B-B14F-4D97-AF65-F5344CB8AC3E}">
        <p14:creationId xmlns:p14="http://schemas.microsoft.com/office/powerpoint/2010/main" val="27484127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r>
              <a:rPr lang="en-IN" i="1" dirty="0"/>
              <a:t> </a:t>
            </a:r>
            <a:r>
              <a:rPr lang="en-IN" dirty="0"/>
              <a:t>Section 152(6) states that retirement of directors, unless the Articles otherwise specify, shall be applicable to public companies only.</a:t>
            </a:r>
          </a:p>
          <a:p>
            <a:pPr lvl="0"/>
            <a:endParaRPr lang="en-IN" dirty="0">
              <a:solidFill>
                <a:srgbClr val="FF0000"/>
              </a:solidFill>
            </a:endParaRPr>
          </a:p>
          <a:p>
            <a:endParaRPr lang="en-IN" dirty="0"/>
          </a:p>
        </p:txBody>
      </p:sp>
    </p:spTree>
    <p:extLst>
      <p:ext uri="{BB962C8B-B14F-4D97-AF65-F5344CB8AC3E}">
        <p14:creationId xmlns:p14="http://schemas.microsoft.com/office/powerpoint/2010/main" val="363744665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fontScale="92500" lnSpcReduction="20000"/>
          </a:bodyPr>
          <a:lstStyle/>
          <a:p>
            <a:pPr lvl="0"/>
            <a:r>
              <a:rPr lang="en-IN" i="1" dirty="0">
                <a:solidFill>
                  <a:srgbClr val="0070C0"/>
                </a:solidFill>
              </a:rPr>
              <a:t>Section 257 </a:t>
            </a:r>
            <a:r>
              <a:rPr lang="en-IN" i="1" dirty="0" smtClean="0">
                <a:solidFill>
                  <a:srgbClr val="0070C0"/>
                </a:solidFill>
              </a:rPr>
              <a:t>of Companies Act, 1956: </a:t>
            </a:r>
            <a:r>
              <a:rPr lang="en-IN" i="1" dirty="0">
                <a:solidFill>
                  <a:srgbClr val="0070C0"/>
                </a:solidFill>
              </a:rPr>
              <a:t>The provisions requiring giving of fourteen days’ notice by new candidates seeking election as directors and deposit of </a:t>
            </a:r>
            <a:r>
              <a:rPr lang="en-IN" i="1" dirty="0" err="1">
                <a:solidFill>
                  <a:srgbClr val="0070C0"/>
                </a:solidFill>
              </a:rPr>
              <a:t>Rs</a:t>
            </a:r>
            <a:r>
              <a:rPr lang="en-IN" i="1" dirty="0">
                <a:solidFill>
                  <a:srgbClr val="0070C0"/>
                </a:solidFill>
              </a:rPr>
              <a:t>. 500 are not applicable to </a:t>
            </a:r>
            <a:r>
              <a:rPr lang="en-IN" i="1" dirty="0" smtClean="0">
                <a:solidFill>
                  <a:srgbClr val="0070C0"/>
                </a:solidFill>
              </a:rPr>
              <a:t>private  </a:t>
            </a:r>
            <a:r>
              <a:rPr lang="en-IN" i="1" dirty="0">
                <a:solidFill>
                  <a:srgbClr val="0070C0"/>
                </a:solidFill>
              </a:rPr>
              <a:t>companies.</a:t>
            </a:r>
          </a:p>
          <a:p>
            <a:r>
              <a:rPr lang="en-IN" dirty="0" smtClean="0"/>
              <a:t>Section </a:t>
            </a:r>
            <a:r>
              <a:rPr lang="en-IN" dirty="0"/>
              <a:t>160 specifies the mode to contest election for </a:t>
            </a:r>
            <a:r>
              <a:rPr lang="en-IN" dirty="0" smtClean="0"/>
              <a:t>persons other </a:t>
            </a:r>
            <a:r>
              <a:rPr lang="en-IN" dirty="0"/>
              <a:t>than </a:t>
            </a:r>
            <a:r>
              <a:rPr lang="en-IN" dirty="0" smtClean="0"/>
              <a:t>directors </a:t>
            </a:r>
            <a:r>
              <a:rPr lang="en-IN" dirty="0"/>
              <a:t>retiring</a:t>
            </a:r>
            <a:r>
              <a:rPr lang="en-IN" dirty="0" smtClean="0"/>
              <a:t> u/s 152(6) in companies other than Government companies or its subsidiary </a:t>
            </a:r>
            <a:r>
              <a:rPr lang="en-IN" dirty="0"/>
              <a:t>(Notification GSR </a:t>
            </a:r>
            <a:r>
              <a:rPr lang="en-IN" dirty="0" smtClean="0"/>
              <a:t>463(E</a:t>
            </a:r>
            <a:r>
              <a:rPr lang="en-IN" dirty="0"/>
              <a:t>) dated June 5, 2015) </a:t>
            </a:r>
            <a:r>
              <a:rPr lang="en-IN" dirty="0" smtClean="0"/>
              <a:t>or a private company (Notification GSR 464(E) dated June 5, 2015) :</a:t>
            </a:r>
          </a:p>
          <a:p>
            <a:pPr lvl="1"/>
            <a:r>
              <a:rPr lang="en-US" dirty="0" smtClean="0">
                <a:solidFill>
                  <a:schemeClr val="tx1"/>
                </a:solidFill>
              </a:rPr>
              <a:t>Not less than 14 days’ notice</a:t>
            </a:r>
          </a:p>
          <a:p>
            <a:pPr lvl="1"/>
            <a:r>
              <a:rPr lang="en-US" dirty="0" smtClean="0">
                <a:solidFill>
                  <a:schemeClr val="tx1"/>
                </a:solidFill>
              </a:rPr>
              <a:t>Deposit </a:t>
            </a:r>
            <a:r>
              <a:rPr lang="en-US" dirty="0" err="1" smtClean="0">
                <a:solidFill>
                  <a:schemeClr val="tx1"/>
                </a:solidFill>
              </a:rPr>
              <a:t>Rs</a:t>
            </a:r>
            <a:r>
              <a:rPr lang="en-US" dirty="0" smtClean="0">
                <a:solidFill>
                  <a:schemeClr val="tx1"/>
                </a:solidFill>
              </a:rPr>
              <a:t>. 100,000/- (</a:t>
            </a:r>
            <a:r>
              <a:rPr lang="en-US" dirty="0" err="1" smtClean="0">
                <a:solidFill>
                  <a:schemeClr val="tx1"/>
                </a:solidFill>
              </a:rPr>
              <a:t>Rs</a:t>
            </a:r>
            <a:r>
              <a:rPr lang="en-US" dirty="0" smtClean="0">
                <a:solidFill>
                  <a:schemeClr val="tx1"/>
                </a:solidFill>
              </a:rPr>
              <a:t>. 10,000 for Nidhi Companies) refundable only if he is elected or gets more than 25% of total valid votes cast. Deposit not applicable for Independent or Nominee Directors</a:t>
            </a:r>
          </a:p>
        </p:txBody>
      </p:sp>
    </p:spTree>
    <p:extLst>
      <p:ext uri="{BB962C8B-B14F-4D97-AF65-F5344CB8AC3E}">
        <p14:creationId xmlns:p14="http://schemas.microsoft.com/office/powerpoint/2010/main" val="9666970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pPr lvl="0"/>
            <a:endParaRPr lang="en-IN" i="1" dirty="0">
              <a:solidFill>
                <a:srgbClr val="FF0000"/>
              </a:solidFill>
            </a:endParaRPr>
          </a:p>
          <a:p>
            <a:pPr lvl="0"/>
            <a:endParaRPr lang="en-IN" i="1" dirty="0"/>
          </a:p>
          <a:p>
            <a:pPr lvl="0"/>
            <a:r>
              <a:rPr lang="en-IN" dirty="0"/>
              <a:t>Section 149(1)(b) states every company shall have a maximum of fifteen directors</a:t>
            </a:r>
          </a:p>
          <a:p>
            <a:pPr lvl="0"/>
            <a:r>
              <a:rPr lang="en-IN" dirty="0"/>
              <a:t>Proviso 1 to the said section 149(1) (b) states that a company may appoint more than fifteen directors after passing a special resolution</a:t>
            </a:r>
          </a:p>
          <a:p>
            <a:endParaRPr lang="en-IN" dirty="0"/>
          </a:p>
        </p:txBody>
      </p:sp>
    </p:spTree>
    <p:extLst>
      <p:ext uri="{BB962C8B-B14F-4D97-AF65-F5344CB8AC3E}">
        <p14:creationId xmlns:p14="http://schemas.microsoft.com/office/powerpoint/2010/main" val="354380620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endParaRPr lang="en-IN" dirty="0" smtClean="0"/>
          </a:p>
          <a:p>
            <a:r>
              <a:rPr lang="en-IN" dirty="0" smtClean="0"/>
              <a:t>Section </a:t>
            </a:r>
            <a:r>
              <a:rPr lang="en-IN" dirty="0"/>
              <a:t>167(4) : Private companies </a:t>
            </a:r>
            <a:r>
              <a:rPr lang="en-IN" i="1" dirty="0"/>
              <a:t>may provide special grounds for vacating office of a director</a:t>
            </a:r>
            <a:r>
              <a:rPr lang="en-IN" dirty="0"/>
              <a:t>.</a:t>
            </a:r>
          </a:p>
          <a:p>
            <a:endParaRPr lang="en-IN" dirty="0"/>
          </a:p>
          <a:p>
            <a:r>
              <a:rPr lang="en-IN" dirty="0" smtClean="0"/>
              <a:t>Private </a:t>
            </a:r>
            <a:r>
              <a:rPr lang="en-IN" dirty="0"/>
              <a:t>companies will continue to enjoy the </a:t>
            </a:r>
            <a:r>
              <a:rPr lang="en-IN" dirty="0" smtClean="0"/>
              <a:t>privilege as </a:t>
            </a:r>
            <a:r>
              <a:rPr lang="en-IN" i="1" dirty="0"/>
              <a:t>to the manner of filing up casual vacancies among directors.</a:t>
            </a:r>
          </a:p>
          <a:p>
            <a:r>
              <a:rPr lang="en-IN" dirty="0" smtClean="0"/>
              <a:t>.</a:t>
            </a:r>
            <a:endParaRPr lang="en-IN" dirty="0"/>
          </a:p>
          <a:p>
            <a:pPr lvl="0"/>
            <a:endParaRPr lang="en-IN" dirty="0"/>
          </a:p>
          <a:p>
            <a:pPr marL="0" lvl="0" indent="0">
              <a:buNone/>
            </a:pPr>
            <a:endParaRPr lang="en-IN" dirty="0"/>
          </a:p>
        </p:txBody>
      </p:sp>
    </p:spTree>
    <p:extLst>
      <p:ext uri="{BB962C8B-B14F-4D97-AF65-F5344CB8AC3E}">
        <p14:creationId xmlns:p14="http://schemas.microsoft.com/office/powerpoint/2010/main" val="148565825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lstStyle/>
          <a:p>
            <a:pPr lvl="0" algn="just"/>
            <a:r>
              <a:rPr lang="en-IN" dirty="0"/>
              <a:t>Section 162 </a:t>
            </a:r>
            <a:r>
              <a:rPr lang="en-IN" i="1" dirty="0"/>
              <a:t>: The duration of the period of office of those so appointed, the provision requiring that the appointment of directors should be voted individually and the requirement that the consent of each candidate for directorship should be filed with the Registrar do not apply to such private companies.</a:t>
            </a:r>
          </a:p>
          <a:p>
            <a:endParaRPr lang="en-IN" i="1" dirty="0"/>
          </a:p>
        </p:txBody>
      </p:sp>
    </p:spTree>
    <p:extLst>
      <p:ext uri="{BB962C8B-B14F-4D97-AF65-F5344CB8AC3E}">
        <p14:creationId xmlns:p14="http://schemas.microsoft.com/office/powerpoint/2010/main" val="55512005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lstStyle/>
          <a:p>
            <a:pPr lvl="0" algn="just"/>
            <a:r>
              <a:rPr lang="en-IN" i="1" dirty="0"/>
              <a:t>Section 2(94) read with Section 203 : Central Government’s approval is not required either for appointment of or for amending any provisions relating to the appointment or re-appointment of a managing director or whole-time director of the company.</a:t>
            </a:r>
          </a:p>
          <a:p>
            <a:endParaRPr lang="en-IN" i="1" dirty="0"/>
          </a:p>
          <a:p>
            <a:endParaRPr lang="en-IN" dirty="0"/>
          </a:p>
          <a:p>
            <a:endParaRPr lang="en-IN" dirty="0"/>
          </a:p>
        </p:txBody>
      </p:sp>
    </p:spTree>
    <p:extLst>
      <p:ext uri="{BB962C8B-B14F-4D97-AF65-F5344CB8AC3E}">
        <p14:creationId xmlns:p14="http://schemas.microsoft.com/office/powerpoint/2010/main" val="184751352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pPr lvl="0"/>
            <a:r>
              <a:rPr lang="en-IN" i="1" dirty="0"/>
              <a:t> </a:t>
            </a:r>
          </a:p>
          <a:p>
            <a:r>
              <a:rPr lang="en-IN" dirty="0"/>
              <a:t>Section 164(3) : Private companies </a:t>
            </a:r>
            <a:r>
              <a:rPr lang="en-IN" i="1" dirty="0"/>
              <a:t>may by its articles , provide special disqualifications for appointment of directors</a:t>
            </a:r>
            <a:r>
              <a:rPr lang="en-IN" i="1" dirty="0" smtClean="0"/>
              <a:t>.</a:t>
            </a:r>
          </a:p>
          <a:p>
            <a:endParaRPr lang="en-US" i="1" dirty="0"/>
          </a:p>
          <a:p>
            <a:r>
              <a:rPr lang="en-IN" dirty="0"/>
              <a:t>Section 165 : maximum directorships allowed are twenty companies of which public companies shall not exceed ten.</a:t>
            </a:r>
          </a:p>
          <a:p>
            <a:endParaRPr lang="en-IN" i="1" dirty="0"/>
          </a:p>
          <a:p>
            <a:endParaRPr lang="en-IN" dirty="0"/>
          </a:p>
          <a:p>
            <a:endParaRPr lang="en-IN" dirty="0"/>
          </a:p>
        </p:txBody>
      </p:sp>
    </p:spTree>
    <p:extLst>
      <p:ext uri="{BB962C8B-B14F-4D97-AF65-F5344CB8AC3E}">
        <p14:creationId xmlns:p14="http://schemas.microsoft.com/office/powerpoint/2010/main" val="32208956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IN" dirty="0"/>
              <a:t>Privileges of Private companies under the Companies Act, 2013</a:t>
            </a:r>
          </a:p>
        </p:txBody>
      </p:sp>
      <p:sp>
        <p:nvSpPr>
          <p:cNvPr id="3" name="Content Placeholder 2"/>
          <p:cNvSpPr>
            <a:spLocks noGrp="1"/>
          </p:cNvSpPr>
          <p:nvPr>
            <p:ph sz="quarter" idx="1"/>
          </p:nvPr>
        </p:nvSpPr>
        <p:spPr/>
        <p:txBody>
          <a:bodyPr>
            <a:normAutofit/>
          </a:bodyPr>
          <a:lstStyle/>
          <a:p>
            <a:pPr lvl="0" algn="just"/>
            <a:endParaRPr lang="en-IN" i="1" dirty="0"/>
          </a:p>
          <a:p>
            <a:pPr lvl="0" algn="just"/>
            <a:r>
              <a:rPr lang="en-IN" i="1" dirty="0"/>
              <a:t>Section 180 : The exemption from restrictions imposed on the powers of the Board of Directors as regards selling, leasing, remitting or giving time for payments of debts, investing or borrowing moneys or contributing to charities other than for political purposes, granted to private companies.</a:t>
            </a:r>
          </a:p>
          <a:p>
            <a:endParaRPr lang="en-IN" dirty="0"/>
          </a:p>
          <a:p>
            <a:endParaRPr lang="en-IN" dirty="0"/>
          </a:p>
        </p:txBody>
      </p:sp>
    </p:spTree>
    <p:extLst>
      <p:ext uri="{BB962C8B-B14F-4D97-AF65-F5344CB8AC3E}">
        <p14:creationId xmlns:p14="http://schemas.microsoft.com/office/powerpoint/2010/main" val="340140846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themeOverride>
</file>

<file path=docProps/app.xml><?xml version="1.0" encoding="utf-8"?>
<Properties xmlns="http://schemas.openxmlformats.org/officeDocument/2006/extended-properties" xmlns:vt="http://schemas.openxmlformats.org/officeDocument/2006/docPropsVTypes">
  <Template/>
  <TotalTime>7767</TotalTime>
  <Words>9720</Words>
  <Application>Microsoft Office PowerPoint</Application>
  <PresentationFormat>On-screen Show (4:3)</PresentationFormat>
  <Paragraphs>749</Paragraphs>
  <Slides>110</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110</vt:i4>
      </vt:variant>
    </vt:vector>
  </HeadingPairs>
  <TitlesOfParts>
    <vt:vector size="121" baseType="lpstr">
      <vt:lpstr>Algerian</vt:lpstr>
      <vt:lpstr>Arial</vt:lpstr>
      <vt:lpstr>Bookman Old Style</vt:lpstr>
      <vt:lpstr>Calibri</vt:lpstr>
      <vt:lpstr>Georgia</vt:lpstr>
      <vt:lpstr>Gilroy</vt:lpstr>
      <vt:lpstr>Helvetica Neue</vt:lpstr>
      <vt:lpstr>Times New Roman</vt:lpstr>
      <vt:lpstr>Wingdings</vt:lpstr>
      <vt:lpstr>Wingdings 2</vt:lpstr>
      <vt:lpstr>Civic</vt:lpstr>
      <vt:lpstr>Companies Act, 2013 Provisions relating to Incorporation of Companies including Type of Companies  </vt:lpstr>
      <vt:lpstr>Types of Companies</vt:lpstr>
      <vt:lpstr>Types of Companies</vt:lpstr>
      <vt:lpstr>PowerPoint Presentation</vt:lpstr>
      <vt:lpstr>Types of Companies</vt:lpstr>
      <vt:lpstr>Types of Companies</vt:lpstr>
      <vt:lpstr>Definitions (Contd.)</vt:lpstr>
      <vt:lpstr>Definitions (Contd.)</vt:lpstr>
      <vt:lpstr>Definitions (Contd.)</vt:lpstr>
      <vt:lpstr>Dormant Company</vt:lpstr>
      <vt:lpstr>Dormant Company</vt:lpstr>
      <vt:lpstr>Other provisions relating to Dormant company</vt:lpstr>
      <vt:lpstr>Definitions</vt:lpstr>
      <vt:lpstr>Definitions (Contd.)</vt:lpstr>
      <vt:lpstr>Definitions (Contd.)</vt:lpstr>
      <vt:lpstr>Types of Companies</vt:lpstr>
      <vt:lpstr>Definitions (Contd.)</vt:lpstr>
      <vt:lpstr>Formation of Companies – Basic Documents</vt:lpstr>
      <vt:lpstr>Schedule I – Memorandum of Association (MoA)</vt:lpstr>
      <vt:lpstr>Name Clause</vt:lpstr>
      <vt:lpstr>UNDESIRABLE NAMES</vt:lpstr>
      <vt:lpstr>UNDESIRABLE NAMES</vt:lpstr>
      <vt:lpstr>UNDESIRABLE NAMES</vt:lpstr>
      <vt:lpstr>UNDESIRABLE NAMES</vt:lpstr>
      <vt:lpstr>UNDESIRABLE NAMES</vt:lpstr>
      <vt:lpstr>UNDESIRABLE NAMES</vt:lpstr>
      <vt:lpstr>UNDESIRABLE NAMES</vt:lpstr>
      <vt:lpstr>UNDESIRABLE NAMES</vt:lpstr>
      <vt:lpstr>Name Clause</vt:lpstr>
      <vt:lpstr>Name Clause</vt:lpstr>
      <vt:lpstr>Domicile Clause </vt:lpstr>
      <vt:lpstr>Domicile Clause </vt:lpstr>
      <vt:lpstr>Domicile Clause </vt:lpstr>
      <vt:lpstr>Domicile Clause </vt:lpstr>
      <vt:lpstr>Objects Clause</vt:lpstr>
      <vt:lpstr>Objects Clause</vt:lpstr>
      <vt:lpstr>Capital Clause</vt:lpstr>
      <vt:lpstr>Liability Clause</vt:lpstr>
      <vt:lpstr> Subscription Clause</vt:lpstr>
      <vt:lpstr>Formation of Companies</vt:lpstr>
      <vt:lpstr>Schedule I – Articles of Association (AoA)</vt:lpstr>
      <vt:lpstr>Registration of a company</vt:lpstr>
      <vt:lpstr>Formation of Companies </vt:lpstr>
      <vt:lpstr>PowerPoint Presentation</vt:lpstr>
      <vt:lpstr>Formation of Companies</vt:lpstr>
      <vt:lpstr>Formation of Companies</vt:lpstr>
      <vt:lpstr>Formation of Companies</vt:lpstr>
      <vt:lpstr>Formation of Companies</vt:lpstr>
      <vt:lpstr>Formation of Companies</vt:lpstr>
      <vt:lpstr>PowerPoint Presentation</vt:lpstr>
      <vt:lpstr>PowerPoint Presentation</vt:lpstr>
      <vt:lpstr>PowerPoint Presentation</vt:lpstr>
      <vt:lpstr>PowerPoint Presentation</vt:lpstr>
      <vt:lpstr>Formation of Companies</vt:lpstr>
      <vt:lpstr>Formation of Companies </vt:lpstr>
      <vt:lpstr>Formation of Companies </vt:lpstr>
      <vt:lpstr>Formation of Companies</vt:lpstr>
      <vt:lpstr>Formation of Companies </vt:lpstr>
      <vt:lpstr>Formation of Companies </vt:lpstr>
      <vt:lpstr>Formation of Companies</vt:lpstr>
      <vt:lpstr>Conversion of a company</vt:lpstr>
      <vt:lpstr>Conversion of a company</vt:lpstr>
      <vt:lpstr>Conversion of private Company to OPC</vt:lpstr>
      <vt:lpstr>Conversion of private Company to OPC</vt:lpstr>
      <vt:lpstr>Conversion of private Company to OPC</vt:lpstr>
      <vt:lpstr>Conversion of OPC to Private/Public Company</vt:lpstr>
      <vt:lpstr>Conversion of OPC to Private/Public Company</vt:lpstr>
      <vt:lpstr>Conversion of OPC to Private/Public Company</vt:lpstr>
      <vt:lpstr>Conversion of OPC to Private/Public Company</vt:lpstr>
      <vt:lpstr>Conversion of OPC to Private/Public Company</vt:lpstr>
      <vt:lpstr>Conversion of Private Company to LLP</vt:lpstr>
      <vt:lpstr>Conversion of Private Company to LLP</vt:lpstr>
      <vt:lpstr>Conversion of Private Company to LLP</vt:lpstr>
      <vt:lpstr>Conversion of LLP to Private Company</vt:lpstr>
      <vt:lpstr>Conversion of LLP to Private Company</vt:lpstr>
      <vt:lpstr>Conversion of LLP to Private Company</vt:lpstr>
      <vt:lpstr>Privileges of an OPC</vt:lpstr>
      <vt:lpstr>the Privileges of an OPC (Contd.)</vt:lpstr>
      <vt:lpstr>Privileges of an OPC (Contd.)</vt:lpstr>
      <vt:lpstr>Privileges of an OPC (Contd.)</vt:lpstr>
      <vt:lpstr>Privileges of an OPC (Contd.)</vt:lpstr>
      <vt:lpstr>Privileges of an OPC (Contd.)</vt:lpstr>
      <vt:lpstr>Privileges of a Small Company</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1956</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Private companies under the Companies Act, 2013</vt:lpstr>
      <vt:lpstr>Privileges of a Section 8 Company</vt:lpstr>
      <vt:lpstr>Privileges of a Section 8 Company (contd.)</vt:lpstr>
      <vt:lpstr>Privileges of a Section 8 Company (contd.)</vt:lpstr>
      <vt:lpstr>Companies Act, 2013 Provisions relating to Incorporation of Companies including Type of Companies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 V AROLKAR</cp:lastModifiedBy>
  <cp:revision>395</cp:revision>
  <cp:lastPrinted>2021-06-13T13:17:11Z</cp:lastPrinted>
  <dcterms:created xsi:type="dcterms:W3CDTF">2013-10-21T11:59:27Z</dcterms:created>
  <dcterms:modified xsi:type="dcterms:W3CDTF">2021-06-13T14:15:30Z</dcterms:modified>
</cp:coreProperties>
</file>