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74" r:id="rId2"/>
    <p:sldId id="356" r:id="rId3"/>
    <p:sldId id="533" r:id="rId4"/>
    <p:sldId id="718" r:id="rId5"/>
    <p:sldId id="534" r:id="rId6"/>
    <p:sldId id="535" r:id="rId7"/>
    <p:sldId id="597" r:id="rId8"/>
    <p:sldId id="536" r:id="rId9"/>
    <p:sldId id="745" r:id="rId10"/>
    <p:sldId id="539" r:id="rId11"/>
    <p:sldId id="746" r:id="rId12"/>
    <p:sldId id="747" r:id="rId13"/>
    <p:sldId id="544" r:id="rId14"/>
    <p:sldId id="545" r:id="rId15"/>
    <p:sldId id="734" r:id="rId16"/>
    <p:sldId id="744" r:id="rId17"/>
    <p:sldId id="748" r:id="rId18"/>
    <p:sldId id="666" r:id="rId19"/>
    <p:sldId id="719" r:id="rId20"/>
    <p:sldId id="720" r:id="rId21"/>
    <p:sldId id="721" r:id="rId22"/>
    <p:sldId id="739" r:id="rId23"/>
    <p:sldId id="740" r:id="rId24"/>
    <p:sldId id="741" r:id="rId25"/>
    <p:sldId id="742" r:id="rId26"/>
    <p:sldId id="743" r:id="rId27"/>
    <p:sldId id="286" r:id="rId2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6600"/>
    <a:srgbClr val="FFFF99"/>
    <a:srgbClr val="FF9933"/>
    <a:srgbClr val="B2B2B2"/>
    <a:srgbClr val="EAEAEA"/>
    <a:srgbClr val="FFCCCC"/>
    <a:srgbClr val="DDDDDD"/>
    <a:srgbClr val="FFFFFF"/>
    <a:srgbClr val="005A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0323" autoAdjust="0"/>
  </p:normalViewPr>
  <p:slideViewPr>
    <p:cSldViewPr snapToGrid="0">
      <p:cViewPr varScale="1">
        <p:scale>
          <a:sx n="72" d="100"/>
          <a:sy n="72" d="100"/>
        </p:scale>
        <p:origin x="534"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60" cy="498135"/>
          </a:xfrm>
          <a:prstGeom prst="rect">
            <a:avLst/>
          </a:prstGeom>
        </p:spPr>
        <p:txBody>
          <a:bodyPr vert="horz" lIns="92117" tIns="46058" rIns="92117" bIns="46058" rtlCol="0"/>
          <a:lstStyle>
            <a:lvl1pPr algn="l">
              <a:defRPr sz="1200"/>
            </a:lvl1pPr>
          </a:lstStyle>
          <a:p>
            <a:endParaRPr lang="en-GB" dirty="0"/>
          </a:p>
        </p:txBody>
      </p:sp>
      <p:sp>
        <p:nvSpPr>
          <p:cNvPr id="3" name="Date Placeholder 2"/>
          <p:cNvSpPr>
            <a:spLocks noGrp="1"/>
          </p:cNvSpPr>
          <p:nvPr>
            <p:ph type="dt" idx="1"/>
          </p:nvPr>
        </p:nvSpPr>
        <p:spPr>
          <a:xfrm>
            <a:off x="3850442" y="1"/>
            <a:ext cx="2945660" cy="498135"/>
          </a:xfrm>
          <a:prstGeom prst="rect">
            <a:avLst/>
          </a:prstGeom>
        </p:spPr>
        <p:txBody>
          <a:bodyPr vert="horz" lIns="92117" tIns="46058" rIns="92117" bIns="46058" rtlCol="0"/>
          <a:lstStyle>
            <a:lvl1pPr algn="r">
              <a:defRPr sz="1200"/>
            </a:lvl1pPr>
          </a:lstStyle>
          <a:p>
            <a:fld id="{158EE67D-27A0-4699-B684-F4F124F0A2A7}" type="datetimeFigureOut">
              <a:rPr lang="en-GB" smtClean="0"/>
              <a:t>13/06/2021</a:t>
            </a:fld>
            <a:endParaRPr lang="en-GB" dirty="0"/>
          </a:p>
        </p:txBody>
      </p:sp>
      <p:sp>
        <p:nvSpPr>
          <p:cNvPr id="4" name="Slide Image Placehold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2117" tIns="46058" rIns="92117" bIns="46058" rtlCol="0" anchor="ctr"/>
          <a:lstStyle/>
          <a:p>
            <a:endParaRPr lang="en-GB" dirty="0"/>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2117" tIns="46058" rIns="92117" bIns="460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2"/>
            <a:ext cx="2945660" cy="498134"/>
          </a:xfrm>
          <a:prstGeom prst="rect">
            <a:avLst/>
          </a:prstGeom>
        </p:spPr>
        <p:txBody>
          <a:bodyPr vert="horz" lIns="92117" tIns="46058" rIns="92117" bIns="46058"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2" y="9430092"/>
            <a:ext cx="2945660" cy="498134"/>
          </a:xfrm>
          <a:prstGeom prst="rect">
            <a:avLst/>
          </a:prstGeom>
        </p:spPr>
        <p:txBody>
          <a:bodyPr vert="horz" lIns="92117" tIns="46058" rIns="92117" bIns="46058" rtlCol="0" anchor="b"/>
          <a:lstStyle>
            <a:lvl1pPr algn="r">
              <a:defRPr sz="1200"/>
            </a:lvl1pPr>
          </a:lstStyle>
          <a:p>
            <a:fld id="{CDD1B0EF-3743-4834-80F1-458081EFEE19}" type="slidenum">
              <a:rPr lang="en-GB" smtClean="0"/>
              <a:t>‹#›</a:t>
            </a:fld>
            <a:endParaRPr lang="en-GB" dirty="0"/>
          </a:p>
        </p:txBody>
      </p:sp>
    </p:spTree>
    <p:extLst>
      <p:ext uri="{BB962C8B-B14F-4D97-AF65-F5344CB8AC3E}">
        <p14:creationId xmlns:p14="http://schemas.microsoft.com/office/powerpoint/2010/main" val="3287712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D1B0EF-3743-4834-80F1-458081EFEE19}" type="slidenum">
              <a:rPr lang="en-GB" smtClean="0"/>
              <a:t>1</a:t>
            </a:fld>
            <a:endParaRPr lang="en-GB" dirty="0"/>
          </a:p>
        </p:txBody>
      </p:sp>
    </p:spTree>
    <p:extLst>
      <p:ext uri="{BB962C8B-B14F-4D97-AF65-F5344CB8AC3E}">
        <p14:creationId xmlns:p14="http://schemas.microsoft.com/office/powerpoint/2010/main" val="1390917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13</a:t>
            </a:fld>
            <a:endParaRPr lang="en-GB" dirty="0"/>
          </a:p>
        </p:txBody>
      </p:sp>
    </p:spTree>
    <p:extLst>
      <p:ext uri="{BB962C8B-B14F-4D97-AF65-F5344CB8AC3E}">
        <p14:creationId xmlns:p14="http://schemas.microsoft.com/office/powerpoint/2010/main" val="17924761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14</a:t>
            </a:fld>
            <a:endParaRPr lang="en-GB" dirty="0"/>
          </a:p>
        </p:txBody>
      </p:sp>
    </p:spTree>
    <p:extLst>
      <p:ext uri="{BB962C8B-B14F-4D97-AF65-F5344CB8AC3E}">
        <p14:creationId xmlns:p14="http://schemas.microsoft.com/office/powerpoint/2010/main" val="555904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15</a:t>
            </a:fld>
            <a:endParaRPr lang="en-GB" dirty="0"/>
          </a:p>
        </p:txBody>
      </p:sp>
    </p:spTree>
    <p:extLst>
      <p:ext uri="{BB962C8B-B14F-4D97-AF65-F5344CB8AC3E}">
        <p14:creationId xmlns:p14="http://schemas.microsoft.com/office/powerpoint/2010/main" val="3330887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17</a:t>
            </a:fld>
            <a:endParaRPr lang="en-GB" dirty="0"/>
          </a:p>
        </p:txBody>
      </p:sp>
    </p:spTree>
    <p:extLst>
      <p:ext uri="{BB962C8B-B14F-4D97-AF65-F5344CB8AC3E}">
        <p14:creationId xmlns:p14="http://schemas.microsoft.com/office/powerpoint/2010/main" val="3022295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D1B0EF-3743-4834-80F1-458081EFEE19}" type="slidenum">
              <a:rPr lang="en-GB" smtClean="0"/>
              <a:t>18</a:t>
            </a:fld>
            <a:endParaRPr lang="en-GB" dirty="0"/>
          </a:p>
        </p:txBody>
      </p:sp>
    </p:spTree>
    <p:extLst>
      <p:ext uri="{BB962C8B-B14F-4D97-AF65-F5344CB8AC3E}">
        <p14:creationId xmlns:p14="http://schemas.microsoft.com/office/powerpoint/2010/main" val="2490619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D1B0EF-3743-4834-80F1-458081EFEE19}" type="slidenum">
              <a:rPr lang="en-GB" smtClean="0"/>
              <a:t>19</a:t>
            </a:fld>
            <a:endParaRPr lang="en-GB" dirty="0"/>
          </a:p>
        </p:txBody>
      </p:sp>
    </p:spTree>
    <p:extLst>
      <p:ext uri="{BB962C8B-B14F-4D97-AF65-F5344CB8AC3E}">
        <p14:creationId xmlns:p14="http://schemas.microsoft.com/office/powerpoint/2010/main" val="2490619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D1B0EF-3743-4834-80F1-458081EFEE19}" type="slidenum">
              <a:rPr lang="en-GB" smtClean="0"/>
              <a:t>20</a:t>
            </a:fld>
            <a:endParaRPr lang="en-GB" dirty="0"/>
          </a:p>
        </p:txBody>
      </p:sp>
    </p:spTree>
    <p:extLst>
      <p:ext uri="{BB962C8B-B14F-4D97-AF65-F5344CB8AC3E}">
        <p14:creationId xmlns:p14="http://schemas.microsoft.com/office/powerpoint/2010/main" val="2490619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D1B0EF-3743-4834-80F1-458081EFEE19}" type="slidenum">
              <a:rPr lang="en-GB" smtClean="0"/>
              <a:t>21</a:t>
            </a:fld>
            <a:endParaRPr lang="en-GB" dirty="0"/>
          </a:p>
        </p:txBody>
      </p:sp>
    </p:spTree>
    <p:extLst>
      <p:ext uri="{BB962C8B-B14F-4D97-AF65-F5344CB8AC3E}">
        <p14:creationId xmlns:p14="http://schemas.microsoft.com/office/powerpoint/2010/main" val="2490619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2</a:t>
            </a:fld>
            <a:endParaRPr lang="en-GB" dirty="0"/>
          </a:p>
        </p:txBody>
      </p:sp>
    </p:spTree>
    <p:extLst>
      <p:ext uri="{BB962C8B-B14F-4D97-AF65-F5344CB8AC3E}">
        <p14:creationId xmlns:p14="http://schemas.microsoft.com/office/powerpoint/2010/main" val="4127969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altLang="en-US" dirty="0">
                <a:ea typeface="ＭＳ Ｐゴシック" pitchFamily="34" charset="-128"/>
              </a:rPr>
              <a:t>Validity of ordinance is 6 weeks from the next session. Next session starts from 31</a:t>
            </a:r>
            <a:r>
              <a:rPr lang="en-US" altLang="en-US" baseline="30000" dirty="0">
                <a:ea typeface="ＭＳ Ｐゴシック" pitchFamily="34" charset="-128"/>
              </a:rPr>
              <a:t>st</a:t>
            </a:r>
            <a:r>
              <a:rPr lang="en-US" altLang="en-US" dirty="0">
                <a:ea typeface="ＭＳ Ｐゴシック" pitchFamily="34" charset="-128"/>
              </a:rPr>
              <a:t> Jan 2019, therefore validity is till March 13, 2019. </a:t>
            </a:r>
          </a:p>
        </p:txBody>
      </p:sp>
      <p:sp>
        <p:nvSpPr>
          <p:cNvPr id="4" name="Slide Number Placeholder 3"/>
          <p:cNvSpPr>
            <a:spLocks noGrp="1"/>
          </p:cNvSpPr>
          <p:nvPr>
            <p:ph type="sldNum" sz="quarter" idx="5"/>
          </p:nvPr>
        </p:nvSpPr>
        <p:spPr/>
        <p:txBody>
          <a:bodyPr/>
          <a:lstStyle/>
          <a:p>
            <a:fld id="{CDD1B0EF-3743-4834-80F1-458081EFEE19}" type="slidenum">
              <a:rPr lang="en-GB" smtClean="0"/>
              <a:t>3</a:t>
            </a:fld>
            <a:endParaRPr lang="en-GB" dirty="0"/>
          </a:p>
        </p:txBody>
      </p:sp>
    </p:spTree>
    <p:extLst>
      <p:ext uri="{BB962C8B-B14F-4D97-AF65-F5344CB8AC3E}">
        <p14:creationId xmlns:p14="http://schemas.microsoft.com/office/powerpoint/2010/main" val="4074288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altLang="en-US" dirty="0">
                <a:ea typeface="ＭＳ Ｐゴシック" pitchFamily="34" charset="-128"/>
              </a:rPr>
              <a:t>Validity of ordinance is 6 weeks from the next session. Next session starts from 31</a:t>
            </a:r>
            <a:r>
              <a:rPr lang="en-US" altLang="en-US" baseline="30000" dirty="0">
                <a:ea typeface="ＭＳ Ｐゴシック" pitchFamily="34" charset="-128"/>
              </a:rPr>
              <a:t>st</a:t>
            </a:r>
            <a:r>
              <a:rPr lang="en-US" altLang="en-US" dirty="0">
                <a:ea typeface="ＭＳ Ｐゴシック" pitchFamily="34" charset="-128"/>
              </a:rPr>
              <a:t> Jan 2019, therefore validity is till March 13, 2019. </a:t>
            </a:r>
          </a:p>
        </p:txBody>
      </p:sp>
      <p:sp>
        <p:nvSpPr>
          <p:cNvPr id="4" name="Slide Number Placeholder 3"/>
          <p:cNvSpPr>
            <a:spLocks noGrp="1"/>
          </p:cNvSpPr>
          <p:nvPr>
            <p:ph type="sldNum" sz="quarter" idx="5"/>
          </p:nvPr>
        </p:nvSpPr>
        <p:spPr/>
        <p:txBody>
          <a:bodyPr/>
          <a:lstStyle/>
          <a:p>
            <a:fld id="{CDD1B0EF-3743-4834-80F1-458081EFEE19}" type="slidenum">
              <a:rPr lang="en-GB" smtClean="0"/>
              <a:t>4</a:t>
            </a:fld>
            <a:endParaRPr lang="en-GB" dirty="0"/>
          </a:p>
        </p:txBody>
      </p:sp>
    </p:spTree>
    <p:extLst>
      <p:ext uri="{BB962C8B-B14F-4D97-AF65-F5344CB8AC3E}">
        <p14:creationId xmlns:p14="http://schemas.microsoft.com/office/powerpoint/2010/main" val="4074288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8</a:t>
            </a:fld>
            <a:endParaRPr lang="en-GB" dirty="0"/>
          </a:p>
        </p:txBody>
      </p:sp>
    </p:spTree>
    <p:extLst>
      <p:ext uri="{BB962C8B-B14F-4D97-AF65-F5344CB8AC3E}">
        <p14:creationId xmlns:p14="http://schemas.microsoft.com/office/powerpoint/2010/main" val="1907568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9</a:t>
            </a:fld>
            <a:endParaRPr lang="en-GB" dirty="0"/>
          </a:p>
        </p:txBody>
      </p:sp>
    </p:spTree>
    <p:extLst>
      <p:ext uri="{BB962C8B-B14F-4D97-AF65-F5344CB8AC3E}">
        <p14:creationId xmlns:p14="http://schemas.microsoft.com/office/powerpoint/2010/main" val="2719677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10</a:t>
            </a:fld>
            <a:endParaRPr lang="en-GB" dirty="0"/>
          </a:p>
        </p:txBody>
      </p:sp>
    </p:spTree>
    <p:extLst>
      <p:ext uri="{BB962C8B-B14F-4D97-AF65-F5344CB8AC3E}">
        <p14:creationId xmlns:p14="http://schemas.microsoft.com/office/powerpoint/2010/main" val="25481741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11</a:t>
            </a:fld>
            <a:endParaRPr lang="en-GB" dirty="0"/>
          </a:p>
        </p:txBody>
      </p:sp>
    </p:spTree>
    <p:extLst>
      <p:ext uri="{BB962C8B-B14F-4D97-AF65-F5344CB8AC3E}">
        <p14:creationId xmlns:p14="http://schemas.microsoft.com/office/powerpoint/2010/main" val="197571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D1B0EF-3743-4834-80F1-458081EFEE19}" type="slidenum">
              <a:rPr lang="en-GB" smtClean="0"/>
              <a:t>12</a:t>
            </a:fld>
            <a:endParaRPr lang="en-GB" dirty="0"/>
          </a:p>
        </p:txBody>
      </p:sp>
    </p:spTree>
    <p:extLst>
      <p:ext uri="{BB962C8B-B14F-4D97-AF65-F5344CB8AC3E}">
        <p14:creationId xmlns:p14="http://schemas.microsoft.com/office/powerpoint/2010/main" val="3964871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B0D25-1612-4E60-AA0A-01E1BB9921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FE7C988-B65A-40E3-8287-9A215E0E34FC}"/>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5938555-C532-4F4D-B66E-28AEAC511596}"/>
              </a:ext>
            </a:extLst>
          </p:cNvPr>
          <p:cNvSpPr>
            <a:spLocks noGrp="1"/>
          </p:cNvSpPr>
          <p:nvPr>
            <p:ph type="dt" sz="half" idx="10"/>
          </p:nvPr>
        </p:nvSpPr>
        <p:spPr/>
        <p:txBody>
          <a:bodyPr/>
          <a:lstStyle/>
          <a:p>
            <a:fld id="{E4F03ACE-3D47-49CB-B56C-F398CAF69674}" type="datetime1">
              <a:rPr lang="en-GB" smtClean="0"/>
              <a:t>13/06/2021</a:t>
            </a:fld>
            <a:endParaRPr lang="en-GB" dirty="0"/>
          </a:p>
        </p:txBody>
      </p:sp>
      <p:sp>
        <p:nvSpPr>
          <p:cNvPr id="5" name="Footer Placeholder 4">
            <a:extLst>
              <a:ext uri="{FF2B5EF4-FFF2-40B4-BE49-F238E27FC236}">
                <a16:creationId xmlns:a16="http://schemas.microsoft.com/office/drawing/2014/main" id="{590C06F4-D034-4D8F-AE13-190B22B137E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6FECCC1-104D-403A-82B2-0F3298736745}"/>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3341092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9995D-EE3C-4388-9E24-123C6D64778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D84AB1-7CD6-4BC8-9231-5859082AFB2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74CCD8-31FF-422B-A055-240D0FFB67EC}"/>
              </a:ext>
            </a:extLst>
          </p:cNvPr>
          <p:cNvSpPr>
            <a:spLocks noGrp="1"/>
          </p:cNvSpPr>
          <p:nvPr>
            <p:ph type="dt" sz="half" idx="10"/>
          </p:nvPr>
        </p:nvSpPr>
        <p:spPr/>
        <p:txBody>
          <a:bodyPr/>
          <a:lstStyle/>
          <a:p>
            <a:fld id="{7420DC73-9192-413B-91CA-B42448E0AFA6}" type="datetime1">
              <a:rPr lang="en-GB" smtClean="0"/>
              <a:t>13/06/2021</a:t>
            </a:fld>
            <a:endParaRPr lang="en-GB" dirty="0"/>
          </a:p>
        </p:txBody>
      </p:sp>
      <p:sp>
        <p:nvSpPr>
          <p:cNvPr id="5" name="Footer Placeholder 4">
            <a:extLst>
              <a:ext uri="{FF2B5EF4-FFF2-40B4-BE49-F238E27FC236}">
                <a16:creationId xmlns:a16="http://schemas.microsoft.com/office/drawing/2014/main" id="{FB3B531F-2E60-43F8-9F8F-4DB8C7105E4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7D04716-A76F-4638-AA7B-68EFD60229C2}"/>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1631699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0786CC-EDF9-4B8F-8180-B0E9CEE4CEDB}"/>
              </a:ext>
            </a:extLst>
          </p:cNvPr>
          <p:cNvSpPr>
            <a:spLocks noGrp="1"/>
          </p:cNvSpPr>
          <p:nvPr>
            <p:ph type="title" orient="vert"/>
          </p:nvPr>
        </p:nvSpPr>
        <p:spPr>
          <a:xfrm>
            <a:off x="8724902"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C29E093-4D79-4E75-985C-90D46F154169}"/>
              </a:ext>
            </a:extLst>
          </p:cNvPr>
          <p:cNvSpPr>
            <a:spLocks noGrp="1"/>
          </p:cNvSpPr>
          <p:nvPr>
            <p:ph type="body" orient="vert" idx="1"/>
          </p:nvPr>
        </p:nvSpPr>
        <p:spPr>
          <a:xfrm>
            <a:off x="838202"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29A857-79FA-4508-A754-905FCB4EE523}"/>
              </a:ext>
            </a:extLst>
          </p:cNvPr>
          <p:cNvSpPr>
            <a:spLocks noGrp="1"/>
          </p:cNvSpPr>
          <p:nvPr>
            <p:ph type="dt" sz="half" idx="10"/>
          </p:nvPr>
        </p:nvSpPr>
        <p:spPr/>
        <p:txBody>
          <a:bodyPr/>
          <a:lstStyle/>
          <a:p>
            <a:fld id="{D876991C-F11E-42B4-A39A-DDD76F138BC8}" type="datetime1">
              <a:rPr lang="en-GB" smtClean="0"/>
              <a:t>13/06/2021</a:t>
            </a:fld>
            <a:endParaRPr lang="en-GB" dirty="0"/>
          </a:p>
        </p:txBody>
      </p:sp>
      <p:sp>
        <p:nvSpPr>
          <p:cNvPr id="5" name="Footer Placeholder 4">
            <a:extLst>
              <a:ext uri="{FF2B5EF4-FFF2-40B4-BE49-F238E27FC236}">
                <a16:creationId xmlns:a16="http://schemas.microsoft.com/office/drawing/2014/main" id="{34A4C8CC-7E3E-4A2D-8536-6ECE15C079A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DAC44CF-4B45-475B-B210-E3C614C966EF}"/>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2383500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42300-6B77-482C-9529-C69875CA3EF7}"/>
              </a:ext>
            </a:extLst>
          </p:cNvPr>
          <p:cNvSpPr>
            <a:spLocks noGrp="1"/>
          </p:cNvSpPr>
          <p:nvPr>
            <p:ph type="title"/>
          </p:nvPr>
        </p:nvSpPr>
        <p:spPr/>
        <p:txBody>
          <a:bodyPr/>
          <a:lstStyle>
            <a:lvl1pPr>
              <a:defRPr>
                <a:solidFill>
                  <a:srgbClr val="FFFF00"/>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F14D9745-0D71-4A18-A437-20B6977E552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577E44-7E45-4B43-B273-E5BCF8F0CFF2}"/>
              </a:ext>
            </a:extLst>
          </p:cNvPr>
          <p:cNvSpPr>
            <a:spLocks noGrp="1"/>
          </p:cNvSpPr>
          <p:nvPr>
            <p:ph type="dt" sz="half" idx="10"/>
          </p:nvPr>
        </p:nvSpPr>
        <p:spPr/>
        <p:txBody>
          <a:bodyPr/>
          <a:lstStyle/>
          <a:p>
            <a:fld id="{351EC46B-FEAE-4B4D-A559-4EA93753CB1C}" type="datetime1">
              <a:rPr lang="en-GB" smtClean="0"/>
              <a:t>13/06/2021</a:t>
            </a:fld>
            <a:endParaRPr lang="en-GB" dirty="0"/>
          </a:p>
        </p:txBody>
      </p:sp>
      <p:sp>
        <p:nvSpPr>
          <p:cNvPr id="5" name="Footer Placeholder 4">
            <a:extLst>
              <a:ext uri="{FF2B5EF4-FFF2-40B4-BE49-F238E27FC236}">
                <a16:creationId xmlns:a16="http://schemas.microsoft.com/office/drawing/2014/main" id="{24C91DA5-3AC2-4BB4-87D5-37D1BC007E2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DD53EF0-9E2E-442F-8867-4CD2D2FBCB66}"/>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1325127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D169E-7DCA-4753-B586-463603B3BFE3}"/>
              </a:ext>
            </a:extLst>
          </p:cNvPr>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3DE4A66-6DF3-49C9-A18F-E5908F774800}"/>
              </a:ext>
            </a:extLst>
          </p:cNvPr>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942DFDE-4A38-4DF8-AB34-DE55D284D072}"/>
              </a:ext>
            </a:extLst>
          </p:cNvPr>
          <p:cNvSpPr>
            <a:spLocks noGrp="1"/>
          </p:cNvSpPr>
          <p:nvPr>
            <p:ph type="dt" sz="half" idx="10"/>
          </p:nvPr>
        </p:nvSpPr>
        <p:spPr/>
        <p:txBody>
          <a:bodyPr/>
          <a:lstStyle/>
          <a:p>
            <a:fld id="{32B19ACC-B676-4374-BEBE-C16997FD8F0F}" type="datetime1">
              <a:rPr lang="en-GB" smtClean="0"/>
              <a:t>13/06/2021</a:t>
            </a:fld>
            <a:endParaRPr lang="en-GB" dirty="0"/>
          </a:p>
        </p:txBody>
      </p:sp>
      <p:sp>
        <p:nvSpPr>
          <p:cNvPr id="5" name="Footer Placeholder 4">
            <a:extLst>
              <a:ext uri="{FF2B5EF4-FFF2-40B4-BE49-F238E27FC236}">
                <a16:creationId xmlns:a16="http://schemas.microsoft.com/office/drawing/2014/main" id="{B0ADA7FC-6E98-4839-B40A-963B3703CF3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C284FA5-77C0-4F2A-8B96-292182FDF186}"/>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555652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DBB0B-5F71-4AC0-81B1-46B1170FC8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D3180E3-33C3-49F9-A967-E75FADB4C86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453E1BF-9103-496E-ADB1-DD3AF5846CB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010331-485B-4DED-9FD9-348585883194}"/>
              </a:ext>
            </a:extLst>
          </p:cNvPr>
          <p:cNvSpPr>
            <a:spLocks noGrp="1"/>
          </p:cNvSpPr>
          <p:nvPr>
            <p:ph type="dt" sz="half" idx="10"/>
          </p:nvPr>
        </p:nvSpPr>
        <p:spPr/>
        <p:txBody>
          <a:bodyPr/>
          <a:lstStyle/>
          <a:p>
            <a:fld id="{28BAFBF8-91CF-4060-B384-B31BBCB7ABA8}" type="datetime1">
              <a:rPr lang="en-GB" smtClean="0"/>
              <a:t>13/06/2021</a:t>
            </a:fld>
            <a:endParaRPr lang="en-GB" dirty="0"/>
          </a:p>
        </p:txBody>
      </p:sp>
      <p:sp>
        <p:nvSpPr>
          <p:cNvPr id="6" name="Footer Placeholder 5">
            <a:extLst>
              <a:ext uri="{FF2B5EF4-FFF2-40B4-BE49-F238E27FC236}">
                <a16:creationId xmlns:a16="http://schemas.microsoft.com/office/drawing/2014/main" id="{077F3244-C803-476C-82B1-550F824F21A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D814993-2269-487A-811B-B5E97E5E0D8A}"/>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3073217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06935-A753-411A-8B40-4385F9B20A58}"/>
              </a:ext>
            </a:extLst>
          </p:cNvPr>
          <p:cNvSpPr>
            <a:spLocks noGrp="1"/>
          </p:cNvSpPr>
          <p:nvPr>
            <p:ph type="title"/>
          </p:nvPr>
        </p:nvSpPr>
        <p:spPr>
          <a:xfrm>
            <a:off x="839788" y="365129"/>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D3A6E1-2EB0-486F-8DE5-7ACC918675B1}"/>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9519915-3D6C-4F7E-9F84-535EB1190FE5}"/>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ADC881B-37C0-4893-9483-EAC65862F8DD}"/>
              </a:ext>
            </a:extLst>
          </p:cNvPr>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60D748-4B0A-46D0-ADFF-80A5B2F1A76B}"/>
              </a:ext>
            </a:extLst>
          </p:cNvPr>
          <p:cNvSpPr>
            <a:spLocks noGrp="1"/>
          </p:cNvSpPr>
          <p:nvPr>
            <p:ph sz="quarter" idx="4"/>
          </p:nvPr>
        </p:nvSpPr>
        <p:spPr>
          <a:xfrm>
            <a:off x="6172202"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D88135B-8918-4E77-8A70-0E336BCC7755}"/>
              </a:ext>
            </a:extLst>
          </p:cNvPr>
          <p:cNvSpPr>
            <a:spLocks noGrp="1"/>
          </p:cNvSpPr>
          <p:nvPr>
            <p:ph type="dt" sz="half" idx="10"/>
          </p:nvPr>
        </p:nvSpPr>
        <p:spPr/>
        <p:txBody>
          <a:bodyPr/>
          <a:lstStyle/>
          <a:p>
            <a:fld id="{FD3F44F5-AF3A-4A6C-A7DF-5744D2A9B3DC}" type="datetime1">
              <a:rPr lang="en-GB" smtClean="0"/>
              <a:t>13/06/2021</a:t>
            </a:fld>
            <a:endParaRPr lang="en-GB" dirty="0"/>
          </a:p>
        </p:txBody>
      </p:sp>
      <p:sp>
        <p:nvSpPr>
          <p:cNvPr id="8" name="Footer Placeholder 7">
            <a:extLst>
              <a:ext uri="{FF2B5EF4-FFF2-40B4-BE49-F238E27FC236}">
                <a16:creationId xmlns:a16="http://schemas.microsoft.com/office/drawing/2014/main" id="{3BC9FBDA-02EB-4F8E-89D0-49C54FB86FE8}"/>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3D615E7F-EF1E-4976-B595-703B0B270EB7}"/>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468992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BD490-27D6-42BC-B627-72C8E14B37B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DB2C69E-3B5E-4F61-92F7-E50B9CBB08B2}"/>
              </a:ext>
            </a:extLst>
          </p:cNvPr>
          <p:cNvSpPr>
            <a:spLocks noGrp="1"/>
          </p:cNvSpPr>
          <p:nvPr>
            <p:ph type="dt" sz="half" idx="10"/>
          </p:nvPr>
        </p:nvSpPr>
        <p:spPr/>
        <p:txBody>
          <a:bodyPr/>
          <a:lstStyle/>
          <a:p>
            <a:fld id="{990943DD-3322-4445-8113-81B63E0C2EDA}" type="datetime1">
              <a:rPr lang="en-GB" smtClean="0"/>
              <a:t>13/06/2021</a:t>
            </a:fld>
            <a:endParaRPr lang="en-GB" dirty="0"/>
          </a:p>
        </p:txBody>
      </p:sp>
      <p:sp>
        <p:nvSpPr>
          <p:cNvPr id="4" name="Footer Placeholder 3">
            <a:extLst>
              <a:ext uri="{FF2B5EF4-FFF2-40B4-BE49-F238E27FC236}">
                <a16:creationId xmlns:a16="http://schemas.microsoft.com/office/drawing/2014/main" id="{202EF1F3-B5ED-4AFE-BD7D-15A84505DEEA}"/>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79AD487F-8261-49CF-99B6-FBF1465768D5}"/>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1677159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B8FE62-024A-4AF7-BC0A-459DE99D46CE}"/>
              </a:ext>
            </a:extLst>
          </p:cNvPr>
          <p:cNvSpPr>
            <a:spLocks noGrp="1"/>
          </p:cNvSpPr>
          <p:nvPr>
            <p:ph type="dt" sz="half" idx="10"/>
          </p:nvPr>
        </p:nvSpPr>
        <p:spPr/>
        <p:txBody>
          <a:bodyPr/>
          <a:lstStyle/>
          <a:p>
            <a:fld id="{FB0E241B-2227-4383-8012-22862BC51302}" type="datetime1">
              <a:rPr lang="en-GB" smtClean="0"/>
              <a:t>13/06/2021</a:t>
            </a:fld>
            <a:endParaRPr lang="en-GB" dirty="0"/>
          </a:p>
        </p:txBody>
      </p:sp>
      <p:sp>
        <p:nvSpPr>
          <p:cNvPr id="3" name="Footer Placeholder 2">
            <a:extLst>
              <a:ext uri="{FF2B5EF4-FFF2-40B4-BE49-F238E27FC236}">
                <a16:creationId xmlns:a16="http://schemas.microsoft.com/office/drawing/2014/main" id="{B0458930-FD2E-40B5-92F5-F2BC3A64A1CD}"/>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B8795D36-93E1-413C-BF53-638DADDB27B9}"/>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3694602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51D2A-1944-4AE1-8B3B-0F602277C4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5A23DD4-DA9C-454C-AE46-71663D8D5CB4}"/>
              </a:ext>
            </a:extLst>
          </p:cNvPr>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F3CC4E9-F3FA-4F06-913E-DA22ADE30605}"/>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CAF4C79-F457-4CBD-88DB-BA9650E8CE6A}"/>
              </a:ext>
            </a:extLst>
          </p:cNvPr>
          <p:cNvSpPr>
            <a:spLocks noGrp="1"/>
          </p:cNvSpPr>
          <p:nvPr>
            <p:ph type="dt" sz="half" idx="10"/>
          </p:nvPr>
        </p:nvSpPr>
        <p:spPr/>
        <p:txBody>
          <a:bodyPr/>
          <a:lstStyle/>
          <a:p>
            <a:fld id="{494DD053-161D-4AA5-806F-4CAFCFE6DF1D}" type="datetime1">
              <a:rPr lang="en-GB" smtClean="0"/>
              <a:t>13/06/2021</a:t>
            </a:fld>
            <a:endParaRPr lang="en-GB" dirty="0"/>
          </a:p>
        </p:txBody>
      </p:sp>
      <p:sp>
        <p:nvSpPr>
          <p:cNvPr id="6" name="Footer Placeholder 5">
            <a:extLst>
              <a:ext uri="{FF2B5EF4-FFF2-40B4-BE49-F238E27FC236}">
                <a16:creationId xmlns:a16="http://schemas.microsoft.com/office/drawing/2014/main" id="{35C1C630-16C7-43C4-83FE-2C2110A817A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146CA84E-F288-4803-A376-A0612D2D7AFE}"/>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14918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4C13E-4B22-414E-A5CD-2037B182F6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B028504-42CE-4BE7-8B62-AEEEC1BA1F2B}"/>
              </a:ext>
            </a:extLst>
          </p:cNvPr>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dirty="0"/>
          </a:p>
        </p:txBody>
      </p:sp>
      <p:sp>
        <p:nvSpPr>
          <p:cNvPr id="4" name="Text Placeholder 3">
            <a:extLst>
              <a:ext uri="{FF2B5EF4-FFF2-40B4-BE49-F238E27FC236}">
                <a16:creationId xmlns:a16="http://schemas.microsoft.com/office/drawing/2014/main" id="{CCCCACFA-A88C-4F6D-BEFD-E88B02F0DA47}"/>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74E11A8-F8D8-42EC-8A13-1FF66B44A3E2}"/>
              </a:ext>
            </a:extLst>
          </p:cNvPr>
          <p:cNvSpPr>
            <a:spLocks noGrp="1"/>
          </p:cNvSpPr>
          <p:nvPr>
            <p:ph type="dt" sz="half" idx="10"/>
          </p:nvPr>
        </p:nvSpPr>
        <p:spPr/>
        <p:txBody>
          <a:bodyPr/>
          <a:lstStyle/>
          <a:p>
            <a:fld id="{4B563F14-2DF8-481A-BF7D-F98168DE16DD}" type="datetime1">
              <a:rPr lang="en-GB" smtClean="0"/>
              <a:t>13/06/2021</a:t>
            </a:fld>
            <a:endParaRPr lang="en-GB" dirty="0"/>
          </a:p>
        </p:txBody>
      </p:sp>
      <p:sp>
        <p:nvSpPr>
          <p:cNvPr id="6" name="Footer Placeholder 5">
            <a:extLst>
              <a:ext uri="{FF2B5EF4-FFF2-40B4-BE49-F238E27FC236}">
                <a16:creationId xmlns:a16="http://schemas.microsoft.com/office/drawing/2014/main" id="{74BBAC10-B465-41AA-9626-3636DC7F71B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84423CC6-0D7E-43C9-B760-FA7A6027ED74}"/>
              </a:ext>
            </a:extLst>
          </p:cNvPr>
          <p:cNvSpPr>
            <a:spLocks noGrp="1"/>
          </p:cNvSpPr>
          <p:nvPr>
            <p:ph type="sldNum" sz="quarter" idx="12"/>
          </p:nvPr>
        </p:nvSpPr>
        <p:spPr/>
        <p:txBody>
          <a:bodyPr/>
          <a:lstStyle/>
          <a:p>
            <a:fld id="{C89ECA43-08A4-4287-9628-00A1F26E96A3}" type="slidenum">
              <a:rPr lang="en-GB" smtClean="0"/>
              <a:t>‹#›</a:t>
            </a:fld>
            <a:endParaRPr lang="en-GB" dirty="0"/>
          </a:p>
        </p:txBody>
      </p:sp>
    </p:spTree>
    <p:extLst>
      <p:ext uri="{BB962C8B-B14F-4D97-AF65-F5344CB8AC3E}">
        <p14:creationId xmlns:p14="http://schemas.microsoft.com/office/powerpoint/2010/main" val="2907020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76FC7B-3378-4CBA-8167-2B777C3469C5}"/>
              </a:ext>
            </a:extLst>
          </p:cNvPr>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5EDB952-1486-47A1-A104-A7DCEF4BB9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5AAC2FB-015C-4E69-9CAE-7730BE20E620}"/>
              </a:ext>
            </a:extLst>
          </p:cNvPr>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BBF97E-4162-4C24-A089-2031E6D83FC1}" type="datetime1">
              <a:rPr lang="en-GB" smtClean="0"/>
              <a:t>13/06/2021</a:t>
            </a:fld>
            <a:endParaRPr lang="en-GB" dirty="0"/>
          </a:p>
        </p:txBody>
      </p:sp>
      <p:sp>
        <p:nvSpPr>
          <p:cNvPr id="5" name="Footer Placeholder 4">
            <a:extLst>
              <a:ext uri="{FF2B5EF4-FFF2-40B4-BE49-F238E27FC236}">
                <a16:creationId xmlns:a16="http://schemas.microsoft.com/office/drawing/2014/main" id="{6C5F7A47-0852-4F83-83A5-957B1239D217}"/>
              </a:ext>
            </a:extLst>
          </p:cNvPr>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0E891BB3-FFA9-4AC8-B252-995E2314129E}"/>
              </a:ext>
            </a:extLst>
          </p:cNvPr>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9ECA43-08A4-4287-9628-00A1F26E96A3}" type="slidenum">
              <a:rPr lang="en-GB" smtClean="0"/>
              <a:t>‹#›</a:t>
            </a:fld>
            <a:endParaRPr lang="en-GB" dirty="0"/>
          </a:p>
        </p:txBody>
      </p:sp>
    </p:spTree>
    <p:extLst>
      <p:ext uri="{BB962C8B-B14F-4D97-AF65-F5344CB8AC3E}">
        <p14:creationId xmlns:p14="http://schemas.microsoft.com/office/powerpoint/2010/main" val="1972511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377" rtl="0" eaLnBrk="1" latinLnBrk="0" hangingPunct="1">
        <a:lnSpc>
          <a:spcPct val="90000"/>
        </a:lnSpc>
        <a:spcBef>
          <a:spcPct val="0"/>
        </a:spcBef>
        <a:buNone/>
        <a:defRPr sz="900" kern="1200">
          <a:solidFill>
            <a:srgbClr val="FFFF00"/>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5DA4EC7E-1156-4579-95CC-A3F837AC4E6E}"/>
              </a:ext>
            </a:extLst>
          </p:cNvPr>
          <p:cNvSpPr txBox="1"/>
          <p:nvPr/>
        </p:nvSpPr>
        <p:spPr>
          <a:xfrm>
            <a:off x="173426" y="1132579"/>
            <a:ext cx="11003796" cy="4185761"/>
          </a:xfrm>
          <a:prstGeom prst="rect">
            <a:avLst/>
          </a:prstGeom>
          <a:noFill/>
        </p:spPr>
        <p:txBody>
          <a:bodyPr wrap="square" rtlCol="0">
            <a:spAutoFit/>
          </a:bodyPr>
          <a:lstStyle/>
          <a:p>
            <a:pPr algn="ctr"/>
            <a:r>
              <a:rPr lang="en-US" sz="3800" dirty="0">
                <a:ln w="0"/>
                <a:solidFill>
                  <a:srgbClr val="FF0000"/>
                </a:solidFill>
                <a:effectLst>
                  <a:outerShdw blurRad="38100" dist="19050" dir="2700000" algn="tl" rotWithShape="0">
                    <a:schemeClr val="dk1">
                      <a:alpha val="40000"/>
                    </a:schemeClr>
                  </a:outerShdw>
                </a:effectLst>
              </a:rPr>
              <a:t>         National Virtual Conference on Corporate Laws organized by CL&amp;CGC, ICAI</a:t>
            </a:r>
          </a:p>
          <a:p>
            <a:pPr algn="ctr"/>
            <a:r>
              <a:rPr lang="en-US" sz="3800" dirty="0">
                <a:ln w="0"/>
                <a:solidFill>
                  <a:srgbClr val="FF0000"/>
                </a:solidFill>
                <a:effectLst>
                  <a:outerShdw blurRad="38100" dist="19050" dir="2700000" algn="tl" rotWithShape="0">
                    <a:schemeClr val="dk1">
                      <a:alpha val="40000"/>
                    </a:schemeClr>
                  </a:outerShdw>
                </a:effectLst>
              </a:rPr>
              <a:t>Monday June 14, 2021</a:t>
            </a:r>
            <a:endParaRPr lang="en-IN" sz="3800" dirty="0">
              <a:ln w="0"/>
              <a:solidFill>
                <a:srgbClr val="FF0000"/>
              </a:solidFill>
              <a:effectLst>
                <a:outerShdw blurRad="38100" dist="19050" dir="2700000" algn="tl" rotWithShape="0">
                  <a:schemeClr val="dk1">
                    <a:alpha val="40000"/>
                  </a:schemeClr>
                </a:outerShdw>
              </a:effectLst>
            </a:endParaRPr>
          </a:p>
          <a:p>
            <a:endParaRPr lang="en-IN" sz="3800" dirty="0">
              <a:ln w="0"/>
              <a:effectLst>
                <a:outerShdw blurRad="38100" dist="19050" dir="2700000" algn="tl" rotWithShape="0">
                  <a:schemeClr val="dk1">
                    <a:alpha val="40000"/>
                  </a:schemeClr>
                </a:outerShdw>
              </a:effectLst>
            </a:endParaRPr>
          </a:p>
          <a:p>
            <a:pPr algn="ctr"/>
            <a:r>
              <a:rPr lang="en-US" sz="3800" dirty="0">
                <a:ln w="0"/>
                <a:effectLst>
                  <a:outerShdw blurRad="38100" dist="19050" dir="2700000" algn="tl" rotWithShape="0">
                    <a:schemeClr val="dk1">
                      <a:alpha val="40000"/>
                    </a:schemeClr>
                  </a:outerShdw>
                </a:effectLst>
              </a:rPr>
              <a:t>Key Amendments to Companies Act, 2013</a:t>
            </a:r>
          </a:p>
          <a:p>
            <a:endParaRPr lang="en-IN" sz="3800" dirty="0">
              <a:ln w="0"/>
              <a:effectLst>
                <a:outerShdw blurRad="38100" dist="19050" dir="2700000" algn="tl" rotWithShape="0">
                  <a:schemeClr val="dk1">
                    <a:alpha val="40000"/>
                  </a:schemeClr>
                </a:outerShdw>
              </a:effectLst>
            </a:endParaRPr>
          </a:p>
          <a:p>
            <a:pPr algn="ctr"/>
            <a:r>
              <a:rPr lang="en-IN" sz="3800" dirty="0">
                <a:ln w="0"/>
                <a:effectLst>
                  <a:outerShdw blurRad="38100" dist="19050" dir="2700000" algn="tl" rotWithShape="0">
                    <a:schemeClr val="dk1">
                      <a:alpha val="40000"/>
                    </a:schemeClr>
                  </a:outerShdw>
                </a:effectLst>
              </a:rPr>
              <a:t>- CA Nilesh S. Vikamsey</a:t>
            </a:r>
            <a:endParaRPr lang="en-GB" sz="3800" dirty="0">
              <a:ln w="0"/>
              <a:effectLst>
                <a:outerShdw blurRad="38100" dist="19050" dir="2700000" algn="tl" rotWithShape="0">
                  <a:schemeClr val="dk1">
                    <a:alpha val="40000"/>
                  </a:schemeClr>
                </a:outerShdw>
              </a:effectLst>
              <a:cs typeface="Gotham Bold" pitchFamily="50" charset="0"/>
            </a:endParaRPr>
          </a:p>
        </p:txBody>
      </p:sp>
      <p:grpSp>
        <p:nvGrpSpPr>
          <p:cNvPr id="11" name="Group 10">
            <a:extLst>
              <a:ext uri="{FF2B5EF4-FFF2-40B4-BE49-F238E27FC236}">
                <a16:creationId xmlns:a16="http://schemas.microsoft.com/office/drawing/2014/main" id="{5EE75054-094F-437E-84C2-EC5B78EC3657}"/>
              </a:ext>
            </a:extLst>
          </p:cNvPr>
          <p:cNvGrpSpPr/>
          <p:nvPr/>
        </p:nvGrpSpPr>
        <p:grpSpPr>
          <a:xfrm>
            <a:off x="5" y="4093834"/>
            <a:ext cx="12197609" cy="2776191"/>
            <a:chOff x="0" y="4092040"/>
            <a:chExt cx="12197609" cy="2776190"/>
          </a:xfrm>
        </p:grpSpPr>
        <p:sp>
          <p:nvSpPr>
            <p:cNvPr id="12" name="Rectangle 3">
              <a:extLst>
                <a:ext uri="{FF2B5EF4-FFF2-40B4-BE49-F238E27FC236}">
                  <a16:creationId xmlns:a16="http://schemas.microsoft.com/office/drawing/2014/main" id="{75F9A647-4429-4A15-A8E5-2DB96C285FF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4">
              <a:extLst>
                <a:ext uri="{FF2B5EF4-FFF2-40B4-BE49-F238E27FC236}">
                  <a16:creationId xmlns:a16="http://schemas.microsoft.com/office/drawing/2014/main" id="{2FFDA170-A0B4-4C96-A8BA-C90E94B481CF}"/>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 name="Slide Number Placeholder 1">
            <a:extLst>
              <a:ext uri="{FF2B5EF4-FFF2-40B4-BE49-F238E27FC236}">
                <a16:creationId xmlns:a16="http://schemas.microsoft.com/office/drawing/2014/main" id="{4FF5CE7E-6108-4C90-A42B-0D1A3803E2F2}"/>
              </a:ext>
            </a:extLst>
          </p:cNvPr>
          <p:cNvSpPr>
            <a:spLocks noGrp="1"/>
          </p:cNvSpPr>
          <p:nvPr>
            <p:ph type="sldNum" sz="quarter" idx="12"/>
          </p:nvPr>
        </p:nvSpPr>
        <p:spPr/>
        <p:txBody>
          <a:bodyPr/>
          <a:lstStyle/>
          <a:p>
            <a:fld id="{C89ECA43-08A4-4287-9628-00A1F26E96A3}" type="slidenum">
              <a:rPr lang="en-GB" smtClean="0"/>
              <a:t>1</a:t>
            </a:fld>
            <a:endParaRPr lang="en-GB" dirty="0"/>
          </a:p>
        </p:txBody>
      </p:sp>
    </p:spTree>
    <p:extLst>
      <p:ext uri="{BB962C8B-B14F-4D97-AF65-F5344CB8AC3E}">
        <p14:creationId xmlns:p14="http://schemas.microsoft.com/office/powerpoint/2010/main" val="3513153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813977" y="418190"/>
            <a:ext cx="1090041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(Amendment) Act, 2017</a:t>
            </a: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10</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53733" y="974893"/>
            <a:ext cx="10874192" cy="5351623"/>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lnSpc>
                <a:spcPct val="150000"/>
              </a:lnSpc>
              <a:spcBef>
                <a:spcPts val="0"/>
              </a:spcBef>
              <a:spcAft>
                <a:spcPts val="1000"/>
              </a:spcAft>
              <a:buClr>
                <a:schemeClr val="accent4"/>
              </a:buClr>
              <a:buNone/>
            </a:pPr>
            <a:r>
              <a:rPr lang="en-US" sz="2200" b="1" u="sng" dirty="0">
                <a:cs typeface="Gotham Book" pitchFamily="50" charset="0"/>
              </a:rPr>
              <a:t>Amendments under Companies (Amendment) Act, 2017, broadly aimed at:</a:t>
            </a:r>
          </a:p>
          <a:p>
            <a:pPr algn="just" fontAlgn="t">
              <a:lnSpc>
                <a:spcPct val="150000"/>
              </a:lnSpc>
              <a:spcBef>
                <a:spcPts val="600"/>
              </a:spcBef>
              <a:spcAft>
                <a:spcPts val="600"/>
              </a:spcAft>
              <a:buFont typeface="Wingdings" pitchFamily="2" charset="2"/>
              <a:buChar char="Ø"/>
            </a:pPr>
            <a:r>
              <a:rPr lang="en-US" sz="2000" b="1" dirty="0">
                <a:cs typeface="Gotham Book" pitchFamily="50" charset="0"/>
              </a:rPr>
              <a:t> </a:t>
            </a:r>
            <a:r>
              <a:rPr lang="en-US" sz="2000" dirty="0">
                <a:cs typeface="Gotham Book" pitchFamily="50" charset="0"/>
              </a:rPr>
              <a:t>Reducing difficulties in implementation due to stringent compliance requirements;</a:t>
            </a:r>
          </a:p>
          <a:p>
            <a:pPr algn="just" fontAlgn="t">
              <a:lnSpc>
                <a:spcPct val="150000"/>
              </a:lnSpc>
              <a:spcBef>
                <a:spcPts val="600"/>
              </a:spcBef>
              <a:spcAft>
                <a:spcPts val="600"/>
              </a:spcAft>
              <a:buFont typeface="Wingdings" pitchFamily="2" charset="2"/>
              <a:buChar char="Ø"/>
            </a:pPr>
            <a:r>
              <a:rPr lang="en-US" sz="2000" dirty="0">
                <a:cs typeface="Gotham Book" pitchFamily="50" charset="0"/>
              </a:rPr>
              <a:t> Facilitating ease of doing business to promote growth with employment;</a:t>
            </a:r>
          </a:p>
          <a:p>
            <a:pPr algn="just" fontAlgn="t">
              <a:lnSpc>
                <a:spcPct val="150000"/>
              </a:lnSpc>
              <a:spcBef>
                <a:spcPts val="600"/>
              </a:spcBef>
              <a:spcAft>
                <a:spcPts val="600"/>
              </a:spcAft>
              <a:buFont typeface="Wingdings" pitchFamily="2" charset="2"/>
              <a:buChar char="Ø"/>
            </a:pPr>
            <a:r>
              <a:rPr lang="en-US" sz="2000" dirty="0">
                <a:cs typeface="Gotham Book" pitchFamily="50" charset="0"/>
              </a:rPr>
              <a:t> Harmonization with the ASs, SEBI Act, 1992, SEBI regulations, the RBI Act, 1934 &amp; the RBI regulations made thereunder;</a:t>
            </a:r>
          </a:p>
          <a:p>
            <a:pPr algn="just" fontAlgn="t">
              <a:lnSpc>
                <a:spcPct val="150000"/>
              </a:lnSpc>
              <a:spcBef>
                <a:spcPts val="600"/>
              </a:spcBef>
              <a:spcAft>
                <a:spcPts val="600"/>
              </a:spcAft>
              <a:buFont typeface="Wingdings" pitchFamily="2" charset="2"/>
              <a:buChar char="Ø"/>
            </a:pPr>
            <a:r>
              <a:rPr lang="en-US" sz="2000" dirty="0">
                <a:cs typeface="Gotham Book" pitchFamily="50" charset="0"/>
              </a:rPr>
              <a:t> Others - Rectifying omissions and inconsistencies in the Act.</a:t>
            </a:r>
          </a:p>
        </p:txBody>
      </p:sp>
    </p:spTree>
    <p:extLst>
      <p:ext uri="{BB962C8B-B14F-4D97-AF65-F5344CB8AC3E}">
        <p14:creationId xmlns:p14="http://schemas.microsoft.com/office/powerpoint/2010/main" val="3632083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811212" y="418190"/>
            <a:ext cx="1090041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(Amendment) Act, 2017</a:t>
            </a: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11</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53733" y="974893"/>
            <a:ext cx="10874192" cy="5351623"/>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lnSpc>
                <a:spcPct val="150000"/>
              </a:lnSpc>
              <a:spcBef>
                <a:spcPts val="0"/>
              </a:spcBef>
              <a:spcAft>
                <a:spcPts val="1000"/>
              </a:spcAft>
              <a:buClr>
                <a:schemeClr val="accent4"/>
              </a:buClr>
              <a:buNone/>
            </a:pPr>
            <a:r>
              <a:rPr lang="en-US" sz="2200" b="1" u="sng" dirty="0">
                <a:cs typeface="Gotham Book" pitchFamily="50" charset="0"/>
              </a:rPr>
              <a:t>Key Amendments under Companies (Amendment) Act, 2017:</a:t>
            </a:r>
          </a:p>
        </p:txBody>
      </p:sp>
      <p:sp>
        <p:nvSpPr>
          <p:cNvPr id="12" name="TextBox 11">
            <a:extLst>
              <a:ext uri="{FF2B5EF4-FFF2-40B4-BE49-F238E27FC236}">
                <a16:creationId xmlns:a16="http://schemas.microsoft.com/office/drawing/2014/main" id="{B67E6F39-D8FF-4E95-B539-03B92D71B6B3}"/>
              </a:ext>
            </a:extLst>
          </p:cNvPr>
          <p:cNvSpPr txBox="1"/>
          <p:nvPr/>
        </p:nvSpPr>
        <p:spPr>
          <a:xfrm>
            <a:off x="824464" y="1773217"/>
            <a:ext cx="10937337" cy="5584606"/>
          </a:xfrm>
          <a:prstGeom prst="rect">
            <a:avLst/>
          </a:prstGeom>
          <a:noFill/>
        </p:spPr>
        <p:txBody>
          <a:bodyPr wrap="square">
            <a:spAutoFit/>
          </a:bodyPr>
          <a:lstStyle/>
          <a:p>
            <a:pPr marL="225425" indent="-225425" algn="just">
              <a:lnSpc>
                <a:spcPct val="150000"/>
              </a:lnSpc>
              <a:buFont typeface="Wingdings" pitchFamily="2" charset="2"/>
              <a:buChar char="Ø"/>
            </a:pPr>
            <a:r>
              <a:rPr lang="en-US" sz="2000" b="1" dirty="0">
                <a:cs typeface="Gotham Book" pitchFamily="50" charset="0"/>
              </a:rPr>
              <a:t>Sec. 135 – Corporate Social Responsibility</a:t>
            </a:r>
          </a:p>
          <a:p>
            <a:pPr marL="568325" lvl="1" indent="-342900" algn="just">
              <a:lnSpc>
                <a:spcPct val="150000"/>
              </a:lnSpc>
              <a:buFont typeface="Arial" panose="020B0604020202020204" pitchFamily="34" charset="0"/>
              <a:buChar char="•"/>
            </a:pPr>
            <a:r>
              <a:rPr lang="en-US" sz="2000" dirty="0">
                <a:cs typeface="Gotham Book" pitchFamily="50" charset="0"/>
              </a:rPr>
              <a:t>Companies with net worth(&gt;=500Cr.) or turnover(&gt;=1000 Cr.) or net profit(&gt;=5Cr) in the </a:t>
            </a:r>
            <a:r>
              <a:rPr lang="en-US" sz="2000" b="1" dirty="0">
                <a:cs typeface="Gotham Book" pitchFamily="50" charset="0"/>
              </a:rPr>
              <a:t>immediately preceding financial year </a:t>
            </a:r>
            <a:r>
              <a:rPr lang="en-US" sz="2000" dirty="0">
                <a:cs typeface="Gotham Book" pitchFamily="50" charset="0"/>
              </a:rPr>
              <a:t>( earlier any financial year) </a:t>
            </a:r>
            <a:r>
              <a:rPr lang="en-US" sz="2000" b="1" dirty="0">
                <a:cs typeface="Gotham Book" pitchFamily="50" charset="0"/>
              </a:rPr>
              <a:t>shall</a:t>
            </a:r>
            <a:r>
              <a:rPr lang="en-US" sz="2000" dirty="0">
                <a:cs typeface="Gotham Book" pitchFamily="50" charset="0"/>
              </a:rPr>
              <a:t> constitute a CSR Committee of the Board.</a:t>
            </a:r>
          </a:p>
          <a:p>
            <a:pPr marL="225425" lvl="1" algn="just">
              <a:lnSpc>
                <a:spcPct val="150000"/>
              </a:lnSpc>
            </a:pPr>
            <a:r>
              <a:rPr lang="en-US" sz="2000" dirty="0">
                <a:cs typeface="Gotham Book" pitchFamily="50" charset="0"/>
              </a:rPr>
              <a:t>However, if the amount to be </a:t>
            </a:r>
            <a:r>
              <a:rPr lang="en-US" sz="2000" b="1" dirty="0">
                <a:cs typeface="Gotham Book" pitchFamily="50" charset="0"/>
              </a:rPr>
              <a:t>spent</a:t>
            </a:r>
            <a:r>
              <a:rPr lang="en-US" sz="2000" dirty="0">
                <a:cs typeface="Gotham Book" pitchFamily="50" charset="0"/>
              </a:rPr>
              <a:t> does </a:t>
            </a:r>
            <a:r>
              <a:rPr lang="en-US" sz="2000" b="1" dirty="0">
                <a:cs typeface="Gotham Book" pitchFamily="50" charset="0"/>
              </a:rPr>
              <a:t>not exceed Rs 50 lakhs</a:t>
            </a:r>
            <a:r>
              <a:rPr lang="en-US" sz="2000" dirty="0">
                <a:cs typeface="Gotham Book" pitchFamily="50" charset="0"/>
              </a:rPr>
              <a:t>, constitution of CSR Committee is    </a:t>
            </a:r>
            <a:r>
              <a:rPr lang="en-US" sz="2000" b="1" dirty="0">
                <a:cs typeface="Gotham Book" pitchFamily="50" charset="0"/>
              </a:rPr>
              <a:t>not required</a:t>
            </a:r>
            <a:r>
              <a:rPr lang="en-US" sz="2000" dirty="0">
                <a:cs typeface="Gotham Book" pitchFamily="50" charset="0"/>
              </a:rPr>
              <a:t>- Companies (Amendment) Act, 2020.</a:t>
            </a:r>
          </a:p>
          <a:p>
            <a:pPr marL="568325" lvl="1" indent="-342900" algn="just">
              <a:lnSpc>
                <a:spcPct val="150000"/>
              </a:lnSpc>
              <a:buFont typeface="Arial" panose="020B0604020202020204" pitchFamily="34" charset="0"/>
              <a:buChar char="•"/>
            </a:pPr>
            <a:r>
              <a:rPr lang="en-US" sz="2000" dirty="0">
                <a:cs typeface="Gotham Book" pitchFamily="50" charset="0"/>
              </a:rPr>
              <a:t>Explanation to Section 135(5) provides </a:t>
            </a:r>
            <a:r>
              <a:rPr lang="en-US" sz="2000" b="1" dirty="0">
                <a:cs typeface="Gotham Book" pitchFamily="50" charset="0"/>
              </a:rPr>
              <a:t>“net profit” shall not include sum specified in rules and                shall be calculated as per Section 198. </a:t>
            </a:r>
            <a:r>
              <a:rPr lang="en-US" sz="2000" dirty="0">
                <a:cs typeface="Gotham Book" pitchFamily="50" charset="0"/>
              </a:rPr>
              <a:t>(earlier “</a:t>
            </a:r>
            <a:r>
              <a:rPr lang="en-US" sz="2000" b="1" dirty="0">
                <a:cs typeface="Gotham Book" pitchFamily="50" charset="0"/>
              </a:rPr>
              <a:t>average</a:t>
            </a:r>
            <a:r>
              <a:rPr lang="en-US" sz="2000" dirty="0">
                <a:cs typeface="Gotham Book" pitchFamily="50" charset="0"/>
              </a:rPr>
              <a:t> net profit”)</a:t>
            </a:r>
          </a:p>
          <a:p>
            <a:pPr marL="225425" lvl="1" algn="just">
              <a:lnSpc>
                <a:spcPct val="150000"/>
              </a:lnSpc>
            </a:pPr>
            <a:endParaRPr lang="en-US" sz="2000" dirty="0">
              <a:cs typeface="Gotham Book" pitchFamily="50" charset="0"/>
            </a:endParaRPr>
          </a:p>
          <a:p>
            <a:pPr marL="568325" lvl="1" indent="-342900" algn="just">
              <a:lnSpc>
                <a:spcPct val="150000"/>
              </a:lnSpc>
              <a:buFont typeface="Arial" panose="020B0604020202020204" pitchFamily="34" charset="0"/>
              <a:buChar char="•"/>
            </a:pPr>
            <a:endParaRPr lang="en-US" sz="2000" dirty="0">
              <a:cs typeface="Gotham Book" pitchFamily="50" charset="0"/>
            </a:endParaRPr>
          </a:p>
          <a:p>
            <a:pPr marL="225425" lvl="1" algn="just">
              <a:lnSpc>
                <a:spcPct val="150000"/>
              </a:lnSpc>
            </a:pPr>
            <a:endParaRPr lang="en-US" sz="2000" dirty="0">
              <a:cs typeface="Gotham Book" pitchFamily="50" charset="0"/>
            </a:endParaRPr>
          </a:p>
          <a:p>
            <a:pPr lvl="1" indent="-231775" algn="just">
              <a:lnSpc>
                <a:spcPct val="150000"/>
              </a:lnSpc>
            </a:pPr>
            <a:r>
              <a:rPr lang="en-US" sz="2000" dirty="0">
                <a:cs typeface="Gotham Book" pitchFamily="50" charset="0"/>
              </a:rPr>
              <a:t>      </a:t>
            </a:r>
            <a:endParaRPr lang="en-US" sz="2000" b="1" dirty="0">
              <a:cs typeface="Gotham Book" pitchFamily="50" charset="0"/>
            </a:endParaRPr>
          </a:p>
        </p:txBody>
      </p:sp>
    </p:spTree>
    <p:extLst>
      <p:ext uri="{BB962C8B-B14F-4D97-AF65-F5344CB8AC3E}">
        <p14:creationId xmlns:p14="http://schemas.microsoft.com/office/powerpoint/2010/main" val="1274414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811212" y="418190"/>
            <a:ext cx="1090041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(Amendment) Act, 2017</a:t>
            </a: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12</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53733" y="974893"/>
            <a:ext cx="10874192" cy="5351623"/>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lnSpc>
                <a:spcPct val="150000"/>
              </a:lnSpc>
              <a:spcBef>
                <a:spcPts val="0"/>
              </a:spcBef>
              <a:spcAft>
                <a:spcPts val="1000"/>
              </a:spcAft>
              <a:buClr>
                <a:schemeClr val="accent4"/>
              </a:buClr>
              <a:buNone/>
            </a:pPr>
            <a:r>
              <a:rPr lang="en-US" sz="2200" b="1" u="sng" dirty="0">
                <a:cs typeface="Gotham Book" pitchFamily="50" charset="0"/>
              </a:rPr>
              <a:t>Key Amendments under Companies (Amendment) Act, 2017 (continued):</a:t>
            </a:r>
          </a:p>
        </p:txBody>
      </p:sp>
      <p:sp>
        <p:nvSpPr>
          <p:cNvPr id="12" name="TextBox 11">
            <a:extLst>
              <a:ext uri="{FF2B5EF4-FFF2-40B4-BE49-F238E27FC236}">
                <a16:creationId xmlns:a16="http://schemas.microsoft.com/office/drawing/2014/main" id="{B67E6F39-D8FF-4E95-B539-03B92D71B6B3}"/>
              </a:ext>
            </a:extLst>
          </p:cNvPr>
          <p:cNvSpPr txBox="1"/>
          <p:nvPr/>
        </p:nvSpPr>
        <p:spPr>
          <a:xfrm>
            <a:off x="824464" y="1773217"/>
            <a:ext cx="10937337" cy="7431265"/>
          </a:xfrm>
          <a:prstGeom prst="rect">
            <a:avLst/>
          </a:prstGeom>
          <a:noFill/>
        </p:spPr>
        <p:txBody>
          <a:bodyPr wrap="square">
            <a:spAutoFit/>
          </a:bodyPr>
          <a:lstStyle/>
          <a:p>
            <a:pPr marL="225425" indent="-225425" algn="just">
              <a:lnSpc>
                <a:spcPct val="150000"/>
              </a:lnSpc>
              <a:buFont typeface="Wingdings" pitchFamily="2" charset="2"/>
              <a:buChar char="Ø"/>
            </a:pPr>
            <a:r>
              <a:rPr lang="en-US" sz="2000" b="1" dirty="0">
                <a:cs typeface="Gotham Book" pitchFamily="50" charset="0"/>
              </a:rPr>
              <a:t>Sec. 197- Managerial Remuneration</a:t>
            </a:r>
          </a:p>
          <a:p>
            <a:pPr marL="342900" indent="-342900" algn="just">
              <a:lnSpc>
                <a:spcPct val="150000"/>
              </a:lnSpc>
              <a:buFont typeface="Arial" panose="020B0604020202020204" pitchFamily="34" charset="0"/>
              <a:buChar char="•"/>
            </a:pPr>
            <a:r>
              <a:rPr lang="en-US" sz="2000" dirty="0">
                <a:cs typeface="Gotham Book" pitchFamily="50" charset="0"/>
              </a:rPr>
              <a:t>Where the </a:t>
            </a:r>
            <a:r>
              <a:rPr lang="en-US" sz="2000" b="1" dirty="0">
                <a:cs typeface="Gotham Book" pitchFamily="50" charset="0"/>
              </a:rPr>
              <a:t>Managerial Remuneration </a:t>
            </a:r>
            <a:r>
              <a:rPr lang="en-US" sz="2000" dirty="0">
                <a:cs typeface="Gotham Book" pitchFamily="50" charset="0"/>
              </a:rPr>
              <a:t>to be paid to the Directors of the Public Company </a:t>
            </a:r>
            <a:r>
              <a:rPr lang="en-US" sz="2000" b="1" dirty="0">
                <a:cs typeface="Gotham Book" pitchFamily="50" charset="0"/>
              </a:rPr>
              <a:t>exceeds 11 percent</a:t>
            </a:r>
            <a:r>
              <a:rPr lang="en-US" sz="2000" dirty="0">
                <a:cs typeface="Gotham Book" pitchFamily="50" charset="0"/>
              </a:rPr>
              <a:t> of the net profits of the Company, </a:t>
            </a:r>
            <a:r>
              <a:rPr lang="en-US" sz="2000" b="1" dirty="0">
                <a:cs typeface="Gotham Book" pitchFamily="50" charset="0"/>
              </a:rPr>
              <a:t>Special Resolution </a:t>
            </a:r>
            <a:r>
              <a:rPr lang="en-US" sz="2000" dirty="0">
                <a:cs typeface="Gotham Book" pitchFamily="50" charset="0"/>
              </a:rPr>
              <a:t>of the Company in General meeting is required (</a:t>
            </a:r>
            <a:r>
              <a:rPr lang="en-US" sz="2000" b="1" dirty="0">
                <a:cs typeface="Gotham Book" pitchFamily="50" charset="0"/>
              </a:rPr>
              <a:t>earlier CG approval</a:t>
            </a:r>
            <a:r>
              <a:rPr lang="en-US" sz="2000" dirty="0">
                <a:cs typeface="Gotham Book" pitchFamily="50" charset="0"/>
              </a:rPr>
              <a:t>).</a:t>
            </a:r>
          </a:p>
          <a:p>
            <a:pPr marL="342900" indent="-342900" algn="just">
              <a:lnSpc>
                <a:spcPct val="150000"/>
              </a:lnSpc>
              <a:buFont typeface="Wingdings" panose="05000000000000000000" pitchFamily="2" charset="2"/>
              <a:buChar char="Ø"/>
            </a:pPr>
            <a:r>
              <a:rPr lang="en-US" sz="2000" b="1" dirty="0">
                <a:cs typeface="Gotham Book" pitchFamily="50" charset="0"/>
              </a:rPr>
              <a:t>Section 188- Related party transactions</a:t>
            </a:r>
          </a:p>
          <a:p>
            <a:pPr marL="342900" indent="-342900" algn="just">
              <a:lnSpc>
                <a:spcPct val="150000"/>
              </a:lnSpc>
              <a:buFont typeface="Arial" panose="020B0604020202020204" pitchFamily="34" charset="0"/>
              <a:buChar char="•"/>
            </a:pPr>
            <a:r>
              <a:rPr lang="en-US" sz="2000" dirty="0">
                <a:cs typeface="Gotham Book" pitchFamily="50" charset="0"/>
              </a:rPr>
              <a:t>No restriction on voting by Related Party in GM in Company in which 90% or more members are relatives of promoter or related parties.</a:t>
            </a:r>
          </a:p>
          <a:p>
            <a:pPr marL="342900" indent="-342900" algn="just">
              <a:lnSpc>
                <a:spcPct val="150000"/>
              </a:lnSpc>
              <a:buFont typeface="Arial" panose="020B0604020202020204" pitchFamily="34" charset="0"/>
              <a:buChar char="•"/>
            </a:pPr>
            <a:r>
              <a:rPr lang="en-US" sz="2000" dirty="0">
                <a:cs typeface="Gotham Book" pitchFamily="50" charset="0"/>
              </a:rPr>
              <a:t>Non ratification of RPT voidable at option of the Board or </a:t>
            </a:r>
            <a:r>
              <a:rPr lang="en-US" sz="2000" b="1" dirty="0">
                <a:cs typeface="Gotham Book" pitchFamily="50" charset="0"/>
              </a:rPr>
              <a:t>Shareholders, </a:t>
            </a:r>
            <a:r>
              <a:rPr lang="en-US" sz="2000" dirty="0">
                <a:cs typeface="Gotham Book" pitchFamily="50" charset="0"/>
              </a:rPr>
              <a:t>(Earlier Board only).</a:t>
            </a:r>
          </a:p>
          <a:p>
            <a:pPr marL="342900" indent="-342900" algn="just">
              <a:lnSpc>
                <a:spcPct val="150000"/>
              </a:lnSpc>
              <a:buFont typeface="Arial" panose="020B0604020202020204" pitchFamily="34" charset="0"/>
              <a:buChar char="•"/>
            </a:pPr>
            <a:endParaRPr lang="en-US" sz="2000" dirty="0">
              <a:cs typeface="Gotham Book" pitchFamily="50" charset="0"/>
            </a:endParaRPr>
          </a:p>
          <a:p>
            <a:pPr marL="342900" indent="-342900" algn="just">
              <a:lnSpc>
                <a:spcPct val="150000"/>
              </a:lnSpc>
              <a:buFont typeface="Wingdings" panose="05000000000000000000" pitchFamily="2" charset="2"/>
              <a:buChar char="Ø"/>
            </a:pPr>
            <a:endParaRPr lang="en-US" sz="2000" dirty="0">
              <a:cs typeface="Gotham Book" pitchFamily="50" charset="0"/>
            </a:endParaRPr>
          </a:p>
          <a:p>
            <a:pPr algn="just">
              <a:lnSpc>
                <a:spcPct val="150000"/>
              </a:lnSpc>
            </a:pPr>
            <a:endParaRPr lang="en-US" sz="2000" dirty="0">
              <a:cs typeface="Gotham Book" pitchFamily="50" charset="0"/>
            </a:endParaRPr>
          </a:p>
          <a:p>
            <a:pPr algn="just">
              <a:lnSpc>
                <a:spcPct val="150000"/>
              </a:lnSpc>
            </a:pPr>
            <a:endParaRPr lang="en-US" sz="2000" dirty="0">
              <a:cs typeface="Gotham Book" pitchFamily="50" charset="0"/>
            </a:endParaRPr>
          </a:p>
          <a:p>
            <a:pPr marL="225425" lvl="1" algn="just">
              <a:lnSpc>
                <a:spcPct val="150000"/>
              </a:lnSpc>
            </a:pPr>
            <a:endParaRPr lang="en-US" sz="2000" dirty="0">
              <a:cs typeface="Gotham Book" pitchFamily="50" charset="0"/>
            </a:endParaRPr>
          </a:p>
          <a:p>
            <a:pPr marL="568325" lvl="1" indent="-342900" algn="just">
              <a:lnSpc>
                <a:spcPct val="150000"/>
              </a:lnSpc>
              <a:buFont typeface="Arial" panose="020B0604020202020204" pitchFamily="34" charset="0"/>
              <a:buChar char="•"/>
            </a:pPr>
            <a:endParaRPr lang="en-US" sz="2000" dirty="0">
              <a:cs typeface="Gotham Book" pitchFamily="50" charset="0"/>
            </a:endParaRPr>
          </a:p>
          <a:p>
            <a:pPr marL="225425" lvl="1" algn="just">
              <a:lnSpc>
                <a:spcPct val="150000"/>
              </a:lnSpc>
            </a:pPr>
            <a:endParaRPr lang="en-US" sz="2000" dirty="0">
              <a:cs typeface="Gotham Book" pitchFamily="50" charset="0"/>
            </a:endParaRPr>
          </a:p>
          <a:p>
            <a:pPr lvl="1" indent="-231775" algn="just">
              <a:lnSpc>
                <a:spcPct val="150000"/>
              </a:lnSpc>
            </a:pPr>
            <a:r>
              <a:rPr lang="en-US" sz="2000" dirty="0">
                <a:cs typeface="Gotham Book" pitchFamily="50" charset="0"/>
              </a:rPr>
              <a:t>      </a:t>
            </a:r>
            <a:endParaRPr lang="en-US" sz="2000" b="1" dirty="0">
              <a:cs typeface="Gotham Book" pitchFamily="50" charset="0"/>
            </a:endParaRPr>
          </a:p>
        </p:txBody>
      </p:sp>
    </p:spTree>
    <p:extLst>
      <p:ext uri="{BB962C8B-B14F-4D97-AF65-F5344CB8AC3E}">
        <p14:creationId xmlns:p14="http://schemas.microsoft.com/office/powerpoint/2010/main" val="4052910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13</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err="1">
                <a:solidFill>
                  <a:schemeClr val="accent1">
                    <a:lumMod val="50000"/>
                  </a:schemeClr>
                </a:solidFill>
                <a:latin typeface="Gotham Bold" pitchFamily="50" charset="0"/>
              </a:rPr>
              <a:t>Nilesh</a:t>
            </a:r>
            <a:r>
              <a:rPr lang="en-IN" sz="1200" dirty="0">
                <a:solidFill>
                  <a:schemeClr val="accent1">
                    <a:lumMod val="50000"/>
                  </a:schemeClr>
                </a:solidFill>
                <a:latin typeface="Gotham Bold" pitchFamily="50" charset="0"/>
              </a:rPr>
              <a:t> S. </a:t>
            </a:r>
            <a:r>
              <a:rPr lang="en-IN" sz="1200" dirty="0" err="1">
                <a:solidFill>
                  <a:schemeClr val="accent1">
                    <a:lumMod val="50000"/>
                  </a:schemeClr>
                </a:solidFill>
                <a:latin typeface="Gotham Bold" pitchFamily="50" charset="0"/>
              </a:rPr>
              <a:t>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11530" y="1383029"/>
            <a:ext cx="10789920" cy="4941376"/>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t">
              <a:lnSpc>
                <a:spcPct val="100000"/>
              </a:lnSpc>
              <a:spcBef>
                <a:spcPts val="0"/>
              </a:spcBef>
              <a:buClr>
                <a:schemeClr val="accent4"/>
              </a:buClr>
              <a:buNone/>
            </a:pPr>
            <a:r>
              <a:rPr lang="en-US" sz="2200" b="1" u="sng" dirty="0">
                <a:cs typeface="Gotham Book" pitchFamily="50" charset="0"/>
              </a:rPr>
              <a:t>Main reforms undertaken through the 2019 Ordinance:</a:t>
            </a:r>
          </a:p>
          <a:p>
            <a:pPr marL="0" indent="0" algn="just" fontAlgn="t">
              <a:lnSpc>
                <a:spcPct val="100000"/>
              </a:lnSpc>
              <a:spcBef>
                <a:spcPts val="0"/>
              </a:spcBef>
              <a:buClr>
                <a:schemeClr val="accent4"/>
              </a:buClr>
              <a:buNone/>
            </a:pPr>
            <a:endParaRPr lang="en-US" sz="2200" b="1" dirty="0">
              <a:latin typeface="Gotham Book" pitchFamily="50" charset="0"/>
              <a:cs typeface="Gotham Book" pitchFamily="50" charset="0"/>
            </a:endParaRPr>
          </a:p>
          <a:p>
            <a:pPr algn="just" fontAlgn="t">
              <a:lnSpc>
                <a:spcPct val="100000"/>
              </a:lnSpc>
              <a:spcBef>
                <a:spcPts val="0"/>
              </a:spcBef>
              <a:buFont typeface="Wingdings" pitchFamily="2" charset="2"/>
              <a:buChar char="Ø"/>
            </a:pPr>
            <a:r>
              <a:rPr lang="en-US" sz="2000" b="1" dirty="0">
                <a:cs typeface="Gotham Book" pitchFamily="50" charset="0"/>
              </a:rPr>
              <a:t>Earlier Fine by HC/Tribunal, Now Penalty by RD/ROC</a:t>
            </a:r>
          </a:p>
          <a:p>
            <a:pPr marL="463550" indent="-227013" algn="just" fontAlgn="t">
              <a:lnSpc>
                <a:spcPct val="100000"/>
              </a:lnSpc>
              <a:spcBef>
                <a:spcPts val="600"/>
              </a:spcBef>
              <a:spcAft>
                <a:spcPts val="600"/>
              </a:spcAft>
            </a:pPr>
            <a:r>
              <a:rPr lang="en-US" sz="2000" dirty="0">
                <a:cs typeface="Gotham Book" pitchFamily="50" charset="0"/>
              </a:rPr>
              <a:t>Re-categorizing compoundable offences to in-house adjudication framework. </a:t>
            </a:r>
          </a:p>
          <a:p>
            <a:pPr marL="463550" indent="-227013" algn="just" fontAlgn="t">
              <a:lnSpc>
                <a:spcPct val="100000"/>
              </a:lnSpc>
              <a:spcBef>
                <a:spcPts val="600"/>
              </a:spcBef>
              <a:spcAft>
                <a:spcPts val="600"/>
              </a:spcAft>
            </a:pPr>
            <a:r>
              <a:rPr lang="en-US" sz="2000" dirty="0">
                <a:cs typeface="Gotham Book" pitchFamily="50" charset="0"/>
              </a:rPr>
              <a:t>No change made for any non-compoundable offences.</a:t>
            </a:r>
          </a:p>
          <a:p>
            <a:pPr marL="463550" indent="-227013" algn="just" fontAlgn="t">
              <a:lnSpc>
                <a:spcPct val="100000"/>
              </a:lnSpc>
              <a:spcBef>
                <a:spcPts val="600"/>
              </a:spcBef>
              <a:spcAft>
                <a:spcPts val="600"/>
              </a:spcAft>
            </a:pPr>
            <a:r>
              <a:rPr lang="en-US" sz="2000" dirty="0">
                <a:cs typeface="Gotham Book" pitchFamily="50" charset="0"/>
              </a:rPr>
              <a:t>Ensuring compliance of default and prescribing stiffer penalties for repeated defaults.</a:t>
            </a:r>
          </a:p>
          <a:p>
            <a:pPr algn="just" fontAlgn="t">
              <a:lnSpc>
                <a:spcPct val="100000"/>
              </a:lnSpc>
              <a:spcBef>
                <a:spcPts val="1200"/>
              </a:spcBef>
              <a:spcAft>
                <a:spcPts val="600"/>
              </a:spcAft>
              <a:buFont typeface="Wingdings" pitchFamily="2" charset="2"/>
              <a:buChar char="Ø"/>
            </a:pPr>
            <a:r>
              <a:rPr lang="en-US" sz="2000" b="1" dirty="0">
                <a:cs typeface="Gotham Book" pitchFamily="50" charset="0"/>
              </a:rPr>
              <a:t>Power vested with Central Government (earlier NCLT):</a:t>
            </a:r>
          </a:p>
          <a:p>
            <a:pPr marL="568325" indent="-347663" algn="just" fontAlgn="t">
              <a:lnSpc>
                <a:spcPct val="100000"/>
              </a:lnSpc>
              <a:spcBef>
                <a:spcPts val="1200"/>
              </a:spcBef>
              <a:spcAft>
                <a:spcPts val="600"/>
              </a:spcAft>
              <a:buFont typeface="+mj-lt"/>
              <a:buAutoNum type="alphaLcParenR"/>
            </a:pPr>
            <a:r>
              <a:rPr lang="en-US" sz="2000" dirty="0">
                <a:cs typeface="Gotham Book" pitchFamily="50" charset="0"/>
              </a:rPr>
              <a:t>To approve alteration in Financial Year. (Sec. 2(41))</a:t>
            </a:r>
          </a:p>
          <a:p>
            <a:pPr marL="568325" indent="-347663" algn="just" fontAlgn="t">
              <a:lnSpc>
                <a:spcPct val="100000"/>
              </a:lnSpc>
              <a:spcBef>
                <a:spcPts val="1200"/>
              </a:spcBef>
              <a:spcAft>
                <a:spcPts val="600"/>
              </a:spcAft>
              <a:buFont typeface="+mj-lt"/>
              <a:buAutoNum type="alphaLcParenR"/>
            </a:pPr>
            <a:r>
              <a:rPr lang="en-US" sz="2000" dirty="0">
                <a:cs typeface="Gotham Book" pitchFamily="50" charset="0"/>
              </a:rPr>
              <a:t>To approve cases of conversion of public companies into private companies. (Sec. 14(1))</a:t>
            </a:r>
          </a:p>
          <a:p>
            <a:pPr algn="just" fontAlgn="t">
              <a:lnSpc>
                <a:spcPct val="100000"/>
              </a:lnSpc>
              <a:spcBef>
                <a:spcPts val="600"/>
              </a:spcBef>
              <a:spcAft>
                <a:spcPts val="1200"/>
              </a:spcAft>
            </a:pPr>
            <a:endParaRPr lang="en-US" sz="2000" b="1" dirty="0">
              <a:latin typeface="Gotham Book" pitchFamily="50" charset="0"/>
              <a:cs typeface="Gotham Book" pitchFamily="50" charset="0"/>
            </a:endParaRPr>
          </a:p>
          <a:p>
            <a:pPr algn="just" fontAlgn="t">
              <a:lnSpc>
                <a:spcPct val="100000"/>
              </a:lnSpc>
              <a:spcBef>
                <a:spcPts val="600"/>
              </a:spcBef>
              <a:spcAft>
                <a:spcPts val="1200"/>
              </a:spcAft>
            </a:pPr>
            <a:endParaRPr lang="en-US" sz="2000" b="1" dirty="0">
              <a:latin typeface="Gotham Book" pitchFamily="50" charset="0"/>
              <a:cs typeface="Gotham Book" pitchFamily="50" charset="0"/>
            </a:endParaRPr>
          </a:p>
        </p:txBody>
      </p:sp>
      <p:sp>
        <p:nvSpPr>
          <p:cNvPr id="14" name="Title 1">
            <a:extLst>
              <a:ext uri="{FF2B5EF4-FFF2-40B4-BE49-F238E27FC236}">
                <a16:creationId xmlns:a16="http://schemas.microsoft.com/office/drawing/2014/main" id="{45606E79-5EDE-423F-AF97-92EF76AC3BC2}"/>
              </a:ext>
            </a:extLst>
          </p:cNvPr>
          <p:cNvSpPr>
            <a:spLocks noGrp="1"/>
          </p:cNvSpPr>
          <p:nvPr>
            <p:ph type="title"/>
          </p:nvPr>
        </p:nvSpPr>
        <p:spPr>
          <a:xfrm>
            <a:off x="572994" y="532000"/>
            <a:ext cx="1132332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(Amendment) Act, 2019</a:t>
            </a:r>
            <a:endParaRPr lang="en-GB" sz="3600" b="1" dirty="0">
              <a:solidFill>
                <a:srgbClr val="005A77"/>
              </a:solidFill>
              <a:latin typeface="Gotham Bold" pitchFamily="50" charset="0"/>
              <a:cs typeface="Gotham Bold" pitchFamily="50" charset="0"/>
            </a:endParaRPr>
          </a:p>
        </p:txBody>
      </p:sp>
    </p:spTree>
    <p:extLst>
      <p:ext uri="{BB962C8B-B14F-4D97-AF65-F5344CB8AC3E}">
        <p14:creationId xmlns:p14="http://schemas.microsoft.com/office/powerpoint/2010/main" val="2686153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14</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err="1">
                <a:solidFill>
                  <a:schemeClr val="accent1">
                    <a:lumMod val="50000"/>
                  </a:schemeClr>
                </a:solidFill>
                <a:latin typeface="Gotham Bold" pitchFamily="50" charset="0"/>
              </a:rPr>
              <a:t>Nilesh</a:t>
            </a:r>
            <a:r>
              <a:rPr lang="en-IN" sz="1200" dirty="0">
                <a:solidFill>
                  <a:schemeClr val="accent1">
                    <a:lumMod val="50000"/>
                  </a:schemeClr>
                </a:solidFill>
                <a:latin typeface="Gotham Bold" pitchFamily="50" charset="0"/>
              </a:rPr>
              <a:t> S. </a:t>
            </a:r>
            <a:r>
              <a:rPr lang="en-IN" sz="1200" dirty="0" err="1">
                <a:solidFill>
                  <a:schemeClr val="accent1">
                    <a:lumMod val="50000"/>
                  </a:schemeClr>
                </a:solidFill>
                <a:latin typeface="Gotham Bold" pitchFamily="50" charset="0"/>
              </a:rPr>
              <a:t>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63405" y="1219953"/>
            <a:ext cx="10789920" cy="5104452"/>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t">
              <a:lnSpc>
                <a:spcPct val="150000"/>
              </a:lnSpc>
              <a:spcBef>
                <a:spcPts val="0"/>
              </a:spcBef>
              <a:spcAft>
                <a:spcPts val="1000"/>
              </a:spcAft>
              <a:buNone/>
            </a:pPr>
            <a:r>
              <a:rPr lang="en-US" sz="2200" b="1" u="sng" dirty="0">
                <a:cs typeface="Gotham Book" pitchFamily="50" charset="0"/>
              </a:rPr>
              <a:t>Other corporate governance related reforms:</a:t>
            </a:r>
          </a:p>
          <a:p>
            <a:pPr marL="225425" indent="-225425" algn="just" fontAlgn="t">
              <a:lnSpc>
                <a:spcPct val="100000"/>
              </a:lnSpc>
              <a:spcBef>
                <a:spcPts val="1200"/>
              </a:spcBef>
              <a:spcAft>
                <a:spcPts val="600"/>
              </a:spcAft>
              <a:buFont typeface="Wingdings" pitchFamily="2" charset="2"/>
              <a:buChar char="Ø"/>
            </a:pPr>
            <a:r>
              <a:rPr lang="en-US" sz="2000" dirty="0">
                <a:cs typeface="Gotham Book" pitchFamily="50" charset="0"/>
              </a:rPr>
              <a:t>Re-introduction of commencement of business provision; </a:t>
            </a:r>
          </a:p>
          <a:p>
            <a:pPr marL="225425" indent="-225425" algn="just" fontAlgn="t">
              <a:lnSpc>
                <a:spcPct val="100000"/>
              </a:lnSpc>
              <a:spcBef>
                <a:spcPts val="1200"/>
              </a:spcBef>
              <a:spcAft>
                <a:spcPts val="600"/>
              </a:spcAft>
              <a:buFont typeface="Wingdings" pitchFamily="2" charset="2"/>
              <a:buChar char="Ø"/>
            </a:pPr>
            <a:r>
              <a:rPr lang="en-US" sz="2000" dirty="0">
                <a:cs typeface="Gotham Book" pitchFamily="50" charset="0"/>
              </a:rPr>
              <a:t>Greater accountability for filing documents related to creation, modification and satisfaction of charges; </a:t>
            </a:r>
          </a:p>
          <a:p>
            <a:pPr marL="225425" indent="-225425" algn="just" fontAlgn="t">
              <a:lnSpc>
                <a:spcPct val="100000"/>
              </a:lnSpc>
              <a:spcBef>
                <a:spcPts val="1200"/>
              </a:spcBef>
              <a:spcAft>
                <a:spcPts val="600"/>
              </a:spcAft>
              <a:buFont typeface="Wingdings" pitchFamily="2" charset="2"/>
              <a:buChar char="Ø"/>
            </a:pPr>
            <a:r>
              <a:rPr lang="en-US" sz="2000" dirty="0">
                <a:cs typeface="Gotham Book" pitchFamily="50" charset="0"/>
              </a:rPr>
              <a:t>Holding directorships beyond permissible limits to trigger disqualification </a:t>
            </a:r>
          </a:p>
          <a:p>
            <a:pPr marL="225425" indent="-225425" algn="just" fontAlgn="t">
              <a:lnSpc>
                <a:spcPct val="100000"/>
              </a:lnSpc>
              <a:spcBef>
                <a:spcPts val="1200"/>
              </a:spcBef>
              <a:spcAft>
                <a:spcPts val="600"/>
              </a:spcAft>
              <a:buFont typeface="Wingdings" pitchFamily="2" charset="2"/>
              <a:buChar char="Ø"/>
            </a:pPr>
            <a:r>
              <a:rPr lang="en-US" sz="2000" dirty="0">
                <a:cs typeface="Gotham Book" pitchFamily="50" charset="0"/>
              </a:rPr>
              <a:t>Non-maintenance of registered office to trigger de-registration process; etc.</a:t>
            </a:r>
          </a:p>
        </p:txBody>
      </p:sp>
      <p:sp>
        <p:nvSpPr>
          <p:cNvPr id="12" name="Title 1">
            <a:extLst>
              <a:ext uri="{FF2B5EF4-FFF2-40B4-BE49-F238E27FC236}">
                <a16:creationId xmlns:a16="http://schemas.microsoft.com/office/drawing/2014/main" id="{1557124E-C81F-4644-9844-D0D2F591BFF9}"/>
              </a:ext>
            </a:extLst>
          </p:cNvPr>
          <p:cNvSpPr>
            <a:spLocks noGrp="1"/>
          </p:cNvSpPr>
          <p:nvPr>
            <p:ph type="title"/>
          </p:nvPr>
        </p:nvSpPr>
        <p:spPr>
          <a:xfrm>
            <a:off x="649010" y="460605"/>
            <a:ext cx="1132332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(Amendment) Act, 2019 </a:t>
            </a:r>
            <a:endParaRPr lang="en-GB" sz="3600" b="1" dirty="0">
              <a:solidFill>
                <a:srgbClr val="005A77"/>
              </a:solidFill>
              <a:latin typeface="Gotham Bold" pitchFamily="50" charset="0"/>
              <a:cs typeface="Gotham Bold" pitchFamily="50" charset="0"/>
            </a:endParaRPr>
          </a:p>
        </p:txBody>
      </p:sp>
    </p:spTree>
    <p:extLst>
      <p:ext uri="{BB962C8B-B14F-4D97-AF65-F5344CB8AC3E}">
        <p14:creationId xmlns:p14="http://schemas.microsoft.com/office/powerpoint/2010/main" val="1720595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15</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err="1">
                <a:solidFill>
                  <a:schemeClr val="accent1">
                    <a:lumMod val="50000"/>
                  </a:schemeClr>
                </a:solidFill>
                <a:latin typeface="Gotham Bold" pitchFamily="50" charset="0"/>
              </a:rPr>
              <a:t>Nilesh</a:t>
            </a:r>
            <a:r>
              <a:rPr lang="en-IN" sz="1200" dirty="0">
                <a:solidFill>
                  <a:schemeClr val="accent1">
                    <a:lumMod val="50000"/>
                  </a:schemeClr>
                </a:solidFill>
                <a:latin typeface="Gotham Bold" pitchFamily="50" charset="0"/>
              </a:rPr>
              <a:t> S. </a:t>
            </a:r>
            <a:r>
              <a:rPr lang="en-IN" sz="1200" dirty="0" err="1">
                <a:solidFill>
                  <a:schemeClr val="accent1">
                    <a:lumMod val="50000"/>
                  </a:schemeClr>
                </a:solidFill>
                <a:latin typeface="Gotham Bold" pitchFamily="50" charset="0"/>
              </a:rPr>
              <a:t>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11530" y="1255363"/>
            <a:ext cx="11121390" cy="5026960"/>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t">
              <a:lnSpc>
                <a:spcPct val="150000"/>
              </a:lnSpc>
              <a:spcBef>
                <a:spcPts val="0"/>
              </a:spcBef>
              <a:buNone/>
            </a:pPr>
            <a:r>
              <a:rPr lang="en-US" sz="2200" b="1" u="sng" dirty="0">
                <a:latin typeface="+mj-lt"/>
                <a:cs typeface="Gotham Book" pitchFamily="50" charset="0"/>
              </a:rPr>
              <a:t>Key Amendments under Companies (Amendment) Act, 2019</a:t>
            </a:r>
          </a:p>
          <a:p>
            <a:pPr algn="just" fontAlgn="t">
              <a:lnSpc>
                <a:spcPct val="150000"/>
              </a:lnSpc>
              <a:spcBef>
                <a:spcPts val="0"/>
              </a:spcBef>
              <a:buFont typeface="Wingdings" panose="05000000000000000000" pitchFamily="2" charset="2"/>
              <a:buChar char="Ø"/>
            </a:pPr>
            <a:r>
              <a:rPr lang="en-US" sz="2000" b="1" dirty="0">
                <a:latin typeface="+mj-lt"/>
                <a:cs typeface="Gotham Book" pitchFamily="50" charset="0"/>
              </a:rPr>
              <a:t>Sec 132. - Constitution of NFRA </a:t>
            </a:r>
          </a:p>
          <a:p>
            <a:pPr algn="just" fontAlgn="t">
              <a:lnSpc>
                <a:spcPct val="150000"/>
              </a:lnSpc>
              <a:spcBef>
                <a:spcPts val="0"/>
              </a:spcBef>
            </a:pPr>
            <a:r>
              <a:rPr lang="en-US" sz="2000" dirty="0">
                <a:latin typeface="+mj-lt"/>
                <a:cs typeface="Gotham Book" pitchFamily="50" charset="0"/>
              </a:rPr>
              <a:t>NFRA to perform its functions through such divisions as prescribed by CG.</a:t>
            </a:r>
          </a:p>
          <a:p>
            <a:pPr algn="just" fontAlgn="t">
              <a:lnSpc>
                <a:spcPct val="150000"/>
              </a:lnSpc>
              <a:spcBef>
                <a:spcPts val="0"/>
              </a:spcBef>
            </a:pPr>
            <a:r>
              <a:rPr lang="en-US" sz="2000" dirty="0">
                <a:latin typeface="+mj-lt"/>
                <a:cs typeface="Gotham Book" pitchFamily="50" charset="0"/>
              </a:rPr>
              <a:t>NFRA has given power to debar member or firm to be appointed as Auditor or Valuer u/s 247.</a:t>
            </a:r>
          </a:p>
          <a:p>
            <a:pPr algn="just" fontAlgn="t">
              <a:lnSpc>
                <a:spcPct val="150000"/>
              </a:lnSpc>
              <a:spcBef>
                <a:spcPts val="0"/>
              </a:spcBef>
              <a:buFont typeface="Wingdings" panose="05000000000000000000" pitchFamily="2" charset="2"/>
              <a:buChar char="Ø"/>
            </a:pPr>
            <a:r>
              <a:rPr lang="en-US" sz="2000" b="1" dirty="0">
                <a:cs typeface="Gotham Book" pitchFamily="50" charset="0"/>
              </a:rPr>
              <a:t>Sec. 135 – Corporate Social Responsibility</a:t>
            </a:r>
          </a:p>
          <a:p>
            <a:pPr algn="just" fontAlgn="t">
              <a:lnSpc>
                <a:spcPct val="150000"/>
              </a:lnSpc>
              <a:spcBef>
                <a:spcPts val="0"/>
              </a:spcBef>
            </a:pPr>
            <a:r>
              <a:rPr lang="en-US" sz="2000" dirty="0">
                <a:cs typeface="Gotham Book" pitchFamily="50" charset="0"/>
              </a:rPr>
              <a:t>If unspent amount not related to any ongoing project, then unspent amount to be transferred to a Fund specified under schedule VII, within 6 months from end of financial year.</a:t>
            </a:r>
            <a:endParaRPr lang="en-US" sz="2000" b="1" dirty="0">
              <a:latin typeface="+mj-lt"/>
              <a:cs typeface="Gotham Book" pitchFamily="50" charset="0"/>
            </a:endParaRPr>
          </a:p>
          <a:p>
            <a:pPr marL="0" indent="0" algn="just" fontAlgn="t">
              <a:lnSpc>
                <a:spcPct val="150000"/>
              </a:lnSpc>
              <a:spcBef>
                <a:spcPts val="0"/>
              </a:spcBef>
              <a:buNone/>
            </a:pPr>
            <a:endParaRPr lang="en-US" sz="2000" dirty="0">
              <a:latin typeface="+mj-lt"/>
              <a:cs typeface="Gotham Book" pitchFamily="50" charset="0"/>
            </a:endParaRPr>
          </a:p>
          <a:p>
            <a:pPr marL="0" indent="0" algn="just" fontAlgn="t">
              <a:lnSpc>
                <a:spcPct val="150000"/>
              </a:lnSpc>
              <a:spcBef>
                <a:spcPts val="0"/>
              </a:spcBef>
              <a:buNone/>
            </a:pPr>
            <a:endParaRPr lang="en-US" sz="2000" dirty="0">
              <a:latin typeface="+mj-lt"/>
              <a:cs typeface="Gotham Book" pitchFamily="50" charset="0"/>
            </a:endParaRPr>
          </a:p>
          <a:p>
            <a:pPr marL="0" indent="0" algn="just" fontAlgn="t">
              <a:lnSpc>
                <a:spcPct val="150000"/>
              </a:lnSpc>
              <a:spcBef>
                <a:spcPts val="0"/>
              </a:spcBef>
              <a:buNone/>
            </a:pPr>
            <a:endParaRPr lang="en-US" sz="2000" b="1" dirty="0">
              <a:latin typeface="+mj-lt"/>
              <a:cs typeface="Gotham Book" pitchFamily="50" charset="0"/>
            </a:endParaRPr>
          </a:p>
          <a:p>
            <a:pPr marL="0" indent="0" algn="just" fontAlgn="t">
              <a:lnSpc>
                <a:spcPct val="150000"/>
              </a:lnSpc>
              <a:spcBef>
                <a:spcPts val="0"/>
              </a:spcBef>
              <a:buNone/>
            </a:pPr>
            <a:endParaRPr lang="en-US" sz="2000" b="1" dirty="0">
              <a:latin typeface="+mj-lt"/>
              <a:cs typeface="Gotham Book" pitchFamily="50" charset="0"/>
            </a:endParaRPr>
          </a:p>
          <a:p>
            <a:pPr marL="0" indent="0" algn="just" fontAlgn="t">
              <a:lnSpc>
                <a:spcPct val="150000"/>
              </a:lnSpc>
              <a:spcBef>
                <a:spcPts val="0"/>
              </a:spcBef>
              <a:buNone/>
            </a:pPr>
            <a:endParaRPr lang="en-US" sz="2000" b="1" dirty="0">
              <a:latin typeface="+mj-lt"/>
              <a:cs typeface="Gotham Book" pitchFamily="50" charset="0"/>
            </a:endParaRPr>
          </a:p>
        </p:txBody>
      </p:sp>
      <p:sp>
        <p:nvSpPr>
          <p:cNvPr id="10" name="Title 1">
            <a:extLst>
              <a:ext uri="{FF2B5EF4-FFF2-40B4-BE49-F238E27FC236}">
                <a16:creationId xmlns:a16="http://schemas.microsoft.com/office/drawing/2014/main" id="{EA258C03-F19E-46FD-A453-64AF053FFF3C}"/>
              </a:ext>
            </a:extLst>
          </p:cNvPr>
          <p:cNvSpPr>
            <a:spLocks noGrp="1"/>
          </p:cNvSpPr>
          <p:nvPr>
            <p:ph type="title"/>
          </p:nvPr>
        </p:nvSpPr>
        <p:spPr>
          <a:xfrm>
            <a:off x="582750" y="501153"/>
            <a:ext cx="1132332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(Amendment) Act, 2019 </a:t>
            </a:r>
            <a:endParaRPr lang="en-GB" sz="3600" b="1" dirty="0">
              <a:solidFill>
                <a:srgbClr val="005A77"/>
              </a:solidFill>
              <a:latin typeface="Gotham Bold" pitchFamily="50" charset="0"/>
              <a:cs typeface="Gotham Bold" pitchFamily="50" charset="0"/>
            </a:endParaRPr>
          </a:p>
        </p:txBody>
      </p:sp>
    </p:spTree>
    <p:extLst>
      <p:ext uri="{BB962C8B-B14F-4D97-AF65-F5344CB8AC3E}">
        <p14:creationId xmlns:p14="http://schemas.microsoft.com/office/powerpoint/2010/main" val="3885552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CB00E92-6836-4BB3-84E1-9F8F95F37646}"/>
              </a:ext>
            </a:extLst>
          </p:cNvPr>
          <p:cNvSpPr>
            <a:spLocks noGrp="1"/>
          </p:cNvSpPr>
          <p:nvPr>
            <p:ph type="sldNum" sz="quarter" idx="12"/>
          </p:nvPr>
        </p:nvSpPr>
        <p:spPr/>
        <p:txBody>
          <a:bodyPr/>
          <a:lstStyle/>
          <a:p>
            <a:fld id="{C89ECA43-08A4-4287-9628-00A1F26E96A3}" type="slidenum">
              <a:rPr lang="en-GB" smtClean="0"/>
              <a:t>16</a:t>
            </a:fld>
            <a:endParaRPr lang="en-GB" dirty="0"/>
          </a:p>
        </p:txBody>
      </p:sp>
      <p:sp>
        <p:nvSpPr>
          <p:cNvPr id="5" name="Title 1">
            <a:extLst>
              <a:ext uri="{FF2B5EF4-FFF2-40B4-BE49-F238E27FC236}">
                <a16:creationId xmlns:a16="http://schemas.microsoft.com/office/drawing/2014/main" id="{DD0B18D0-74AB-4D34-88EF-9A80A846B92B}"/>
              </a:ext>
            </a:extLst>
          </p:cNvPr>
          <p:cNvSpPr txBox="1">
            <a:spLocks/>
          </p:cNvSpPr>
          <p:nvPr/>
        </p:nvSpPr>
        <p:spPr>
          <a:xfrm>
            <a:off x="532920" y="418190"/>
            <a:ext cx="10900410" cy="556703"/>
          </a:xfrm>
          <a:prstGeom prst="rect">
            <a:avLst/>
          </a:prstGeom>
        </p:spPr>
        <p:txBody>
          <a:bodyPr vert="horz" lIns="91440" tIns="45720" rIns="91440" bIns="45720" rtlCol="0" anchor="t">
            <a:normAutofit fontScale="82500" lnSpcReduction="10000"/>
          </a:bodyPr>
          <a:lstStyle>
            <a:lvl1pPr algn="l" defTabSz="914377" rtl="0" eaLnBrk="1" latinLnBrk="0" hangingPunct="1">
              <a:lnSpc>
                <a:spcPct val="90000"/>
              </a:lnSpc>
              <a:spcBef>
                <a:spcPct val="0"/>
              </a:spcBef>
              <a:buNone/>
              <a:defRPr sz="900" kern="1200">
                <a:solidFill>
                  <a:srgbClr val="FFFF00"/>
                </a:solidFill>
                <a:latin typeface="+mj-lt"/>
                <a:ea typeface="+mj-ea"/>
                <a:cs typeface="+mj-cs"/>
              </a:defRPr>
            </a:lvl1pPr>
          </a:lstStyle>
          <a:p>
            <a:pPr algn="ctr"/>
            <a:r>
              <a:rPr lang="en-US" sz="3600" b="1" dirty="0">
                <a:solidFill>
                  <a:srgbClr val="005A77"/>
                </a:solidFill>
                <a:latin typeface="Gotham Bold" pitchFamily="50" charset="0"/>
                <a:cs typeface="Gotham Bold" pitchFamily="50" charset="0"/>
              </a:rPr>
              <a:t>Highlights of Companies (Amendment) Act, 2020</a:t>
            </a: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FA34BF07-517E-48B8-9A93-CBAE7F79F235}"/>
              </a:ext>
            </a:extLst>
          </p:cNvPr>
          <p:cNvGrpSpPr/>
          <p:nvPr/>
        </p:nvGrpSpPr>
        <p:grpSpPr>
          <a:xfrm>
            <a:off x="5" y="4120339"/>
            <a:ext cx="12197609" cy="2776191"/>
            <a:chOff x="0" y="4092040"/>
            <a:chExt cx="12197609" cy="2776190"/>
          </a:xfrm>
        </p:grpSpPr>
        <p:sp>
          <p:nvSpPr>
            <p:cNvPr id="7" name="Rectangle 3">
              <a:extLst>
                <a:ext uri="{FF2B5EF4-FFF2-40B4-BE49-F238E27FC236}">
                  <a16:creationId xmlns:a16="http://schemas.microsoft.com/office/drawing/2014/main" id="{06ECF863-70CC-40EB-B2C4-7A2A635FAF04}"/>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4">
              <a:extLst>
                <a:ext uri="{FF2B5EF4-FFF2-40B4-BE49-F238E27FC236}">
                  <a16:creationId xmlns:a16="http://schemas.microsoft.com/office/drawing/2014/main" id="{D568D2AE-572D-4CA8-9B35-5B1B82D66676}"/>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9" name="Rectangle 8">
            <a:extLst>
              <a:ext uri="{FF2B5EF4-FFF2-40B4-BE49-F238E27FC236}">
                <a16:creationId xmlns:a16="http://schemas.microsoft.com/office/drawing/2014/main" id="{BD0AA061-7174-4FB2-9579-436A71E47BF0}"/>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11" name="Content Placeholder 9">
            <a:extLst>
              <a:ext uri="{FF2B5EF4-FFF2-40B4-BE49-F238E27FC236}">
                <a16:creationId xmlns:a16="http://schemas.microsoft.com/office/drawing/2014/main" id="{8B20B7F1-7929-4CC2-99C0-116F0C610A31}"/>
              </a:ext>
            </a:extLst>
          </p:cNvPr>
          <p:cNvSpPr txBox="1">
            <a:spLocks/>
          </p:cNvSpPr>
          <p:nvPr/>
        </p:nvSpPr>
        <p:spPr>
          <a:xfrm>
            <a:off x="853733" y="755375"/>
            <a:ext cx="10874192" cy="5600980"/>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lnSpc>
                <a:spcPct val="150000"/>
              </a:lnSpc>
              <a:spcBef>
                <a:spcPts val="0"/>
              </a:spcBef>
              <a:spcAft>
                <a:spcPts val="1000"/>
              </a:spcAft>
              <a:buClr>
                <a:schemeClr val="accent4"/>
              </a:buClr>
              <a:buNone/>
            </a:pPr>
            <a:r>
              <a:rPr lang="en-US" sz="2200" b="1" u="sng" dirty="0">
                <a:cs typeface="Gotham Book" pitchFamily="50" charset="0"/>
              </a:rPr>
              <a:t>Amendments under Companies (Amendment) Act, 2020 are broadly aimed at:</a:t>
            </a:r>
          </a:p>
          <a:p>
            <a:pPr algn="just" fontAlgn="t">
              <a:lnSpc>
                <a:spcPct val="150000"/>
              </a:lnSpc>
              <a:spcBef>
                <a:spcPts val="600"/>
              </a:spcBef>
              <a:spcAft>
                <a:spcPts val="600"/>
              </a:spcAft>
              <a:buFont typeface="Wingdings" pitchFamily="2" charset="2"/>
              <a:buChar char="Ø"/>
            </a:pPr>
            <a:r>
              <a:rPr lang="en-US" sz="2000" b="1" dirty="0">
                <a:cs typeface="Gotham Book" pitchFamily="50" charset="0"/>
              </a:rPr>
              <a:t> </a:t>
            </a:r>
            <a:r>
              <a:rPr lang="en-US" sz="2000" dirty="0">
                <a:cs typeface="Gotham Book" pitchFamily="50" charset="0"/>
              </a:rPr>
              <a:t>De- criminalize various compoundable offences;</a:t>
            </a:r>
            <a:r>
              <a:rPr lang="en-US" sz="2000" b="1" dirty="0">
                <a:cs typeface="Gotham Book" pitchFamily="50" charset="0"/>
              </a:rPr>
              <a:t> </a:t>
            </a:r>
            <a:endParaRPr lang="en-US" sz="2000" dirty="0">
              <a:cs typeface="Gotham Book" pitchFamily="50" charset="0"/>
            </a:endParaRPr>
          </a:p>
          <a:p>
            <a:pPr algn="just" fontAlgn="t">
              <a:lnSpc>
                <a:spcPct val="150000"/>
              </a:lnSpc>
              <a:spcBef>
                <a:spcPts val="600"/>
              </a:spcBef>
              <a:spcAft>
                <a:spcPts val="600"/>
              </a:spcAft>
              <a:buFont typeface="Wingdings" pitchFamily="2" charset="2"/>
              <a:buChar char="Ø"/>
            </a:pPr>
            <a:r>
              <a:rPr lang="en-US" sz="2000" dirty="0">
                <a:cs typeface="Gotham Book" pitchFamily="50" charset="0"/>
              </a:rPr>
              <a:t> Reduce penalties for certain offences;</a:t>
            </a:r>
          </a:p>
          <a:p>
            <a:pPr algn="just" fontAlgn="t">
              <a:lnSpc>
                <a:spcPct val="150000"/>
              </a:lnSpc>
              <a:spcBef>
                <a:spcPts val="600"/>
              </a:spcBef>
              <a:spcAft>
                <a:spcPts val="600"/>
              </a:spcAft>
              <a:buFont typeface="Wingdings" pitchFamily="2" charset="2"/>
              <a:buChar char="Ø"/>
            </a:pPr>
            <a:r>
              <a:rPr lang="en-US" sz="2000" dirty="0">
                <a:cs typeface="Gotham Book" pitchFamily="50" charset="0"/>
              </a:rPr>
              <a:t>Ease of living for law abiding Companies;</a:t>
            </a:r>
          </a:p>
          <a:p>
            <a:pPr algn="just" fontAlgn="t">
              <a:lnSpc>
                <a:spcPct val="150000"/>
              </a:lnSpc>
              <a:spcBef>
                <a:spcPts val="600"/>
              </a:spcBef>
              <a:spcAft>
                <a:spcPts val="600"/>
              </a:spcAft>
              <a:buFont typeface="Wingdings" pitchFamily="2" charset="2"/>
              <a:buChar char="Ø"/>
            </a:pPr>
            <a:r>
              <a:rPr lang="en-US" sz="2000" dirty="0">
                <a:cs typeface="Gotham Book" pitchFamily="50" charset="0"/>
              </a:rPr>
              <a:t>Further strengthening Corporate Governance;</a:t>
            </a:r>
          </a:p>
          <a:p>
            <a:pPr algn="just" fontAlgn="t">
              <a:lnSpc>
                <a:spcPct val="150000"/>
              </a:lnSpc>
              <a:spcBef>
                <a:spcPts val="600"/>
              </a:spcBef>
              <a:spcAft>
                <a:spcPts val="600"/>
              </a:spcAft>
              <a:buFont typeface="Wingdings" pitchFamily="2" charset="2"/>
              <a:buChar char="Ø"/>
            </a:pPr>
            <a:r>
              <a:rPr lang="en-US" sz="2000" dirty="0">
                <a:cs typeface="Gotham Book" pitchFamily="50" charset="0"/>
              </a:rPr>
              <a:t>Introduction of Chapter on Producer Companies.</a:t>
            </a:r>
          </a:p>
        </p:txBody>
      </p:sp>
    </p:spTree>
    <p:extLst>
      <p:ext uri="{BB962C8B-B14F-4D97-AF65-F5344CB8AC3E}">
        <p14:creationId xmlns:p14="http://schemas.microsoft.com/office/powerpoint/2010/main" val="3182401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17</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err="1">
                <a:solidFill>
                  <a:schemeClr val="accent1">
                    <a:lumMod val="50000"/>
                  </a:schemeClr>
                </a:solidFill>
                <a:latin typeface="Gotham Bold" pitchFamily="50" charset="0"/>
              </a:rPr>
              <a:t>Nilesh</a:t>
            </a:r>
            <a:r>
              <a:rPr lang="en-IN" sz="1200" dirty="0">
                <a:solidFill>
                  <a:schemeClr val="accent1">
                    <a:lumMod val="50000"/>
                  </a:schemeClr>
                </a:solidFill>
                <a:latin typeface="Gotham Bold" pitchFamily="50" charset="0"/>
              </a:rPr>
              <a:t> S. </a:t>
            </a:r>
            <a:r>
              <a:rPr lang="en-IN" sz="1200" dirty="0" err="1">
                <a:solidFill>
                  <a:schemeClr val="accent1">
                    <a:lumMod val="50000"/>
                  </a:schemeClr>
                </a:solidFill>
                <a:latin typeface="Gotham Bold" pitchFamily="50" charset="0"/>
              </a:rPr>
              <a:t>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11530" y="1069835"/>
            <a:ext cx="11121390" cy="5026960"/>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t">
              <a:lnSpc>
                <a:spcPct val="150000"/>
              </a:lnSpc>
              <a:spcBef>
                <a:spcPts val="0"/>
              </a:spcBef>
              <a:buNone/>
            </a:pPr>
            <a:r>
              <a:rPr lang="en-US" sz="2200" b="1" u="sng" dirty="0">
                <a:latin typeface="+mj-lt"/>
                <a:cs typeface="Gotham Book" pitchFamily="50" charset="0"/>
              </a:rPr>
              <a:t>Key Amendments under Companies (Amendment) Act, 2020</a:t>
            </a:r>
            <a:endParaRPr lang="en-US" sz="2000" dirty="0">
              <a:latin typeface="+mj-lt"/>
              <a:cs typeface="Gotham Book" pitchFamily="50" charset="0"/>
            </a:endParaRPr>
          </a:p>
          <a:p>
            <a:pPr algn="just" fontAlgn="t">
              <a:lnSpc>
                <a:spcPct val="150000"/>
              </a:lnSpc>
              <a:spcBef>
                <a:spcPts val="0"/>
              </a:spcBef>
              <a:buFont typeface="Wingdings" pitchFamily="2" charset="2"/>
              <a:buChar char="Ø"/>
            </a:pPr>
            <a:r>
              <a:rPr lang="en-US" sz="2000" b="1" dirty="0">
                <a:cs typeface="Gotham Book" pitchFamily="50" charset="0"/>
              </a:rPr>
              <a:t>Sec 2(52)- Change in definition of listed Company</a:t>
            </a:r>
          </a:p>
          <a:p>
            <a:pPr algn="just" fontAlgn="t">
              <a:lnSpc>
                <a:spcPct val="150000"/>
              </a:lnSpc>
              <a:spcBef>
                <a:spcPts val="0"/>
              </a:spcBef>
            </a:pPr>
            <a:r>
              <a:rPr lang="en-US" sz="2000" dirty="0">
                <a:cs typeface="Gotham Book" pitchFamily="50" charset="0"/>
              </a:rPr>
              <a:t>Excludes Companies having only debt securities listed.</a:t>
            </a:r>
            <a:endParaRPr lang="en-US" sz="2000" b="1" dirty="0">
              <a:cs typeface="Gotham Book" pitchFamily="50" charset="0"/>
            </a:endParaRPr>
          </a:p>
          <a:p>
            <a:pPr algn="just" fontAlgn="t">
              <a:lnSpc>
                <a:spcPct val="150000"/>
              </a:lnSpc>
              <a:spcBef>
                <a:spcPts val="0"/>
              </a:spcBef>
              <a:buFont typeface="Wingdings" pitchFamily="2" charset="2"/>
              <a:buChar char="Ø"/>
            </a:pPr>
            <a:r>
              <a:rPr lang="en-US" sz="2000" b="1" dirty="0">
                <a:cs typeface="Gotham Book" pitchFamily="50" charset="0"/>
              </a:rPr>
              <a:t>Sec. 135 – Corporate Social Responsibility</a:t>
            </a:r>
          </a:p>
          <a:p>
            <a:pPr algn="just" fontAlgn="t">
              <a:lnSpc>
                <a:spcPct val="150000"/>
              </a:lnSpc>
              <a:spcBef>
                <a:spcPts val="0"/>
              </a:spcBef>
            </a:pPr>
            <a:r>
              <a:rPr lang="en-US" sz="2000" dirty="0">
                <a:cs typeface="Gotham Book" pitchFamily="50" charset="0"/>
              </a:rPr>
              <a:t>Where the amount to be spent is less than 50 lacs, no CSR Committee is required to be constituted.</a:t>
            </a:r>
          </a:p>
          <a:p>
            <a:pPr algn="just" fontAlgn="t">
              <a:lnSpc>
                <a:spcPct val="150000"/>
              </a:lnSpc>
              <a:spcBef>
                <a:spcPts val="0"/>
              </a:spcBef>
              <a:buFont typeface="Wingdings" pitchFamily="2" charset="2"/>
              <a:buChar char="Ø"/>
            </a:pPr>
            <a:r>
              <a:rPr lang="en-US" sz="2000" b="1" dirty="0">
                <a:cs typeface="Gotham Book" pitchFamily="50" charset="0"/>
              </a:rPr>
              <a:t>Sec. 149- Appointment and Qualification of Directors</a:t>
            </a:r>
          </a:p>
          <a:p>
            <a:pPr algn="just" fontAlgn="t">
              <a:lnSpc>
                <a:spcPct val="150000"/>
              </a:lnSpc>
              <a:spcBef>
                <a:spcPts val="600"/>
              </a:spcBef>
              <a:spcAft>
                <a:spcPts val="600"/>
              </a:spcAft>
            </a:pPr>
            <a:r>
              <a:rPr lang="en-US" sz="2000" dirty="0">
                <a:cs typeface="Gotham Book" pitchFamily="50" charset="0"/>
              </a:rPr>
              <a:t>New proviso inserted after Section 149(9) to allow Independent directors to receive remuneration under section 197 in accordance with Schedule V.</a:t>
            </a:r>
          </a:p>
          <a:p>
            <a:pPr marL="0" indent="0" algn="just" fontAlgn="t">
              <a:lnSpc>
                <a:spcPct val="150000"/>
              </a:lnSpc>
              <a:spcBef>
                <a:spcPts val="0"/>
              </a:spcBef>
              <a:buNone/>
            </a:pPr>
            <a:endParaRPr lang="en-US" sz="2000" dirty="0">
              <a:latin typeface="+mj-lt"/>
              <a:cs typeface="Gotham Book" pitchFamily="50" charset="0"/>
            </a:endParaRPr>
          </a:p>
          <a:p>
            <a:pPr marL="0" indent="0" algn="just" fontAlgn="t">
              <a:lnSpc>
                <a:spcPct val="150000"/>
              </a:lnSpc>
              <a:spcBef>
                <a:spcPts val="0"/>
              </a:spcBef>
              <a:buNone/>
            </a:pPr>
            <a:endParaRPr lang="en-US" sz="2000" dirty="0">
              <a:latin typeface="+mj-lt"/>
              <a:cs typeface="Gotham Book" pitchFamily="50" charset="0"/>
            </a:endParaRPr>
          </a:p>
          <a:p>
            <a:pPr marL="0" indent="0" algn="just" fontAlgn="t">
              <a:lnSpc>
                <a:spcPct val="150000"/>
              </a:lnSpc>
              <a:spcBef>
                <a:spcPts val="0"/>
              </a:spcBef>
              <a:buNone/>
            </a:pPr>
            <a:endParaRPr lang="en-US" sz="2000" dirty="0">
              <a:latin typeface="+mj-lt"/>
              <a:cs typeface="Gotham Book" pitchFamily="50" charset="0"/>
            </a:endParaRPr>
          </a:p>
          <a:p>
            <a:pPr marL="0" indent="0" algn="just" fontAlgn="t">
              <a:lnSpc>
                <a:spcPct val="150000"/>
              </a:lnSpc>
              <a:spcBef>
                <a:spcPts val="0"/>
              </a:spcBef>
              <a:buNone/>
            </a:pPr>
            <a:endParaRPr lang="en-US" sz="2000" b="1" dirty="0">
              <a:latin typeface="+mj-lt"/>
              <a:cs typeface="Gotham Book" pitchFamily="50" charset="0"/>
            </a:endParaRPr>
          </a:p>
          <a:p>
            <a:pPr marL="0" indent="0" algn="just" fontAlgn="t">
              <a:lnSpc>
                <a:spcPct val="150000"/>
              </a:lnSpc>
              <a:spcBef>
                <a:spcPts val="0"/>
              </a:spcBef>
              <a:buNone/>
            </a:pPr>
            <a:endParaRPr lang="en-US" sz="2000" b="1" dirty="0">
              <a:latin typeface="+mj-lt"/>
              <a:cs typeface="Gotham Book" pitchFamily="50" charset="0"/>
            </a:endParaRPr>
          </a:p>
          <a:p>
            <a:pPr marL="0" indent="0" algn="just" fontAlgn="t">
              <a:lnSpc>
                <a:spcPct val="150000"/>
              </a:lnSpc>
              <a:spcBef>
                <a:spcPts val="0"/>
              </a:spcBef>
              <a:buNone/>
            </a:pPr>
            <a:endParaRPr lang="en-US" sz="2000" b="1" dirty="0">
              <a:latin typeface="+mj-lt"/>
              <a:cs typeface="Gotham Book" pitchFamily="50" charset="0"/>
            </a:endParaRPr>
          </a:p>
        </p:txBody>
      </p:sp>
      <p:sp>
        <p:nvSpPr>
          <p:cNvPr id="10" name="Title 1">
            <a:extLst>
              <a:ext uri="{FF2B5EF4-FFF2-40B4-BE49-F238E27FC236}">
                <a16:creationId xmlns:a16="http://schemas.microsoft.com/office/drawing/2014/main" id="{EA258C03-F19E-46FD-A453-64AF053FFF3C}"/>
              </a:ext>
            </a:extLst>
          </p:cNvPr>
          <p:cNvSpPr>
            <a:spLocks noGrp="1"/>
          </p:cNvSpPr>
          <p:nvPr>
            <p:ph type="title"/>
          </p:nvPr>
        </p:nvSpPr>
        <p:spPr>
          <a:xfrm>
            <a:off x="582750" y="501153"/>
            <a:ext cx="1132332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(Amendment) Act, 2020 </a:t>
            </a:r>
            <a:endParaRPr lang="en-GB" sz="3600" b="1" dirty="0">
              <a:solidFill>
                <a:srgbClr val="005A77"/>
              </a:solidFill>
              <a:latin typeface="Gotham Bold" pitchFamily="50" charset="0"/>
              <a:cs typeface="Gotham Bold" pitchFamily="50" charset="0"/>
            </a:endParaRPr>
          </a:p>
        </p:txBody>
      </p:sp>
    </p:spTree>
    <p:extLst>
      <p:ext uri="{BB962C8B-B14F-4D97-AF65-F5344CB8AC3E}">
        <p14:creationId xmlns:p14="http://schemas.microsoft.com/office/powerpoint/2010/main" val="1044699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C3A7847-1D28-4FE1-A6EF-781D01AF6448}"/>
              </a:ext>
            </a:extLst>
          </p:cNvPr>
          <p:cNvGrpSpPr/>
          <p:nvPr/>
        </p:nvGrpSpPr>
        <p:grpSpPr>
          <a:xfrm>
            <a:off x="5" y="4120338"/>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1" name="Title 1">
            <a:extLst>
              <a:ext uri="{FF2B5EF4-FFF2-40B4-BE49-F238E27FC236}">
                <a16:creationId xmlns:a16="http://schemas.microsoft.com/office/drawing/2014/main" id="{4F036D75-E6CA-4EBB-A4BC-6DE44162AA78}"/>
              </a:ext>
            </a:extLst>
          </p:cNvPr>
          <p:cNvSpPr>
            <a:spLocks noGrp="1"/>
          </p:cNvSpPr>
          <p:nvPr>
            <p:ph type="title"/>
          </p:nvPr>
        </p:nvSpPr>
        <p:spPr>
          <a:xfrm>
            <a:off x="880403" y="154258"/>
            <a:ext cx="10796752" cy="677917"/>
          </a:xfrm>
        </p:spPr>
        <p:txBody>
          <a:bodyPr anchor="t">
            <a:noAutofit/>
          </a:bodyPr>
          <a:lstStyle/>
          <a:p>
            <a:pPr algn="ctr"/>
            <a:r>
              <a:rPr lang="en-US" sz="2800" b="1" dirty="0">
                <a:solidFill>
                  <a:srgbClr val="005A77"/>
                </a:solidFill>
                <a:latin typeface="Gotham Bold" pitchFamily="50" charset="0"/>
                <a:cs typeface="Gotham Bold" pitchFamily="50" charset="0"/>
              </a:rPr>
              <a:t>Companies Rules Year wise introduction</a:t>
            </a:r>
            <a:endParaRPr lang="en-GB" sz="2800" b="1" dirty="0">
              <a:solidFill>
                <a:srgbClr val="005A77"/>
              </a:solidFill>
              <a:latin typeface="Gotham Bold" pitchFamily="50" charset="0"/>
              <a:cs typeface="Gotham Bold" pitchFamily="50" charset="0"/>
            </a:endParaRPr>
          </a:p>
        </p:txBody>
      </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18</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981694738"/>
              </p:ext>
            </p:extLst>
          </p:nvPr>
        </p:nvGraphicFramePr>
        <p:xfrm>
          <a:off x="92765" y="662609"/>
          <a:ext cx="11900452" cy="5645267"/>
        </p:xfrm>
        <a:graphic>
          <a:graphicData uri="http://schemas.openxmlformats.org/drawingml/2006/table">
            <a:tbl>
              <a:tblPr firstRow="1" bandRow="1">
                <a:tableStyleId>{5C22544A-7EE6-4342-B048-85BDC9FD1C3A}</a:tableStyleId>
              </a:tblPr>
              <a:tblGrid>
                <a:gridCol w="6259798">
                  <a:extLst>
                    <a:ext uri="{9D8B030D-6E8A-4147-A177-3AD203B41FA5}">
                      <a16:colId xmlns:a16="http://schemas.microsoft.com/office/drawing/2014/main" val="20000"/>
                    </a:ext>
                  </a:extLst>
                </a:gridCol>
                <a:gridCol w="684138">
                  <a:extLst>
                    <a:ext uri="{9D8B030D-6E8A-4147-A177-3AD203B41FA5}">
                      <a16:colId xmlns:a16="http://schemas.microsoft.com/office/drawing/2014/main" val="20001"/>
                    </a:ext>
                  </a:extLst>
                </a:gridCol>
                <a:gridCol w="684139">
                  <a:extLst>
                    <a:ext uri="{9D8B030D-6E8A-4147-A177-3AD203B41FA5}">
                      <a16:colId xmlns:a16="http://schemas.microsoft.com/office/drawing/2014/main" val="20002"/>
                    </a:ext>
                  </a:extLst>
                </a:gridCol>
                <a:gridCol w="684138">
                  <a:extLst>
                    <a:ext uri="{9D8B030D-6E8A-4147-A177-3AD203B41FA5}">
                      <a16:colId xmlns:a16="http://schemas.microsoft.com/office/drawing/2014/main" val="20003"/>
                    </a:ext>
                  </a:extLst>
                </a:gridCol>
                <a:gridCol w="684139">
                  <a:extLst>
                    <a:ext uri="{9D8B030D-6E8A-4147-A177-3AD203B41FA5}">
                      <a16:colId xmlns:a16="http://schemas.microsoft.com/office/drawing/2014/main" val="20004"/>
                    </a:ext>
                  </a:extLst>
                </a:gridCol>
                <a:gridCol w="684138">
                  <a:extLst>
                    <a:ext uri="{9D8B030D-6E8A-4147-A177-3AD203B41FA5}">
                      <a16:colId xmlns:a16="http://schemas.microsoft.com/office/drawing/2014/main" val="20005"/>
                    </a:ext>
                  </a:extLst>
                </a:gridCol>
                <a:gridCol w="767912">
                  <a:extLst>
                    <a:ext uri="{9D8B030D-6E8A-4147-A177-3AD203B41FA5}">
                      <a16:colId xmlns:a16="http://schemas.microsoft.com/office/drawing/2014/main" val="20006"/>
                    </a:ext>
                  </a:extLst>
                </a:gridCol>
                <a:gridCol w="753948">
                  <a:extLst>
                    <a:ext uri="{9D8B030D-6E8A-4147-A177-3AD203B41FA5}">
                      <a16:colId xmlns:a16="http://schemas.microsoft.com/office/drawing/2014/main" val="1229069925"/>
                    </a:ext>
                  </a:extLst>
                </a:gridCol>
                <a:gridCol w="698102">
                  <a:extLst>
                    <a:ext uri="{9D8B030D-6E8A-4147-A177-3AD203B41FA5}">
                      <a16:colId xmlns:a16="http://schemas.microsoft.com/office/drawing/2014/main" val="2991765085"/>
                    </a:ext>
                  </a:extLst>
                </a:gridCol>
              </a:tblGrid>
              <a:tr h="370593">
                <a:tc>
                  <a:txBody>
                    <a:bodyPr/>
                    <a:lstStyle/>
                    <a:p>
                      <a:pPr algn="ctr"/>
                      <a:r>
                        <a:rPr lang="en-US" dirty="0"/>
                        <a:t>Particulars</a:t>
                      </a:r>
                    </a:p>
                  </a:txBody>
                  <a:tcPr/>
                </a:tc>
                <a:tc>
                  <a:txBody>
                    <a:bodyPr/>
                    <a:lstStyle/>
                    <a:p>
                      <a:pPr algn="ctr"/>
                      <a:r>
                        <a:rPr lang="en-US" dirty="0"/>
                        <a:t>2014</a:t>
                      </a:r>
                    </a:p>
                  </a:txBody>
                  <a:tcPr/>
                </a:tc>
                <a:tc>
                  <a:txBody>
                    <a:bodyPr/>
                    <a:lstStyle/>
                    <a:p>
                      <a:pPr algn="ctr"/>
                      <a:r>
                        <a:rPr lang="en-US" dirty="0"/>
                        <a:t>2015</a:t>
                      </a:r>
                    </a:p>
                  </a:txBody>
                  <a:tcPr/>
                </a:tc>
                <a:tc>
                  <a:txBody>
                    <a:bodyPr/>
                    <a:lstStyle/>
                    <a:p>
                      <a:pPr algn="ctr"/>
                      <a:r>
                        <a:rPr lang="en-US" dirty="0"/>
                        <a:t>2016</a:t>
                      </a:r>
                    </a:p>
                  </a:txBody>
                  <a:tcPr/>
                </a:tc>
                <a:tc>
                  <a:txBody>
                    <a:bodyPr/>
                    <a:lstStyle/>
                    <a:p>
                      <a:pPr algn="ctr"/>
                      <a:r>
                        <a:rPr lang="en-US" dirty="0"/>
                        <a:t>2017</a:t>
                      </a:r>
                    </a:p>
                  </a:txBody>
                  <a:tcPr/>
                </a:tc>
                <a:tc>
                  <a:txBody>
                    <a:bodyPr/>
                    <a:lstStyle/>
                    <a:p>
                      <a:pPr algn="ctr"/>
                      <a:r>
                        <a:rPr lang="en-US" dirty="0"/>
                        <a:t>2018</a:t>
                      </a:r>
                    </a:p>
                  </a:txBody>
                  <a:tcPr/>
                </a:tc>
                <a:tc>
                  <a:txBody>
                    <a:bodyPr/>
                    <a:lstStyle/>
                    <a:p>
                      <a:pPr algn="ctr"/>
                      <a:r>
                        <a:rPr lang="en-US" dirty="0"/>
                        <a:t>2019</a:t>
                      </a:r>
                    </a:p>
                  </a:txBody>
                  <a:tcPr/>
                </a:tc>
                <a:tc>
                  <a:txBody>
                    <a:bodyPr/>
                    <a:lstStyle/>
                    <a:p>
                      <a:pPr algn="ctr"/>
                      <a:r>
                        <a:rPr lang="en-US" dirty="0"/>
                        <a:t>2020</a:t>
                      </a:r>
                    </a:p>
                  </a:txBody>
                  <a:tcPr/>
                </a:tc>
                <a:tc>
                  <a:txBody>
                    <a:bodyPr/>
                    <a:lstStyle/>
                    <a:p>
                      <a:pPr algn="ctr"/>
                      <a:r>
                        <a:rPr lang="en-US" dirty="0"/>
                        <a:t>2021</a:t>
                      </a:r>
                    </a:p>
                  </a:txBody>
                  <a:tcPr/>
                </a:tc>
                <a:extLst>
                  <a:ext uri="{0D108BD9-81ED-4DB2-BD59-A6C34878D82A}">
                    <a16:rowId xmlns:a16="http://schemas.microsoft.com/office/drawing/2014/main" val="10000"/>
                  </a:ext>
                </a:extLst>
              </a:tr>
              <a:tr h="617654">
                <a:tc>
                  <a:txBody>
                    <a:bodyPr/>
                    <a:lstStyle/>
                    <a:p>
                      <a:r>
                        <a:rPr lang="en-US" sz="1700" dirty="0"/>
                        <a:t>The Companies (Central Government's) General Rules and Forms Amendment Rules,2014</a:t>
                      </a:r>
                    </a:p>
                  </a:txBody>
                  <a:tcPr/>
                </a:tc>
                <a:tc>
                  <a:txBody>
                    <a:bodyPr/>
                    <a:lstStyle/>
                    <a:p>
                      <a:r>
                        <a:rPr lang="en-US" dirty="0"/>
                        <a:t>✔</a:t>
                      </a:r>
                      <a:endParaRPr lang="en-US" dirty="0">
                        <a:latin typeface="Wingdings" pitchFamily="2" charset="2"/>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70593">
                <a:tc>
                  <a:txBody>
                    <a:bodyPr/>
                    <a:lstStyle/>
                    <a:p>
                      <a:r>
                        <a:rPr lang="en-US" sz="1700" dirty="0"/>
                        <a:t>The Companies (Acceptance of Deposits)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593">
                <a:tc>
                  <a:txBody>
                    <a:bodyPr/>
                    <a:lstStyle/>
                    <a:p>
                      <a:r>
                        <a:rPr lang="en-US" sz="1700" dirty="0"/>
                        <a:t>The Companies (Accounts)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370593">
                <a:tc>
                  <a:txBody>
                    <a:bodyPr/>
                    <a:lstStyle/>
                    <a:p>
                      <a:r>
                        <a:rPr lang="en-US" sz="1700" dirty="0"/>
                        <a:t>The Companies (Adjudication of Penalties)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17654">
                <a:tc>
                  <a:txBody>
                    <a:bodyPr/>
                    <a:lstStyle/>
                    <a:p>
                      <a:r>
                        <a:rPr lang="en-US" sz="1700" dirty="0"/>
                        <a:t>The Companies (Appointment and Qualifications of Directors)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617654">
                <a:tc>
                  <a:txBody>
                    <a:bodyPr/>
                    <a:lstStyle/>
                    <a:p>
                      <a:r>
                        <a:rPr lang="en-US" sz="1700" dirty="0"/>
                        <a:t>The Companies (Appointment and Remuneration of Managerial Personnel)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880158">
                <a:tc>
                  <a:txBody>
                    <a:bodyPr/>
                    <a:lstStyle/>
                    <a:p>
                      <a:r>
                        <a:rPr lang="en-US" sz="1700" dirty="0"/>
                        <a:t>The Investor Education and Protection Fund Authority (Appointment of Chairperson and Members, holding meetings and provision for offices and officers) Rules, 2016</a:t>
                      </a:r>
                    </a:p>
                  </a:txBody>
                  <a:tcPr/>
                </a:tc>
                <a:tc>
                  <a:txBody>
                    <a:bodyPr/>
                    <a:lstStyle/>
                    <a:p>
                      <a:endParaRPr lang="en-US" dirty="0"/>
                    </a:p>
                  </a:txBody>
                  <a:tcPr/>
                </a:tc>
                <a:tc>
                  <a:txBody>
                    <a:bodyPr/>
                    <a:lstStyle/>
                    <a:p>
                      <a:endParaRPr lang="en-US" dirty="0"/>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8"/>
                  </a:ext>
                </a:extLst>
              </a:tr>
              <a:tr h="648537">
                <a:tc>
                  <a:txBody>
                    <a:bodyPr/>
                    <a:lstStyle/>
                    <a:p>
                      <a:r>
                        <a:rPr lang="en-US" sz="1700" dirty="0"/>
                        <a:t>The Investor Education and Protection Fund Authority (Accounting, Audit, Transfer and Refund) Rules, 2016</a:t>
                      </a:r>
                    </a:p>
                  </a:txBody>
                  <a:tcPr/>
                </a:tc>
                <a:tc>
                  <a:txBody>
                    <a:bodyPr/>
                    <a:lstStyle/>
                    <a:p>
                      <a:endParaRPr lang="en-US" dirty="0"/>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296248422"/>
                  </a:ext>
                </a:extLst>
              </a:tr>
              <a:tr h="78123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(Arrests in connection with Investigation by Serious Fraud Investigation Office) Rules, 2017</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683614365"/>
                  </a:ext>
                </a:extLst>
              </a:tr>
            </a:tbl>
          </a:graphicData>
        </a:graphic>
      </p:graphicFrame>
    </p:spTree>
    <p:extLst>
      <p:ext uri="{BB962C8B-B14F-4D97-AF65-F5344CB8AC3E}">
        <p14:creationId xmlns:p14="http://schemas.microsoft.com/office/powerpoint/2010/main" val="461440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1" name="Title 1">
            <a:extLst>
              <a:ext uri="{FF2B5EF4-FFF2-40B4-BE49-F238E27FC236}">
                <a16:creationId xmlns:a16="http://schemas.microsoft.com/office/drawing/2014/main" id="{4F036D75-E6CA-4EBB-A4BC-6DE44162AA78}"/>
              </a:ext>
            </a:extLst>
          </p:cNvPr>
          <p:cNvSpPr>
            <a:spLocks noGrp="1"/>
          </p:cNvSpPr>
          <p:nvPr>
            <p:ph type="title"/>
          </p:nvPr>
        </p:nvSpPr>
        <p:spPr>
          <a:xfrm>
            <a:off x="852268" y="126123"/>
            <a:ext cx="10859814" cy="677917"/>
          </a:xfrm>
        </p:spPr>
        <p:txBody>
          <a:bodyPr anchor="t">
            <a:noAutofit/>
          </a:bodyPr>
          <a:lstStyle/>
          <a:p>
            <a:pPr algn="ctr"/>
            <a:r>
              <a:rPr lang="en-US" sz="2800" b="1" dirty="0">
                <a:solidFill>
                  <a:srgbClr val="005A77"/>
                </a:solidFill>
                <a:latin typeface="Gotham Bold" pitchFamily="50" charset="0"/>
                <a:cs typeface="Gotham Bold" pitchFamily="50" charset="0"/>
              </a:rPr>
              <a:t>Companies Rules Year wise introduction</a:t>
            </a:r>
            <a:endParaRPr lang="en-GB" sz="2800" b="1" dirty="0">
              <a:solidFill>
                <a:srgbClr val="005A77"/>
              </a:solidFill>
              <a:latin typeface="Gotham Bold" pitchFamily="50" charset="0"/>
              <a:cs typeface="Gotham Bold" pitchFamily="50" charset="0"/>
            </a:endParaRPr>
          </a:p>
        </p:txBody>
      </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19</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328750073"/>
              </p:ext>
            </p:extLst>
          </p:nvPr>
        </p:nvGraphicFramePr>
        <p:xfrm>
          <a:off x="106017" y="622864"/>
          <a:ext cx="11780701" cy="5638800"/>
        </p:xfrm>
        <a:graphic>
          <a:graphicData uri="http://schemas.openxmlformats.org/drawingml/2006/table">
            <a:tbl>
              <a:tblPr firstRow="1" bandRow="1">
                <a:tableStyleId>{5C22544A-7EE6-4342-B048-85BDC9FD1C3A}</a:tableStyleId>
              </a:tblPr>
              <a:tblGrid>
                <a:gridCol w="6427305">
                  <a:extLst>
                    <a:ext uri="{9D8B030D-6E8A-4147-A177-3AD203B41FA5}">
                      <a16:colId xmlns:a16="http://schemas.microsoft.com/office/drawing/2014/main" val="20000"/>
                    </a:ext>
                  </a:extLst>
                </a:gridCol>
                <a:gridCol w="696182">
                  <a:extLst>
                    <a:ext uri="{9D8B030D-6E8A-4147-A177-3AD203B41FA5}">
                      <a16:colId xmlns:a16="http://schemas.microsoft.com/office/drawing/2014/main" val="20001"/>
                    </a:ext>
                  </a:extLst>
                </a:gridCol>
                <a:gridCol w="653947">
                  <a:extLst>
                    <a:ext uri="{9D8B030D-6E8A-4147-A177-3AD203B41FA5}">
                      <a16:colId xmlns:a16="http://schemas.microsoft.com/office/drawing/2014/main" val="20002"/>
                    </a:ext>
                  </a:extLst>
                </a:gridCol>
                <a:gridCol w="693984">
                  <a:extLst>
                    <a:ext uri="{9D8B030D-6E8A-4147-A177-3AD203B41FA5}">
                      <a16:colId xmlns:a16="http://schemas.microsoft.com/office/drawing/2014/main" val="20003"/>
                    </a:ext>
                  </a:extLst>
                </a:gridCol>
                <a:gridCol w="653946">
                  <a:extLst>
                    <a:ext uri="{9D8B030D-6E8A-4147-A177-3AD203B41FA5}">
                      <a16:colId xmlns:a16="http://schemas.microsoft.com/office/drawing/2014/main" val="20004"/>
                    </a:ext>
                  </a:extLst>
                </a:gridCol>
                <a:gridCol w="667293">
                  <a:extLst>
                    <a:ext uri="{9D8B030D-6E8A-4147-A177-3AD203B41FA5}">
                      <a16:colId xmlns:a16="http://schemas.microsoft.com/office/drawing/2014/main" val="20005"/>
                    </a:ext>
                  </a:extLst>
                </a:gridCol>
                <a:gridCol w="663309">
                  <a:extLst>
                    <a:ext uri="{9D8B030D-6E8A-4147-A177-3AD203B41FA5}">
                      <a16:colId xmlns:a16="http://schemas.microsoft.com/office/drawing/2014/main" val="20006"/>
                    </a:ext>
                  </a:extLst>
                </a:gridCol>
                <a:gridCol w="657930">
                  <a:extLst>
                    <a:ext uri="{9D8B030D-6E8A-4147-A177-3AD203B41FA5}">
                      <a16:colId xmlns:a16="http://schemas.microsoft.com/office/drawing/2014/main" val="107259477"/>
                    </a:ext>
                  </a:extLst>
                </a:gridCol>
                <a:gridCol w="666805">
                  <a:extLst>
                    <a:ext uri="{9D8B030D-6E8A-4147-A177-3AD203B41FA5}">
                      <a16:colId xmlns:a16="http://schemas.microsoft.com/office/drawing/2014/main" val="599928136"/>
                    </a:ext>
                  </a:extLst>
                </a:gridCol>
              </a:tblGrid>
              <a:tr h="361081">
                <a:tc>
                  <a:txBody>
                    <a:bodyPr/>
                    <a:lstStyle/>
                    <a:p>
                      <a:pPr algn="ctr"/>
                      <a:r>
                        <a:rPr lang="en-US" sz="1800" dirty="0"/>
                        <a:t>Particulars</a:t>
                      </a:r>
                    </a:p>
                  </a:txBody>
                  <a:tcPr/>
                </a:tc>
                <a:tc>
                  <a:txBody>
                    <a:bodyPr/>
                    <a:lstStyle/>
                    <a:p>
                      <a:pPr algn="ctr"/>
                      <a:r>
                        <a:rPr lang="en-US" sz="1800" dirty="0"/>
                        <a:t>2014</a:t>
                      </a:r>
                    </a:p>
                  </a:txBody>
                  <a:tcPr/>
                </a:tc>
                <a:tc>
                  <a:txBody>
                    <a:bodyPr/>
                    <a:lstStyle/>
                    <a:p>
                      <a:pPr algn="ctr"/>
                      <a:r>
                        <a:rPr lang="en-US" sz="1800" dirty="0"/>
                        <a:t>2015</a:t>
                      </a:r>
                    </a:p>
                  </a:txBody>
                  <a:tcPr/>
                </a:tc>
                <a:tc>
                  <a:txBody>
                    <a:bodyPr/>
                    <a:lstStyle/>
                    <a:p>
                      <a:pPr algn="ctr"/>
                      <a:r>
                        <a:rPr lang="en-US" sz="1800" dirty="0"/>
                        <a:t>2016</a:t>
                      </a:r>
                    </a:p>
                  </a:txBody>
                  <a:tcPr/>
                </a:tc>
                <a:tc>
                  <a:txBody>
                    <a:bodyPr/>
                    <a:lstStyle/>
                    <a:p>
                      <a:pPr algn="ctr"/>
                      <a:r>
                        <a:rPr lang="en-US" sz="1800" dirty="0"/>
                        <a:t>2017</a:t>
                      </a:r>
                    </a:p>
                  </a:txBody>
                  <a:tcPr/>
                </a:tc>
                <a:tc>
                  <a:txBody>
                    <a:bodyPr/>
                    <a:lstStyle/>
                    <a:p>
                      <a:pPr algn="ctr"/>
                      <a:r>
                        <a:rPr lang="en-US" sz="1800" dirty="0"/>
                        <a:t>2018</a:t>
                      </a:r>
                    </a:p>
                  </a:txBody>
                  <a:tcPr/>
                </a:tc>
                <a:tc>
                  <a:txBody>
                    <a:bodyPr/>
                    <a:lstStyle/>
                    <a:p>
                      <a:pPr algn="ctr"/>
                      <a:r>
                        <a:rPr lang="en-US" sz="1800" dirty="0"/>
                        <a:t>2019</a:t>
                      </a:r>
                    </a:p>
                  </a:txBody>
                  <a:tcPr/>
                </a:tc>
                <a:tc>
                  <a:txBody>
                    <a:bodyPr/>
                    <a:lstStyle/>
                    <a:p>
                      <a:pPr algn="ctr"/>
                      <a:r>
                        <a:rPr lang="en-US" sz="1800" dirty="0"/>
                        <a:t>2020</a:t>
                      </a:r>
                    </a:p>
                  </a:txBody>
                  <a:tcPr/>
                </a:tc>
                <a:tc>
                  <a:txBody>
                    <a:bodyPr/>
                    <a:lstStyle/>
                    <a:p>
                      <a:pPr algn="ctr"/>
                      <a:r>
                        <a:rPr lang="en-US" sz="1800" dirty="0"/>
                        <a:t>2021</a:t>
                      </a:r>
                    </a:p>
                  </a:txBody>
                  <a:tcPr/>
                </a:tc>
                <a:extLst>
                  <a:ext uri="{0D108BD9-81ED-4DB2-BD59-A6C34878D82A}">
                    <a16:rowId xmlns:a16="http://schemas.microsoft.com/office/drawing/2014/main" val="10000"/>
                  </a:ext>
                </a:extLst>
              </a:tr>
              <a:tr h="361081">
                <a:tc>
                  <a:txBody>
                    <a:bodyPr/>
                    <a:lstStyle/>
                    <a:p>
                      <a:r>
                        <a:rPr lang="en-US" sz="1700" dirty="0"/>
                        <a:t>The Companies (Audit and Auditors) Rules, 2014</a:t>
                      </a:r>
                    </a:p>
                  </a:txBody>
                  <a:tcPr/>
                </a:tc>
                <a:tc>
                  <a:txBody>
                    <a:bodyPr/>
                    <a:lstStyle/>
                    <a:p>
                      <a:r>
                        <a:rPr lang="en-US" dirty="0"/>
                        <a:t>✔</a:t>
                      </a:r>
                      <a:endParaRPr lang="en-US" dirty="0">
                        <a:latin typeface="Wingdings" pitchFamily="2" charset="2"/>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61081">
                <a:tc>
                  <a:txBody>
                    <a:bodyPr/>
                    <a:lstStyle/>
                    <a:p>
                      <a:r>
                        <a:rPr lang="en-US" sz="1700" dirty="0"/>
                        <a:t>The Companies (Authorised to Registered)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61255">
                <a:tc>
                  <a:txBody>
                    <a:bodyPr/>
                    <a:lstStyle/>
                    <a:p>
                      <a:r>
                        <a:rPr lang="en-US" sz="1700" dirty="0"/>
                        <a:t>The Companies (Auditor’s Report) Order, 2020</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extLst>
                  <a:ext uri="{0D108BD9-81ED-4DB2-BD59-A6C34878D82A}">
                    <a16:rowId xmlns:a16="http://schemas.microsoft.com/office/drawing/2014/main" val="2684516313"/>
                  </a:ext>
                </a:extLst>
              </a:tr>
              <a:tr h="601802">
                <a:tc>
                  <a:txBody>
                    <a:bodyPr/>
                    <a:lstStyle/>
                    <a:p>
                      <a:r>
                        <a:rPr lang="en-US" sz="1700" dirty="0"/>
                        <a:t>The Companies (Compromises, Arrangements and Amalgamations) Rules, 2016</a:t>
                      </a:r>
                    </a:p>
                  </a:txBody>
                  <a:tcPr/>
                </a:tc>
                <a:tc>
                  <a:txBody>
                    <a:bodyPr/>
                    <a:lstStyle/>
                    <a:p>
                      <a:endParaRPr lang="en-US" dirty="0"/>
                    </a:p>
                  </a:txBody>
                  <a:tcPr/>
                </a:tc>
                <a:tc>
                  <a:txBody>
                    <a:bodyPr/>
                    <a:lstStyle/>
                    <a:p>
                      <a:endParaRPr lang="en-US" dirty="0"/>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361081">
                <a:tc>
                  <a:txBody>
                    <a:bodyPr/>
                    <a:lstStyle/>
                    <a:p>
                      <a:r>
                        <a:rPr lang="en-US" sz="1700" dirty="0"/>
                        <a:t>The Companies (Cost Records and Audit)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361081">
                <a:tc>
                  <a:txBody>
                    <a:bodyPr/>
                    <a:lstStyle/>
                    <a:p>
                      <a:r>
                        <a:rPr lang="en-US" sz="1700" dirty="0"/>
                        <a:t>The Companies (Corporate Social Responsibility Policy)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31892">
                <a:tc>
                  <a:txBody>
                    <a:bodyPr/>
                    <a:lstStyle/>
                    <a:p>
                      <a:r>
                        <a:rPr lang="en-US" sz="1700" dirty="0"/>
                        <a:t>The Companies (Creation and Maintenance of databank of Independent Directors) Rules, 2019</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153793029"/>
                  </a:ext>
                </a:extLst>
              </a:tr>
              <a:tr h="361081">
                <a:tc>
                  <a:txBody>
                    <a:bodyPr/>
                    <a:lstStyle/>
                    <a:p>
                      <a:r>
                        <a:rPr lang="en-US" sz="1700" dirty="0"/>
                        <a:t>The Companies (Declaration and Payment of Dividend)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361081">
                <a:tc>
                  <a:txBody>
                    <a:bodyPr/>
                    <a:lstStyle/>
                    <a:p>
                      <a:r>
                        <a:rPr lang="en-US" sz="1700" dirty="0"/>
                        <a:t>The Companies (Filing of Documents and Forms in XBRL) Rules,2015</a:t>
                      </a:r>
                    </a:p>
                  </a:txBody>
                  <a:tcPr/>
                </a:tc>
                <a:tc>
                  <a:txBody>
                    <a:bodyPr/>
                    <a:lstStyle/>
                    <a:p>
                      <a:endParaRPr lang="en-US" dirty="0"/>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361081">
                <a:tc>
                  <a:txBody>
                    <a:bodyPr/>
                    <a:lstStyle/>
                    <a:p>
                      <a:r>
                        <a:rPr lang="en-US" sz="1700" dirty="0"/>
                        <a:t>The Companies (Incorporation)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9"/>
                  </a:ext>
                </a:extLst>
              </a:tr>
              <a:tr h="361081">
                <a:tc>
                  <a:txBody>
                    <a:bodyPr/>
                    <a:lstStyle/>
                    <a:p>
                      <a:r>
                        <a:rPr lang="en-US" sz="1700" dirty="0"/>
                        <a:t>The Companies (Indian Accounting Standards) Rules, 2015</a:t>
                      </a:r>
                    </a:p>
                  </a:txBody>
                  <a:tcPr/>
                </a:tc>
                <a:tc>
                  <a:txBody>
                    <a:bodyPr/>
                    <a:lstStyle/>
                    <a:p>
                      <a:endParaRPr lang="en-US" dirty="0"/>
                    </a:p>
                  </a:txBody>
                  <a:tcPr/>
                </a:tc>
                <a:tc>
                  <a:txBody>
                    <a:bodyPr/>
                    <a:lstStyle/>
                    <a:p>
                      <a:endParaRPr lang="en-US" dirty="0"/>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10"/>
                  </a:ext>
                </a:extLst>
              </a:tr>
              <a:tr h="361081">
                <a:tc>
                  <a:txBody>
                    <a:bodyPr/>
                    <a:lstStyle/>
                    <a:p>
                      <a:r>
                        <a:rPr lang="en-US" sz="1700" dirty="0"/>
                        <a:t>The Companies (Inspection, Investigation and Inquiry)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11"/>
                  </a:ext>
                </a:extLst>
              </a:tr>
              <a:tr h="361081">
                <a:tc>
                  <a:txBody>
                    <a:bodyPr/>
                    <a:lstStyle/>
                    <a:p>
                      <a:r>
                        <a:rPr lang="en-US" sz="1700" dirty="0"/>
                        <a:t>The Companies (Issue of Global Depository Receipts) Rules, 2014</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155622410"/>
                  </a:ext>
                </a:extLst>
              </a:tr>
            </a:tbl>
          </a:graphicData>
        </a:graphic>
      </p:graphicFrame>
    </p:spTree>
    <p:extLst>
      <p:ext uri="{BB962C8B-B14F-4D97-AF65-F5344CB8AC3E}">
        <p14:creationId xmlns:p14="http://schemas.microsoft.com/office/powerpoint/2010/main" val="3446785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939642" y="365829"/>
            <a:ext cx="1051560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Passage of Companies Act, 2013 ….</a:t>
            </a: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2</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9" name="Oval 8">
            <a:extLst>
              <a:ext uri="{FF2B5EF4-FFF2-40B4-BE49-F238E27FC236}">
                <a16:creationId xmlns:a16="http://schemas.microsoft.com/office/drawing/2014/main" id="{26869E6D-E0F6-4E5B-AF32-AE9AB3788E17}"/>
              </a:ext>
            </a:extLst>
          </p:cNvPr>
          <p:cNvSpPr/>
          <p:nvPr/>
        </p:nvSpPr>
        <p:spPr>
          <a:xfrm>
            <a:off x="7409655" y="2226773"/>
            <a:ext cx="992701" cy="587728"/>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Dec 2012</a:t>
            </a:r>
            <a:endParaRPr lang="en-IN" sz="1763" b="1" dirty="0">
              <a:solidFill>
                <a:schemeClr val="bg1"/>
              </a:solidFill>
            </a:endParaRPr>
          </a:p>
        </p:txBody>
      </p:sp>
      <p:sp>
        <p:nvSpPr>
          <p:cNvPr id="10" name="Oval 9">
            <a:extLst>
              <a:ext uri="{FF2B5EF4-FFF2-40B4-BE49-F238E27FC236}">
                <a16:creationId xmlns:a16="http://schemas.microsoft.com/office/drawing/2014/main" id="{FC3D152E-B871-4863-9A8F-03F3AEC43F45}"/>
              </a:ext>
            </a:extLst>
          </p:cNvPr>
          <p:cNvSpPr/>
          <p:nvPr/>
        </p:nvSpPr>
        <p:spPr>
          <a:xfrm>
            <a:off x="7325694" y="3495513"/>
            <a:ext cx="1160624" cy="587728"/>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2013</a:t>
            </a:r>
            <a:endParaRPr lang="en-IN" sz="1763" b="1" dirty="0">
              <a:solidFill>
                <a:schemeClr val="bg1"/>
              </a:solidFill>
            </a:endParaRPr>
          </a:p>
        </p:txBody>
      </p:sp>
      <p:sp>
        <p:nvSpPr>
          <p:cNvPr id="12" name="Oval 11">
            <a:extLst>
              <a:ext uri="{FF2B5EF4-FFF2-40B4-BE49-F238E27FC236}">
                <a16:creationId xmlns:a16="http://schemas.microsoft.com/office/drawing/2014/main" id="{00308FC5-1F53-479C-A9A7-E79FD77E7875}"/>
              </a:ext>
            </a:extLst>
          </p:cNvPr>
          <p:cNvSpPr/>
          <p:nvPr/>
        </p:nvSpPr>
        <p:spPr>
          <a:xfrm>
            <a:off x="5375223" y="3486972"/>
            <a:ext cx="1007533" cy="636345"/>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Oct 2012</a:t>
            </a:r>
            <a:endParaRPr lang="en-IN" sz="1763" b="1" dirty="0">
              <a:solidFill>
                <a:schemeClr val="bg1"/>
              </a:solidFill>
            </a:endParaRPr>
          </a:p>
        </p:txBody>
      </p:sp>
      <p:sp>
        <p:nvSpPr>
          <p:cNvPr id="14" name="Oval 13">
            <a:extLst>
              <a:ext uri="{FF2B5EF4-FFF2-40B4-BE49-F238E27FC236}">
                <a16:creationId xmlns:a16="http://schemas.microsoft.com/office/drawing/2014/main" id="{66F120D1-75B7-4B8F-91B8-13D881A60AD0}"/>
              </a:ext>
            </a:extLst>
          </p:cNvPr>
          <p:cNvSpPr/>
          <p:nvPr/>
        </p:nvSpPr>
        <p:spPr>
          <a:xfrm>
            <a:off x="1411046" y="3543241"/>
            <a:ext cx="1007533" cy="566009"/>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Aug 2009</a:t>
            </a:r>
            <a:endParaRPr lang="en-IN" sz="1763" b="1" dirty="0">
              <a:solidFill>
                <a:schemeClr val="bg1"/>
              </a:solidFill>
            </a:endParaRPr>
          </a:p>
        </p:txBody>
      </p:sp>
      <p:sp>
        <p:nvSpPr>
          <p:cNvPr id="15" name="Oval 14">
            <a:extLst>
              <a:ext uri="{FF2B5EF4-FFF2-40B4-BE49-F238E27FC236}">
                <a16:creationId xmlns:a16="http://schemas.microsoft.com/office/drawing/2014/main" id="{80D93BBD-23E6-4DDA-A12D-C0F5CFD5E7FA}"/>
              </a:ext>
            </a:extLst>
          </p:cNvPr>
          <p:cNvSpPr/>
          <p:nvPr/>
        </p:nvSpPr>
        <p:spPr>
          <a:xfrm>
            <a:off x="3336803" y="3526059"/>
            <a:ext cx="1022145" cy="610463"/>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Dec</a:t>
            </a:r>
          </a:p>
          <a:p>
            <a:pPr algn="ctr">
              <a:defRPr/>
            </a:pPr>
            <a:r>
              <a:rPr lang="en-US" sz="1763" b="1" dirty="0">
                <a:solidFill>
                  <a:schemeClr val="bg1"/>
                </a:solidFill>
              </a:rPr>
              <a:t>2011</a:t>
            </a:r>
            <a:endParaRPr lang="en-IN" sz="1763" b="1" dirty="0">
              <a:solidFill>
                <a:schemeClr val="bg1"/>
              </a:solidFill>
            </a:endParaRPr>
          </a:p>
        </p:txBody>
      </p:sp>
      <p:sp>
        <p:nvSpPr>
          <p:cNvPr id="16" name="Oval 15">
            <a:extLst>
              <a:ext uri="{FF2B5EF4-FFF2-40B4-BE49-F238E27FC236}">
                <a16:creationId xmlns:a16="http://schemas.microsoft.com/office/drawing/2014/main" id="{F3AEFFD0-6A5E-45A7-8B3F-85B040ABD096}"/>
              </a:ext>
            </a:extLst>
          </p:cNvPr>
          <p:cNvSpPr/>
          <p:nvPr/>
        </p:nvSpPr>
        <p:spPr>
          <a:xfrm>
            <a:off x="3391221" y="2248492"/>
            <a:ext cx="992701" cy="566009"/>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Aug 2010</a:t>
            </a:r>
            <a:endParaRPr lang="en-IN" sz="1763" b="1" dirty="0">
              <a:solidFill>
                <a:schemeClr val="bg1"/>
              </a:solidFill>
            </a:endParaRPr>
          </a:p>
        </p:txBody>
      </p:sp>
      <p:sp>
        <p:nvSpPr>
          <p:cNvPr id="17" name="Oval 16">
            <a:extLst>
              <a:ext uri="{FF2B5EF4-FFF2-40B4-BE49-F238E27FC236}">
                <a16:creationId xmlns:a16="http://schemas.microsoft.com/office/drawing/2014/main" id="{13884D9B-B1FF-4456-AF4B-A5B51AA530E0}"/>
              </a:ext>
            </a:extLst>
          </p:cNvPr>
          <p:cNvSpPr/>
          <p:nvPr/>
        </p:nvSpPr>
        <p:spPr>
          <a:xfrm>
            <a:off x="5464582" y="2248492"/>
            <a:ext cx="1005791" cy="566009"/>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Aug 2012</a:t>
            </a:r>
            <a:endParaRPr lang="en-IN" sz="1763" b="1" dirty="0">
              <a:solidFill>
                <a:schemeClr val="bg1"/>
              </a:solidFill>
            </a:endParaRPr>
          </a:p>
        </p:txBody>
      </p:sp>
      <p:sp>
        <p:nvSpPr>
          <p:cNvPr id="18" name="Oval 17">
            <a:extLst>
              <a:ext uri="{FF2B5EF4-FFF2-40B4-BE49-F238E27FC236}">
                <a16:creationId xmlns:a16="http://schemas.microsoft.com/office/drawing/2014/main" id="{D32CF7F3-065F-4DF2-B092-29C322AD5FB3}"/>
              </a:ext>
            </a:extLst>
          </p:cNvPr>
          <p:cNvSpPr/>
          <p:nvPr/>
        </p:nvSpPr>
        <p:spPr>
          <a:xfrm>
            <a:off x="1480047" y="2253912"/>
            <a:ext cx="992701" cy="566009"/>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Oct 2008</a:t>
            </a:r>
            <a:endParaRPr lang="en-IN" sz="1763" b="1" dirty="0">
              <a:solidFill>
                <a:schemeClr val="bg1"/>
              </a:solidFill>
            </a:endParaRPr>
          </a:p>
        </p:txBody>
      </p:sp>
      <p:grpSp>
        <p:nvGrpSpPr>
          <p:cNvPr id="19" name="Group 111">
            <a:extLst>
              <a:ext uri="{FF2B5EF4-FFF2-40B4-BE49-F238E27FC236}">
                <a16:creationId xmlns:a16="http://schemas.microsoft.com/office/drawing/2014/main" id="{5180CC46-0688-490F-B3FE-A9C61B722211}"/>
              </a:ext>
            </a:extLst>
          </p:cNvPr>
          <p:cNvGrpSpPr>
            <a:grpSpLocks/>
          </p:cNvGrpSpPr>
          <p:nvPr/>
        </p:nvGrpSpPr>
        <p:grpSpPr bwMode="auto">
          <a:xfrm>
            <a:off x="2702827" y="1092015"/>
            <a:ext cx="1679222" cy="932507"/>
            <a:chOff x="232093" y="3406758"/>
            <a:chExt cx="1034025" cy="847093"/>
          </a:xfrm>
          <a:solidFill>
            <a:schemeClr val="bg1"/>
          </a:solidFill>
        </p:grpSpPr>
        <p:sp>
          <p:nvSpPr>
            <p:cNvPr id="20" name="Rectangular Callout 112">
              <a:extLst>
                <a:ext uri="{FF2B5EF4-FFF2-40B4-BE49-F238E27FC236}">
                  <a16:creationId xmlns:a16="http://schemas.microsoft.com/office/drawing/2014/main" id="{53234CA6-1BF6-40FE-8045-B76C26B40BE0}"/>
                </a:ext>
              </a:extLst>
            </p:cNvPr>
            <p:cNvSpPr/>
            <p:nvPr/>
          </p:nvSpPr>
          <p:spPr>
            <a:xfrm rot="10800000" flipH="1">
              <a:off x="232093" y="3406758"/>
              <a:ext cx="1034025" cy="847093"/>
            </a:xfrm>
            <a:prstGeom prst="wedgeRectCallout">
              <a:avLst>
                <a:gd name="adj1" fmla="val 21460"/>
                <a:gd name="adj2" fmla="val -62655"/>
              </a:avLst>
            </a:prstGeom>
            <a:grpFill/>
            <a:ln/>
            <a:scene3d>
              <a:camera prst="orthographicFront">
                <a:rot lat="10800000" lon="1080000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21" name="Freeform 119">
              <a:extLst>
                <a:ext uri="{FF2B5EF4-FFF2-40B4-BE49-F238E27FC236}">
                  <a16:creationId xmlns:a16="http://schemas.microsoft.com/office/drawing/2014/main" id="{EF1EF19D-9E17-44BB-952D-5BB2046F2791}"/>
                </a:ext>
              </a:extLst>
            </p:cNvPr>
            <p:cNvSpPr/>
            <p:nvPr/>
          </p:nvSpPr>
          <p:spPr>
            <a:xfrm rot="10800000" flipH="1" flipV="1">
              <a:off x="262977" y="3406758"/>
              <a:ext cx="888056" cy="761286"/>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defTabSz="685712">
                <a:lnSpc>
                  <a:spcPct val="90000"/>
                </a:lnSpc>
                <a:spcAft>
                  <a:spcPct val="35000"/>
                </a:spcAft>
                <a:defRPr/>
              </a:pPr>
              <a:r>
                <a:rPr lang="en-IN" b="1" dirty="0"/>
                <a:t>SCF report submitted to Lok Sabha</a:t>
              </a:r>
            </a:p>
          </p:txBody>
        </p:sp>
      </p:grpSp>
      <p:grpSp>
        <p:nvGrpSpPr>
          <p:cNvPr id="22" name="Group 144">
            <a:extLst>
              <a:ext uri="{FF2B5EF4-FFF2-40B4-BE49-F238E27FC236}">
                <a16:creationId xmlns:a16="http://schemas.microsoft.com/office/drawing/2014/main" id="{07156309-0D71-4A79-AAED-97320C379A64}"/>
              </a:ext>
            </a:extLst>
          </p:cNvPr>
          <p:cNvGrpSpPr>
            <a:grpSpLocks/>
          </p:cNvGrpSpPr>
          <p:nvPr/>
        </p:nvGrpSpPr>
        <p:grpSpPr bwMode="auto">
          <a:xfrm>
            <a:off x="2702826" y="4580982"/>
            <a:ext cx="2015067" cy="1676414"/>
            <a:chOff x="4126927" y="4164971"/>
            <a:chExt cx="1034025" cy="847093"/>
          </a:xfrm>
          <a:solidFill>
            <a:schemeClr val="bg1"/>
          </a:solidFill>
        </p:grpSpPr>
        <p:sp>
          <p:nvSpPr>
            <p:cNvPr id="23" name="Rectangular Callout 145">
              <a:extLst>
                <a:ext uri="{FF2B5EF4-FFF2-40B4-BE49-F238E27FC236}">
                  <a16:creationId xmlns:a16="http://schemas.microsoft.com/office/drawing/2014/main" id="{3BFF74BA-C48B-40A5-A89E-9085E5A669CE}"/>
                </a:ext>
              </a:extLst>
            </p:cNvPr>
            <p:cNvSpPr/>
            <p:nvPr/>
          </p:nvSpPr>
          <p:spPr>
            <a:xfrm rot="10800000" flipH="1">
              <a:off x="4126927" y="4164971"/>
              <a:ext cx="1034025" cy="847093"/>
            </a:xfrm>
            <a:prstGeom prst="wedgeRectCallout">
              <a:avLst>
                <a:gd name="adj1" fmla="val -20833"/>
                <a:gd name="adj2" fmla="val 67192"/>
              </a:avLst>
            </a:prstGeom>
            <a:grpFill/>
            <a:ln/>
            <a:scene3d>
              <a:camera prst="orthographicFront">
                <a:rot lat="0" lon="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24" name="Freeform 146">
              <a:extLst>
                <a:ext uri="{FF2B5EF4-FFF2-40B4-BE49-F238E27FC236}">
                  <a16:creationId xmlns:a16="http://schemas.microsoft.com/office/drawing/2014/main" id="{3DEBA629-C00F-4833-A113-3D7B07B5B773}"/>
                </a:ext>
              </a:extLst>
            </p:cNvPr>
            <p:cNvSpPr/>
            <p:nvPr/>
          </p:nvSpPr>
          <p:spPr>
            <a:xfrm rot="10800000" flipH="1" flipV="1">
              <a:off x="4126928" y="4235251"/>
              <a:ext cx="981965" cy="679694"/>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lstStyle/>
            <a:p>
              <a:pPr marL="195918" indent="-195918" algn="ctr" defTabSz="685712">
                <a:spcAft>
                  <a:spcPct val="35000"/>
                </a:spcAft>
                <a:defRPr/>
              </a:pPr>
              <a:r>
                <a:rPr lang="en-IN" dirty="0"/>
                <a:t>   </a:t>
              </a:r>
              <a:r>
                <a:rPr lang="en-IN" b="1" dirty="0"/>
                <a:t>Revised Bill introduced in Lok Sabha</a:t>
              </a:r>
              <a:r>
                <a:rPr lang="en-US" b="1" dirty="0"/>
                <a:t>-   Bill referred back to SCF</a:t>
              </a:r>
              <a:endParaRPr lang="en-IN" b="1" dirty="0"/>
            </a:p>
            <a:p>
              <a:pPr algn="ctr" defTabSz="685712">
                <a:spcAft>
                  <a:spcPct val="35000"/>
                </a:spcAft>
                <a:defRPr/>
              </a:pPr>
              <a:endParaRPr lang="en-IN" dirty="0"/>
            </a:p>
            <a:p>
              <a:pPr algn="ctr" defTabSz="685712">
                <a:lnSpc>
                  <a:spcPct val="90000"/>
                </a:lnSpc>
                <a:spcAft>
                  <a:spcPct val="35000"/>
                </a:spcAft>
                <a:defRPr/>
              </a:pPr>
              <a:endParaRPr lang="en-IN" dirty="0"/>
            </a:p>
          </p:txBody>
        </p:sp>
      </p:grpSp>
      <p:grpSp>
        <p:nvGrpSpPr>
          <p:cNvPr id="25" name="Group 150">
            <a:extLst>
              <a:ext uri="{FF2B5EF4-FFF2-40B4-BE49-F238E27FC236}">
                <a16:creationId xmlns:a16="http://schemas.microsoft.com/office/drawing/2014/main" id="{BC56E7B4-B7B2-4BC4-8AA2-B18B55354959}"/>
              </a:ext>
            </a:extLst>
          </p:cNvPr>
          <p:cNvGrpSpPr>
            <a:grpSpLocks/>
          </p:cNvGrpSpPr>
          <p:nvPr/>
        </p:nvGrpSpPr>
        <p:grpSpPr bwMode="auto">
          <a:xfrm>
            <a:off x="1012835" y="4479575"/>
            <a:ext cx="1562502" cy="1831072"/>
            <a:chOff x="4126926" y="4164971"/>
            <a:chExt cx="1034026" cy="847093"/>
          </a:xfrm>
          <a:solidFill>
            <a:schemeClr val="bg1"/>
          </a:solidFill>
        </p:grpSpPr>
        <p:sp>
          <p:nvSpPr>
            <p:cNvPr id="26" name="Rectangular Callout 151">
              <a:extLst>
                <a:ext uri="{FF2B5EF4-FFF2-40B4-BE49-F238E27FC236}">
                  <a16:creationId xmlns:a16="http://schemas.microsoft.com/office/drawing/2014/main" id="{41871E06-68D2-49D8-ABAB-E1391A5A3B82}"/>
                </a:ext>
              </a:extLst>
            </p:cNvPr>
            <p:cNvSpPr/>
            <p:nvPr/>
          </p:nvSpPr>
          <p:spPr>
            <a:xfrm rot="10800000" flipH="1">
              <a:off x="4126927" y="4164971"/>
              <a:ext cx="1034025" cy="847093"/>
            </a:xfrm>
            <a:prstGeom prst="wedgeRectCallout">
              <a:avLst>
                <a:gd name="adj1" fmla="val -22115"/>
                <a:gd name="adj2" fmla="val 65627"/>
              </a:avLst>
            </a:prstGeom>
            <a:grpFill/>
            <a:ln/>
            <a:scene3d>
              <a:camera prst="orthographicFront">
                <a:rot lat="0" lon="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27" name="Freeform 152">
              <a:extLst>
                <a:ext uri="{FF2B5EF4-FFF2-40B4-BE49-F238E27FC236}">
                  <a16:creationId xmlns:a16="http://schemas.microsoft.com/office/drawing/2014/main" id="{CA437A80-BEBD-480E-AE9A-6C77D3777F4A}"/>
                </a:ext>
              </a:extLst>
            </p:cNvPr>
            <p:cNvSpPr/>
            <p:nvPr/>
          </p:nvSpPr>
          <p:spPr>
            <a:xfrm rot="10800000" flipH="1" flipV="1">
              <a:off x="4126926" y="4258588"/>
              <a:ext cx="1003250" cy="680081"/>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defTabSz="685712">
                <a:lnSpc>
                  <a:spcPct val="90000"/>
                </a:lnSpc>
                <a:spcAft>
                  <a:spcPct val="35000"/>
                </a:spcAft>
                <a:defRPr/>
              </a:pPr>
              <a:r>
                <a:rPr lang="en-IN" b="1" dirty="0"/>
                <a:t>Co.’s Bill, 2009 reintroduced</a:t>
              </a:r>
            </a:p>
          </p:txBody>
        </p:sp>
      </p:grpSp>
      <p:grpSp>
        <p:nvGrpSpPr>
          <p:cNvPr id="28" name="Group 153">
            <a:extLst>
              <a:ext uri="{FF2B5EF4-FFF2-40B4-BE49-F238E27FC236}">
                <a16:creationId xmlns:a16="http://schemas.microsoft.com/office/drawing/2014/main" id="{B983CAAC-4B84-4C32-BD41-B1BF8EC47FE8}"/>
              </a:ext>
            </a:extLst>
          </p:cNvPr>
          <p:cNvGrpSpPr>
            <a:grpSpLocks/>
          </p:cNvGrpSpPr>
          <p:nvPr/>
        </p:nvGrpSpPr>
        <p:grpSpPr bwMode="auto">
          <a:xfrm>
            <a:off x="4502743" y="1060481"/>
            <a:ext cx="2062294" cy="982407"/>
            <a:chOff x="232093" y="3362923"/>
            <a:chExt cx="1034025" cy="890931"/>
          </a:xfrm>
          <a:solidFill>
            <a:schemeClr val="bg1"/>
          </a:solidFill>
        </p:grpSpPr>
        <p:sp>
          <p:nvSpPr>
            <p:cNvPr id="29" name="Rectangular Callout 154">
              <a:extLst>
                <a:ext uri="{FF2B5EF4-FFF2-40B4-BE49-F238E27FC236}">
                  <a16:creationId xmlns:a16="http://schemas.microsoft.com/office/drawing/2014/main" id="{933AACBD-974C-4056-81F0-4723D13AE44A}"/>
                </a:ext>
              </a:extLst>
            </p:cNvPr>
            <p:cNvSpPr/>
            <p:nvPr/>
          </p:nvSpPr>
          <p:spPr>
            <a:xfrm rot="10800000" flipH="1">
              <a:off x="232093" y="3406758"/>
              <a:ext cx="1034025" cy="847093"/>
            </a:xfrm>
            <a:prstGeom prst="wedgeRectCallout">
              <a:avLst>
                <a:gd name="adj1" fmla="val 21460"/>
                <a:gd name="adj2" fmla="val -62655"/>
              </a:avLst>
            </a:prstGeom>
            <a:grpFill/>
            <a:ln/>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30" name="Freeform 155">
              <a:extLst>
                <a:ext uri="{FF2B5EF4-FFF2-40B4-BE49-F238E27FC236}">
                  <a16:creationId xmlns:a16="http://schemas.microsoft.com/office/drawing/2014/main" id="{7B67D39B-FD17-4072-A38D-69F30F1FD357}"/>
                </a:ext>
              </a:extLst>
            </p:cNvPr>
            <p:cNvSpPr/>
            <p:nvPr/>
          </p:nvSpPr>
          <p:spPr>
            <a:xfrm rot="10800000" flipH="1" flipV="1">
              <a:off x="262867" y="3362923"/>
              <a:ext cx="1002378" cy="890931"/>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defTabSz="685712">
                <a:lnSpc>
                  <a:spcPct val="90000"/>
                </a:lnSpc>
                <a:spcAft>
                  <a:spcPct val="35000"/>
                </a:spcAft>
                <a:defRPr/>
              </a:pPr>
              <a:r>
                <a:rPr lang="en-IN" b="1" dirty="0"/>
                <a:t>SCF report submitted to Lok Sabha in August</a:t>
              </a:r>
            </a:p>
          </p:txBody>
        </p:sp>
      </p:grpSp>
      <p:grpSp>
        <p:nvGrpSpPr>
          <p:cNvPr id="31" name="Group 159">
            <a:extLst>
              <a:ext uri="{FF2B5EF4-FFF2-40B4-BE49-F238E27FC236}">
                <a16:creationId xmlns:a16="http://schemas.microsoft.com/office/drawing/2014/main" id="{4DE517AE-C9A0-4A9B-BB92-994200ABD274}"/>
              </a:ext>
            </a:extLst>
          </p:cNvPr>
          <p:cNvGrpSpPr>
            <a:grpSpLocks/>
          </p:cNvGrpSpPr>
          <p:nvPr/>
        </p:nvGrpSpPr>
        <p:grpSpPr bwMode="auto">
          <a:xfrm>
            <a:off x="6839869" y="922532"/>
            <a:ext cx="1714206" cy="1100427"/>
            <a:chOff x="232093" y="3406758"/>
            <a:chExt cx="1034025" cy="847093"/>
          </a:xfrm>
          <a:solidFill>
            <a:schemeClr val="bg1"/>
          </a:solidFill>
        </p:grpSpPr>
        <p:sp>
          <p:nvSpPr>
            <p:cNvPr id="32" name="Rectangular Callout 160">
              <a:extLst>
                <a:ext uri="{FF2B5EF4-FFF2-40B4-BE49-F238E27FC236}">
                  <a16:creationId xmlns:a16="http://schemas.microsoft.com/office/drawing/2014/main" id="{DBBF1588-968D-4DBA-AF73-87931F226D2D}"/>
                </a:ext>
              </a:extLst>
            </p:cNvPr>
            <p:cNvSpPr/>
            <p:nvPr/>
          </p:nvSpPr>
          <p:spPr>
            <a:xfrm rot="10800000" flipH="1">
              <a:off x="232093" y="3406758"/>
              <a:ext cx="1034025" cy="847093"/>
            </a:xfrm>
            <a:prstGeom prst="wedgeRectCallout">
              <a:avLst>
                <a:gd name="adj1" fmla="val 21460"/>
                <a:gd name="adj2" fmla="val -62655"/>
              </a:avLst>
            </a:prstGeom>
            <a:grpFill/>
            <a:ln/>
            <a:scene3d>
              <a:camera prst="orthographicFront">
                <a:rot lat="10800000" lon="1080000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33" name="Freeform 161">
              <a:extLst>
                <a:ext uri="{FF2B5EF4-FFF2-40B4-BE49-F238E27FC236}">
                  <a16:creationId xmlns:a16="http://schemas.microsoft.com/office/drawing/2014/main" id="{96F0645C-CDC9-4C79-95DF-4F6B472B7413}"/>
                </a:ext>
              </a:extLst>
            </p:cNvPr>
            <p:cNvSpPr/>
            <p:nvPr/>
          </p:nvSpPr>
          <p:spPr>
            <a:xfrm rot="10800000" flipH="1" flipV="1">
              <a:off x="262691" y="3492186"/>
              <a:ext cx="881033" cy="680081"/>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defTabSz="685712">
                <a:lnSpc>
                  <a:spcPct val="90000"/>
                </a:lnSpc>
                <a:spcAft>
                  <a:spcPct val="35000"/>
                </a:spcAft>
                <a:defRPr/>
              </a:pPr>
              <a:r>
                <a:rPr lang="en-IN" b="1" dirty="0"/>
                <a:t>Bill passed by Lok Sabha</a:t>
              </a:r>
            </a:p>
          </p:txBody>
        </p:sp>
      </p:grpSp>
      <p:grpSp>
        <p:nvGrpSpPr>
          <p:cNvPr id="34" name="Group 162">
            <a:extLst>
              <a:ext uri="{FF2B5EF4-FFF2-40B4-BE49-F238E27FC236}">
                <a16:creationId xmlns:a16="http://schemas.microsoft.com/office/drawing/2014/main" id="{34945A2F-B862-4931-9F7F-E8C8CF3328EF}"/>
              </a:ext>
            </a:extLst>
          </p:cNvPr>
          <p:cNvGrpSpPr>
            <a:grpSpLocks/>
          </p:cNvGrpSpPr>
          <p:nvPr/>
        </p:nvGrpSpPr>
        <p:grpSpPr bwMode="auto">
          <a:xfrm>
            <a:off x="4835850" y="4537274"/>
            <a:ext cx="1655935" cy="1661564"/>
            <a:chOff x="4126927" y="4164971"/>
            <a:chExt cx="1034025" cy="847093"/>
          </a:xfrm>
          <a:solidFill>
            <a:schemeClr val="bg1"/>
          </a:solidFill>
        </p:grpSpPr>
        <p:sp>
          <p:nvSpPr>
            <p:cNvPr id="35" name="Rectangular Callout 163">
              <a:extLst>
                <a:ext uri="{FF2B5EF4-FFF2-40B4-BE49-F238E27FC236}">
                  <a16:creationId xmlns:a16="http://schemas.microsoft.com/office/drawing/2014/main" id="{06286EDD-8CBB-4328-9394-EE2127EA70DC}"/>
                </a:ext>
              </a:extLst>
            </p:cNvPr>
            <p:cNvSpPr/>
            <p:nvPr/>
          </p:nvSpPr>
          <p:spPr>
            <a:xfrm rot="10800000" flipH="1">
              <a:off x="4126927" y="4164971"/>
              <a:ext cx="1034025" cy="847093"/>
            </a:xfrm>
            <a:prstGeom prst="wedgeRectCallout">
              <a:avLst>
                <a:gd name="adj1" fmla="val -20833"/>
                <a:gd name="adj2" fmla="val 67192"/>
              </a:avLst>
            </a:prstGeom>
            <a:grpFill/>
            <a:ln/>
            <a:scene3d>
              <a:camera prst="orthographicFront">
                <a:rot lat="0" lon="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36" name="Freeform 164">
              <a:extLst>
                <a:ext uri="{FF2B5EF4-FFF2-40B4-BE49-F238E27FC236}">
                  <a16:creationId xmlns:a16="http://schemas.microsoft.com/office/drawing/2014/main" id="{F2585B4D-5CB1-4914-883C-482A4D09307F}"/>
                </a:ext>
              </a:extLst>
            </p:cNvPr>
            <p:cNvSpPr/>
            <p:nvPr/>
          </p:nvSpPr>
          <p:spPr>
            <a:xfrm rot="10800000" flipH="1" flipV="1">
              <a:off x="4182321" y="4228877"/>
              <a:ext cx="978631" cy="679850"/>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defTabSz="685712">
                <a:lnSpc>
                  <a:spcPct val="90000"/>
                </a:lnSpc>
                <a:spcAft>
                  <a:spcPct val="35000"/>
                </a:spcAft>
                <a:defRPr/>
              </a:pPr>
              <a:r>
                <a:rPr lang="en-IN" b="1" dirty="0"/>
                <a:t>Cabinet approves amendments to the Bill</a:t>
              </a:r>
            </a:p>
          </p:txBody>
        </p:sp>
      </p:grpSp>
      <p:cxnSp>
        <p:nvCxnSpPr>
          <p:cNvPr id="37" name="Straight Arrow Connector 36">
            <a:extLst>
              <a:ext uri="{FF2B5EF4-FFF2-40B4-BE49-F238E27FC236}">
                <a16:creationId xmlns:a16="http://schemas.microsoft.com/office/drawing/2014/main" id="{229043F8-87F7-40F0-9713-E69113ACFE4B}"/>
              </a:ext>
            </a:extLst>
          </p:cNvPr>
          <p:cNvCxnSpPr/>
          <p:nvPr/>
        </p:nvCxnSpPr>
        <p:spPr>
          <a:xfrm>
            <a:off x="1941899" y="2901027"/>
            <a:ext cx="0" cy="6102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7A333C74-7A87-4F4C-95AB-AF7DDFE6E369}"/>
              </a:ext>
            </a:extLst>
          </p:cNvPr>
          <p:cNvCxnSpPr/>
          <p:nvPr/>
        </p:nvCxnSpPr>
        <p:spPr>
          <a:xfrm flipV="1">
            <a:off x="2418579" y="2846159"/>
            <a:ext cx="1275160" cy="9445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85E0E0F9-D948-454D-9862-CEC751463185}"/>
              </a:ext>
            </a:extLst>
          </p:cNvPr>
          <p:cNvCxnSpPr/>
          <p:nvPr/>
        </p:nvCxnSpPr>
        <p:spPr>
          <a:xfrm flipV="1">
            <a:off x="4252071" y="2819921"/>
            <a:ext cx="1367866" cy="9708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7EE3DA6-EECC-47B2-88C6-E9475814D2B1}"/>
              </a:ext>
            </a:extLst>
          </p:cNvPr>
          <p:cNvCxnSpPr/>
          <p:nvPr/>
        </p:nvCxnSpPr>
        <p:spPr>
          <a:xfrm flipV="1">
            <a:off x="6382756" y="2846159"/>
            <a:ext cx="1313642" cy="939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4" name="Group 111">
            <a:extLst>
              <a:ext uri="{FF2B5EF4-FFF2-40B4-BE49-F238E27FC236}">
                <a16:creationId xmlns:a16="http://schemas.microsoft.com/office/drawing/2014/main" id="{03D591DD-0DBD-4EF6-8C4D-F6088B01C40D}"/>
              </a:ext>
            </a:extLst>
          </p:cNvPr>
          <p:cNvGrpSpPr>
            <a:grpSpLocks/>
          </p:cNvGrpSpPr>
          <p:nvPr/>
        </p:nvGrpSpPr>
        <p:grpSpPr bwMode="auto">
          <a:xfrm>
            <a:off x="939643" y="1092012"/>
            <a:ext cx="1633073" cy="932505"/>
            <a:chOff x="232093" y="3406758"/>
            <a:chExt cx="1034025" cy="847093"/>
          </a:xfrm>
          <a:solidFill>
            <a:schemeClr val="bg1"/>
          </a:solidFill>
        </p:grpSpPr>
        <p:sp>
          <p:nvSpPr>
            <p:cNvPr id="45" name="Rectangular Callout 49">
              <a:extLst>
                <a:ext uri="{FF2B5EF4-FFF2-40B4-BE49-F238E27FC236}">
                  <a16:creationId xmlns:a16="http://schemas.microsoft.com/office/drawing/2014/main" id="{AA749554-9BF4-4C3A-987C-93AAD84BCE71}"/>
                </a:ext>
              </a:extLst>
            </p:cNvPr>
            <p:cNvSpPr/>
            <p:nvPr/>
          </p:nvSpPr>
          <p:spPr>
            <a:xfrm rot="10800000" flipH="1">
              <a:off x="232093" y="3406758"/>
              <a:ext cx="1034025" cy="847093"/>
            </a:xfrm>
            <a:prstGeom prst="wedgeRectCallout">
              <a:avLst>
                <a:gd name="adj1" fmla="val 21460"/>
                <a:gd name="adj2" fmla="val -62655"/>
              </a:avLst>
            </a:prstGeom>
            <a:grpFill/>
            <a:ln/>
            <a:scene3d>
              <a:camera prst="orthographicFront">
                <a:rot lat="10800000" lon="1080000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46" name="Freeform 50">
              <a:extLst>
                <a:ext uri="{FF2B5EF4-FFF2-40B4-BE49-F238E27FC236}">
                  <a16:creationId xmlns:a16="http://schemas.microsoft.com/office/drawing/2014/main" id="{AB88892F-6962-4DB8-A932-9C4FD0628FC4}"/>
                </a:ext>
              </a:extLst>
            </p:cNvPr>
            <p:cNvSpPr/>
            <p:nvPr/>
          </p:nvSpPr>
          <p:spPr>
            <a:xfrm rot="10800000" flipH="1" flipV="1">
              <a:off x="262977" y="3406760"/>
              <a:ext cx="954830" cy="763588"/>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defTabSz="685712">
                <a:lnSpc>
                  <a:spcPct val="90000"/>
                </a:lnSpc>
                <a:spcAft>
                  <a:spcPct val="35000"/>
                </a:spcAft>
                <a:defRPr/>
              </a:pPr>
              <a:r>
                <a:rPr lang="en-IN" b="1" dirty="0"/>
                <a:t>Co.’s Bill, 2008 introduced</a:t>
              </a:r>
            </a:p>
          </p:txBody>
        </p:sp>
      </p:grpSp>
      <p:grpSp>
        <p:nvGrpSpPr>
          <p:cNvPr id="47" name="Group 150">
            <a:extLst>
              <a:ext uri="{FF2B5EF4-FFF2-40B4-BE49-F238E27FC236}">
                <a16:creationId xmlns:a16="http://schemas.microsoft.com/office/drawing/2014/main" id="{38A07E53-311D-4243-9589-459327A2C545}"/>
              </a:ext>
            </a:extLst>
          </p:cNvPr>
          <p:cNvGrpSpPr>
            <a:grpSpLocks/>
          </p:cNvGrpSpPr>
          <p:nvPr/>
        </p:nvGrpSpPr>
        <p:grpSpPr bwMode="auto">
          <a:xfrm>
            <a:off x="6653764" y="4518864"/>
            <a:ext cx="2300503" cy="1708554"/>
            <a:chOff x="4126927" y="4164971"/>
            <a:chExt cx="1034025" cy="847093"/>
          </a:xfrm>
          <a:solidFill>
            <a:schemeClr val="bg1"/>
          </a:solidFill>
        </p:grpSpPr>
        <p:sp>
          <p:nvSpPr>
            <p:cNvPr id="48" name="Rectangular Callout 59">
              <a:extLst>
                <a:ext uri="{FF2B5EF4-FFF2-40B4-BE49-F238E27FC236}">
                  <a16:creationId xmlns:a16="http://schemas.microsoft.com/office/drawing/2014/main" id="{929B3D96-F023-4972-A8F6-EABEED5A2CA2}"/>
                </a:ext>
              </a:extLst>
            </p:cNvPr>
            <p:cNvSpPr/>
            <p:nvPr/>
          </p:nvSpPr>
          <p:spPr>
            <a:xfrm rot="10800000" flipH="1">
              <a:off x="4126927" y="4164971"/>
              <a:ext cx="1034025" cy="847093"/>
            </a:xfrm>
            <a:prstGeom prst="wedgeRectCallout">
              <a:avLst>
                <a:gd name="adj1" fmla="val -22115"/>
                <a:gd name="adj2" fmla="val 65627"/>
              </a:avLst>
            </a:prstGeom>
            <a:grpFill/>
            <a:ln/>
            <a:scene3d>
              <a:camera prst="orthographicFront">
                <a:rot lat="0" lon="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49" name="Freeform 60">
              <a:extLst>
                <a:ext uri="{FF2B5EF4-FFF2-40B4-BE49-F238E27FC236}">
                  <a16:creationId xmlns:a16="http://schemas.microsoft.com/office/drawing/2014/main" id="{A4294060-CB07-4559-9485-B46A5A63E427}"/>
                </a:ext>
              </a:extLst>
            </p:cNvPr>
            <p:cNvSpPr/>
            <p:nvPr/>
          </p:nvSpPr>
          <p:spPr>
            <a:xfrm rot="10800000" flipH="1" flipV="1">
              <a:off x="4126927" y="4179863"/>
              <a:ext cx="957479" cy="650999"/>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defTabSz="685712">
                <a:lnSpc>
                  <a:spcPct val="90000"/>
                </a:lnSpc>
                <a:spcAft>
                  <a:spcPct val="35000"/>
                </a:spcAft>
                <a:defRPr/>
              </a:pPr>
              <a:endParaRPr lang="en-IN" b="1" dirty="0">
                <a:solidFill>
                  <a:schemeClr val="tx1"/>
                </a:solidFill>
              </a:endParaRPr>
            </a:p>
            <a:p>
              <a:pPr algn="ctr" defTabSz="685712">
                <a:lnSpc>
                  <a:spcPct val="90000"/>
                </a:lnSpc>
                <a:spcAft>
                  <a:spcPct val="35000"/>
                </a:spcAft>
                <a:defRPr/>
              </a:pPr>
              <a:r>
                <a:rPr lang="en-IN" b="1" dirty="0">
                  <a:solidFill>
                    <a:schemeClr val="tx1"/>
                  </a:solidFill>
                </a:rPr>
                <a:t>Bill passed by Rajya Sabha, Presidential assent on August 29, 2013 &amp; 98 Sections Notified w.e.f September 12, 2013 </a:t>
              </a:r>
            </a:p>
          </p:txBody>
        </p:sp>
      </p:grpSp>
      <p:sp>
        <p:nvSpPr>
          <p:cNvPr id="50" name="Oval 49">
            <a:extLst>
              <a:ext uri="{FF2B5EF4-FFF2-40B4-BE49-F238E27FC236}">
                <a16:creationId xmlns:a16="http://schemas.microsoft.com/office/drawing/2014/main" id="{1729F42E-8906-4F6C-904D-18C43F4D6A8E}"/>
              </a:ext>
            </a:extLst>
          </p:cNvPr>
          <p:cNvSpPr/>
          <p:nvPr/>
        </p:nvSpPr>
        <p:spPr>
          <a:xfrm>
            <a:off x="9631959" y="2236435"/>
            <a:ext cx="992701" cy="587728"/>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Apr 2014</a:t>
            </a:r>
            <a:endParaRPr lang="en-IN" sz="1763" b="1" dirty="0">
              <a:solidFill>
                <a:schemeClr val="bg1"/>
              </a:solidFill>
            </a:endParaRPr>
          </a:p>
        </p:txBody>
      </p:sp>
      <p:sp>
        <p:nvSpPr>
          <p:cNvPr id="51" name="Oval 50">
            <a:extLst>
              <a:ext uri="{FF2B5EF4-FFF2-40B4-BE49-F238E27FC236}">
                <a16:creationId xmlns:a16="http://schemas.microsoft.com/office/drawing/2014/main" id="{087A4546-7371-4750-9A0D-18091BBAF40C}"/>
              </a:ext>
            </a:extLst>
          </p:cNvPr>
          <p:cNvSpPr/>
          <p:nvPr/>
        </p:nvSpPr>
        <p:spPr>
          <a:xfrm>
            <a:off x="9410273" y="3474205"/>
            <a:ext cx="1436075" cy="587728"/>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2014 – till date</a:t>
            </a:r>
            <a:endParaRPr lang="en-IN" sz="1763" b="1" dirty="0">
              <a:solidFill>
                <a:schemeClr val="bg1"/>
              </a:solidFill>
            </a:endParaRPr>
          </a:p>
        </p:txBody>
      </p:sp>
      <p:cxnSp>
        <p:nvCxnSpPr>
          <p:cNvPr id="52" name="Straight Arrow Connector 51">
            <a:extLst>
              <a:ext uri="{FF2B5EF4-FFF2-40B4-BE49-F238E27FC236}">
                <a16:creationId xmlns:a16="http://schemas.microsoft.com/office/drawing/2014/main" id="{06DF57B5-7BCD-4B12-B81E-250697744A72}"/>
              </a:ext>
            </a:extLst>
          </p:cNvPr>
          <p:cNvCxnSpPr/>
          <p:nvPr/>
        </p:nvCxnSpPr>
        <p:spPr>
          <a:xfrm flipV="1">
            <a:off x="8484148" y="2868554"/>
            <a:ext cx="1313642" cy="939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54" name="Group 159">
            <a:extLst>
              <a:ext uri="{FF2B5EF4-FFF2-40B4-BE49-F238E27FC236}">
                <a16:creationId xmlns:a16="http://schemas.microsoft.com/office/drawing/2014/main" id="{C5D026B6-297D-4DAF-A488-F5EA5A9EBB80}"/>
              </a:ext>
            </a:extLst>
          </p:cNvPr>
          <p:cNvGrpSpPr>
            <a:grpSpLocks/>
          </p:cNvGrpSpPr>
          <p:nvPr/>
        </p:nvGrpSpPr>
        <p:grpSpPr bwMode="auto">
          <a:xfrm>
            <a:off x="8903541" y="942287"/>
            <a:ext cx="1861313" cy="1100427"/>
            <a:chOff x="232093" y="3406758"/>
            <a:chExt cx="1034025" cy="847093"/>
          </a:xfrm>
          <a:solidFill>
            <a:schemeClr val="bg1"/>
          </a:solidFill>
        </p:grpSpPr>
        <p:sp>
          <p:nvSpPr>
            <p:cNvPr id="55" name="Rectangular Callout 160">
              <a:extLst>
                <a:ext uri="{FF2B5EF4-FFF2-40B4-BE49-F238E27FC236}">
                  <a16:creationId xmlns:a16="http://schemas.microsoft.com/office/drawing/2014/main" id="{650EC8F4-F38A-442C-8110-514441610CD3}"/>
                </a:ext>
              </a:extLst>
            </p:cNvPr>
            <p:cNvSpPr/>
            <p:nvPr/>
          </p:nvSpPr>
          <p:spPr>
            <a:xfrm rot="10800000" flipH="1">
              <a:off x="232093" y="3406758"/>
              <a:ext cx="1034025" cy="847093"/>
            </a:xfrm>
            <a:prstGeom prst="wedgeRectCallout">
              <a:avLst>
                <a:gd name="adj1" fmla="val 21460"/>
                <a:gd name="adj2" fmla="val -62655"/>
              </a:avLst>
            </a:prstGeom>
            <a:grpFill/>
            <a:ln/>
            <a:scene3d>
              <a:camera prst="orthographicFront">
                <a:rot lat="10800000" lon="1080000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56" name="Freeform 161">
              <a:extLst>
                <a:ext uri="{FF2B5EF4-FFF2-40B4-BE49-F238E27FC236}">
                  <a16:creationId xmlns:a16="http://schemas.microsoft.com/office/drawing/2014/main" id="{CDC884AD-B0E2-49DC-BBB0-26469592F13E}"/>
                </a:ext>
              </a:extLst>
            </p:cNvPr>
            <p:cNvSpPr/>
            <p:nvPr/>
          </p:nvSpPr>
          <p:spPr>
            <a:xfrm rot="10800000" flipH="1" flipV="1">
              <a:off x="262691" y="3492186"/>
              <a:ext cx="881033" cy="680081"/>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defTabSz="685712">
                <a:lnSpc>
                  <a:spcPct val="90000"/>
                </a:lnSpc>
                <a:spcAft>
                  <a:spcPct val="35000"/>
                </a:spcAft>
                <a:defRPr/>
              </a:pPr>
              <a:r>
                <a:rPr lang="en-IN" b="1" dirty="0"/>
                <a:t>184 Sections notified effective from  1</a:t>
              </a:r>
              <a:r>
                <a:rPr lang="en-IN" b="1" baseline="30000" dirty="0"/>
                <a:t>st</a:t>
              </a:r>
              <a:r>
                <a:rPr lang="en-IN" b="1" dirty="0"/>
                <a:t> April, 2014</a:t>
              </a:r>
            </a:p>
          </p:txBody>
        </p:sp>
      </p:grpSp>
      <p:grpSp>
        <p:nvGrpSpPr>
          <p:cNvPr id="57" name="Group 162">
            <a:extLst>
              <a:ext uri="{FF2B5EF4-FFF2-40B4-BE49-F238E27FC236}">
                <a16:creationId xmlns:a16="http://schemas.microsoft.com/office/drawing/2014/main" id="{40DE72EE-A981-4B29-A829-711C684C025C}"/>
              </a:ext>
            </a:extLst>
          </p:cNvPr>
          <p:cNvGrpSpPr>
            <a:grpSpLocks/>
          </p:cNvGrpSpPr>
          <p:nvPr/>
        </p:nvGrpSpPr>
        <p:grpSpPr bwMode="auto">
          <a:xfrm>
            <a:off x="9116248" y="4351284"/>
            <a:ext cx="2237552" cy="1849530"/>
            <a:chOff x="4126927" y="4164971"/>
            <a:chExt cx="1038841" cy="847093"/>
          </a:xfrm>
          <a:solidFill>
            <a:schemeClr val="bg1"/>
          </a:solidFill>
        </p:grpSpPr>
        <p:sp>
          <p:nvSpPr>
            <p:cNvPr id="58" name="Rectangular Callout 163">
              <a:extLst>
                <a:ext uri="{FF2B5EF4-FFF2-40B4-BE49-F238E27FC236}">
                  <a16:creationId xmlns:a16="http://schemas.microsoft.com/office/drawing/2014/main" id="{79A955F0-EBB5-4EC3-BBE9-FB11A912A893}"/>
                </a:ext>
              </a:extLst>
            </p:cNvPr>
            <p:cNvSpPr/>
            <p:nvPr/>
          </p:nvSpPr>
          <p:spPr>
            <a:xfrm rot="10800000" flipH="1">
              <a:off x="4126927" y="4164971"/>
              <a:ext cx="1034025" cy="847093"/>
            </a:xfrm>
            <a:prstGeom prst="wedgeRectCallout">
              <a:avLst>
                <a:gd name="adj1" fmla="val -20833"/>
                <a:gd name="adj2" fmla="val 67192"/>
              </a:avLst>
            </a:prstGeom>
            <a:grpFill/>
            <a:ln/>
            <a:scene3d>
              <a:camera prst="orthographicFront">
                <a:rot lat="0" lon="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p>
          </p:txBody>
        </p:sp>
        <p:sp>
          <p:nvSpPr>
            <p:cNvPr id="59" name="Freeform 164">
              <a:extLst>
                <a:ext uri="{FF2B5EF4-FFF2-40B4-BE49-F238E27FC236}">
                  <a16:creationId xmlns:a16="http://schemas.microsoft.com/office/drawing/2014/main" id="{22759C60-4B3A-4B74-B88A-E060774D4EF7}"/>
                </a:ext>
              </a:extLst>
            </p:cNvPr>
            <p:cNvSpPr/>
            <p:nvPr/>
          </p:nvSpPr>
          <p:spPr>
            <a:xfrm rot="10800000" flipH="1" flipV="1">
              <a:off x="4182320" y="4231431"/>
              <a:ext cx="983448" cy="677296"/>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defTabSz="685712">
                <a:defRPr/>
              </a:pPr>
              <a:r>
                <a:rPr lang="en-IN" sz="1700" b="1" u="sng" dirty="0"/>
                <a:t>Sections Notified:</a:t>
              </a:r>
            </a:p>
            <a:p>
              <a:pPr defTabSz="685712">
                <a:defRPr/>
              </a:pPr>
              <a:r>
                <a:rPr lang="en-IN" sz="1700" b="1" dirty="0"/>
                <a:t>2015 -  1</a:t>
              </a:r>
            </a:p>
            <a:p>
              <a:pPr defTabSz="685712">
                <a:defRPr/>
              </a:pPr>
              <a:r>
                <a:rPr lang="en-IN" sz="1700" b="1" dirty="0"/>
                <a:t>2016 -  144</a:t>
              </a:r>
            </a:p>
            <a:p>
              <a:pPr defTabSz="685712">
                <a:defRPr/>
              </a:pPr>
              <a:r>
                <a:rPr lang="en-IN" sz="1700" b="1" dirty="0"/>
                <a:t>2017 - 2</a:t>
              </a:r>
            </a:p>
            <a:p>
              <a:pPr defTabSz="685712">
                <a:defRPr/>
              </a:pPr>
              <a:r>
                <a:rPr lang="en-IN" sz="1700" b="1" dirty="0"/>
                <a:t>2018 - 1</a:t>
              </a:r>
            </a:p>
            <a:p>
              <a:pPr defTabSz="685712">
                <a:defRPr/>
              </a:pPr>
              <a:r>
                <a:rPr lang="en-IN" sz="1700" b="1" dirty="0"/>
                <a:t>2019 - 2</a:t>
              </a:r>
            </a:p>
            <a:p>
              <a:pPr defTabSz="685712">
                <a:defRPr/>
              </a:pPr>
              <a:r>
                <a:rPr lang="en-IN" sz="1700" b="1" dirty="0"/>
                <a:t>2020-  1</a:t>
              </a:r>
            </a:p>
            <a:p>
              <a:pPr defTabSz="685712">
                <a:defRPr/>
              </a:pPr>
              <a:r>
                <a:rPr lang="en-IN" sz="1700" b="1" dirty="0"/>
                <a:t>Omitted - 39</a:t>
              </a:r>
            </a:p>
          </p:txBody>
        </p:sp>
      </p:grpSp>
      <p:cxnSp>
        <p:nvCxnSpPr>
          <p:cNvPr id="60" name="Straight Arrow Connector 59">
            <a:extLst>
              <a:ext uri="{FF2B5EF4-FFF2-40B4-BE49-F238E27FC236}">
                <a16:creationId xmlns:a16="http://schemas.microsoft.com/office/drawing/2014/main" id="{229043F8-87F7-40F0-9713-E69113ACFE4B}"/>
              </a:ext>
            </a:extLst>
          </p:cNvPr>
          <p:cNvCxnSpPr/>
          <p:nvPr/>
        </p:nvCxnSpPr>
        <p:spPr>
          <a:xfrm>
            <a:off x="3861126" y="2868554"/>
            <a:ext cx="0" cy="6102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229043F8-87F7-40F0-9713-E69113ACFE4B}"/>
              </a:ext>
            </a:extLst>
          </p:cNvPr>
          <p:cNvCxnSpPr/>
          <p:nvPr/>
        </p:nvCxnSpPr>
        <p:spPr>
          <a:xfrm>
            <a:off x="5967477" y="2846159"/>
            <a:ext cx="0" cy="6102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229043F8-87F7-40F0-9713-E69113ACFE4B}"/>
              </a:ext>
            </a:extLst>
          </p:cNvPr>
          <p:cNvCxnSpPr/>
          <p:nvPr/>
        </p:nvCxnSpPr>
        <p:spPr>
          <a:xfrm>
            <a:off x="7906006" y="2850701"/>
            <a:ext cx="0" cy="6102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229043F8-87F7-40F0-9713-E69113ACFE4B}"/>
              </a:ext>
            </a:extLst>
          </p:cNvPr>
          <p:cNvCxnSpPr/>
          <p:nvPr/>
        </p:nvCxnSpPr>
        <p:spPr>
          <a:xfrm>
            <a:off x="10128309" y="2850701"/>
            <a:ext cx="0" cy="6102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3648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1" name="Title 1">
            <a:extLst>
              <a:ext uri="{FF2B5EF4-FFF2-40B4-BE49-F238E27FC236}">
                <a16:creationId xmlns:a16="http://schemas.microsoft.com/office/drawing/2014/main" id="{4F036D75-E6CA-4EBB-A4BC-6DE44162AA78}"/>
              </a:ext>
            </a:extLst>
          </p:cNvPr>
          <p:cNvSpPr>
            <a:spLocks noGrp="1"/>
          </p:cNvSpPr>
          <p:nvPr>
            <p:ph type="title"/>
          </p:nvPr>
        </p:nvSpPr>
        <p:spPr>
          <a:xfrm>
            <a:off x="838199" y="126123"/>
            <a:ext cx="10954407" cy="677917"/>
          </a:xfrm>
        </p:spPr>
        <p:txBody>
          <a:bodyPr anchor="t">
            <a:noAutofit/>
          </a:bodyPr>
          <a:lstStyle/>
          <a:p>
            <a:pPr algn="ctr"/>
            <a:r>
              <a:rPr lang="en-US" sz="2800" b="1" dirty="0">
                <a:solidFill>
                  <a:srgbClr val="005A77"/>
                </a:solidFill>
                <a:latin typeface="Gotham Bold" pitchFamily="50" charset="0"/>
                <a:cs typeface="Gotham Bold" pitchFamily="50" charset="0"/>
              </a:rPr>
              <a:t>Companies Rules Year wise introduction</a:t>
            </a:r>
            <a:endParaRPr lang="en-GB" sz="2800" b="1" dirty="0">
              <a:solidFill>
                <a:srgbClr val="005A77"/>
              </a:solidFill>
              <a:latin typeface="Gotham Bold" pitchFamily="50" charset="0"/>
              <a:cs typeface="Gotham Bold" pitchFamily="50" charset="0"/>
            </a:endParaRPr>
          </a:p>
        </p:txBody>
      </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20</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035899553"/>
              </p:ext>
            </p:extLst>
          </p:nvPr>
        </p:nvGraphicFramePr>
        <p:xfrm>
          <a:off x="145773" y="765252"/>
          <a:ext cx="11847443" cy="5458145"/>
        </p:xfrm>
        <a:graphic>
          <a:graphicData uri="http://schemas.openxmlformats.org/drawingml/2006/table">
            <a:tbl>
              <a:tblPr firstRow="1" bandRow="1">
                <a:tableStyleId>{5C22544A-7EE6-4342-B048-85BDC9FD1C3A}</a:tableStyleId>
              </a:tblPr>
              <a:tblGrid>
                <a:gridCol w="6228523">
                  <a:extLst>
                    <a:ext uri="{9D8B030D-6E8A-4147-A177-3AD203B41FA5}">
                      <a16:colId xmlns:a16="http://schemas.microsoft.com/office/drawing/2014/main" val="20000"/>
                    </a:ext>
                  </a:extLst>
                </a:gridCol>
                <a:gridCol w="675861">
                  <a:extLst>
                    <a:ext uri="{9D8B030D-6E8A-4147-A177-3AD203B41FA5}">
                      <a16:colId xmlns:a16="http://schemas.microsoft.com/office/drawing/2014/main" val="20001"/>
                    </a:ext>
                  </a:extLst>
                </a:gridCol>
                <a:gridCol w="689113">
                  <a:extLst>
                    <a:ext uri="{9D8B030D-6E8A-4147-A177-3AD203B41FA5}">
                      <a16:colId xmlns:a16="http://schemas.microsoft.com/office/drawing/2014/main" val="20002"/>
                    </a:ext>
                  </a:extLst>
                </a:gridCol>
                <a:gridCol w="728869">
                  <a:extLst>
                    <a:ext uri="{9D8B030D-6E8A-4147-A177-3AD203B41FA5}">
                      <a16:colId xmlns:a16="http://schemas.microsoft.com/office/drawing/2014/main" val="20003"/>
                    </a:ext>
                  </a:extLst>
                </a:gridCol>
                <a:gridCol w="689113">
                  <a:extLst>
                    <a:ext uri="{9D8B030D-6E8A-4147-A177-3AD203B41FA5}">
                      <a16:colId xmlns:a16="http://schemas.microsoft.com/office/drawing/2014/main" val="20004"/>
                    </a:ext>
                  </a:extLst>
                </a:gridCol>
                <a:gridCol w="675861">
                  <a:extLst>
                    <a:ext uri="{9D8B030D-6E8A-4147-A177-3AD203B41FA5}">
                      <a16:colId xmlns:a16="http://schemas.microsoft.com/office/drawing/2014/main" val="20005"/>
                    </a:ext>
                  </a:extLst>
                </a:gridCol>
                <a:gridCol w="689113">
                  <a:extLst>
                    <a:ext uri="{9D8B030D-6E8A-4147-A177-3AD203B41FA5}">
                      <a16:colId xmlns:a16="http://schemas.microsoft.com/office/drawing/2014/main" val="20006"/>
                    </a:ext>
                  </a:extLst>
                </a:gridCol>
                <a:gridCol w="768626">
                  <a:extLst>
                    <a:ext uri="{9D8B030D-6E8A-4147-A177-3AD203B41FA5}">
                      <a16:colId xmlns:a16="http://schemas.microsoft.com/office/drawing/2014/main" val="2901536368"/>
                    </a:ext>
                  </a:extLst>
                </a:gridCol>
                <a:gridCol w="702364">
                  <a:extLst>
                    <a:ext uri="{9D8B030D-6E8A-4147-A177-3AD203B41FA5}">
                      <a16:colId xmlns:a16="http://schemas.microsoft.com/office/drawing/2014/main" val="1052587269"/>
                    </a:ext>
                  </a:extLst>
                </a:gridCol>
              </a:tblGrid>
              <a:tr h="372965">
                <a:tc>
                  <a:txBody>
                    <a:bodyPr/>
                    <a:lstStyle/>
                    <a:p>
                      <a:pPr algn="ctr"/>
                      <a:r>
                        <a:rPr lang="en-US" dirty="0"/>
                        <a:t>Particulars</a:t>
                      </a:r>
                    </a:p>
                  </a:txBody>
                  <a:tcPr/>
                </a:tc>
                <a:tc>
                  <a:txBody>
                    <a:bodyPr/>
                    <a:lstStyle/>
                    <a:p>
                      <a:pPr algn="ctr"/>
                      <a:r>
                        <a:rPr lang="en-US" dirty="0"/>
                        <a:t>2014</a:t>
                      </a:r>
                    </a:p>
                  </a:txBody>
                  <a:tcPr/>
                </a:tc>
                <a:tc>
                  <a:txBody>
                    <a:bodyPr/>
                    <a:lstStyle/>
                    <a:p>
                      <a:pPr algn="ctr"/>
                      <a:r>
                        <a:rPr lang="en-US" dirty="0"/>
                        <a:t>2015</a:t>
                      </a:r>
                    </a:p>
                  </a:txBody>
                  <a:tcPr/>
                </a:tc>
                <a:tc>
                  <a:txBody>
                    <a:bodyPr/>
                    <a:lstStyle/>
                    <a:p>
                      <a:pPr algn="ctr"/>
                      <a:r>
                        <a:rPr lang="en-US" dirty="0"/>
                        <a:t>2016</a:t>
                      </a:r>
                    </a:p>
                  </a:txBody>
                  <a:tcPr/>
                </a:tc>
                <a:tc>
                  <a:txBody>
                    <a:bodyPr/>
                    <a:lstStyle/>
                    <a:p>
                      <a:pPr algn="ctr"/>
                      <a:r>
                        <a:rPr lang="en-US" dirty="0"/>
                        <a:t>2017</a:t>
                      </a:r>
                    </a:p>
                  </a:txBody>
                  <a:tcPr/>
                </a:tc>
                <a:tc>
                  <a:txBody>
                    <a:bodyPr/>
                    <a:lstStyle/>
                    <a:p>
                      <a:pPr algn="ctr"/>
                      <a:r>
                        <a:rPr lang="en-US" dirty="0"/>
                        <a:t>2018</a:t>
                      </a:r>
                    </a:p>
                  </a:txBody>
                  <a:tcPr/>
                </a:tc>
                <a:tc>
                  <a:txBody>
                    <a:bodyPr/>
                    <a:lstStyle/>
                    <a:p>
                      <a:pPr algn="ctr"/>
                      <a:r>
                        <a:rPr lang="en-US" dirty="0"/>
                        <a:t>2019</a:t>
                      </a:r>
                    </a:p>
                  </a:txBody>
                  <a:tcPr/>
                </a:tc>
                <a:tc>
                  <a:txBody>
                    <a:bodyPr/>
                    <a:lstStyle/>
                    <a:p>
                      <a:pPr algn="ctr"/>
                      <a:r>
                        <a:rPr lang="en-US" dirty="0"/>
                        <a:t>2020</a:t>
                      </a:r>
                    </a:p>
                  </a:txBody>
                  <a:tcPr/>
                </a:tc>
                <a:tc>
                  <a:txBody>
                    <a:bodyPr/>
                    <a:lstStyle/>
                    <a:p>
                      <a:pPr algn="ctr"/>
                      <a:r>
                        <a:rPr lang="en-US" dirty="0"/>
                        <a:t>2021</a:t>
                      </a:r>
                    </a:p>
                  </a:txBody>
                  <a:tcPr/>
                </a:tc>
                <a:extLst>
                  <a:ext uri="{0D108BD9-81ED-4DB2-BD59-A6C34878D82A}">
                    <a16:rowId xmlns:a16="http://schemas.microsoft.com/office/drawing/2014/main" val="10000"/>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(Management and Administration) Rules, 2014</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endParaRPr lang="en-US" dirty="0">
                        <a:latin typeface="Wingdings" pitchFamily="2" charset="2"/>
                      </a:endParaRPr>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lang="en-US" dirty="0">
                        <a:latin typeface="Wingdings" pitchFamily="2" charset="2"/>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31663402"/>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(Mediation and Conciliation) Rules, 2016</a:t>
                      </a:r>
                    </a:p>
                  </a:txBody>
                  <a:tcPr/>
                </a:tc>
                <a:tc>
                  <a:txBody>
                    <a:bodyPr/>
                    <a:lstStyle/>
                    <a:p>
                      <a:endParaRPr lang="en-US" dirty="0">
                        <a:latin typeface="Wingdings" pitchFamily="2" charset="2"/>
                      </a:endParaRPr>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endParaRPr lang="en-US" dirty="0">
                        <a:latin typeface="Wingdings" pitchFamily="2" charset="2"/>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622483441"/>
                  </a:ext>
                </a:extLst>
              </a:tr>
              <a:tr h="372965">
                <a:tc>
                  <a:txBody>
                    <a:bodyPr/>
                    <a:lstStyle/>
                    <a:p>
                      <a:r>
                        <a:rPr lang="en-US" sz="1700" dirty="0"/>
                        <a:t>The Companies (Meetings of Board and its Powers) Rules, 2014</a:t>
                      </a:r>
                    </a:p>
                  </a:txBody>
                  <a:tcPr/>
                </a:tc>
                <a:tc>
                  <a:txBody>
                    <a:bodyPr/>
                    <a:lstStyle/>
                    <a:p>
                      <a:r>
                        <a:rPr lang="en-US" dirty="0"/>
                        <a:t>✔</a:t>
                      </a:r>
                      <a:endParaRPr lang="en-US" dirty="0">
                        <a:latin typeface="Wingdings" pitchFamily="2" charset="2"/>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72965">
                <a:tc>
                  <a:txBody>
                    <a:bodyPr/>
                    <a:lstStyle/>
                    <a:p>
                      <a:r>
                        <a:rPr lang="en-US" sz="1700" dirty="0"/>
                        <a:t>The Companies (Miscellaneous) Rules, 2014</a:t>
                      </a:r>
                    </a:p>
                  </a:txBody>
                  <a:tcPr/>
                </a:tc>
                <a:tc>
                  <a:txBody>
                    <a:bodyPr/>
                    <a:lstStyle/>
                    <a:p>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(Prospectus and Allotment of Securities) Rules, 2014</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821550044"/>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(Registered Valuers and Valuation) Rules, 2017</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253855322"/>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(Registration of Charges) Rules, 2014</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215303453"/>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(Registration of Foreign Companies) Rules, 2014</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81659204"/>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(The Registration Offices and Fees) Rules, 2014</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483338875"/>
                  </a:ext>
                </a:extLst>
              </a:tr>
              <a:tr h="590528">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(Removal of Name of Companies from the Register of Companies) Rules, 2016</a:t>
                      </a:r>
                    </a:p>
                  </a:txBody>
                  <a:tcPr/>
                </a:tc>
                <a:tc>
                  <a:txBody>
                    <a:bodyPr/>
                    <a:lstStyle/>
                    <a:p>
                      <a:endParaRPr lang="en-US" dirty="0"/>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562794884"/>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(Restriction on Number of Layers) Rules, 2017</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001466524"/>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(Share Capital and Debentures) Rules, 2014</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544064281"/>
                  </a:ext>
                </a:extLst>
              </a:tr>
              <a:tr h="3729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(Significant Beneficial Owners) Rules,2018</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60097045"/>
                  </a:ext>
                </a:extLst>
              </a:tr>
            </a:tbl>
          </a:graphicData>
        </a:graphic>
      </p:graphicFrame>
    </p:spTree>
    <p:extLst>
      <p:ext uri="{BB962C8B-B14F-4D97-AF65-F5344CB8AC3E}">
        <p14:creationId xmlns:p14="http://schemas.microsoft.com/office/powerpoint/2010/main" val="3975512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1" name="Title 1">
            <a:extLst>
              <a:ext uri="{FF2B5EF4-FFF2-40B4-BE49-F238E27FC236}">
                <a16:creationId xmlns:a16="http://schemas.microsoft.com/office/drawing/2014/main" id="{4F036D75-E6CA-4EBB-A4BC-6DE44162AA78}"/>
              </a:ext>
            </a:extLst>
          </p:cNvPr>
          <p:cNvSpPr>
            <a:spLocks noGrp="1"/>
          </p:cNvSpPr>
          <p:nvPr>
            <p:ph type="title"/>
          </p:nvPr>
        </p:nvSpPr>
        <p:spPr>
          <a:xfrm>
            <a:off x="838200" y="126123"/>
            <a:ext cx="10985938" cy="677917"/>
          </a:xfrm>
        </p:spPr>
        <p:txBody>
          <a:bodyPr anchor="t">
            <a:noAutofit/>
          </a:bodyPr>
          <a:lstStyle/>
          <a:p>
            <a:pPr algn="ctr"/>
            <a:r>
              <a:rPr lang="en-US" sz="2800" b="1" dirty="0">
                <a:solidFill>
                  <a:srgbClr val="005A77"/>
                </a:solidFill>
                <a:latin typeface="Gotham Bold" pitchFamily="50" charset="0"/>
                <a:cs typeface="Gotham Bold" pitchFamily="50" charset="0"/>
              </a:rPr>
              <a:t>Companies Rules Year wise introduction</a:t>
            </a:r>
            <a:endParaRPr lang="en-GB" sz="2800" b="1" dirty="0">
              <a:solidFill>
                <a:srgbClr val="005A77"/>
              </a:solidFill>
              <a:latin typeface="Gotham Bold" pitchFamily="50" charset="0"/>
              <a:cs typeface="Gotham Bold" pitchFamily="50" charset="0"/>
            </a:endParaRPr>
          </a:p>
        </p:txBody>
      </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21</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757194579"/>
              </p:ext>
            </p:extLst>
          </p:nvPr>
        </p:nvGraphicFramePr>
        <p:xfrm>
          <a:off x="92765" y="717452"/>
          <a:ext cx="11731373" cy="5524032"/>
        </p:xfrm>
        <a:graphic>
          <a:graphicData uri="http://schemas.openxmlformats.org/drawingml/2006/table">
            <a:tbl>
              <a:tblPr firstRow="1" bandRow="1">
                <a:tableStyleId>{5C22544A-7EE6-4342-B048-85BDC9FD1C3A}</a:tableStyleId>
              </a:tblPr>
              <a:tblGrid>
                <a:gridCol w="5632174">
                  <a:extLst>
                    <a:ext uri="{9D8B030D-6E8A-4147-A177-3AD203B41FA5}">
                      <a16:colId xmlns:a16="http://schemas.microsoft.com/office/drawing/2014/main" val="20000"/>
                    </a:ext>
                  </a:extLst>
                </a:gridCol>
                <a:gridCol w="781878">
                  <a:extLst>
                    <a:ext uri="{9D8B030D-6E8A-4147-A177-3AD203B41FA5}">
                      <a16:colId xmlns:a16="http://schemas.microsoft.com/office/drawing/2014/main" val="20001"/>
                    </a:ext>
                  </a:extLst>
                </a:gridCol>
                <a:gridCol w="768626">
                  <a:extLst>
                    <a:ext uri="{9D8B030D-6E8A-4147-A177-3AD203B41FA5}">
                      <a16:colId xmlns:a16="http://schemas.microsoft.com/office/drawing/2014/main" val="20002"/>
                    </a:ext>
                  </a:extLst>
                </a:gridCol>
                <a:gridCol w="768627">
                  <a:extLst>
                    <a:ext uri="{9D8B030D-6E8A-4147-A177-3AD203B41FA5}">
                      <a16:colId xmlns:a16="http://schemas.microsoft.com/office/drawing/2014/main" val="20003"/>
                    </a:ext>
                  </a:extLst>
                </a:gridCol>
                <a:gridCol w="715617">
                  <a:extLst>
                    <a:ext uri="{9D8B030D-6E8A-4147-A177-3AD203B41FA5}">
                      <a16:colId xmlns:a16="http://schemas.microsoft.com/office/drawing/2014/main" val="20004"/>
                    </a:ext>
                  </a:extLst>
                </a:gridCol>
                <a:gridCol w="755374">
                  <a:extLst>
                    <a:ext uri="{9D8B030D-6E8A-4147-A177-3AD203B41FA5}">
                      <a16:colId xmlns:a16="http://schemas.microsoft.com/office/drawing/2014/main" val="20005"/>
                    </a:ext>
                  </a:extLst>
                </a:gridCol>
                <a:gridCol w="702365">
                  <a:extLst>
                    <a:ext uri="{9D8B030D-6E8A-4147-A177-3AD203B41FA5}">
                      <a16:colId xmlns:a16="http://schemas.microsoft.com/office/drawing/2014/main" val="20006"/>
                    </a:ext>
                  </a:extLst>
                </a:gridCol>
                <a:gridCol w="715617">
                  <a:extLst>
                    <a:ext uri="{9D8B030D-6E8A-4147-A177-3AD203B41FA5}">
                      <a16:colId xmlns:a16="http://schemas.microsoft.com/office/drawing/2014/main" val="3216430080"/>
                    </a:ext>
                  </a:extLst>
                </a:gridCol>
                <a:gridCol w="891095">
                  <a:extLst>
                    <a:ext uri="{9D8B030D-6E8A-4147-A177-3AD203B41FA5}">
                      <a16:colId xmlns:a16="http://schemas.microsoft.com/office/drawing/2014/main" val="3431585606"/>
                    </a:ext>
                  </a:extLst>
                </a:gridCol>
              </a:tblGrid>
              <a:tr h="446064">
                <a:tc>
                  <a:txBody>
                    <a:bodyPr/>
                    <a:lstStyle/>
                    <a:p>
                      <a:pPr algn="ctr"/>
                      <a:r>
                        <a:rPr lang="en-US" dirty="0"/>
                        <a:t>Particulars</a:t>
                      </a:r>
                    </a:p>
                  </a:txBody>
                  <a:tcPr/>
                </a:tc>
                <a:tc>
                  <a:txBody>
                    <a:bodyPr/>
                    <a:lstStyle/>
                    <a:p>
                      <a:pPr algn="ctr"/>
                      <a:r>
                        <a:rPr lang="en-US" dirty="0"/>
                        <a:t>2014</a:t>
                      </a:r>
                    </a:p>
                  </a:txBody>
                  <a:tcPr/>
                </a:tc>
                <a:tc>
                  <a:txBody>
                    <a:bodyPr/>
                    <a:lstStyle/>
                    <a:p>
                      <a:pPr algn="ctr"/>
                      <a:r>
                        <a:rPr lang="en-US" dirty="0"/>
                        <a:t>2015</a:t>
                      </a:r>
                    </a:p>
                  </a:txBody>
                  <a:tcPr/>
                </a:tc>
                <a:tc>
                  <a:txBody>
                    <a:bodyPr/>
                    <a:lstStyle/>
                    <a:p>
                      <a:pPr algn="ctr"/>
                      <a:r>
                        <a:rPr lang="en-US" dirty="0"/>
                        <a:t>2016</a:t>
                      </a:r>
                    </a:p>
                  </a:txBody>
                  <a:tcPr/>
                </a:tc>
                <a:tc>
                  <a:txBody>
                    <a:bodyPr/>
                    <a:lstStyle/>
                    <a:p>
                      <a:pPr algn="ctr"/>
                      <a:r>
                        <a:rPr lang="en-US" dirty="0"/>
                        <a:t>2017</a:t>
                      </a:r>
                    </a:p>
                  </a:txBody>
                  <a:tcPr/>
                </a:tc>
                <a:tc>
                  <a:txBody>
                    <a:bodyPr/>
                    <a:lstStyle/>
                    <a:p>
                      <a:pPr algn="ctr"/>
                      <a:r>
                        <a:rPr lang="en-US" dirty="0"/>
                        <a:t>2018</a:t>
                      </a:r>
                    </a:p>
                  </a:txBody>
                  <a:tcPr/>
                </a:tc>
                <a:tc>
                  <a:txBody>
                    <a:bodyPr/>
                    <a:lstStyle/>
                    <a:p>
                      <a:pPr algn="ctr"/>
                      <a:r>
                        <a:rPr lang="en-US" dirty="0"/>
                        <a:t>2019</a:t>
                      </a:r>
                    </a:p>
                  </a:txBody>
                  <a:tcPr/>
                </a:tc>
                <a:tc>
                  <a:txBody>
                    <a:bodyPr/>
                    <a:lstStyle/>
                    <a:p>
                      <a:pPr algn="ctr"/>
                      <a:r>
                        <a:rPr lang="en-US" dirty="0"/>
                        <a:t>2020</a:t>
                      </a:r>
                    </a:p>
                  </a:txBody>
                  <a:tcPr/>
                </a:tc>
                <a:tc>
                  <a:txBody>
                    <a:bodyPr/>
                    <a:lstStyle/>
                    <a:p>
                      <a:pPr algn="ctr"/>
                      <a:r>
                        <a:rPr lang="en-US" dirty="0"/>
                        <a:t>2021</a:t>
                      </a:r>
                    </a:p>
                  </a:txBody>
                  <a:tcPr/>
                </a:tc>
                <a:extLst>
                  <a:ext uri="{0D108BD9-81ED-4DB2-BD59-A6C34878D82A}">
                    <a16:rowId xmlns:a16="http://schemas.microsoft.com/office/drawing/2014/main" val="10000"/>
                  </a:ext>
                </a:extLst>
              </a:tr>
              <a:tr h="590259">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(Specification of Definitions Details) Rules, 2014</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01"/>
                  </a:ext>
                </a:extLst>
              </a:tr>
              <a:tr h="34235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(Transfer of Pending Proceedings) Rules, 2016</a:t>
                      </a:r>
                    </a:p>
                  </a:txBody>
                  <a:tcPr/>
                </a:tc>
                <a:tc>
                  <a:txBody>
                    <a:bodyPr/>
                    <a:lstStyle/>
                    <a:p>
                      <a:endParaRPr lang="en-US" sz="1720" dirty="0"/>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02"/>
                  </a:ext>
                </a:extLst>
              </a:tr>
              <a:tr h="342350">
                <a:tc>
                  <a:txBody>
                    <a:bodyPr/>
                    <a:lstStyle/>
                    <a:p>
                      <a:r>
                        <a:rPr lang="en-US" sz="1700" dirty="0"/>
                        <a:t>The Companies (Winding Up) Rules, 2020</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20" dirty="0"/>
                        <a:t>✔</a:t>
                      </a:r>
                    </a:p>
                  </a:txBody>
                  <a:tcPr/>
                </a:tc>
                <a:tc>
                  <a:txBody>
                    <a:bodyPr/>
                    <a:lstStyle/>
                    <a:p>
                      <a:endParaRPr lang="en-US" sz="1720" dirty="0"/>
                    </a:p>
                  </a:txBody>
                  <a:tcPr/>
                </a:tc>
                <a:extLst>
                  <a:ext uri="{0D108BD9-81ED-4DB2-BD59-A6C34878D82A}">
                    <a16:rowId xmlns:a16="http://schemas.microsoft.com/office/drawing/2014/main" val="10003"/>
                  </a:ext>
                </a:extLst>
              </a:tr>
              <a:tr h="34235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National Financial Reporting Authority Rules 2018</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04"/>
                  </a:ext>
                </a:extLst>
              </a:tr>
              <a:tr h="34235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NFRA (Meeting for Transaction of Business) Rules, 2019</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20" dirty="0"/>
                        <a:t>✔</a:t>
                      </a:r>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05"/>
                  </a:ext>
                </a:extLst>
              </a:tr>
              <a:tr h="34235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NFRA (Manner of Appointment and other Terms and Conditions of Service of Chairperson and Members) Rules, 2018</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06"/>
                  </a:ext>
                </a:extLst>
              </a:tr>
              <a:tr h="34235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NCLT Rules, 2016</a:t>
                      </a:r>
                    </a:p>
                  </a:txBody>
                  <a:tcPr/>
                </a:tc>
                <a:tc>
                  <a:txBody>
                    <a:bodyPr/>
                    <a:lstStyle/>
                    <a:p>
                      <a:endParaRPr lang="en-US" sz="1720" dirty="0"/>
                    </a:p>
                  </a:txBody>
                  <a:tcPr/>
                </a:tc>
                <a:tc>
                  <a:txBody>
                    <a:bodyPr/>
                    <a:lstStyle/>
                    <a:p>
                      <a:endParaRPr lang="en-US" sz="1720" dirty="0"/>
                    </a:p>
                  </a:txBody>
                  <a:tcPr/>
                </a:tc>
                <a:tc>
                  <a:txBody>
                    <a:bodyPr/>
                    <a:lstStyle/>
                    <a:p>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07"/>
                  </a:ext>
                </a:extLst>
              </a:tr>
              <a:tr h="342350">
                <a:tc>
                  <a:txBody>
                    <a:bodyPr/>
                    <a:lstStyle/>
                    <a:p>
                      <a:r>
                        <a:rPr lang="en-US" sz="1700" dirty="0"/>
                        <a:t>The NCLT (Salaries and Allowances and other terms and conditions of service of the President and other Members) Rules, 2015</a:t>
                      </a:r>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08"/>
                  </a:ext>
                </a:extLst>
              </a:tr>
              <a:tr h="34235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NCLT (Procedure for reduction of share capital of Company) Rules, 2016</a:t>
                      </a:r>
                    </a:p>
                  </a:txBody>
                  <a:tcPr/>
                </a:tc>
                <a:tc>
                  <a:txBody>
                    <a:bodyPr/>
                    <a:lstStyle/>
                    <a:p>
                      <a:endParaRPr lang="en-US" sz="1720" dirty="0"/>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09"/>
                  </a:ext>
                </a:extLst>
              </a:tr>
              <a:tr h="34235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NCLAT  Rules, 2016</a:t>
                      </a:r>
                    </a:p>
                  </a:txBody>
                  <a:tcPr/>
                </a:tc>
                <a:tc>
                  <a:txBody>
                    <a:bodyPr/>
                    <a:lstStyle/>
                    <a:p>
                      <a:endParaRPr lang="en-US" sz="1720" dirty="0"/>
                    </a:p>
                  </a:txBody>
                  <a:tcPr/>
                </a:tc>
                <a:tc>
                  <a:txBody>
                    <a:bodyPr/>
                    <a:lstStyle/>
                    <a:p>
                      <a:endParaRPr lang="en-US" sz="1720" dirty="0"/>
                    </a:p>
                  </a:txBody>
                  <a:tcPr/>
                </a:tc>
                <a:tc>
                  <a:txBody>
                    <a:bodyPr/>
                    <a:lstStyle/>
                    <a:p>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625543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FB694AB-74E6-4754-A385-C7446FBBD2B4}"/>
              </a:ext>
            </a:extLst>
          </p:cNvPr>
          <p:cNvSpPr>
            <a:spLocks noGrp="1"/>
          </p:cNvSpPr>
          <p:nvPr>
            <p:ph type="sldNum" sz="quarter" idx="12"/>
          </p:nvPr>
        </p:nvSpPr>
        <p:spPr/>
        <p:txBody>
          <a:bodyPr/>
          <a:lstStyle/>
          <a:p>
            <a:fld id="{C89ECA43-08A4-4287-9628-00A1F26E96A3}" type="slidenum">
              <a:rPr lang="en-GB" smtClean="0"/>
              <a:t>22</a:t>
            </a:fld>
            <a:endParaRPr lang="en-GB" dirty="0"/>
          </a:p>
        </p:txBody>
      </p:sp>
      <p:sp>
        <p:nvSpPr>
          <p:cNvPr id="5" name="Title 1">
            <a:extLst>
              <a:ext uri="{FF2B5EF4-FFF2-40B4-BE49-F238E27FC236}">
                <a16:creationId xmlns:a16="http://schemas.microsoft.com/office/drawing/2014/main" id="{E88F5CBF-61B3-490E-A7A2-CAB7B30F5B2B}"/>
              </a:ext>
            </a:extLst>
          </p:cNvPr>
          <p:cNvSpPr txBox="1">
            <a:spLocks/>
          </p:cNvSpPr>
          <p:nvPr/>
        </p:nvSpPr>
        <p:spPr>
          <a:xfrm>
            <a:off x="838200" y="126123"/>
            <a:ext cx="10985938" cy="677917"/>
          </a:xfrm>
          <a:prstGeom prst="rect">
            <a:avLst/>
          </a:prstGeom>
        </p:spPr>
        <p:txBody>
          <a:bodyPr vert="horz" lIns="91440" tIns="45720" rIns="91440" bIns="45720" rtlCol="0" anchor="t">
            <a:noAutofit/>
          </a:bodyPr>
          <a:lstStyle>
            <a:lvl1pPr algn="l" defTabSz="914377" rtl="0" eaLnBrk="1" latinLnBrk="0" hangingPunct="1">
              <a:lnSpc>
                <a:spcPct val="90000"/>
              </a:lnSpc>
              <a:spcBef>
                <a:spcPct val="0"/>
              </a:spcBef>
              <a:buNone/>
              <a:defRPr sz="900" kern="1200">
                <a:solidFill>
                  <a:srgbClr val="FFFF00"/>
                </a:solidFill>
                <a:latin typeface="+mj-lt"/>
                <a:ea typeface="+mj-ea"/>
                <a:cs typeface="+mj-cs"/>
              </a:defRPr>
            </a:lvl1pPr>
          </a:lstStyle>
          <a:p>
            <a:pPr algn="ctr"/>
            <a:r>
              <a:rPr lang="en-US" sz="2800" b="1" dirty="0">
                <a:solidFill>
                  <a:srgbClr val="005A77"/>
                </a:solidFill>
                <a:latin typeface="Gotham Bold" pitchFamily="50" charset="0"/>
                <a:cs typeface="Gotham Bold" pitchFamily="50" charset="0"/>
              </a:rPr>
              <a:t>Companies Rules Year wise introduction</a:t>
            </a:r>
            <a:endParaRPr lang="en-GB" sz="28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A3C3796B-00F9-4FEB-88C9-BD402E1C52C8}"/>
              </a:ext>
            </a:extLst>
          </p:cNvPr>
          <p:cNvGrpSpPr/>
          <p:nvPr/>
        </p:nvGrpSpPr>
        <p:grpSpPr>
          <a:xfrm>
            <a:off x="5" y="4093834"/>
            <a:ext cx="12197609" cy="2776191"/>
            <a:chOff x="0" y="4092040"/>
            <a:chExt cx="12197609" cy="2776190"/>
          </a:xfrm>
        </p:grpSpPr>
        <p:sp>
          <p:nvSpPr>
            <p:cNvPr id="7" name="Rectangle 3">
              <a:extLst>
                <a:ext uri="{FF2B5EF4-FFF2-40B4-BE49-F238E27FC236}">
                  <a16:creationId xmlns:a16="http://schemas.microsoft.com/office/drawing/2014/main" id="{97D0356E-14A2-49CB-BF9C-0F92D0BD2F12}"/>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4">
              <a:extLst>
                <a:ext uri="{FF2B5EF4-FFF2-40B4-BE49-F238E27FC236}">
                  <a16:creationId xmlns:a16="http://schemas.microsoft.com/office/drawing/2014/main" id="{48ACAF5A-A59C-4AC9-9191-DFDE83007763}"/>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2" name="Rectangle 11">
            <a:extLst>
              <a:ext uri="{FF2B5EF4-FFF2-40B4-BE49-F238E27FC236}">
                <a16:creationId xmlns:a16="http://schemas.microsoft.com/office/drawing/2014/main" id="{C0B981C5-99ED-4991-934F-956A68D66B35}"/>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graphicFrame>
        <p:nvGraphicFramePr>
          <p:cNvPr id="13" name="Table 12">
            <a:extLst>
              <a:ext uri="{FF2B5EF4-FFF2-40B4-BE49-F238E27FC236}">
                <a16:creationId xmlns:a16="http://schemas.microsoft.com/office/drawing/2014/main" id="{3C0FFB89-D250-45D2-A80A-A2AE4CBF4726}"/>
              </a:ext>
            </a:extLst>
          </p:cNvPr>
          <p:cNvGraphicFramePr>
            <a:graphicFrameLocks noGrp="1"/>
          </p:cNvGraphicFramePr>
          <p:nvPr>
            <p:extLst>
              <p:ext uri="{D42A27DB-BD31-4B8C-83A1-F6EECF244321}">
                <p14:modId xmlns:p14="http://schemas.microsoft.com/office/powerpoint/2010/main" val="1024197697"/>
              </p:ext>
            </p:extLst>
          </p:nvPr>
        </p:nvGraphicFramePr>
        <p:xfrm>
          <a:off x="92765" y="717452"/>
          <a:ext cx="11731373" cy="3951264"/>
        </p:xfrm>
        <a:graphic>
          <a:graphicData uri="http://schemas.openxmlformats.org/drawingml/2006/table">
            <a:tbl>
              <a:tblPr firstRow="1" bandRow="1">
                <a:tableStyleId>{5C22544A-7EE6-4342-B048-85BDC9FD1C3A}</a:tableStyleId>
              </a:tblPr>
              <a:tblGrid>
                <a:gridCol w="5632174">
                  <a:extLst>
                    <a:ext uri="{9D8B030D-6E8A-4147-A177-3AD203B41FA5}">
                      <a16:colId xmlns:a16="http://schemas.microsoft.com/office/drawing/2014/main" val="20000"/>
                    </a:ext>
                  </a:extLst>
                </a:gridCol>
                <a:gridCol w="781878">
                  <a:extLst>
                    <a:ext uri="{9D8B030D-6E8A-4147-A177-3AD203B41FA5}">
                      <a16:colId xmlns:a16="http://schemas.microsoft.com/office/drawing/2014/main" val="20001"/>
                    </a:ext>
                  </a:extLst>
                </a:gridCol>
                <a:gridCol w="768626">
                  <a:extLst>
                    <a:ext uri="{9D8B030D-6E8A-4147-A177-3AD203B41FA5}">
                      <a16:colId xmlns:a16="http://schemas.microsoft.com/office/drawing/2014/main" val="20002"/>
                    </a:ext>
                  </a:extLst>
                </a:gridCol>
                <a:gridCol w="768627">
                  <a:extLst>
                    <a:ext uri="{9D8B030D-6E8A-4147-A177-3AD203B41FA5}">
                      <a16:colId xmlns:a16="http://schemas.microsoft.com/office/drawing/2014/main" val="20003"/>
                    </a:ext>
                  </a:extLst>
                </a:gridCol>
                <a:gridCol w="715617">
                  <a:extLst>
                    <a:ext uri="{9D8B030D-6E8A-4147-A177-3AD203B41FA5}">
                      <a16:colId xmlns:a16="http://schemas.microsoft.com/office/drawing/2014/main" val="20004"/>
                    </a:ext>
                  </a:extLst>
                </a:gridCol>
                <a:gridCol w="755374">
                  <a:extLst>
                    <a:ext uri="{9D8B030D-6E8A-4147-A177-3AD203B41FA5}">
                      <a16:colId xmlns:a16="http://schemas.microsoft.com/office/drawing/2014/main" val="20005"/>
                    </a:ext>
                  </a:extLst>
                </a:gridCol>
                <a:gridCol w="702365">
                  <a:extLst>
                    <a:ext uri="{9D8B030D-6E8A-4147-A177-3AD203B41FA5}">
                      <a16:colId xmlns:a16="http://schemas.microsoft.com/office/drawing/2014/main" val="20006"/>
                    </a:ext>
                  </a:extLst>
                </a:gridCol>
                <a:gridCol w="715617">
                  <a:extLst>
                    <a:ext uri="{9D8B030D-6E8A-4147-A177-3AD203B41FA5}">
                      <a16:colId xmlns:a16="http://schemas.microsoft.com/office/drawing/2014/main" val="3216430080"/>
                    </a:ext>
                  </a:extLst>
                </a:gridCol>
                <a:gridCol w="891095">
                  <a:extLst>
                    <a:ext uri="{9D8B030D-6E8A-4147-A177-3AD203B41FA5}">
                      <a16:colId xmlns:a16="http://schemas.microsoft.com/office/drawing/2014/main" val="3431585606"/>
                    </a:ext>
                  </a:extLst>
                </a:gridCol>
              </a:tblGrid>
              <a:tr h="446064">
                <a:tc>
                  <a:txBody>
                    <a:bodyPr/>
                    <a:lstStyle/>
                    <a:p>
                      <a:pPr algn="ctr"/>
                      <a:r>
                        <a:rPr lang="en-US" dirty="0"/>
                        <a:t>Particulars</a:t>
                      </a:r>
                    </a:p>
                  </a:txBody>
                  <a:tcPr/>
                </a:tc>
                <a:tc>
                  <a:txBody>
                    <a:bodyPr/>
                    <a:lstStyle/>
                    <a:p>
                      <a:pPr algn="ctr"/>
                      <a:r>
                        <a:rPr lang="en-US" dirty="0"/>
                        <a:t>2014</a:t>
                      </a:r>
                    </a:p>
                  </a:txBody>
                  <a:tcPr/>
                </a:tc>
                <a:tc>
                  <a:txBody>
                    <a:bodyPr/>
                    <a:lstStyle/>
                    <a:p>
                      <a:pPr algn="ctr"/>
                      <a:r>
                        <a:rPr lang="en-US" dirty="0"/>
                        <a:t>2015</a:t>
                      </a:r>
                    </a:p>
                  </a:txBody>
                  <a:tcPr/>
                </a:tc>
                <a:tc>
                  <a:txBody>
                    <a:bodyPr/>
                    <a:lstStyle/>
                    <a:p>
                      <a:pPr algn="ctr"/>
                      <a:r>
                        <a:rPr lang="en-US" dirty="0"/>
                        <a:t>2016</a:t>
                      </a:r>
                    </a:p>
                  </a:txBody>
                  <a:tcPr/>
                </a:tc>
                <a:tc>
                  <a:txBody>
                    <a:bodyPr/>
                    <a:lstStyle/>
                    <a:p>
                      <a:pPr algn="ctr"/>
                      <a:r>
                        <a:rPr lang="en-US" dirty="0"/>
                        <a:t>2017</a:t>
                      </a:r>
                    </a:p>
                  </a:txBody>
                  <a:tcPr/>
                </a:tc>
                <a:tc>
                  <a:txBody>
                    <a:bodyPr/>
                    <a:lstStyle/>
                    <a:p>
                      <a:pPr algn="ctr"/>
                      <a:r>
                        <a:rPr lang="en-US" dirty="0"/>
                        <a:t>2018</a:t>
                      </a:r>
                    </a:p>
                  </a:txBody>
                  <a:tcPr/>
                </a:tc>
                <a:tc>
                  <a:txBody>
                    <a:bodyPr/>
                    <a:lstStyle/>
                    <a:p>
                      <a:pPr algn="ctr"/>
                      <a:r>
                        <a:rPr lang="en-US" dirty="0"/>
                        <a:t>2019</a:t>
                      </a:r>
                    </a:p>
                  </a:txBody>
                  <a:tcPr/>
                </a:tc>
                <a:tc>
                  <a:txBody>
                    <a:bodyPr/>
                    <a:lstStyle/>
                    <a:p>
                      <a:pPr algn="ctr"/>
                      <a:r>
                        <a:rPr lang="en-US" dirty="0"/>
                        <a:t>2020</a:t>
                      </a:r>
                    </a:p>
                  </a:txBody>
                  <a:tcPr/>
                </a:tc>
                <a:tc>
                  <a:txBody>
                    <a:bodyPr/>
                    <a:lstStyle/>
                    <a:p>
                      <a:pPr algn="ctr"/>
                      <a:r>
                        <a:rPr lang="en-US" dirty="0"/>
                        <a:t>2021</a:t>
                      </a:r>
                    </a:p>
                  </a:txBody>
                  <a:tcPr/>
                </a:tc>
                <a:extLst>
                  <a:ext uri="{0D108BD9-81ED-4DB2-BD59-A6C34878D82A}">
                    <a16:rowId xmlns:a16="http://schemas.microsoft.com/office/drawing/2014/main" val="10000"/>
                  </a:ext>
                </a:extLst>
              </a:tr>
              <a:tr h="590259">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NCLAT (Salaries and Allowances and other terms and conditions of service of the Chairperson and other Members) Rules, 2015</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lang="en-US" sz="1720" dirty="0"/>
                    </a:p>
                  </a:txBody>
                  <a:tcPr/>
                </a:tc>
                <a:tc>
                  <a:txBody>
                    <a:bodyPr/>
                    <a:lstStyle/>
                    <a:p>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01"/>
                  </a:ext>
                </a:extLst>
              </a:tr>
              <a:tr h="34235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NCLT( Recruitment, Salary and other terms and conditions of service of officers and other employees) Rules, 2020</a:t>
                      </a:r>
                    </a:p>
                  </a:txBody>
                  <a:tcPr/>
                </a:tc>
                <a:tc>
                  <a:txBody>
                    <a:bodyPr/>
                    <a:lstStyle/>
                    <a:p>
                      <a:endParaRPr lang="en-US" sz="1720" dirty="0"/>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r>
                        <a:rPr lang="en-US" sz="1720" dirty="0"/>
                        <a:t>✔</a:t>
                      </a:r>
                    </a:p>
                  </a:txBody>
                  <a:tcPr/>
                </a:tc>
                <a:tc>
                  <a:txBody>
                    <a:bodyPr/>
                    <a:lstStyle/>
                    <a:p>
                      <a:endParaRPr lang="en-US" sz="1720" dirty="0"/>
                    </a:p>
                  </a:txBody>
                  <a:tcPr/>
                </a:tc>
                <a:extLst>
                  <a:ext uri="{0D108BD9-81ED-4DB2-BD59-A6C34878D82A}">
                    <a16:rowId xmlns:a16="http://schemas.microsoft.com/office/drawing/2014/main" val="10002"/>
                  </a:ext>
                </a:extLst>
              </a:tr>
              <a:tr h="342350">
                <a:tc>
                  <a:txBody>
                    <a:bodyPr/>
                    <a:lstStyle/>
                    <a:p>
                      <a:r>
                        <a:rPr lang="en-US" sz="1700" dirty="0"/>
                        <a:t>The Nidhi Rules, 2014</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20" dirty="0"/>
                        <a:t>✔</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lang="en-US" sz="1720" dirty="0"/>
                    </a:p>
                  </a:txBody>
                  <a:tcPr/>
                </a:tc>
                <a:tc>
                  <a:txBody>
                    <a:bodyPr/>
                    <a:lstStyle/>
                    <a:p>
                      <a:endParaRPr lang="en-US" sz="1720" dirty="0"/>
                    </a:p>
                  </a:txBody>
                  <a:tcPr/>
                </a:tc>
                <a:extLst>
                  <a:ext uri="{0D108BD9-81ED-4DB2-BD59-A6C34878D82A}">
                    <a16:rowId xmlns:a16="http://schemas.microsoft.com/office/drawing/2014/main" val="10003"/>
                  </a:ext>
                </a:extLst>
              </a:tr>
              <a:tr h="34235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Producer Company Rules, 2021</a:t>
                      </a:r>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lang="en-US" sz="1720" dirty="0"/>
                    </a:p>
                  </a:txBody>
                  <a:tcPr/>
                </a:tc>
                <a:tc>
                  <a:txBody>
                    <a:bodyPr/>
                    <a:lstStyle/>
                    <a:p>
                      <a:endParaRPr lang="en-US" sz="1720" dirty="0"/>
                    </a:p>
                  </a:txBody>
                  <a:tcPr/>
                </a:tc>
                <a:tc>
                  <a:txBody>
                    <a:bodyPr/>
                    <a:lstStyle/>
                    <a:p>
                      <a:endParaRPr lang="en-US" sz="1720" dirty="0"/>
                    </a:p>
                  </a:txBody>
                  <a:tcPr/>
                </a:tc>
                <a:tc>
                  <a:txBody>
                    <a:bodyPr/>
                    <a:lstStyle/>
                    <a:p>
                      <a:r>
                        <a:rPr lang="en-US" sz="1720" dirty="0"/>
                        <a:t>✔</a:t>
                      </a:r>
                    </a:p>
                  </a:txBody>
                  <a:tcPr/>
                </a:tc>
                <a:extLst>
                  <a:ext uri="{0D108BD9-81ED-4DB2-BD59-A6C34878D82A}">
                    <a16:rowId xmlns:a16="http://schemas.microsoft.com/office/drawing/2014/main" val="10004"/>
                  </a:ext>
                </a:extLst>
              </a:tr>
              <a:tr h="342350">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tc>
                  <a:txBody>
                    <a:bodyPr/>
                    <a:lstStyle/>
                    <a:p>
                      <a:endParaRPr lang="en-US" sz="1720" dirty="0"/>
                    </a:p>
                  </a:txBody>
                  <a:tcPr/>
                </a:tc>
                <a:extLst>
                  <a:ext uri="{0D108BD9-81ED-4DB2-BD59-A6C34878D82A}">
                    <a16:rowId xmlns:a16="http://schemas.microsoft.com/office/drawing/2014/main" val="10012"/>
                  </a:ext>
                </a:extLst>
              </a:tr>
              <a:tr h="342350">
                <a:tc>
                  <a:txBody>
                    <a:bodyPr/>
                    <a:lstStyle/>
                    <a:p>
                      <a:pPr algn="ctr"/>
                      <a:r>
                        <a:rPr lang="en-US" sz="1720" b="1" dirty="0"/>
                        <a:t>TOTAL</a:t>
                      </a:r>
                    </a:p>
                  </a:txBody>
                  <a:tcPr/>
                </a:tc>
                <a:tc>
                  <a:txBody>
                    <a:bodyPr/>
                    <a:lstStyle/>
                    <a:p>
                      <a:pPr algn="ctr"/>
                      <a:r>
                        <a:rPr lang="en-US" sz="1720" b="1" dirty="0"/>
                        <a:t>24</a:t>
                      </a:r>
                    </a:p>
                  </a:txBody>
                  <a:tcPr/>
                </a:tc>
                <a:tc>
                  <a:txBody>
                    <a:bodyPr/>
                    <a:lstStyle/>
                    <a:p>
                      <a:pPr algn="ctr"/>
                      <a:r>
                        <a:rPr lang="en-US" sz="1720" b="1" dirty="0"/>
                        <a:t>3</a:t>
                      </a:r>
                    </a:p>
                  </a:txBody>
                  <a:tcPr/>
                </a:tc>
                <a:tc>
                  <a:txBody>
                    <a:bodyPr/>
                    <a:lstStyle/>
                    <a:p>
                      <a:pPr algn="ctr"/>
                      <a:r>
                        <a:rPr lang="en-US" sz="1720" b="1" dirty="0"/>
                        <a:t>10</a:t>
                      </a:r>
                    </a:p>
                  </a:txBody>
                  <a:tcPr/>
                </a:tc>
                <a:tc>
                  <a:txBody>
                    <a:bodyPr/>
                    <a:lstStyle/>
                    <a:p>
                      <a:pPr algn="ctr"/>
                      <a:r>
                        <a:rPr lang="en-US" sz="1720" b="1" dirty="0"/>
                        <a:t>3</a:t>
                      </a:r>
                    </a:p>
                  </a:txBody>
                  <a:tcPr/>
                </a:tc>
                <a:tc>
                  <a:txBody>
                    <a:bodyPr/>
                    <a:lstStyle/>
                    <a:p>
                      <a:pPr algn="ctr"/>
                      <a:r>
                        <a:rPr lang="en-US" sz="1720" b="1" dirty="0"/>
                        <a:t>3</a:t>
                      </a:r>
                    </a:p>
                  </a:txBody>
                  <a:tcPr/>
                </a:tc>
                <a:tc>
                  <a:txBody>
                    <a:bodyPr/>
                    <a:lstStyle/>
                    <a:p>
                      <a:pPr algn="ctr"/>
                      <a:r>
                        <a:rPr lang="en-US" sz="1720" b="1" dirty="0"/>
                        <a:t>2</a:t>
                      </a:r>
                    </a:p>
                  </a:txBody>
                  <a:tcPr/>
                </a:tc>
                <a:tc>
                  <a:txBody>
                    <a:bodyPr/>
                    <a:lstStyle/>
                    <a:p>
                      <a:pPr algn="ctr"/>
                      <a:r>
                        <a:rPr lang="en-US" sz="1720" b="1" dirty="0"/>
                        <a:t>3</a:t>
                      </a:r>
                    </a:p>
                  </a:txBody>
                  <a:tcPr/>
                </a:tc>
                <a:tc>
                  <a:txBody>
                    <a:bodyPr/>
                    <a:lstStyle/>
                    <a:p>
                      <a:pPr algn="ctr"/>
                      <a:r>
                        <a:rPr lang="en-US" sz="1720" b="1" dirty="0"/>
                        <a:t>1</a:t>
                      </a:r>
                    </a:p>
                  </a:txBody>
                  <a:tcPr/>
                </a:tc>
                <a:extLst>
                  <a:ext uri="{0D108BD9-81ED-4DB2-BD59-A6C34878D82A}">
                    <a16:rowId xmlns:a16="http://schemas.microsoft.com/office/drawing/2014/main" val="10013"/>
                  </a:ext>
                </a:extLst>
              </a:tr>
              <a:tr h="342350">
                <a:tc>
                  <a:txBody>
                    <a:bodyPr/>
                    <a:lstStyle/>
                    <a:p>
                      <a:pPr algn="ctr"/>
                      <a:r>
                        <a:rPr lang="en-US" sz="1720" b="1" dirty="0"/>
                        <a:t>GRAND TOTAL</a:t>
                      </a:r>
                    </a:p>
                  </a:txBody>
                  <a:tcPr/>
                </a:tc>
                <a:tc gridSpan="6">
                  <a:txBody>
                    <a:bodyPr/>
                    <a:lstStyle/>
                    <a:p>
                      <a:pPr algn="ctr"/>
                      <a:r>
                        <a:rPr lang="en-US" sz="1720" b="1" dirty="0"/>
                        <a:t>49</a:t>
                      </a:r>
                    </a:p>
                  </a:txBody>
                  <a:tcPr/>
                </a:tc>
                <a:tc hMerge="1">
                  <a:txBody>
                    <a:bodyPr/>
                    <a:lstStyle/>
                    <a:p>
                      <a:pPr algn="ctr"/>
                      <a:endParaRPr lang="en-US" b="1" dirty="0"/>
                    </a:p>
                  </a:txBody>
                  <a:tcPr/>
                </a:tc>
                <a:tc hMerge="1">
                  <a:txBody>
                    <a:bodyPr/>
                    <a:lstStyle/>
                    <a:p>
                      <a:pPr algn="ctr"/>
                      <a:endParaRPr lang="en-US" b="1" dirty="0"/>
                    </a:p>
                  </a:txBody>
                  <a:tcPr/>
                </a:tc>
                <a:tc hMerge="1">
                  <a:txBody>
                    <a:bodyPr/>
                    <a:lstStyle/>
                    <a:p>
                      <a:pPr algn="ctr"/>
                      <a:endParaRPr lang="en-US" b="1" dirty="0"/>
                    </a:p>
                  </a:txBody>
                  <a:tcPr/>
                </a:tc>
                <a:tc hMerge="1">
                  <a:txBody>
                    <a:bodyPr/>
                    <a:lstStyle/>
                    <a:p>
                      <a:pPr algn="ctr"/>
                      <a:endParaRPr lang="en-US" b="1" dirty="0"/>
                    </a:p>
                  </a:txBody>
                  <a:tcPr/>
                </a:tc>
                <a:tc hMerge="1">
                  <a:txBody>
                    <a:bodyPr/>
                    <a:lstStyle/>
                    <a:p>
                      <a:pPr algn="ctr"/>
                      <a:endParaRPr lang="en-US" b="1" dirty="0"/>
                    </a:p>
                  </a:txBody>
                  <a:tcPr/>
                </a:tc>
                <a:tc>
                  <a:txBody>
                    <a:bodyPr/>
                    <a:lstStyle/>
                    <a:p>
                      <a:pPr algn="ctr"/>
                      <a:endParaRPr lang="en-US" sz="1720" b="1" dirty="0"/>
                    </a:p>
                  </a:txBody>
                  <a:tcPr/>
                </a:tc>
                <a:tc>
                  <a:txBody>
                    <a:bodyPr/>
                    <a:lstStyle/>
                    <a:p>
                      <a:pPr algn="ctr"/>
                      <a:endParaRPr lang="en-US" sz="1720" b="1" dirty="0"/>
                    </a:p>
                  </a:txBody>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2999327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8ED4F90-BA59-4373-8679-347C5ED1B138}"/>
              </a:ext>
            </a:extLst>
          </p:cNvPr>
          <p:cNvSpPr>
            <a:spLocks noGrp="1"/>
          </p:cNvSpPr>
          <p:nvPr>
            <p:ph type="sldNum" sz="quarter" idx="12"/>
          </p:nvPr>
        </p:nvSpPr>
        <p:spPr/>
        <p:txBody>
          <a:bodyPr/>
          <a:lstStyle/>
          <a:p>
            <a:fld id="{C89ECA43-08A4-4287-9628-00A1F26E96A3}" type="slidenum">
              <a:rPr lang="en-GB" smtClean="0"/>
              <a:t>23</a:t>
            </a:fld>
            <a:endParaRPr lang="en-GB" dirty="0"/>
          </a:p>
        </p:txBody>
      </p:sp>
      <p:sp>
        <p:nvSpPr>
          <p:cNvPr id="5" name="Title 1">
            <a:extLst>
              <a:ext uri="{FF2B5EF4-FFF2-40B4-BE49-F238E27FC236}">
                <a16:creationId xmlns:a16="http://schemas.microsoft.com/office/drawing/2014/main" id="{C80EB997-C121-4700-86A1-C9C610F5DD15}"/>
              </a:ext>
            </a:extLst>
          </p:cNvPr>
          <p:cNvSpPr txBox="1">
            <a:spLocks/>
          </p:cNvSpPr>
          <p:nvPr/>
        </p:nvSpPr>
        <p:spPr>
          <a:xfrm>
            <a:off x="872856" y="106255"/>
            <a:ext cx="10515600" cy="556703"/>
          </a:xfrm>
          <a:prstGeom prst="rect">
            <a:avLst/>
          </a:prstGeom>
        </p:spPr>
        <p:txBody>
          <a:bodyPr vert="horz" lIns="91440" tIns="45720" rIns="91440" bIns="45720" rtlCol="0" anchor="t">
            <a:normAutofit/>
          </a:bodyPr>
          <a:lstStyle>
            <a:lvl1pPr algn="l" defTabSz="914377" rtl="0" eaLnBrk="1" latinLnBrk="0" hangingPunct="1">
              <a:lnSpc>
                <a:spcPct val="90000"/>
              </a:lnSpc>
              <a:spcBef>
                <a:spcPct val="0"/>
              </a:spcBef>
              <a:buNone/>
              <a:defRPr sz="900" kern="1200">
                <a:solidFill>
                  <a:srgbClr val="FFFF00"/>
                </a:solidFill>
                <a:latin typeface="+mj-lt"/>
                <a:ea typeface="+mj-ea"/>
                <a:cs typeface="+mj-cs"/>
              </a:defRPr>
            </a:lvl1pPr>
          </a:lstStyle>
          <a:p>
            <a:pPr algn="ctr"/>
            <a:r>
              <a:rPr lang="en-US" sz="2800" b="1" dirty="0">
                <a:solidFill>
                  <a:srgbClr val="005A77"/>
                </a:solidFill>
                <a:latin typeface="Gotham Bold" pitchFamily="50" charset="0"/>
                <a:cs typeface="Gotham Bold" pitchFamily="50" charset="0"/>
              </a:rPr>
              <a:t>Synopsis of Amendments in Companies Rules</a:t>
            </a:r>
            <a:endParaRPr lang="en-GB" sz="28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5DE0CA5D-0D2B-43A4-AF1A-032E0A209139}"/>
              </a:ext>
            </a:extLst>
          </p:cNvPr>
          <p:cNvGrpSpPr/>
          <p:nvPr/>
        </p:nvGrpSpPr>
        <p:grpSpPr>
          <a:xfrm>
            <a:off x="5" y="4146843"/>
            <a:ext cx="12197609" cy="2776191"/>
            <a:chOff x="0" y="4092040"/>
            <a:chExt cx="12197609" cy="2776190"/>
          </a:xfrm>
        </p:grpSpPr>
        <p:sp>
          <p:nvSpPr>
            <p:cNvPr id="7" name="Rectangle 3">
              <a:extLst>
                <a:ext uri="{FF2B5EF4-FFF2-40B4-BE49-F238E27FC236}">
                  <a16:creationId xmlns:a16="http://schemas.microsoft.com/office/drawing/2014/main" id="{168AB8E0-2DF7-44E0-8356-70F66C007BBA}"/>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4">
              <a:extLst>
                <a:ext uri="{FF2B5EF4-FFF2-40B4-BE49-F238E27FC236}">
                  <a16:creationId xmlns:a16="http://schemas.microsoft.com/office/drawing/2014/main" id="{3EA35D90-654B-4E82-ACA3-CEA831B473D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9" name="Rectangle 8">
            <a:extLst>
              <a:ext uri="{FF2B5EF4-FFF2-40B4-BE49-F238E27FC236}">
                <a16:creationId xmlns:a16="http://schemas.microsoft.com/office/drawing/2014/main" id="{64F4EF01-702D-404B-9632-5C8A56D10004}"/>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graphicFrame>
        <p:nvGraphicFramePr>
          <p:cNvPr id="10" name="Table 9">
            <a:extLst>
              <a:ext uri="{FF2B5EF4-FFF2-40B4-BE49-F238E27FC236}">
                <a16:creationId xmlns:a16="http://schemas.microsoft.com/office/drawing/2014/main" id="{B342C57A-9734-4DC2-B01C-154E0529284D}"/>
              </a:ext>
            </a:extLst>
          </p:cNvPr>
          <p:cNvGraphicFramePr>
            <a:graphicFrameLocks noGrp="1"/>
          </p:cNvGraphicFramePr>
          <p:nvPr>
            <p:extLst>
              <p:ext uri="{D42A27DB-BD31-4B8C-83A1-F6EECF244321}">
                <p14:modId xmlns:p14="http://schemas.microsoft.com/office/powerpoint/2010/main" val="1683015474"/>
              </p:ext>
            </p:extLst>
          </p:nvPr>
        </p:nvGraphicFramePr>
        <p:xfrm>
          <a:off x="92765" y="662609"/>
          <a:ext cx="11900452" cy="5624496"/>
        </p:xfrm>
        <a:graphic>
          <a:graphicData uri="http://schemas.openxmlformats.org/drawingml/2006/table">
            <a:tbl>
              <a:tblPr firstRow="1" bandRow="1">
                <a:tableStyleId>{5C22544A-7EE6-4342-B048-85BDC9FD1C3A}</a:tableStyleId>
              </a:tblPr>
              <a:tblGrid>
                <a:gridCol w="5353878">
                  <a:extLst>
                    <a:ext uri="{9D8B030D-6E8A-4147-A177-3AD203B41FA5}">
                      <a16:colId xmlns:a16="http://schemas.microsoft.com/office/drawing/2014/main" val="20000"/>
                    </a:ext>
                  </a:extLst>
                </a:gridCol>
                <a:gridCol w="662609">
                  <a:extLst>
                    <a:ext uri="{9D8B030D-6E8A-4147-A177-3AD203B41FA5}">
                      <a16:colId xmlns:a16="http://schemas.microsoft.com/office/drawing/2014/main" val="20001"/>
                    </a:ext>
                  </a:extLst>
                </a:gridCol>
                <a:gridCol w="715618">
                  <a:extLst>
                    <a:ext uri="{9D8B030D-6E8A-4147-A177-3AD203B41FA5}">
                      <a16:colId xmlns:a16="http://schemas.microsoft.com/office/drawing/2014/main" val="20002"/>
                    </a:ext>
                  </a:extLst>
                </a:gridCol>
                <a:gridCol w="755373">
                  <a:extLst>
                    <a:ext uri="{9D8B030D-6E8A-4147-A177-3AD203B41FA5}">
                      <a16:colId xmlns:a16="http://schemas.microsoft.com/office/drawing/2014/main" val="20003"/>
                    </a:ext>
                  </a:extLst>
                </a:gridCol>
                <a:gridCol w="742122">
                  <a:extLst>
                    <a:ext uri="{9D8B030D-6E8A-4147-A177-3AD203B41FA5}">
                      <a16:colId xmlns:a16="http://schemas.microsoft.com/office/drawing/2014/main" val="20004"/>
                    </a:ext>
                  </a:extLst>
                </a:gridCol>
                <a:gridCol w="914482">
                  <a:extLst>
                    <a:ext uri="{9D8B030D-6E8A-4147-A177-3AD203B41FA5}">
                      <a16:colId xmlns:a16="http://schemas.microsoft.com/office/drawing/2014/main" val="20005"/>
                    </a:ext>
                  </a:extLst>
                </a:gridCol>
                <a:gridCol w="725361">
                  <a:extLst>
                    <a:ext uri="{9D8B030D-6E8A-4147-A177-3AD203B41FA5}">
                      <a16:colId xmlns:a16="http://schemas.microsoft.com/office/drawing/2014/main" val="20006"/>
                    </a:ext>
                  </a:extLst>
                </a:gridCol>
                <a:gridCol w="712171">
                  <a:extLst>
                    <a:ext uri="{9D8B030D-6E8A-4147-A177-3AD203B41FA5}">
                      <a16:colId xmlns:a16="http://schemas.microsoft.com/office/drawing/2014/main" val="1229069925"/>
                    </a:ext>
                  </a:extLst>
                </a:gridCol>
                <a:gridCol w="659419">
                  <a:extLst>
                    <a:ext uri="{9D8B030D-6E8A-4147-A177-3AD203B41FA5}">
                      <a16:colId xmlns:a16="http://schemas.microsoft.com/office/drawing/2014/main" val="2991765085"/>
                    </a:ext>
                  </a:extLst>
                </a:gridCol>
                <a:gridCol w="659419">
                  <a:extLst>
                    <a:ext uri="{9D8B030D-6E8A-4147-A177-3AD203B41FA5}">
                      <a16:colId xmlns:a16="http://schemas.microsoft.com/office/drawing/2014/main" val="3577293666"/>
                    </a:ext>
                  </a:extLst>
                </a:gridCol>
              </a:tblGrid>
              <a:tr h="351549">
                <a:tc>
                  <a:txBody>
                    <a:bodyPr/>
                    <a:lstStyle/>
                    <a:p>
                      <a:pPr algn="ctr"/>
                      <a:r>
                        <a:rPr lang="en-US" dirty="0"/>
                        <a:t>Particulars</a:t>
                      </a:r>
                    </a:p>
                  </a:txBody>
                  <a:tcPr/>
                </a:tc>
                <a:tc>
                  <a:txBody>
                    <a:bodyPr/>
                    <a:lstStyle/>
                    <a:p>
                      <a:pPr algn="ctr"/>
                      <a:r>
                        <a:rPr lang="en-US" dirty="0"/>
                        <a:t>2014</a:t>
                      </a:r>
                    </a:p>
                  </a:txBody>
                  <a:tcPr/>
                </a:tc>
                <a:tc>
                  <a:txBody>
                    <a:bodyPr/>
                    <a:lstStyle/>
                    <a:p>
                      <a:pPr algn="ctr"/>
                      <a:r>
                        <a:rPr lang="en-US" dirty="0"/>
                        <a:t>2015</a:t>
                      </a:r>
                    </a:p>
                  </a:txBody>
                  <a:tcPr/>
                </a:tc>
                <a:tc>
                  <a:txBody>
                    <a:bodyPr/>
                    <a:lstStyle/>
                    <a:p>
                      <a:pPr algn="ctr"/>
                      <a:r>
                        <a:rPr lang="en-US" dirty="0"/>
                        <a:t>2016</a:t>
                      </a:r>
                    </a:p>
                  </a:txBody>
                  <a:tcPr/>
                </a:tc>
                <a:tc>
                  <a:txBody>
                    <a:bodyPr/>
                    <a:lstStyle/>
                    <a:p>
                      <a:pPr algn="ctr"/>
                      <a:r>
                        <a:rPr lang="en-US" dirty="0"/>
                        <a:t>2017</a:t>
                      </a:r>
                    </a:p>
                  </a:txBody>
                  <a:tcPr/>
                </a:tc>
                <a:tc>
                  <a:txBody>
                    <a:bodyPr/>
                    <a:lstStyle/>
                    <a:p>
                      <a:pPr algn="ctr"/>
                      <a:r>
                        <a:rPr lang="en-US" dirty="0"/>
                        <a:t>2018</a:t>
                      </a:r>
                    </a:p>
                  </a:txBody>
                  <a:tcPr/>
                </a:tc>
                <a:tc>
                  <a:txBody>
                    <a:bodyPr/>
                    <a:lstStyle/>
                    <a:p>
                      <a:pPr algn="ctr"/>
                      <a:r>
                        <a:rPr lang="en-US" dirty="0"/>
                        <a:t>2019</a:t>
                      </a:r>
                    </a:p>
                  </a:txBody>
                  <a:tcPr/>
                </a:tc>
                <a:tc>
                  <a:txBody>
                    <a:bodyPr/>
                    <a:lstStyle/>
                    <a:p>
                      <a:pPr algn="ctr"/>
                      <a:r>
                        <a:rPr lang="en-US" dirty="0"/>
                        <a:t>2020</a:t>
                      </a:r>
                    </a:p>
                  </a:txBody>
                  <a:tcPr/>
                </a:tc>
                <a:tc>
                  <a:txBody>
                    <a:bodyPr/>
                    <a:lstStyle/>
                    <a:p>
                      <a:pPr algn="ctr"/>
                      <a:r>
                        <a:rPr lang="en-US" dirty="0"/>
                        <a:t>2021</a:t>
                      </a:r>
                    </a:p>
                  </a:txBody>
                  <a:tcPr/>
                </a:tc>
                <a:tc>
                  <a:txBody>
                    <a:bodyPr/>
                    <a:lstStyle/>
                    <a:p>
                      <a:pPr algn="ctr"/>
                      <a:r>
                        <a:rPr lang="en-US" dirty="0"/>
                        <a:t>Total</a:t>
                      </a:r>
                    </a:p>
                  </a:txBody>
                  <a:tcPr/>
                </a:tc>
                <a:extLst>
                  <a:ext uri="{0D108BD9-81ED-4DB2-BD59-A6C34878D82A}">
                    <a16:rowId xmlns:a16="http://schemas.microsoft.com/office/drawing/2014/main" val="10000"/>
                  </a:ext>
                </a:extLst>
              </a:tr>
              <a:tr h="351549">
                <a:tc>
                  <a:txBody>
                    <a:bodyPr/>
                    <a:lstStyle/>
                    <a:p>
                      <a:r>
                        <a:rPr lang="en-US" sz="1700" dirty="0"/>
                        <a:t>The Companies (Acceptance of Deposits) Rules, 2014</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b="1" dirty="0"/>
                        <a:t>10</a:t>
                      </a:r>
                    </a:p>
                  </a:txBody>
                  <a:tcPr/>
                </a:tc>
                <a:extLst>
                  <a:ext uri="{0D108BD9-81ED-4DB2-BD59-A6C34878D82A}">
                    <a16:rowId xmlns:a16="http://schemas.microsoft.com/office/drawing/2014/main" val="10002"/>
                  </a:ext>
                </a:extLst>
              </a:tr>
              <a:tr h="351549">
                <a:tc>
                  <a:txBody>
                    <a:bodyPr/>
                    <a:lstStyle/>
                    <a:p>
                      <a:r>
                        <a:rPr lang="en-US" sz="1700" dirty="0"/>
                        <a:t>The Companies (Accounts) Rules, 2014</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b="1" dirty="0"/>
                        <a:t>11</a:t>
                      </a:r>
                    </a:p>
                  </a:txBody>
                  <a:tcPr/>
                </a:tc>
                <a:extLst>
                  <a:ext uri="{0D108BD9-81ED-4DB2-BD59-A6C34878D82A}">
                    <a16:rowId xmlns:a16="http://schemas.microsoft.com/office/drawing/2014/main" val="10004"/>
                  </a:ext>
                </a:extLst>
              </a:tr>
              <a:tr h="351549">
                <a:tc>
                  <a:txBody>
                    <a:bodyPr/>
                    <a:lstStyle/>
                    <a:p>
                      <a:r>
                        <a:rPr lang="en-US" sz="1700" dirty="0"/>
                        <a:t>The Companies (Adjudication of Penalties) Rules, 2014</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b="1" dirty="0"/>
                        <a:t>1</a:t>
                      </a:r>
                    </a:p>
                  </a:txBody>
                  <a:tcPr/>
                </a:tc>
                <a:extLst>
                  <a:ext uri="{0D108BD9-81ED-4DB2-BD59-A6C34878D82A}">
                    <a16:rowId xmlns:a16="http://schemas.microsoft.com/office/drawing/2014/main" val="10005"/>
                  </a:ext>
                </a:extLst>
              </a:tr>
              <a:tr h="585914">
                <a:tc>
                  <a:txBody>
                    <a:bodyPr/>
                    <a:lstStyle/>
                    <a:p>
                      <a:r>
                        <a:rPr lang="en-US" sz="1700" dirty="0"/>
                        <a:t>The Companies (Appointment and Qualifications of Directors) Rules, 2014</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6</a:t>
                      </a:r>
                    </a:p>
                  </a:txBody>
                  <a:tcPr/>
                </a:tc>
                <a:tc>
                  <a:txBody>
                    <a:bodyPr/>
                    <a:lstStyle/>
                    <a:p>
                      <a:pPr algn="ctr"/>
                      <a:r>
                        <a:rPr lang="en-US" dirty="0"/>
                        <a:t>5</a:t>
                      </a:r>
                    </a:p>
                  </a:txBody>
                  <a:tcPr/>
                </a:tc>
                <a:tc>
                  <a:txBody>
                    <a:bodyPr/>
                    <a:lstStyle/>
                    <a:p>
                      <a:pPr algn="ctr"/>
                      <a:r>
                        <a:rPr lang="en-US" dirty="0"/>
                        <a:t>5</a:t>
                      </a:r>
                    </a:p>
                  </a:txBody>
                  <a:tcPr/>
                </a:tc>
                <a:tc>
                  <a:txBody>
                    <a:bodyPr/>
                    <a:lstStyle/>
                    <a:p>
                      <a:pPr algn="ctr"/>
                      <a:r>
                        <a:rPr lang="en-US" dirty="0"/>
                        <a:t>-</a:t>
                      </a:r>
                    </a:p>
                  </a:txBody>
                  <a:tcPr/>
                </a:tc>
                <a:tc>
                  <a:txBody>
                    <a:bodyPr/>
                    <a:lstStyle/>
                    <a:p>
                      <a:pPr algn="ctr"/>
                      <a:r>
                        <a:rPr lang="en-US" b="1" dirty="0"/>
                        <a:t>19</a:t>
                      </a:r>
                    </a:p>
                  </a:txBody>
                  <a:tcPr/>
                </a:tc>
                <a:extLst>
                  <a:ext uri="{0D108BD9-81ED-4DB2-BD59-A6C34878D82A}">
                    <a16:rowId xmlns:a16="http://schemas.microsoft.com/office/drawing/2014/main" val="10006"/>
                  </a:ext>
                </a:extLst>
              </a:tr>
              <a:tr h="585914">
                <a:tc>
                  <a:txBody>
                    <a:bodyPr/>
                    <a:lstStyle/>
                    <a:p>
                      <a:r>
                        <a:rPr lang="en-US" sz="1700" dirty="0"/>
                        <a:t>The Companies (Appointment and Remuneration of Managerial Personnel) Rules, 2014</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b="1" dirty="0"/>
                        <a:t>4</a:t>
                      </a:r>
                    </a:p>
                  </a:txBody>
                  <a:tcPr/>
                </a:tc>
                <a:extLst>
                  <a:ext uri="{0D108BD9-81ED-4DB2-BD59-A6C34878D82A}">
                    <a16:rowId xmlns:a16="http://schemas.microsoft.com/office/drawing/2014/main" val="10007"/>
                  </a:ext>
                </a:extLst>
              </a:tr>
              <a:tr h="1083942">
                <a:tc>
                  <a:txBody>
                    <a:bodyPr/>
                    <a:lstStyle/>
                    <a:p>
                      <a:r>
                        <a:rPr lang="en-US" sz="1700" dirty="0"/>
                        <a:t>The Investor Education and Protection Fund Authority (Appointment of Chairperson and Members, holding meetings and provision for offices and officers) Rules, 2016</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b="1" dirty="0"/>
                        <a:t>1</a:t>
                      </a:r>
                    </a:p>
                  </a:txBody>
                  <a:tcPr/>
                </a:tc>
                <a:extLst>
                  <a:ext uri="{0D108BD9-81ED-4DB2-BD59-A6C34878D82A}">
                    <a16:rowId xmlns:a16="http://schemas.microsoft.com/office/drawing/2014/main" val="10008"/>
                  </a:ext>
                </a:extLst>
              </a:tr>
              <a:tr h="615210">
                <a:tc>
                  <a:txBody>
                    <a:bodyPr/>
                    <a:lstStyle/>
                    <a:p>
                      <a:r>
                        <a:rPr lang="en-US" sz="1700" dirty="0"/>
                        <a:t>The Investor Education and Protection Fund Authority (Accounting, Audit, Transfer and Refund) Rules, 2016</a:t>
                      </a:r>
                    </a:p>
                  </a:txBody>
                  <a:tcPr/>
                </a:tc>
                <a:tc>
                  <a:txBody>
                    <a:bodyPr/>
                    <a:lstStyle/>
                    <a:p>
                      <a:pPr algn="ctr"/>
                      <a:r>
                        <a:rPr lang="en-US" dirty="0"/>
                        <a:t>-</a:t>
                      </a:r>
                    </a:p>
                  </a:txBody>
                  <a:tcPr/>
                </a:tc>
                <a:tc>
                  <a:txBody>
                    <a:bodyPr/>
                    <a:lstStyle/>
                    <a:p>
                      <a:pPr algn="ctr"/>
                      <a:r>
                        <a:rPr lang="en-US" dirty="0"/>
                        <a:t>-</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t>-</a:t>
                      </a:r>
                    </a:p>
                    <a:p>
                      <a:pPr algn="ctr"/>
                      <a:endParaRPr lang="en-US" dirty="0"/>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2</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b="1" dirty="0"/>
                        <a:t>3</a:t>
                      </a:r>
                    </a:p>
                  </a:txBody>
                  <a:tcPr/>
                </a:tc>
                <a:extLst>
                  <a:ext uri="{0D108BD9-81ED-4DB2-BD59-A6C34878D82A}">
                    <a16:rowId xmlns:a16="http://schemas.microsoft.com/office/drawing/2014/main" val="2296248422"/>
                  </a:ext>
                </a:extLst>
              </a:tr>
              <a:tr h="61521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(Audit and Auditors) Rules, 2014</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t>2</a:t>
                      </a:r>
                    </a:p>
                    <a:p>
                      <a:pPr algn="ctr"/>
                      <a:endParaRPr lang="en-US" dirty="0"/>
                    </a:p>
                  </a:txBody>
                  <a:tcPr/>
                </a:tc>
                <a:tc>
                  <a:txBody>
                    <a:bodyPr/>
                    <a:lstStyle/>
                    <a:p>
                      <a:pPr algn="ctr"/>
                      <a:r>
                        <a:rPr lang="en-US" dirty="0"/>
                        <a:t>3</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2</a:t>
                      </a:r>
                    </a:p>
                  </a:txBody>
                  <a:tcPr/>
                </a:tc>
                <a:tc>
                  <a:txBody>
                    <a:bodyPr/>
                    <a:lstStyle/>
                    <a:p>
                      <a:pPr algn="ctr"/>
                      <a:r>
                        <a:rPr lang="en-US" b="1" dirty="0"/>
                        <a:t>9</a:t>
                      </a:r>
                    </a:p>
                  </a:txBody>
                  <a:tcPr/>
                </a:tc>
                <a:extLst>
                  <a:ext uri="{0D108BD9-81ED-4DB2-BD59-A6C34878D82A}">
                    <a16:rowId xmlns:a16="http://schemas.microsoft.com/office/drawing/2014/main" val="1683614365"/>
                  </a:ext>
                </a:extLst>
              </a:tr>
              <a:tr h="534336">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(Authorised to Registered) Rules, 2014</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2</a:t>
                      </a:r>
                    </a:p>
                  </a:txBody>
                  <a:tcPr/>
                </a:tc>
                <a:tc>
                  <a:txBody>
                    <a:bodyPr/>
                    <a:lstStyle/>
                    <a:p>
                      <a:pPr algn="ctr"/>
                      <a:r>
                        <a:rPr lang="en-US" dirty="0"/>
                        <a:t>-</a:t>
                      </a:r>
                    </a:p>
                  </a:txBody>
                  <a:tcPr/>
                </a:tc>
                <a:tc>
                  <a:txBody>
                    <a:bodyPr/>
                    <a:lstStyle/>
                    <a:p>
                      <a:pPr algn="ctr"/>
                      <a:r>
                        <a:rPr lang="en-US" b="1" dirty="0"/>
                        <a:t>-</a:t>
                      </a:r>
                    </a:p>
                  </a:txBody>
                  <a:tcPr/>
                </a:tc>
                <a:tc>
                  <a:txBody>
                    <a:bodyPr/>
                    <a:lstStyle/>
                    <a:p>
                      <a:pPr algn="ctr"/>
                      <a:r>
                        <a:rPr lang="en-US" dirty="0"/>
                        <a:t>-</a:t>
                      </a:r>
                    </a:p>
                  </a:txBody>
                  <a:tcPr/>
                </a:tc>
                <a:tc>
                  <a:txBody>
                    <a:bodyPr/>
                    <a:lstStyle/>
                    <a:p>
                      <a:pPr algn="ctr"/>
                      <a:r>
                        <a:rPr lang="en-US" b="1" dirty="0"/>
                        <a:t>3</a:t>
                      </a:r>
                    </a:p>
                  </a:txBody>
                  <a:tcPr/>
                </a:tc>
                <a:extLst>
                  <a:ext uri="{0D108BD9-81ED-4DB2-BD59-A6C34878D82A}">
                    <a16:rowId xmlns:a16="http://schemas.microsoft.com/office/drawing/2014/main" val="2887709592"/>
                  </a:ext>
                </a:extLst>
              </a:tr>
            </a:tbl>
          </a:graphicData>
        </a:graphic>
      </p:graphicFrame>
    </p:spTree>
    <p:extLst>
      <p:ext uri="{BB962C8B-B14F-4D97-AF65-F5344CB8AC3E}">
        <p14:creationId xmlns:p14="http://schemas.microsoft.com/office/powerpoint/2010/main" val="9912896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06E2EF3-324B-4F16-9737-90B2D1E31F6D}"/>
              </a:ext>
            </a:extLst>
          </p:cNvPr>
          <p:cNvSpPr>
            <a:spLocks noGrp="1"/>
          </p:cNvSpPr>
          <p:nvPr>
            <p:ph type="sldNum" sz="quarter" idx="12"/>
          </p:nvPr>
        </p:nvSpPr>
        <p:spPr/>
        <p:txBody>
          <a:bodyPr/>
          <a:lstStyle/>
          <a:p>
            <a:fld id="{C89ECA43-08A4-4287-9628-00A1F26E96A3}" type="slidenum">
              <a:rPr lang="en-GB" smtClean="0"/>
              <a:t>24</a:t>
            </a:fld>
            <a:endParaRPr lang="en-GB" dirty="0"/>
          </a:p>
        </p:txBody>
      </p:sp>
      <p:sp>
        <p:nvSpPr>
          <p:cNvPr id="5" name="Title 1">
            <a:extLst>
              <a:ext uri="{FF2B5EF4-FFF2-40B4-BE49-F238E27FC236}">
                <a16:creationId xmlns:a16="http://schemas.microsoft.com/office/drawing/2014/main" id="{72DC3E12-B008-49FF-9A07-FD75AA8B47C4}"/>
              </a:ext>
            </a:extLst>
          </p:cNvPr>
          <p:cNvSpPr txBox="1">
            <a:spLocks/>
          </p:cNvSpPr>
          <p:nvPr/>
        </p:nvSpPr>
        <p:spPr>
          <a:xfrm>
            <a:off x="872856" y="106255"/>
            <a:ext cx="10515600" cy="556703"/>
          </a:xfrm>
          <a:prstGeom prst="rect">
            <a:avLst/>
          </a:prstGeom>
        </p:spPr>
        <p:txBody>
          <a:bodyPr vert="horz" lIns="91440" tIns="45720" rIns="91440" bIns="45720" rtlCol="0" anchor="t">
            <a:normAutofit/>
          </a:bodyPr>
          <a:lstStyle>
            <a:lvl1pPr algn="l" defTabSz="914377" rtl="0" eaLnBrk="1" latinLnBrk="0" hangingPunct="1">
              <a:lnSpc>
                <a:spcPct val="90000"/>
              </a:lnSpc>
              <a:spcBef>
                <a:spcPct val="0"/>
              </a:spcBef>
              <a:buNone/>
              <a:defRPr sz="900" kern="1200">
                <a:solidFill>
                  <a:srgbClr val="FFFF00"/>
                </a:solidFill>
                <a:latin typeface="+mj-lt"/>
                <a:ea typeface="+mj-ea"/>
                <a:cs typeface="+mj-cs"/>
              </a:defRPr>
            </a:lvl1pPr>
          </a:lstStyle>
          <a:p>
            <a:pPr algn="ctr"/>
            <a:r>
              <a:rPr lang="en-US" sz="2800" b="1" dirty="0">
                <a:solidFill>
                  <a:srgbClr val="005A77"/>
                </a:solidFill>
                <a:latin typeface="Gotham Bold" pitchFamily="50" charset="0"/>
                <a:cs typeface="Gotham Bold" pitchFamily="50" charset="0"/>
              </a:rPr>
              <a:t>Synopsis of Amendments in Companies Rules</a:t>
            </a:r>
            <a:endParaRPr lang="en-GB" sz="28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944BE13D-236F-49EA-9BE3-064A776F330D}"/>
              </a:ext>
            </a:extLst>
          </p:cNvPr>
          <p:cNvGrpSpPr/>
          <p:nvPr/>
        </p:nvGrpSpPr>
        <p:grpSpPr>
          <a:xfrm>
            <a:off x="5" y="4146843"/>
            <a:ext cx="12197609" cy="2776191"/>
            <a:chOff x="0" y="4092040"/>
            <a:chExt cx="12197609" cy="2776190"/>
          </a:xfrm>
        </p:grpSpPr>
        <p:sp>
          <p:nvSpPr>
            <p:cNvPr id="7" name="Rectangle 3">
              <a:extLst>
                <a:ext uri="{FF2B5EF4-FFF2-40B4-BE49-F238E27FC236}">
                  <a16:creationId xmlns:a16="http://schemas.microsoft.com/office/drawing/2014/main" id="{524C8E6D-F25E-4A46-B5FC-363895EAF2FE}"/>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4">
              <a:extLst>
                <a:ext uri="{FF2B5EF4-FFF2-40B4-BE49-F238E27FC236}">
                  <a16:creationId xmlns:a16="http://schemas.microsoft.com/office/drawing/2014/main" id="{82C4FB14-0AE7-4FD8-A755-0530371DBF22}"/>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9" name="Rectangle 8">
            <a:extLst>
              <a:ext uri="{FF2B5EF4-FFF2-40B4-BE49-F238E27FC236}">
                <a16:creationId xmlns:a16="http://schemas.microsoft.com/office/drawing/2014/main" id="{7E085AB8-67D2-405D-8710-3DC43A0E4AA7}"/>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graphicFrame>
        <p:nvGraphicFramePr>
          <p:cNvPr id="10" name="Table 9">
            <a:extLst>
              <a:ext uri="{FF2B5EF4-FFF2-40B4-BE49-F238E27FC236}">
                <a16:creationId xmlns:a16="http://schemas.microsoft.com/office/drawing/2014/main" id="{4368995B-B1C9-449B-8F07-8AFAF75B377F}"/>
              </a:ext>
            </a:extLst>
          </p:cNvPr>
          <p:cNvGraphicFramePr>
            <a:graphicFrameLocks noGrp="1"/>
          </p:cNvGraphicFramePr>
          <p:nvPr>
            <p:extLst>
              <p:ext uri="{D42A27DB-BD31-4B8C-83A1-F6EECF244321}">
                <p14:modId xmlns:p14="http://schemas.microsoft.com/office/powerpoint/2010/main" val="1781799801"/>
              </p:ext>
            </p:extLst>
          </p:nvPr>
        </p:nvGraphicFramePr>
        <p:xfrm>
          <a:off x="106017" y="622864"/>
          <a:ext cx="11780702" cy="5478602"/>
        </p:xfrm>
        <a:graphic>
          <a:graphicData uri="http://schemas.openxmlformats.org/drawingml/2006/table">
            <a:tbl>
              <a:tblPr firstRow="1" bandRow="1">
                <a:tableStyleId>{5C22544A-7EE6-4342-B048-85BDC9FD1C3A}</a:tableStyleId>
              </a:tblPr>
              <a:tblGrid>
                <a:gridCol w="5565913">
                  <a:extLst>
                    <a:ext uri="{9D8B030D-6E8A-4147-A177-3AD203B41FA5}">
                      <a16:colId xmlns:a16="http://schemas.microsoft.com/office/drawing/2014/main" val="20000"/>
                    </a:ext>
                  </a:extLst>
                </a:gridCol>
                <a:gridCol w="675861">
                  <a:extLst>
                    <a:ext uri="{9D8B030D-6E8A-4147-A177-3AD203B41FA5}">
                      <a16:colId xmlns:a16="http://schemas.microsoft.com/office/drawing/2014/main" val="20001"/>
                    </a:ext>
                  </a:extLst>
                </a:gridCol>
                <a:gridCol w="675861">
                  <a:extLst>
                    <a:ext uri="{9D8B030D-6E8A-4147-A177-3AD203B41FA5}">
                      <a16:colId xmlns:a16="http://schemas.microsoft.com/office/drawing/2014/main" val="20002"/>
                    </a:ext>
                  </a:extLst>
                </a:gridCol>
                <a:gridCol w="662609">
                  <a:extLst>
                    <a:ext uri="{9D8B030D-6E8A-4147-A177-3AD203B41FA5}">
                      <a16:colId xmlns:a16="http://schemas.microsoft.com/office/drawing/2014/main" val="20003"/>
                    </a:ext>
                  </a:extLst>
                </a:gridCol>
                <a:gridCol w="689113">
                  <a:extLst>
                    <a:ext uri="{9D8B030D-6E8A-4147-A177-3AD203B41FA5}">
                      <a16:colId xmlns:a16="http://schemas.microsoft.com/office/drawing/2014/main" val="20004"/>
                    </a:ext>
                  </a:extLst>
                </a:gridCol>
                <a:gridCol w="702365">
                  <a:extLst>
                    <a:ext uri="{9D8B030D-6E8A-4147-A177-3AD203B41FA5}">
                      <a16:colId xmlns:a16="http://schemas.microsoft.com/office/drawing/2014/main" val="20005"/>
                    </a:ext>
                  </a:extLst>
                </a:gridCol>
                <a:gridCol w="649357">
                  <a:extLst>
                    <a:ext uri="{9D8B030D-6E8A-4147-A177-3AD203B41FA5}">
                      <a16:colId xmlns:a16="http://schemas.microsoft.com/office/drawing/2014/main" val="20006"/>
                    </a:ext>
                  </a:extLst>
                </a:gridCol>
                <a:gridCol w="702365">
                  <a:extLst>
                    <a:ext uri="{9D8B030D-6E8A-4147-A177-3AD203B41FA5}">
                      <a16:colId xmlns:a16="http://schemas.microsoft.com/office/drawing/2014/main" val="107259477"/>
                    </a:ext>
                  </a:extLst>
                </a:gridCol>
                <a:gridCol w="702365">
                  <a:extLst>
                    <a:ext uri="{9D8B030D-6E8A-4147-A177-3AD203B41FA5}">
                      <a16:colId xmlns:a16="http://schemas.microsoft.com/office/drawing/2014/main" val="599928136"/>
                    </a:ext>
                  </a:extLst>
                </a:gridCol>
                <a:gridCol w="754893">
                  <a:extLst>
                    <a:ext uri="{9D8B030D-6E8A-4147-A177-3AD203B41FA5}">
                      <a16:colId xmlns:a16="http://schemas.microsoft.com/office/drawing/2014/main" val="2412360260"/>
                    </a:ext>
                  </a:extLst>
                </a:gridCol>
              </a:tblGrid>
              <a:tr h="361081">
                <a:tc>
                  <a:txBody>
                    <a:bodyPr/>
                    <a:lstStyle/>
                    <a:p>
                      <a:pPr algn="ctr"/>
                      <a:r>
                        <a:rPr lang="en-US" sz="1800" dirty="0"/>
                        <a:t>Particulars</a:t>
                      </a:r>
                    </a:p>
                  </a:txBody>
                  <a:tcPr/>
                </a:tc>
                <a:tc>
                  <a:txBody>
                    <a:bodyPr/>
                    <a:lstStyle/>
                    <a:p>
                      <a:pPr algn="ctr"/>
                      <a:r>
                        <a:rPr lang="en-US" sz="1800" dirty="0"/>
                        <a:t>2014</a:t>
                      </a:r>
                    </a:p>
                  </a:txBody>
                  <a:tcPr/>
                </a:tc>
                <a:tc>
                  <a:txBody>
                    <a:bodyPr/>
                    <a:lstStyle/>
                    <a:p>
                      <a:pPr algn="ctr"/>
                      <a:r>
                        <a:rPr lang="en-US" sz="1800" dirty="0"/>
                        <a:t>2015</a:t>
                      </a:r>
                    </a:p>
                  </a:txBody>
                  <a:tcPr/>
                </a:tc>
                <a:tc>
                  <a:txBody>
                    <a:bodyPr/>
                    <a:lstStyle/>
                    <a:p>
                      <a:pPr algn="ctr"/>
                      <a:r>
                        <a:rPr lang="en-US" sz="1800" dirty="0"/>
                        <a:t>2016</a:t>
                      </a:r>
                    </a:p>
                  </a:txBody>
                  <a:tcPr/>
                </a:tc>
                <a:tc>
                  <a:txBody>
                    <a:bodyPr/>
                    <a:lstStyle/>
                    <a:p>
                      <a:pPr algn="ctr"/>
                      <a:r>
                        <a:rPr lang="en-US" sz="1800" dirty="0"/>
                        <a:t>2017</a:t>
                      </a:r>
                    </a:p>
                  </a:txBody>
                  <a:tcPr/>
                </a:tc>
                <a:tc>
                  <a:txBody>
                    <a:bodyPr/>
                    <a:lstStyle/>
                    <a:p>
                      <a:pPr algn="ctr"/>
                      <a:r>
                        <a:rPr lang="en-US" sz="1800" dirty="0"/>
                        <a:t>2018</a:t>
                      </a:r>
                    </a:p>
                  </a:txBody>
                  <a:tcPr/>
                </a:tc>
                <a:tc>
                  <a:txBody>
                    <a:bodyPr/>
                    <a:lstStyle/>
                    <a:p>
                      <a:pPr algn="ctr"/>
                      <a:r>
                        <a:rPr lang="en-US" sz="1800" dirty="0"/>
                        <a:t>2019</a:t>
                      </a:r>
                    </a:p>
                  </a:txBody>
                  <a:tcPr/>
                </a:tc>
                <a:tc>
                  <a:txBody>
                    <a:bodyPr/>
                    <a:lstStyle/>
                    <a:p>
                      <a:pPr algn="ctr"/>
                      <a:r>
                        <a:rPr lang="en-US" sz="1800" dirty="0"/>
                        <a:t>2020</a:t>
                      </a:r>
                    </a:p>
                  </a:txBody>
                  <a:tcPr/>
                </a:tc>
                <a:tc>
                  <a:txBody>
                    <a:bodyPr/>
                    <a:lstStyle/>
                    <a:p>
                      <a:pPr algn="ctr"/>
                      <a:r>
                        <a:rPr lang="en-US" sz="1800" dirty="0"/>
                        <a:t>2021</a:t>
                      </a:r>
                    </a:p>
                  </a:txBody>
                  <a:tcPr/>
                </a:tc>
                <a:tc>
                  <a:txBody>
                    <a:bodyPr/>
                    <a:lstStyle/>
                    <a:p>
                      <a:pPr algn="ctr"/>
                      <a:r>
                        <a:rPr lang="en-US" sz="1800" dirty="0"/>
                        <a:t>Total</a:t>
                      </a:r>
                    </a:p>
                  </a:txBody>
                  <a:tcPr/>
                </a:tc>
                <a:extLst>
                  <a:ext uri="{0D108BD9-81ED-4DB2-BD59-A6C34878D82A}">
                    <a16:rowId xmlns:a16="http://schemas.microsoft.com/office/drawing/2014/main" val="10000"/>
                  </a:ext>
                </a:extLst>
              </a:tr>
              <a:tr h="361081">
                <a:tc>
                  <a:txBody>
                    <a:bodyPr/>
                    <a:lstStyle/>
                    <a:p>
                      <a:r>
                        <a:rPr lang="en-US" sz="1700" dirty="0"/>
                        <a:t>The Companies (Compromises, Arrangements and Amalgamations) Rules, 2016</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2</a:t>
                      </a:r>
                    </a:p>
                  </a:txBody>
                  <a:tcPr/>
                </a:tc>
                <a:tc>
                  <a:txBody>
                    <a:bodyPr/>
                    <a:lstStyle/>
                    <a:p>
                      <a:pPr algn="ctr"/>
                      <a:r>
                        <a:rPr lang="en-US" dirty="0"/>
                        <a:t>1</a:t>
                      </a:r>
                    </a:p>
                  </a:txBody>
                  <a:tcPr/>
                </a:tc>
                <a:tc>
                  <a:txBody>
                    <a:bodyPr/>
                    <a:lstStyle/>
                    <a:p>
                      <a:pPr algn="ctr"/>
                      <a:r>
                        <a:rPr lang="en-US" b="1" dirty="0"/>
                        <a:t>4</a:t>
                      </a:r>
                    </a:p>
                  </a:txBody>
                  <a:tcPr/>
                </a:tc>
                <a:extLst>
                  <a:ext uri="{0D108BD9-81ED-4DB2-BD59-A6C34878D82A}">
                    <a16:rowId xmlns:a16="http://schemas.microsoft.com/office/drawing/2014/main" val="10002"/>
                  </a:ext>
                </a:extLst>
              </a:tr>
              <a:tr h="601802">
                <a:tc>
                  <a:txBody>
                    <a:bodyPr/>
                    <a:lstStyle/>
                    <a:p>
                      <a:r>
                        <a:rPr lang="en-US" sz="1700" dirty="0"/>
                        <a:t>The Companies (Cost Records and Audit) Rules, 2014</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b="1" dirty="0"/>
                        <a:t>6</a:t>
                      </a:r>
                    </a:p>
                  </a:txBody>
                  <a:tcPr/>
                </a:tc>
                <a:extLst>
                  <a:ext uri="{0D108BD9-81ED-4DB2-BD59-A6C34878D82A}">
                    <a16:rowId xmlns:a16="http://schemas.microsoft.com/office/drawing/2014/main" val="10003"/>
                  </a:ext>
                </a:extLst>
              </a:tr>
              <a:tr h="361081">
                <a:tc>
                  <a:txBody>
                    <a:bodyPr/>
                    <a:lstStyle/>
                    <a:p>
                      <a:r>
                        <a:rPr lang="en-US" sz="1700" dirty="0"/>
                        <a:t>The Companies (Corporate Social Responsibility Policy) Rules, 2014</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b="1" dirty="0"/>
                        <a:t>6</a:t>
                      </a:r>
                    </a:p>
                  </a:txBody>
                  <a:tcPr/>
                </a:tc>
                <a:extLst>
                  <a:ext uri="{0D108BD9-81ED-4DB2-BD59-A6C34878D82A}">
                    <a16:rowId xmlns:a16="http://schemas.microsoft.com/office/drawing/2014/main" val="10004"/>
                  </a:ext>
                </a:extLst>
              </a:tr>
              <a:tr h="361081">
                <a:tc>
                  <a:txBody>
                    <a:bodyPr/>
                    <a:lstStyle/>
                    <a:p>
                      <a:r>
                        <a:rPr lang="en-US" sz="1700" dirty="0"/>
                        <a:t>The Companies (Declaration and Payment of Dividend) Rules, 2014</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b="1" dirty="0"/>
                        <a:t>3</a:t>
                      </a:r>
                    </a:p>
                  </a:txBody>
                  <a:tcPr/>
                </a:tc>
                <a:extLst>
                  <a:ext uri="{0D108BD9-81ED-4DB2-BD59-A6C34878D82A}">
                    <a16:rowId xmlns:a16="http://schemas.microsoft.com/office/drawing/2014/main" val="10005"/>
                  </a:ext>
                </a:extLst>
              </a:tr>
              <a:tr h="361081">
                <a:tc>
                  <a:txBody>
                    <a:bodyPr/>
                    <a:lstStyle/>
                    <a:p>
                      <a:r>
                        <a:rPr lang="en-US" sz="1700" dirty="0"/>
                        <a:t>The Companies (Filing of Documents and Forms in XBRL) Rules,2015</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b="1" dirty="0"/>
                        <a:t>4</a:t>
                      </a:r>
                    </a:p>
                  </a:txBody>
                  <a:tcPr/>
                </a:tc>
                <a:extLst>
                  <a:ext uri="{0D108BD9-81ED-4DB2-BD59-A6C34878D82A}">
                    <a16:rowId xmlns:a16="http://schemas.microsoft.com/office/drawing/2014/main" val="10006"/>
                  </a:ext>
                </a:extLst>
              </a:tr>
              <a:tr h="361081">
                <a:tc>
                  <a:txBody>
                    <a:bodyPr/>
                    <a:lstStyle/>
                    <a:p>
                      <a:r>
                        <a:rPr lang="en-US" sz="1700" dirty="0"/>
                        <a:t>The Companies (Incorporation) Rules, 2014</a:t>
                      </a:r>
                    </a:p>
                  </a:txBody>
                  <a:tcPr/>
                </a:tc>
                <a:tc>
                  <a:txBody>
                    <a:bodyPr/>
                    <a:lstStyle/>
                    <a:p>
                      <a:pPr algn="ctr"/>
                      <a:r>
                        <a:rPr lang="en-US" dirty="0"/>
                        <a:t>-</a:t>
                      </a:r>
                    </a:p>
                  </a:txBody>
                  <a:tcPr/>
                </a:tc>
                <a:tc>
                  <a:txBody>
                    <a:bodyPr/>
                    <a:lstStyle/>
                    <a:p>
                      <a:pPr algn="ctr"/>
                      <a:r>
                        <a:rPr lang="en-US" dirty="0"/>
                        <a:t>2</a:t>
                      </a:r>
                    </a:p>
                  </a:txBody>
                  <a:tcPr/>
                </a:tc>
                <a:tc>
                  <a:txBody>
                    <a:bodyPr/>
                    <a:lstStyle/>
                    <a:p>
                      <a:pPr algn="ctr"/>
                      <a:r>
                        <a:rPr lang="en-US" dirty="0"/>
                        <a:t>5</a:t>
                      </a:r>
                    </a:p>
                  </a:txBody>
                  <a:tcPr/>
                </a:tc>
                <a:tc>
                  <a:txBody>
                    <a:bodyPr/>
                    <a:lstStyle/>
                    <a:p>
                      <a:pPr algn="ctr"/>
                      <a:r>
                        <a:rPr lang="en-US" dirty="0"/>
                        <a:t>2</a:t>
                      </a:r>
                    </a:p>
                  </a:txBody>
                  <a:tcPr/>
                </a:tc>
                <a:tc>
                  <a:txBody>
                    <a:bodyPr/>
                    <a:lstStyle/>
                    <a:p>
                      <a:pPr algn="ctr"/>
                      <a:r>
                        <a:rPr lang="en-US" dirty="0"/>
                        <a:t>4</a:t>
                      </a:r>
                    </a:p>
                  </a:txBody>
                  <a:tcPr/>
                </a:tc>
                <a:tc>
                  <a:txBody>
                    <a:bodyPr/>
                    <a:lstStyle/>
                    <a:p>
                      <a:pPr algn="ctr"/>
                      <a:r>
                        <a:rPr lang="en-US" dirty="0"/>
                        <a:t>6</a:t>
                      </a:r>
                    </a:p>
                  </a:txBody>
                  <a:tcPr/>
                </a:tc>
                <a:tc>
                  <a:txBody>
                    <a:bodyPr/>
                    <a:lstStyle/>
                    <a:p>
                      <a:pPr algn="ctr"/>
                      <a:r>
                        <a:rPr lang="en-US" dirty="0"/>
                        <a:t>3</a:t>
                      </a:r>
                    </a:p>
                  </a:txBody>
                  <a:tcPr/>
                </a:tc>
                <a:tc>
                  <a:txBody>
                    <a:bodyPr/>
                    <a:lstStyle/>
                    <a:p>
                      <a:pPr algn="ctr"/>
                      <a:r>
                        <a:rPr lang="en-US" dirty="0"/>
                        <a:t>2</a:t>
                      </a:r>
                    </a:p>
                  </a:txBody>
                  <a:tcPr/>
                </a:tc>
                <a:tc>
                  <a:txBody>
                    <a:bodyPr/>
                    <a:lstStyle/>
                    <a:p>
                      <a:pPr algn="ctr"/>
                      <a:r>
                        <a:rPr lang="en-US" b="1" dirty="0"/>
                        <a:t>24</a:t>
                      </a:r>
                    </a:p>
                  </a:txBody>
                  <a:tcPr/>
                </a:tc>
                <a:extLst>
                  <a:ext uri="{0D108BD9-81ED-4DB2-BD59-A6C34878D82A}">
                    <a16:rowId xmlns:a16="http://schemas.microsoft.com/office/drawing/2014/main" val="10007"/>
                  </a:ext>
                </a:extLst>
              </a:tr>
              <a:tr h="361081">
                <a:tc>
                  <a:txBody>
                    <a:bodyPr/>
                    <a:lstStyle/>
                    <a:p>
                      <a:r>
                        <a:rPr lang="en-US" sz="1700" dirty="0"/>
                        <a:t>The Companies (Indian Accounting Standards) Rules, 2015</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b="1" dirty="0"/>
                        <a:t>3</a:t>
                      </a:r>
                    </a:p>
                  </a:txBody>
                  <a:tcPr/>
                </a:tc>
                <a:extLst>
                  <a:ext uri="{0D108BD9-81ED-4DB2-BD59-A6C34878D82A}">
                    <a16:rowId xmlns:a16="http://schemas.microsoft.com/office/drawing/2014/main" val="10009"/>
                  </a:ext>
                </a:extLst>
              </a:tr>
              <a:tr h="361081">
                <a:tc>
                  <a:txBody>
                    <a:bodyPr/>
                    <a:lstStyle/>
                    <a:p>
                      <a:r>
                        <a:rPr lang="en-US" sz="1700" dirty="0"/>
                        <a:t>The Companies (Issue of Global Depository Receipts) Rules, 2014</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b="1" dirty="0"/>
                        <a:t>1</a:t>
                      </a:r>
                    </a:p>
                  </a:txBody>
                  <a:tcPr/>
                </a:tc>
                <a:extLst>
                  <a:ext uri="{0D108BD9-81ED-4DB2-BD59-A6C34878D82A}">
                    <a16:rowId xmlns:a16="http://schemas.microsoft.com/office/drawing/2014/main" val="10010"/>
                  </a:ext>
                </a:extLst>
              </a:tr>
              <a:tr h="36108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50" dirty="0"/>
                        <a:t>The Companies (Management and Administration) Rules, 2014</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t>2</a:t>
                      </a:r>
                    </a:p>
                  </a:txBody>
                  <a:tcPr/>
                </a:tc>
                <a:tc>
                  <a:txBody>
                    <a:bodyPr/>
                    <a:lstStyle/>
                    <a:p>
                      <a:pPr algn="ctr"/>
                      <a:r>
                        <a:rPr lang="en-US" dirty="0"/>
                        <a:t>4</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2</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b="1" dirty="0"/>
                        <a:t>11</a:t>
                      </a:r>
                    </a:p>
                  </a:txBody>
                  <a:tcPr/>
                </a:tc>
                <a:extLst>
                  <a:ext uri="{0D108BD9-81ED-4DB2-BD59-A6C34878D82A}">
                    <a16:rowId xmlns:a16="http://schemas.microsoft.com/office/drawing/2014/main" val="3155622410"/>
                  </a:ext>
                </a:extLst>
              </a:tr>
              <a:tr h="36108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50" dirty="0"/>
                        <a:t>The Companies (Meetings of Board and its Powers) Rules, 2014</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t>2</a:t>
                      </a:r>
                    </a:p>
                  </a:txBody>
                  <a:tcPr/>
                </a:tc>
                <a:tc>
                  <a:txBody>
                    <a:bodyPr/>
                    <a:lstStyle/>
                    <a:p>
                      <a:pPr algn="ctr"/>
                      <a:r>
                        <a:rPr lang="en-US" dirty="0"/>
                        <a:t>2</a:t>
                      </a:r>
                    </a:p>
                  </a:txBody>
                  <a:tcPr/>
                </a:tc>
                <a:tc>
                  <a:txBody>
                    <a:bodyPr/>
                    <a:lstStyle/>
                    <a:p>
                      <a:pPr algn="ctr"/>
                      <a:r>
                        <a:rPr lang="en-US" dirty="0"/>
                        <a:t>-</a:t>
                      </a:r>
                    </a:p>
                  </a:txBody>
                  <a:tcPr/>
                </a:tc>
                <a:tc>
                  <a:txBody>
                    <a:bodyPr/>
                    <a:lstStyle/>
                    <a:p>
                      <a:pPr algn="ctr"/>
                      <a:r>
                        <a:rPr lang="en-US" dirty="0"/>
                        <a:t>2</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4</a:t>
                      </a:r>
                    </a:p>
                  </a:txBody>
                  <a:tcPr/>
                </a:tc>
                <a:tc>
                  <a:txBody>
                    <a:bodyPr/>
                    <a:lstStyle/>
                    <a:p>
                      <a:pPr algn="ctr"/>
                      <a:r>
                        <a:rPr lang="en-US" dirty="0"/>
                        <a:t>-</a:t>
                      </a:r>
                    </a:p>
                  </a:txBody>
                  <a:tcPr/>
                </a:tc>
                <a:tc>
                  <a:txBody>
                    <a:bodyPr/>
                    <a:lstStyle/>
                    <a:p>
                      <a:pPr algn="ctr"/>
                      <a:r>
                        <a:rPr lang="en-US" b="1" dirty="0"/>
                        <a:t>13</a:t>
                      </a:r>
                    </a:p>
                  </a:txBody>
                  <a:tcPr/>
                </a:tc>
                <a:extLst>
                  <a:ext uri="{0D108BD9-81ED-4DB2-BD59-A6C34878D82A}">
                    <a16:rowId xmlns:a16="http://schemas.microsoft.com/office/drawing/2014/main" val="4089262174"/>
                  </a:ext>
                </a:extLst>
              </a:tr>
            </a:tbl>
          </a:graphicData>
        </a:graphic>
      </p:graphicFrame>
    </p:spTree>
    <p:extLst>
      <p:ext uri="{BB962C8B-B14F-4D97-AF65-F5344CB8AC3E}">
        <p14:creationId xmlns:p14="http://schemas.microsoft.com/office/powerpoint/2010/main" val="56901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6417462-9A10-4DAD-8EDB-9337DC7D7A58}"/>
              </a:ext>
            </a:extLst>
          </p:cNvPr>
          <p:cNvSpPr>
            <a:spLocks noGrp="1"/>
          </p:cNvSpPr>
          <p:nvPr>
            <p:ph type="sldNum" sz="quarter" idx="12"/>
          </p:nvPr>
        </p:nvSpPr>
        <p:spPr>
          <a:xfrm>
            <a:off x="8645256" y="6364187"/>
            <a:ext cx="2743200" cy="365125"/>
          </a:xfrm>
        </p:spPr>
        <p:txBody>
          <a:bodyPr/>
          <a:lstStyle/>
          <a:p>
            <a:fld id="{C89ECA43-08A4-4287-9628-00A1F26E96A3}" type="slidenum">
              <a:rPr lang="en-GB" smtClean="0"/>
              <a:t>25</a:t>
            </a:fld>
            <a:endParaRPr lang="en-GB" dirty="0"/>
          </a:p>
        </p:txBody>
      </p:sp>
      <p:sp>
        <p:nvSpPr>
          <p:cNvPr id="5" name="Title 1">
            <a:extLst>
              <a:ext uri="{FF2B5EF4-FFF2-40B4-BE49-F238E27FC236}">
                <a16:creationId xmlns:a16="http://schemas.microsoft.com/office/drawing/2014/main" id="{2597FF68-757D-4F82-B16C-3B1C0E94E319}"/>
              </a:ext>
            </a:extLst>
          </p:cNvPr>
          <p:cNvSpPr txBox="1">
            <a:spLocks/>
          </p:cNvSpPr>
          <p:nvPr/>
        </p:nvSpPr>
        <p:spPr>
          <a:xfrm>
            <a:off x="872856" y="106255"/>
            <a:ext cx="10515600" cy="556703"/>
          </a:xfrm>
          <a:prstGeom prst="rect">
            <a:avLst/>
          </a:prstGeom>
        </p:spPr>
        <p:txBody>
          <a:bodyPr vert="horz" lIns="91440" tIns="45720" rIns="91440" bIns="45720" rtlCol="0" anchor="t">
            <a:normAutofit/>
          </a:bodyPr>
          <a:lstStyle>
            <a:lvl1pPr algn="l" defTabSz="914377" rtl="0" eaLnBrk="1" latinLnBrk="0" hangingPunct="1">
              <a:lnSpc>
                <a:spcPct val="90000"/>
              </a:lnSpc>
              <a:spcBef>
                <a:spcPct val="0"/>
              </a:spcBef>
              <a:buNone/>
              <a:defRPr sz="900" kern="1200">
                <a:solidFill>
                  <a:srgbClr val="FFFF00"/>
                </a:solidFill>
                <a:latin typeface="+mj-lt"/>
                <a:ea typeface="+mj-ea"/>
                <a:cs typeface="+mj-cs"/>
              </a:defRPr>
            </a:lvl1pPr>
          </a:lstStyle>
          <a:p>
            <a:pPr algn="ctr"/>
            <a:r>
              <a:rPr lang="en-US" sz="2800" b="1" dirty="0">
                <a:solidFill>
                  <a:srgbClr val="005A77"/>
                </a:solidFill>
                <a:latin typeface="Gotham Bold" pitchFamily="50" charset="0"/>
                <a:cs typeface="Gotham Bold" pitchFamily="50" charset="0"/>
              </a:rPr>
              <a:t>Synopsis of Amendments in Companies Rules</a:t>
            </a:r>
            <a:endParaRPr lang="en-GB" sz="28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FD4D8D74-123A-4D2E-A5A1-9E44BB05837F}"/>
              </a:ext>
            </a:extLst>
          </p:cNvPr>
          <p:cNvGrpSpPr/>
          <p:nvPr/>
        </p:nvGrpSpPr>
        <p:grpSpPr>
          <a:xfrm>
            <a:off x="5" y="4146843"/>
            <a:ext cx="12197609" cy="2776191"/>
            <a:chOff x="0" y="4092040"/>
            <a:chExt cx="12197609" cy="2776190"/>
          </a:xfrm>
        </p:grpSpPr>
        <p:sp>
          <p:nvSpPr>
            <p:cNvPr id="7" name="Rectangle 3">
              <a:extLst>
                <a:ext uri="{FF2B5EF4-FFF2-40B4-BE49-F238E27FC236}">
                  <a16:creationId xmlns:a16="http://schemas.microsoft.com/office/drawing/2014/main" id="{F2D89289-E16F-48DD-9E5C-551BB7CABC2B}"/>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4">
              <a:extLst>
                <a:ext uri="{FF2B5EF4-FFF2-40B4-BE49-F238E27FC236}">
                  <a16:creationId xmlns:a16="http://schemas.microsoft.com/office/drawing/2014/main" id="{109F904C-492C-4F5A-82B6-457320376984}"/>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9" name="Rectangle 8">
            <a:extLst>
              <a:ext uri="{FF2B5EF4-FFF2-40B4-BE49-F238E27FC236}">
                <a16:creationId xmlns:a16="http://schemas.microsoft.com/office/drawing/2014/main" id="{4F88B0B4-770B-43D6-86A1-F2EC0E32E83A}"/>
              </a:ext>
            </a:extLst>
          </p:cNvPr>
          <p:cNvSpPr/>
          <p:nvPr/>
        </p:nvSpPr>
        <p:spPr>
          <a:xfrm>
            <a:off x="9019328" y="6324329"/>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graphicFrame>
        <p:nvGraphicFramePr>
          <p:cNvPr id="10" name="Table 9">
            <a:extLst>
              <a:ext uri="{FF2B5EF4-FFF2-40B4-BE49-F238E27FC236}">
                <a16:creationId xmlns:a16="http://schemas.microsoft.com/office/drawing/2014/main" id="{076DA209-7151-421F-A6C1-909945D66810}"/>
              </a:ext>
            </a:extLst>
          </p:cNvPr>
          <p:cNvGraphicFramePr>
            <a:graphicFrameLocks noGrp="1"/>
          </p:cNvGraphicFramePr>
          <p:nvPr>
            <p:extLst>
              <p:ext uri="{D42A27DB-BD31-4B8C-83A1-F6EECF244321}">
                <p14:modId xmlns:p14="http://schemas.microsoft.com/office/powerpoint/2010/main" val="3629253049"/>
              </p:ext>
            </p:extLst>
          </p:nvPr>
        </p:nvGraphicFramePr>
        <p:xfrm>
          <a:off x="132521" y="694907"/>
          <a:ext cx="11847443" cy="5669280"/>
        </p:xfrm>
        <a:graphic>
          <a:graphicData uri="http://schemas.openxmlformats.org/drawingml/2006/table">
            <a:tbl>
              <a:tblPr firstRow="1" bandRow="1">
                <a:tableStyleId>{5C22544A-7EE6-4342-B048-85BDC9FD1C3A}</a:tableStyleId>
              </a:tblPr>
              <a:tblGrid>
                <a:gridCol w="5711688">
                  <a:extLst>
                    <a:ext uri="{9D8B030D-6E8A-4147-A177-3AD203B41FA5}">
                      <a16:colId xmlns:a16="http://schemas.microsoft.com/office/drawing/2014/main" val="20000"/>
                    </a:ext>
                  </a:extLst>
                </a:gridCol>
                <a:gridCol w="728869">
                  <a:extLst>
                    <a:ext uri="{9D8B030D-6E8A-4147-A177-3AD203B41FA5}">
                      <a16:colId xmlns:a16="http://schemas.microsoft.com/office/drawing/2014/main" val="20001"/>
                    </a:ext>
                  </a:extLst>
                </a:gridCol>
                <a:gridCol w="675861">
                  <a:extLst>
                    <a:ext uri="{9D8B030D-6E8A-4147-A177-3AD203B41FA5}">
                      <a16:colId xmlns:a16="http://schemas.microsoft.com/office/drawing/2014/main" val="20002"/>
                    </a:ext>
                  </a:extLst>
                </a:gridCol>
                <a:gridCol w="675861">
                  <a:extLst>
                    <a:ext uri="{9D8B030D-6E8A-4147-A177-3AD203B41FA5}">
                      <a16:colId xmlns:a16="http://schemas.microsoft.com/office/drawing/2014/main" val="20003"/>
                    </a:ext>
                  </a:extLst>
                </a:gridCol>
                <a:gridCol w="675861">
                  <a:extLst>
                    <a:ext uri="{9D8B030D-6E8A-4147-A177-3AD203B41FA5}">
                      <a16:colId xmlns:a16="http://schemas.microsoft.com/office/drawing/2014/main" val="20004"/>
                    </a:ext>
                  </a:extLst>
                </a:gridCol>
                <a:gridCol w="677038">
                  <a:extLst>
                    <a:ext uri="{9D8B030D-6E8A-4147-A177-3AD203B41FA5}">
                      <a16:colId xmlns:a16="http://schemas.microsoft.com/office/drawing/2014/main" val="20005"/>
                    </a:ext>
                  </a:extLst>
                </a:gridCol>
                <a:gridCol w="650546">
                  <a:extLst>
                    <a:ext uri="{9D8B030D-6E8A-4147-A177-3AD203B41FA5}">
                      <a16:colId xmlns:a16="http://schemas.microsoft.com/office/drawing/2014/main" val="20006"/>
                    </a:ext>
                  </a:extLst>
                </a:gridCol>
                <a:gridCol w="725609">
                  <a:extLst>
                    <a:ext uri="{9D8B030D-6E8A-4147-A177-3AD203B41FA5}">
                      <a16:colId xmlns:a16="http://schemas.microsoft.com/office/drawing/2014/main" val="2901536368"/>
                    </a:ext>
                  </a:extLst>
                </a:gridCol>
                <a:gridCol w="663055">
                  <a:extLst>
                    <a:ext uri="{9D8B030D-6E8A-4147-A177-3AD203B41FA5}">
                      <a16:colId xmlns:a16="http://schemas.microsoft.com/office/drawing/2014/main" val="1052587269"/>
                    </a:ext>
                  </a:extLst>
                </a:gridCol>
                <a:gridCol w="663055">
                  <a:extLst>
                    <a:ext uri="{9D8B030D-6E8A-4147-A177-3AD203B41FA5}">
                      <a16:colId xmlns:a16="http://schemas.microsoft.com/office/drawing/2014/main" val="4265273859"/>
                    </a:ext>
                  </a:extLst>
                </a:gridCol>
              </a:tblGrid>
              <a:tr h="352251">
                <a:tc>
                  <a:txBody>
                    <a:bodyPr/>
                    <a:lstStyle/>
                    <a:p>
                      <a:pPr algn="ctr"/>
                      <a:r>
                        <a:rPr lang="en-US" dirty="0"/>
                        <a:t>Particulars</a:t>
                      </a:r>
                    </a:p>
                  </a:txBody>
                  <a:tcPr/>
                </a:tc>
                <a:tc>
                  <a:txBody>
                    <a:bodyPr/>
                    <a:lstStyle/>
                    <a:p>
                      <a:pPr algn="ctr"/>
                      <a:r>
                        <a:rPr lang="en-US" dirty="0"/>
                        <a:t>2014</a:t>
                      </a:r>
                    </a:p>
                  </a:txBody>
                  <a:tcPr/>
                </a:tc>
                <a:tc>
                  <a:txBody>
                    <a:bodyPr/>
                    <a:lstStyle/>
                    <a:p>
                      <a:pPr algn="ctr"/>
                      <a:r>
                        <a:rPr lang="en-US" dirty="0"/>
                        <a:t>2015</a:t>
                      </a:r>
                    </a:p>
                  </a:txBody>
                  <a:tcPr/>
                </a:tc>
                <a:tc>
                  <a:txBody>
                    <a:bodyPr/>
                    <a:lstStyle/>
                    <a:p>
                      <a:pPr algn="ctr"/>
                      <a:r>
                        <a:rPr lang="en-US" dirty="0"/>
                        <a:t>2016</a:t>
                      </a:r>
                    </a:p>
                  </a:txBody>
                  <a:tcPr/>
                </a:tc>
                <a:tc>
                  <a:txBody>
                    <a:bodyPr/>
                    <a:lstStyle/>
                    <a:p>
                      <a:pPr algn="ctr"/>
                      <a:r>
                        <a:rPr lang="en-US" dirty="0"/>
                        <a:t>2017</a:t>
                      </a:r>
                    </a:p>
                  </a:txBody>
                  <a:tcPr/>
                </a:tc>
                <a:tc>
                  <a:txBody>
                    <a:bodyPr/>
                    <a:lstStyle/>
                    <a:p>
                      <a:pPr algn="ctr"/>
                      <a:r>
                        <a:rPr lang="en-US" dirty="0"/>
                        <a:t>2018</a:t>
                      </a:r>
                    </a:p>
                  </a:txBody>
                  <a:tcPr/>
                </a:tc>
                <a:tc>
                  <a:txBody>
                    <a:bodyPr/>
                    <a:lstStyle/>
                    <a:p>
                      <a:pPr algn="ctr"/>
                      <a:r>
                        <a:rPr lang="en-US" dirty="0"/>
                        <a:t>2019</a:t>
                      </a:r>
                    </a:p>
                  </a:txBody>
                  <a:tcPr/>
                </a:tc>
                <a:tc>
                  <a:txBody>
                    <a:bodyPr/>
                    <a:lstStyle/>
                    <a:p>
                      <a:pPr algn="ctr"/>
                      <a:r>
                        <a:rPr lang="en-US" dirty="0"/>
                        <a:t>2020</a:t>
                      </a:r>
                    </a:p>
                  </a:txBody>
                  <a:tcPr/>
                </a:tc>
                <a:tc>
                  <a:txBody>
                    <a:bodyPr/>
                    <a:lstStyle/>
                    <a:p>
                      <a:pPr algn="ctr"/>
                      <a:r>
                        <a:rPr lang="en-US" dirty="0"/>
                        <a:t>2021</a:t>
                      </a:r>
                    </a:p>
                  </a:txBody>
                  <a:tcPr/>
                </a:tc>
                <a:tc>
                  <a:txBody>
                    <a:bodyPr/>
                    <a:lstStyle/>
                    <a:p>
                      <a:pPr algn="ctr"/>
                      <a:r>
                        <a:rPr lang="en-US" dirty="0"/>
                        <a:t>Total</a:t>
                      </a:r>
                    </a:p>
                  </a:txBody>
                  <a:tcPr/>
                </a:tc>
                <a:extLst>
                  <a:ext uri="{0D108BD9-81ED-4DB2-BD59-A6C34878D82A}">
                    <a16:rowId xmlns:a16="http://schemas.microsoft.com/office/drawing/2014/main" val="10000"/>
                  </a:ext>
                </a:extLst>
              </a:tr>
              <a:tr h="352251">
                <a:tc>
                  <a:txBody>
                    <a:bodyPr/>
                    <a:lstStyle/>
                    <a:p>
                      <a:r>
                        <a:rPr lang="en-US" sz="1700" dirty="0"/>
                        <a:t>The Companies (Miscellaneous) Rules, 2014</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1</a:t>
                      </a:r>
                    </a:p>
                  </a:txBody>
                  <a:tcPr/>
                </a:tc>
                <a:tc>
                  <a:txBody>
                    <a:bodyPr/>
                    <a:lstStyle/>
                    <a:p>
                      <a:pPr algn="ctr"/>
                      <a:r>
                        <a:rPr lang="en-US" dirty="0">
                          <a:latin typeface="+mn-lt"/>
                        </a:rPr>
                        <a:t>-</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b="1" dirty="0">
                          <a:latin typeface="+mn-lt"/>
                        </a:rPr>
                        <a:t>1</a:t>
                      </a:r>
                    </a:p>
                  </a:txBody>
                  <a:tcPr/>
                </a:tc>
                <a:extLst>
                  <a:ext uri="{0D108BD9-81ED-4DB2-BD59-A6C34878D82A}">
                    <a16:rowId xmlns:a16="http://schemas.microsoft.com/office/drawing/2014/main" val="1931663402"/>
                  </a:ext>
                </a:extLst>
              </a:tr>
              <a:tr h="58708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Companies (Prospectus and Allotment of Securities) Rules, 2014</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3</a:t>
                      </a:r>
                    </a:p>
                  </a:txBody>
                  <a:tcPr/>
                </a:tc>
                <a:tc>
                  <a:txBody>
                    <a:bodyPr/>
                    <a:lstStyle/>
                    <a:p>
                      <a:pPr algn="ctr"/>
                      <a:r>
                        <a:rPr lang="en-US" dirty="0">
                          <a:latin typeface="+mn-lt"/>
                        </a:rPr>
                        <a:t>3</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algn="ctr"/>
                      <a:r>
                        <a:rPr lang="en-US" b="1" dirty="0">
                          <a:latin typeface="+mn-lt"/>
                        </a:rPr>
                        <a:t>8</a:t>
                      </a:r>
                    </a:p>
                  </a:txBody>
                  <a:tcPr/>
                </a:tc>
                <a:extLst>
                  <a:ext uri="{0D108BD9-81ED-4DB2-BD59-A6C34878D82A}">
                    <a16:rowId xmlns:a16="http://schemas.microsoft.com/office/drawing/2014/main" val="3622483441"/>
                  </a:ext>
                </a:extLst>
              </a:tr>
              <a:tr h="35225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Companies (Registered Valuers and Valuation) Rules, 2017</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4</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b="1" dirty="0">
                          <a:latin typeface="+mn-lt"/>
                        </a:rPr>
                        <a:t>4</a:t>
                      </a:r>
                    </a:p>
                  </a:txBody>
                  <a:tcPr/>
                </a:tc>
                <a:extLst>
                  <a:ext uri="{0D108BD9-81ED-4DB2-BD59-A6C34878D82A}">
                    <a16:rowId xmlns:a16="http://schemas.microsoft.com/office/drawing/2014/main" val="10001"/>
                  </a:ext>
                </a:extLst>
              </a:tr>
              <a:tr h="35225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Companies (Registration of Charges) Rules, 2014</a:t>
                      </a:r>
                    </a:p>
                  </a:txBody>
                  <a:tcPr/>
                </a:tc>
                <a:tc>
                  <a:txBody>
                    <a:bodyPr/>
                    <a:lstStyle/>
                    <a:p>
                      <a:pPr algn="ctr"/>
                      <a:r>
                        <a:rPr lang="en-US" dirty="0">
                          <a:latin typeface="+mn-lt"/>
                        </a:rPr>
                        <a:t>-</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algn="ctr"/>
                      <a:r>
                        <a:rPr lang="en-US" dirty="0">
                          <a:latin typeface="+mn-lt"/>
                        </a:rPr>
                        <a:t>1</a:t>
                      </a:r>
                    </a:p>
                  </a:txBody>
                  <a:tcPr/>
                </a:tc>
                <a:tc>
                  <a:txBody>
                    <a:bodyPr/>
                    <a:lstStyle/>
                    <a:p>
                      <a:pPr algn="ctr"/>
                      <a:r>
                        <a:rPr lang="en-US" dirty="0">
                          <a:latin typeface="+mn-lt"/>
                        </a:rPr>
                        <a:t>2</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b="1" dirty="0">
                          <a:latin typeface="+mn-lt"/>
                        </a:rPr>
                        <a:t>5</a:t>
                      </a:r>
                    </a:p>
                  </a:txBody>
                  <a:tcPr/>
                </a:tc>
                <a:extLst>
                  <a:ext uri="{0D108BD9-81ED-4DB2-BD59-A6C34878D82A}">
                    <a16:rowId xmlns:a16="http://schemas.microsoft.com/office/drawing/2014/main" val="10002"/>
                  </a:ext>
                </a:extLst>
              </a:tr>
              <a:tr h="35225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Companies (The Registration Offices and Fees) Rules, 2014</a:t>
                      </a:r>
                    </a:p>
                  </a:txBody>
                  <a:tcPr/>
                </a:tc>
                <a:tc>
                  <a:txBody>
                    <a:bodyPr/>
                    <a:lstStyle/>
                    <a:p>
                      <a:pPr algn="ctr"/>
                      <a:r>
                        <a:rPr lang="en-US" dirty="0">
                          <a:latin typeface="+mn-lt"/>
                        </a:rPr>
                        <a:t>1</a:t>
                      </a:r>
                    </a:p>
                  </a:txBody>
                  <a:tcPr/>
                </a:tc>
                <a:tc>
                  <a:txBody>
                    <a:bodyPr/>
                    <a:lstStyle/>
                    <a:p>
                      <a:pPr algn="ctr"/>
                      <a:r>
                        <a:rPr lang="en-US" dirty="0">
                          <a:latin typeface="+mn-lt"/>
                        </a:rPr>
                        <a:t>2</a:t>
                      </a:r>
                    </a:p>
                  </a:txBody>
                  <a:tcPr/>
                </a:tc>
                <a:tc>
                  <a:txBody>
                    <a:bodyPr/>
                    <a:lstStyle/>
                    <a:p>
                      <a:pPr algn="ctr"/>
                      <a:r>
                        <a:rPr lang="en-US" dirty="0">
                          <a:latin typeface="+mn-lt"/>
                        </a:rPr>
                        <a:t>2</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a:t>
                      </a:r>
                    </a:p>
                  </a:txBody>
                  <a:tcPr/>
                </a:tc>
                <a:tc>
                  <a:txBody>
                    <a:bodyPr/>
                    <a:lstStyle/>
                    <a:p>
                      <a:pPr algn="ctr"/>
                      <a:r>
                        <a:rPr lang="en-US" dirty="0">
                          <a:latin typeface="+mn-lt"/>
                        </a:rPr>
                        <a:t>5</a:t>
                      </a:r>
                    </a:p>
                  </a:txBody>
                  <a:tcPr/>
                </a:tc>
                <a:tc>
                  <a:txBody>
                    <a:bodyPr/>
                    <a:lstStyle/>
                    <a:p>
                      <a:pPr algn="ctr"/>
                      <a:r>
                        <a:rPr lang="en-US" dirty="0">
                          <a:latin typeface="+mn-lt"/>
                        </a:rPr>
                        <a:t>5</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b="1" dirty="0">
                          <a:latin typeface="+mn-lt"/>
                        </a:rPr>
                        <a:t>15</a:t>
                      </a:r>
                    </a:p>
                  </a:txBody>
                  <a:tcPr/>
                </a:tc>
                <a:extLst>
                  <a:ext uri="{0D108BD9-81ED-4DB2-BD59-A6C34878D82A}">
                    <a16:rowId xmlns:a16="http://schemas.microsoft.com/office/drawing/2014/main" val="4253855322"/>
                  </a:ext>
                </a:extLst>
              </a:tr>
              <a:tr h="55773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Companies (Removal of Name of Companies from the Register of Companies) Rules, 2016</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algn="ctr"/>
                      <a:r>
                        <a:rPr lang="en-US" dirty="0">
                          <a:latin typeface="+mn-lt"/>
                        </a:rPr>
                        <a:t>1</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algn="ctr"/>
                      <a:r>
                        <a:rPr lang="en-US" b="1" dirty="0">
                          <a:latin typeface="+mn-lt"/>
                        </a:rPr>
                        <a:t>3</a:t>
                      </a:r>
                    </a:p>
                  </a:txBody>
                  <a:tcPr/>
                </a:tc>
                <a:extLst>
                  <a:ext uri="{0D108BD9-81ED-4DB2-BD59-A6C34878D82A}">
                    <a16:rowId xmlns:a16="http://schemas.microsoft.com/office/drawing/2014/main" val="2215303453"/>
                  </a:ext>
                </a:extLst>
              </a:tr>
              <a:tr h="35225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Companies (Share Capital and Debentures) Rules, 2014</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1</a:t>
                      </a:r>
                    </a:p>
                  </a:txBody>
                  <a:tcPr/>
                </a:tc>
                <a:tc>
                  <a:txBody>
                    <a:bodyPr/>
                    <a:lstStyle/>
                    <a:p>
                      <a:pPr algn="ctr"/>
                      <a:r>
                        <a:rPr lang="en-US" dirty="0">
                          <a:latin typeface="+mn-lt"/>
                        </a:rPr>
                        <a:t>3</a:t>
                      </a:r>
                    </a:p>
                  </a:txBody>
                  <a:tcPr/>
                </a:tc>
                <a:tc>
                  <a:txBody>
                    <a:bodyPr/>
                    <a:lstStyle/>
                    <a:p>
                      <a:pPr algn="ctr"/>
                      <a:r>
                        <a:rPr lang="en-US" dirty="0">
                          <a:latin typeface="+mn-lt"/>
                        </a:rPr>
                        <a:t>4</a:t>
                      </a:r>
                    </a:p>
                  </a:txBody>
                  <a:tcPr/>
                </a:tc>
                <a:tc>
                  <a:txBody>
                    <a:bodyPr/>
                    <a:lstStyle/>
                    <a:p>
                      <a:pPr algn="ctr"/>
                      <a:r>
                        <a:rPr lang="en-US" dirty="0">
                          <a:latin typeface="+mn-lt"/>
                        </a:rPr>
                        <a:t>-</a:t>
                      </a:r>
                    </a:p>
                  </a:txBody>
                  <a:tcPr/>
                </a:tc>
                <a:tc>
                  <a:txBody>
                    <a:bodyPr/>
                    <a:lstStyle/>
                    <a:p>
                      <a:pPr algn="ctr"/>
                      <a:r>
                        <a:rPr lang="en-US" dirty="0">
                          <a:latin typeface="+mn-lt"/>
                        </a:rPr>
                        <a:t>2</a:t>
                      </a:r>
                    </a:p>
                  </a:txBody>
                  <a:tcPr/>
                </a:tc>
                <a:tc>
                  <a:txBody>
                    <a:bodyPr/>
                    <a:lstStyle/>
                    <a:p>
                      <a:pPr algn="ctr"/>
                      <a:r>
                        <a:rPr lang="en-US" dirty="0">
                          <a:latin typeface="+mn-lt"/>
                        </a:rPr>
                        <a:t>1</a:t>
                      </a:r>
                    </a:p>
                  </a:txBody>
                  <a:tcPr/>
                </a:tc>
                <a:tc>
                  <a:txBody>
                    <a:bodyPr/>
                    <a:lstStyle/>
                    <a:p>
                      <a:pPr algn="ctr"/>
                      <a:r>
                        <a:rPr lang="en-US" dirty="0">
                          <a:latin typeface="+mn-lt"/>
                        </a:rPr>
                        <a:t>2</a:t>
                      </a:r>
                    </a:p>
                  </a:txBody>
                  <a:tcPr/>
                </a:tc>
                <a:tc>
                  <a:txBody>
                    <a:bodyPr/>
                    <a:lstStyle/>
                    <a:p>
                      <a:pPr algn="ctr"/>
                      <a:r>
                        <a:rPr lang="en-US" dirty="0">
                          <a:latin typeface="+mn-lt"/>
                        </a:rPr>
                        <a:t>1</a:t>
                      </a:r>
                    </a:p>
                  </a:txBody>
                  <a:tcPr/>
                </a:tc>
                <a:tc>
                  <a:txBody>
                    <a:bodyPr/>
                    <a:lstStyle/>
                    <a:p>
                      <a:pPr algn="ctr"/>
                      <a:r>
                        <a:rPr lang="en-US" b="1" dirty="0">
                          <a:latin typeface="+mn-lt"/>
                        </a:rPr>
                        <a:t>14</a:t>
                      </a:r>
                    </a:p>
                  </a:txBody>
                  <a:tcPr/>
                </a:tc>
                <a:extLst>
                  <a:ext uri="{0D108BD9-81ED-4DB2-BD59-A6C34878D82A}">
                    <a16:rowId xmlns:a16="http://schemas.microsoft.com/office/drawing/2014/main" val="4081659204"/>
                  </a:ext>
                </a:extLst>
              </a:tr>
              <a:tr h="35225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Companies (Significant Beneficial Owners) Rules,2018</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2</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b="1" dirty="0">
                          <a:latin typeface="+mn-lt"/>
                        </a:rPr>
                        <a:t>2</a:t>
                      </a:r>
                    </a:p>
                  </a:txBody>
                  <a:tcPr/>
                </a:tc>
                <a:extLst>
                  <a:ext uri="{0D108BD9-81ED-4DB2-BD59-A6C34878D82A}">
                    <a16:rowId xmlns:a16="http://schemas.microsoft.com/office/drawing/2014/main" val="2483338875"/>
                  </a:ext>
                </a:extLst>
              </a:tr>
              <a:tr h="35225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Companies (Specification of Definitions Details) Rules, 2014</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2</a:t>
                      </a:r>
                    </a:p>
                  </a:txBody>
                  <a:tcPr/>
                </a:tc>
                <a:tc>
                  <a:txBody>
                    <a:bodyPr/>
                    <a:lstStyle/>
                    <a:p>
                      <a:pPr algn="ctr"/>
                      <a:r>
                        <a:rPr lang="en-US" b="1" dirty="0">
                          <a:latin typeface="+mn-lt"/>
                        </a:rPr>
                        <a:t>4</a:t>
                      </a:r>
                    </a:p>
                  </a:txBody>
                  <a:tcPr/>
                </a:tc>
                <a:extLst>
                  <a:ext uri="{0D108BD9-81ED-4DB2-BD59-A6C34878D82A}">
                    <a16:rowId xmlns:a16="http://schemas.microsoft.com/office/drawing/2014/main" val="1562794884"/>
                  </a:ext>
                </a:extLst>
              </a:tr>
              <a:tr h="35225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Companies (Transfer of Pending Proceedings) Rules, 2016</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2</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b="1" dirty="0">
                          <a:latin typeface="+mn-lt"/>
                        </a:rPr>
                        <a:t>2</a:t>
                      </a:r>
                    </a:p>
                  </a:txBody>
                  <a:tcPr/>
                </a:tc>
                <a:extLst>
                  <a:ext uri="{0D108BD9-81ED-4DB2-BD59-A6C34878D82A}">
                    <a16:rowId xmlns:a16="http://schemas.microsoft.com/office/drawing/2014/main" val="2001466524"/>
                  </a:ext>
                </a:extLst>
              </a:tr>
              <a:tr h="35225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NCLT Rules, 2016</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2</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algn="ctr"/>
                      <a:r>
                        <a:rPr lang="en-US" b="1" dirty="0">
                          <a:latin typeface="+mn-lt"/>
                        </a:rPr>
                        <a:t>3</a:t>
                      </a:r>
                    </a:p>
                  </a:txBody>
                  <a:tcPr/>
                </a:tc>
                <a:extLst>
                  <a:ext uri="{0D108BD9-81ED-4DB2-BD59-A6C34878D82A}">
                    <a16:rowId xmlns:a16="http://schemas.microsoft.com/office/drawing/2014/main" val="2544064281"/>
                  </a:ext>
                </a:extLst>
              </a:tr>
              <a:tr h="79256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t>The NCLT (Salaries and Allowances and other terms and conditions of service of the President and other Members) Rules, 2015</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US" sz="1600" dirty="0"/>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dirty="0">
                          <a:latin typeface="+mn-lt"/>
                        </a:rPr>
                        <a:t>-</a:t>
                      </a:r>
                    </a:p>
                  </a:txBody>
                  <a:tcPr/>
                </a:tc>
                <a:tc>
                  <a:txBody>
                    <a:bodyPr/>
                    <a:lstStyle/>
                    <a:p>
                      <a:pPr algn="ctr"/>
                      <a:r>
                        <a:rPr lang="en-US" dirty="0">
                          <a:latin typeface="+mn-lt"/>
                        </a:rPr>
                        <a:t>1</a:t>
                      </a:r>
                    </a:p>
                  </a:txBody>
                  <a:tcPr/>
                </a:tc>
                <a:tc>
                  <a:txBody>
                    <a:bodyPr/>
                    <a:lstStyle/>
                    <a:p>
                      <a:pPr algn="ctr"/>
                      <a:r>
                        <a:rPr lang="en-US" dirty="0">
                          <a:latin typeface="+mn-lt"/>
                        </a:rPr>
                        <a:t>-</a:t>
                      </a:r>
                    </a:p>
                  </a:txBody>
                  <a:tcPr/>
                </a:tc>
                <a:tc>
                  <a:txBody>
                    <a:bodyPr/>
                    <a:lstStyle/>
                    <a:p>
                      <a:pPr algn="ctr"/>
                      <a:r>
                        <a:rPr lang="en-US" dirty="0">
                          <a:latin typeface="+mn-lt"/>
                        </a:rPr>
                        <a:t>-</a:t>
                      </a:r>
                    </a:p>
                  </a:txBody>
                  <a:tcPr/>
                </a:tc>
                <a:tc>
                  <a:txBody>
                    <a:bodyPr/>
                    <a:lstStyle/>
                    <a:p>
                      <a:pPr algn="ctr"/>
                      <a:r>
                        <a:rPr lang="en-US" b="1" dirty="0">
                          <a:latin typeface="+mn-lt"/>
                        </a:rPr>
                        <a:t>1</a:t>
                      </a:r>
                    </a:p>
                  </a:txBody>
                  <a:tcPr/>
                </a:tc>
                <a:extLst>
                  <a:ext uri="{0D108BD9-81ED-4DB2-BD59-A6C34878D82A}">
                    <a16:rowId xmlns:a16="http://schemas.microsoft.com/office/drawing/2014/main" val="1960097045"/>
                  </a:ext>
                </a:extLst>
              </a:tr>
            </a:tbl>
          </a:graphicData>
        </a:graphic>
      </p:graphicFrame>
    </p:spTree>
    <p:extLst>
      <p:ext uri="{BB962C8B-B14F-4D97-AF65-F5344CB8AC3E}">
        <p14:creationId xmlns:p14="http://schemas.microsoft.com/office/powerpoint/2010/main" val="14829247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7D94384-8B02-4C0B-B33D-25DA2638A531}"/>
              </a:ext>
            </a:extLst>
          </p:cNvPr>
          <p:cNvSpPr>
            <a:spLocks noGrp="1"/>
          </p:cNvSpPr>
          <p:nvPr>
            <p:ph type="sldNum" sz="quarter" idx="12"/>
          </p:nvPr>
        </p:nvSpPr>
        <p:spPr/>
        <p:txBody>
          <a:bodyPr/>
          <a:lstStyle/>
          <a:p>
            <a:fld id="{C89ECA43-08A4-4287-9628-00A1F26E96A3}" type="slidenum">
              <a:rPr lang="en-GB" smtClean="0"/>
              <a:t>26</a:t>
            </a:fld>
            <a:endParaRPr lang="en-GB" dirty="0"/>
          </a:p>
        </p:txBody>
      </p:sp>
      <p:sp>
        <p:nvSpPr>
          <p:cNvPr id="5" name="Title 1">
            <a:extLst>
              <a:ext uri="{FF2B5EF4-FFF2-40B4-BE49-F238E27FC236}">
                <a16:creationId xmlns:a16="http://schemas.microsoft.com/office/drawing/2014/main" id="{325AEB3E-8B9B-46C7-95D6-17BB3C6C288B}"/>
              </a:ext>
            </a:extLst>
          </p:cNvPr>
          <p:cNvSpPr txBox="1">
            <a:spLocks/>
          </p:cNvSpPr>
          <p:nvPr/>
        </p:nvSpPr>
        <p:spPr>
          <a:xfrm>
            <a:off x="872856" y="106255"/>
            <a:ext cx="10515600" cy="556703"/>
          </a:xfrm>
          <a:prstGeom prst="rect">
            <a:avLst/>
          </a:prstGeom>
        </p:spPr>
        <p:txBody>
          <a:bodyPr vert="horz" lIns="91440" tIns="45720" rIns="91440" bIns="45720" rtlCol="0" anchor="t">
            <a:normAutofit/>
          </a:bodyPr>
          <a:lstStyle>
            <a:lvl1pPr algn="l" defTabSz="914377" rtl="0" eaLnBrk="1" latinLnBrk="0" hangingPunct="1">
              <a:lnSpc>
                <a:spcPct val="90000"/>
              </a:lnSpc>
              <a:spcBef>
                <a:spcPct val="0"/>
              </a:spcBef>
              <a:buNone/>
              <a:defRPr sz="900" kern="1200">
                <a:solidFill>
                  <a:srgbClr val="FFFF00"/>
                </a:solidFill>
                <a:latin typeface="+mj-lt"/>
                <a:ea typeface="+mj-ea"/>
                <a:cs typeface="+mj-cs"/>
              </a:defRPr>
            </a:lvl1pPr>
          </a:lstStyle>
          <a:p>
            <a:pPr algn="ctr"/>
            <a:r>
              <a:rPr lang="en-US" sz="2800" b="1" dirty="0">
                <a:solidFill>
                  <a:srgbClr val="005A77"/>
                </a:solidFill>
                <a:latin typeface="Gotham Bold" pitchFamily="50" charset="0"/>
                <a:cs typeface="Gotham Bold" pitchFamily="50" charset="0"/>
              </a:rPr>
              <a:t>Synopsis of Amendments in Companies Rules</a:t>
            </a:r>
            <a:endParaRPr lang="en-GB" sz="28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345948DB-F289-4C4C-AB44-E2DD63A4139A}"/>
              </a:ext>
            </a:extLst>
          </p:cNvPr>
          <p:cNvGrpSpPr/>
          <p:nvPr/>
        </p:nvGrpSpPr>
        <p:grpSpPr>
          <a:xfrm>
            <a:off x="5" y="4146843"/>
            <a:ext cx="12197609" cy="2776191"/>
            <a:chOff x="0" y="4092040"/>
            <a:chExt cx="12197609" cy="2776190"/>
          </a:xfrm>
        </p:grpSpPr>
        <p:sp>
          <p:nvSpPr>
            <p:cNvPr id="7" name="Rectangle 3">
              <a:extLst>
                <a:ext uri="{FF2B5EF4-FFF2-40B4-BE49-F238E27FC236}">
                  <a16:creationId xmlns:a16="http://schemas.microsoft.com/office/drawing/2014/main" id="{53CD2E70-6BC5-4FB5-A9C5-6C02E8926A3C}"/>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4">
              <a:extLst>
                <a:ext uri="{FF2B5EF4-FFF2-40B4-BE49-F238E27FC236}">
                  <a16:creationId xmlns:a16="http://schemas.microsoft.com/office/drawing/2014/main" id="{10E2EBAE-E678-4D46-B6F8-5AA22BEC3B7F}"/>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9" name="Rectangle 8">
            <a:extLst>
              <a:ext uri="{FF2B5EF4-FFF2-40B4-BE49-F238E27FC236}">
                <a16:creationId xmlns:a16="http://schemas.microsoft.com/office/drawing/2014/main" id="{CB9F7D24-AF98-4DDB-901C-0D952F17DA58}"/>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graphicFrame>
        <p:nvGraphicFramePr>
          <p:cNvPr id="11" name="Table 10">
            <a:extLst>
              <a:ext uri="{FF2B5EF4-FFF2-40B4-BE49-F238E27FC236}">
                <a16:creationId xmlns:a16="http://schemas.microsoft.com/office/drawing/2014/main" id="{EEF2B08E-073D-4A4A-926A-0BDF252C6F65}"/>
              </a:ext>
            </a:extLst>
          </p:cNvPr>
          <p:cNvGraphicFramePr>
            <a:graphicFrameLocks noGrp="1"/>
          </p:cNvGraphicFramePr>
          <p:nvPr>
            <p:extLst>
              <p:ext uri="{D42A27DB-BD31-4B8C-83A1-F6EECF244321}">
                <p14:modId xmlns:p14="http://schemas.microsoft.com/office/powerpoint/2010/main" val="910684614"/>
              </p:ext>
            </p:extLst>
          </p:nvPr>
        </p:nvGraphicFramePr>
        <p:xfrm>
          <a:off x="106017" y="622864"/>
          <a:ext cx="11780702" cy="2430602"/>
        </p:xfrm>
        <a:graphic>
          <a:graphicData uri="http://schemas.openxmlformats.org/drawingml/2006/table">
            <a:tbl>
              <a:tblPr firstRow="1" bandRow="1">
                <a:tableStyleId>{5C22544A-7EE6-4342-B048-85BDC9FD1C3A}</a:tableStyleId>
              </a:tblPr>
              <a:tblGrid>
                <a:gridCol w="5565913">
                  <a:extLst>
                    <a:ext uri="{9D8B030D-6E8A-4147-A177-3AD203B41FA5}">
                      <a16:colId xmlns:a16="http://schemas.microsoft.com/office/drawing/2014/main" val="20000"/>
                    </a:ext>
                  </a:extLst>
                </a:gridCol>
                <a:gridCol w="675861">
                  <a:extLst>
                    <a:ext uri="{9D8B030D-6E8A-4147-A177-3AD203B41FA5}">
                      <a16:colId xmlns:a16="http://schemas.microsoft.com/office/drawing/2014/main" val="20001"/>
                    </a:ext>
                  </a:extLst>
                </a:gridCol>
                <a:gridCol w="675861">
                  <a:extLst>
                    <a:ext uri="{9D8B030D-6E8A-4147-A177-3AD203B41FA5}">
                      <a16:colId xmlns:a16="http://schemas.microsoft.com/office/drawing/2014/main" val="20002"/>
                    </a:ext>
                  </a:extLst>
                </a:gridCol>
                <a:gridCol w="662609">
                  <a:extLst>
                    <a:ext uri="{9D8B030D-6E8A-4147-A177-3AD203B41FA5}">
                      <a16:colId xmlns:a16="http://schemas.microsoft.com/office/drawing/2014/main" val="20003"/>
                    </a:ext>
                  </a:extLst>
                </a:gridCol>
                <a:gridCol w="689113">
                  <a:extLst>
                    <a:ext uri="{9D8B030D-6E8A-4147-A177-3AD203B41FA5}">
                      <a16:colId xmlns:a16="http://schemas.microsoft.com/office/drawing/2014/main" val="20004"/>
                    </a:ext>
                  </a:extLst>
                </a:gridCol>
                <a:gridCol w="702365">
                  <a:extLst>
                    <a:ext uri="{9D8B030D-6E8A-4147-A177-3AD203B41FA5}">
                      <a16:colId xmlns:a16="http://schemas.microsoft.com/office/drawing/2014/main" val="20005"/>
                    </a:ext>
                  </a:extLst>
                </a:gridCol>
                <a:gridCol w="649357">
                  <a:extLst>
                    <a:ext uri="{9D8B030D-6E8A-4147-A177-3AD203B41FA5}">
                      <a16:colId xmlns:a16="http://schemas.microsoft.com/office/drawing/2014/main" val="20006"/>
                    </a:ext>
                  </a:extLst>
                </a:gridCol>
                <a:gridCol w="702365">
                  <a:extLst>
                    <a:ext uri="{9D8B030D-6E8A-4147-A177-3AD203B41FA5}">
                      <a16:colId xmlns:a16="http://schemas.microsoft.com/office/drawing/2014/main" val="107259477"/>
                    </a:ext>
                  </a:extLst>
                </a:gridCol>
                <a:gridCol w="702365">
                  <a:extLst>
                    <a:ext uri="{9D8B030D-6E8A-4147-A177-3AD203B41FA5}">
                      <a16:colId xmlns:a16="http://schemas.microsoft.com/office/drawing/2014/main" val="599928136"/>
                    </a:ext>
                  </a:extLst>
                </a:gridCol>
                <a:gridCol w="754893">
                  <a:extLst>
                    <a:ext uri="{9D8B030D-6E8A-4147-A177-3AD203B41FA5}">
                      <a16:colId xmlns:a16="http://schemas.microsoft.com/office/drawing/2014/main" val="2412360260"/>
                    </a:ext>
                  </a:extLst>
                </a:gridCol>
              </a:tblGrid>
              <a:tr h="361081">
                <a:tc>
                  <a:txBody>
                    <a:bodyPr/>
                    <a:lstStyle/>
                    <a:p>
                      <a:pPr algn="ctr"/>
                      <a:r>
                        <a:rPr lang="en-US" sz="1800" dirty="0"/>
                        <a:t>Particulars</a:t>
                      </a:r>
                    </a:p>
                  </a:txBody>
                  <a:tcPr/>
                </a:tc>
                <a:tc>
                  <a:txBody>
                    <a:bodyPr/>
                    <a:lstStyle/>
                    <a:p>
                      <a:pPr algn="ctr"/>
                      <a:r>
                        <a:rPr lang="en-US" sz="1800" dirty="0"/>
                        <a:t>2014</a:t>
                      </a:r>
                    </a:p>
                  </a:txBody>
                  <a:tcPr/>
                </a:tc>
                <a:tc>
                  <a:txBody>
                    <a:bodyPr/>
                    <a:lstStyle/>
                    <a:p>
                      <a:pPr algn="ctr"/>
                      <a:r>
                        <a:rPr lang="en-US" sz="1800" dirty="0"/>
                        <a:t>2015</a:t>
                      </a:r>
                    </a:p>
                  </a:txBody>
                  <a:tcPr/>
                </a:tc>
                <a:tc>
                  <a:txBody>
                    <a:bodyPr/>
                    <a:lstStyle/>
                    <a:p>
                      <a:pPr algn="ctr"/>
                      <a:r>
                        <a:rPr lang="en-US" sz="1800" dirty="0"/>
                        <a:t>2016</a:t>
                      </a:r>
                    </a:p>
                  </a:txBody>
                  <a:tcPr/>
                </a:tc>
                <a:tc>
                  <a:txBody>
                    <a:bodyPr/>
                    <a:lstStyle/>
                    <a:p>
                      <a:pPr algn="ctr"/>
                      <a:r>
                        <a:rPr lang="en-US" sz="1800" dirty="0"/>
                        <a:t>2017</a:t>
                      </a:r>
                    </a:p>
                  </a:txBody>
                  <a:tcPr/>
                </a:tc>
                <a:tc>
                  <a:txBody>
                    <a:bodyPr/>
                    <a:lstStyle/>
                    <a:p>
                      <a:pPr algn="ctr"/>
                      <a:r>
                        <a:rPr lang="en-US" sz="1800" dirty="0"/>
                        <a:t>2018</a:t>
                      </a:r>
                    </a:p>
                  </a:txBody>
                  <a:tcPr/>
                </a:tc>
                <a:tc>
                  <a:txBody>
                    <a:bodyPr/>
                    <a:lstStyle/>
                    <a:p>
                      <a:pPr algn="ctr"/>
                      <a:r>
                        <a:rPr lang="en-US" sz="1800" dirty="0"/>
                        <a:t>2019</a:t>
                      </a:r>
                    </a:p>
                  </a:txBody>
                  <a:tcPr/>
                </a:tc>
                <a:tc>
                  <a:txBody>
                    <a:bodyPr/>
                    <a:lstStyle/>
                    <a:p>
                      <a:pPr algn="ctr"/>
                      <a:r>
                        <a:rPr lang="en-US" sz="1800" dirty="0"/>
                        <a:t>2020</a:t>
                      </a:r>
                    </a:p>
                  </a:txBody>
                  <a:tcPr/>
                </a:tc>
                <a:tc>
                  <a:txBody>
                    <a:bodyPr/>
                    <a:lstStyle/>
                    <a:p>
                      <a:pPr algn="ctr"/>
                      <a:r>
                        <a:rPr lang="en-US" sz="1800" dirty="0"/>
                        <a:t>2021</a:t>
                      </a:r>
                    </a:p>
                  </a:txBody>
                  <a:tcPr/>
                </a:tc>
                <a:tc>
                  <a:txBody>
                    <a:bodyPr/>
                    <a:lstStyle/>
                    <a:p>
                      <a:pPr algn="ctr"/>
                      <a:r>
                        <a:rPr lang="en-US" sz="1800" dirty="0"/>
                        <a:t>Total</a:t>
                      </a:r>
                    </a:p>
                  </a:txBody>
                  <a:tcPr/>
                </a:tc>
                <a:extLst>
                  <a:ext uri="{0D108BD9-81ED-4DB2-BD59-A6C34878D82A}">
                    <a16:rowId xmlns:a16="http://schemas.microsoft.com/office/drawing/2014/main" val="10000"/>
                  </a:ext>
                </a:extLst>
              </a:tr>
              <a:tr h="36108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NCLAT  Rules, 2016</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2</a:t>
                      </a:r>
                    </a:p>
                  </a:txBody>
                  <a:tcPr/>
                </a:tc>
                <a:tc>
                  <a:txBody>
                    <a:bodyPr/>
                    <a:lstStyle/>
                    <a:p>
                      <a:pPr algn="ctr"/>
                      <a:r>
                        <a:rPr lang="en-US" dirty="0"/>
                        <a:t>2</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b="1" dirty="0"/>
                        <a:t>4</a:t>
                      </a:r>
                    </a:p>
                  </a:txBody>
                  <a:tcPr/>
                </a:tc>
                <a:extLst>
                  <a:ext uri="{0D108BD9-81ED-4DB2-BD59-A6C34878D82A}">
                    <a16:rowId xmlns:a16="http://schemas.microsoft.com/office/drawing/2014/main" val="10002"/>
                  </a:ext>
                </a:extLst>
              </a:tr>
              <a:tr h="601802">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Nidhi Rules, 2014</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2</a:t>
                      </a:r>
                    </a:p>
                  </a:txBody>
                  <a:tcPr/>
                </a:tc>
                <a:tc>
                  <a:txBody>
                    <a:bodyPr/>
                    <a:lstStyle/>
                    <a:p>
                      <a:pPr algn="ctr"/>
                      <a:r>
                        <a:rPr lang="en-US" dirty="0"/>
                        <a:t>-</a:t>
                      </a:r>
                    </a:p>
                  </a:txBody>
                  <a:tcPr/>
                </a:tc>
                <a:tc>
                  <a:txBody>
                    <a:bodyPr/>
                    <a:lstStyle/>
                    <a:p>
                      <a:pPr algn="ctr"/>
                      <a:r>
                        <a:rPr lang="en-US" b="1" dirty="0"/>
                        <a:t>3</a:t>
                      </a:r>
                    </a:p>
                  </a:txBody>
                  <a:tcPr/>
                </a:tc>
                <a:extLst>
                  <a:ext uri="{0D108BD9-81ED-4DB2-BD59-A6C34878D82A}">
                    <a16:rowId xmlns:a16="http://schemas.microsoft.com/office/drawing/2014/main" val="10003"/>
                  </a:ext>
                </a:extLst>
              </a:tr>
              <a:tr h="361081">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700" dirty="0"/>
                        <a:t>The National Financial Reporting Authority Rules 2018</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dirty="0"/>
                        <a:t>1</a:t>
                      </a:r>
                    </a:p>
                  </a:txBody>
                  <a:tcPr/>
                </a:tc>
                <a:tc>
                  <a:txBody>
                    <a:bodyPr/>
                    <a:lstStyle/>
                    <a:p>
                      <a:pPr algn="ctr"/>
                      <a:r>
                        <a:rPr lang="en-US" dirty="0"/>
                        <a:t>-</a:t>
                      </a:r>
                    </a:p>
                  </a:txBody>
                  <a:tcPr/>
                </a:tc>
                <a:tc>
                  <a:txBody>
                    <a:bodyPr/>
                    <a:lstStyle/>
                    <a:p>
                      <a:pPr algn="ctr"/>
                      <a:r>
                        <a:rPr lang="en-US" dirty="0"/>
                        <a:t>-</a:t>
                      </a:r>
                    </a:p>
                  </a:txBody>
                  <a:tcPr/>
                </a:tc>
                <a:tc>
                  <a:txBody>
                    <a:bodyPr/>
                    <a:lstStyle/>
                    <a:p>
                      <a:pPr algn="ctr"/>
                      <a:r>
                        <a:rPr lang="en-US" b="1" dirty="0"/>
                        <a:t>1</a:t>
                      </a:r>
                    </a:p>
                  </a:txBody>
                  <a:tcPr/>
                </a:tc>
                <a:extLst>
                  <a:ext uri="{0D108BD9-81ED-4DB2-BD59-A6C34878D82A}">
                    <a16:rowId xmlns:a16="http://schemas.microsoft.com/office/drawing/2014/main" val="10004"/>
                  </a:ext>
                </a:extLst>
              </a:tr>
              <a:tr h="361081">
                <a:tc>
                  <a:txBody>
                    <a:bodyPr/>
                    <a:lstStyle/>
                    <a:p>
                      <a:endParaRPr lang="en-US" sz="1700"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5"/>
                  </a:ext>
                </a:extLst>
              </a:tr>
              <a:tr h="361081">
                <a:tc>
                  <a:txBody>
                    <a:bodyPr/>
                    <a:lstStyle/>
                    <a:p>
                      <a:pPr algn="ctr"/>
                      <a:r>
                        <a:rPr lang="en-US" sz="1720" b="1" dirty="0"/>
                        <a:t>TOTAL</a:t>
                      </a:r>
                    </a:p>
                  </a:txBody>
                  <a:tcPr/>
                </a:tc>
                <a:tc>
                  <a:txBody>
                    <a:bodyPr/>
                    <a:lstStyle/>
                    <a:p>
                      <a:pPr algn="ctr"/>
                      <a:r>
                        <a:rPr lang="en-US" b="1" dirty="0"/>
                        <a:t>17</a:t>
                      </a:r>
                    </a:p>
                  </a:txBody>
                  <a:tcPr/>
                </a:tc>
                <a:tc>
                  <a:txBody>
                    <a:bodyPr/>
                    <a:lstStyle/>
                    <a:p>
                      <a:pPr algn="ctr"/>
                      <a:r>
                        <a:rPr lang="en-US" b="1" dirty="0"/>
                        <a:t>24</a:t>
                      </a:r>
                    </a:p>
                  </a:txBody>
                  <a:tcPr/>
                </a:tc>
                <a:tc>
                  <a:txBody>
                    <a:bodyPr/>
                    <a:lstStyle/>
                    <a:p>
                      <a:pPr algn="ctr"/>
                      <a:r>
                        <a:rPr lang="en-US" b="1" dirty="0"/>
                        <a:t>22</a:t>
                      </a:r>
                    </a:p>
                  </a:txBody>
                  <a:tcPr/>
                </a:tc>
                <a:tc>
                  <a:txBody>
                    <a:bodyPr/>
                    <a:lstStyle/>
                    <a:p>
                      <a:pPr algn="ctr"/>
                      <a:r>
                        <a:rPr lang="en-US" b="1" dirty="0"/>
                        <a:t>23</a:t>
                      </a:r>
                    </a:p>
                  </a:txBody>
                  <a:tcPr/>
                </a:tc>
                <a:tc>
                  <a:txBody>
                    <a:bodyPr/>
                    <a:lstStyle/>
                    <a:p>
                      <a:pPr algn="ctr"/>
                      <a:r>
                        <a:rPr lang="en-US" b="1" dirty="0"/>
                        <a:t>44</a:t>
                      </a:r>
                    </a:p>
                  </a:txBody>
                  <a:tcPr/>
                </a:tc>
                <a:tc>
                  <a:txBody>
                    <a:bodyPr/>
                    <a:lstStyle/>
                    <a:p>
                      <a:pPr algn="ctr"/>
                      <a:r>
                        <a:rPr lang="en-US" b="1" dirty="0"/>
                        <a:t>37</a:t>
                      </a:r>
                    </a:p>
                  </a:txBody>
                  <a:tcPr/>
                </a:tc>
                <a:tc>
                  <a:txBody>
                    <a:bodyPr/>
                    <a:lstStyle/>
                    <a:p>
                      <a:pPr algn="ctr"/>
                      <a:r>
                        <a:rPr lang="en-US" b="1" dirty="0"/>
                        <a:t>27</a:t>
                      </a:r>
                    </a:p>
                  </a:txBody>
                  <a:tcPr/>
                </a:tc>
                <a:tc>
                  <a:txBody>
                    <a:bodyPr/>
                    <a:lstStyle/>
                    <a:p>
                      <a:pPr algn="ctr"/>
                      <a:r>
                        <a:rPr lang="en-US" b="1" dirty="0"/>
                        <a:t>12</a:t>
                      </a:r>
                    </a:p>
                  </a:txBody>
                  <a:tcPr/>
                </a:tc>
                <a:tc>
                  <a:txBody>
                    <a:bodyPr/>
                    <a:lstStyle/>
                    <a:p>
                      <a:pPr algn="ctr"/>
                      <a:r>
                        <a:rPr lang="en-US" b="1" dirty="0"/>
                        <a:t>206</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617835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C3A7847-1D28-4FE1-A6EF-781D01AF6448}"/>
              </a:ext>
            </a:extLst>
          </p:cNvPr>
          <p:cNvGrpSpPr/>
          <p:nvPr/>
        </p:nvGrpSpPr>
        <p:grpSpPr>
          <a:xfrm>
            <a:off x="5" y="4077055"/>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0" name="Content Placeholder 9">
            <a:extLst>
              <a:ext uri="{FF2B5EF4-FFF2-40B4-BE49-F238E27FC236}">
                <a16:creationId xmlns:a16="http://schemas.microsoft.com/office/drawing/2014/main" id="{407F85F8-9CB5-4FBD-A299-47613C76BC18}"/>
              </a:ext>
            </a:extLst>
          </p:cNvPr>
          <p:cNvSpPr txBox="1">
            <a:spLocks/>
          </p:cNvSpPr>
          <p:nvPr/>
        </p:nvSpPr>
        <p:spPr>
          <a:xfrm>
            <a:off x="838200" y="1241014"/>
            <a:ext cx="10515600" cy="5009887"/>
          </a:xfrm>
          <a:prstGeom prst="rect">
            <a:avLst/>
          </a:prstGeom>
          <a:ln>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endParaRPr lang="en-US" sz="2000" dirty="0"/>
          </a:p>
        </p:txBody>
      </p:sp>
      <p:pic>
        <p:nvPicPr>
          <p:cNvPr id="16" name="Picture 2" descr="D:\Bipin's folder\Documents\New office photographs\Main conference room.jpg">
            <a:extLst>
              <a:ext uri="{FF2B5EF4-FFF2-40B4-BE49-F238E27FC236}">
                <a16:creationId xmlns:a16="http://schemas.microsoft.com/office/drawing/2014/main" id="{A11BB8BD-5A8A-47C1-BC6E-1E3F979343F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9029"/>
            <a:ext cx="12192000" cy="6325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a:extLst>
              <a:ext uri="{FF2B5EF4-FFF2-40B4-BE49-F238E27FC236}">
                <a16:creationId xmlns:a16="http://schemas.microsoft.com/office/drawing/2014/main" id="{31841302-6EC2-40D0-B101-25ECB9509156}"/>
              </a:ext>
            </a:extLst>
          </p:cNvPr>
          <p:cNvSpPr txBox="1"/>
          <p:nvPr/>
        </p:nvSpPr>
        <p:spPr>
          <a:xfrm>
            <a:off x="5334000" y="2613660"/>
            <a:ext cx="1638300" cy="461665"/>
          </a:xfrm>
          <a:prstGeom prst="rect">
            <a:avLst/>
          </a:prstGeom>
          <a:noFill/>
        </p:spPr>
        <p:txBody>
          <a:bodyPr wrap="square" rtlCol="0">
            <a:spAutoFit/>
          </a:bodyPr>
          <a:lstStyle/>
          <a:p>
            <a:r>
              <a:rPr lang="en-US" sz="2400" b="1" dirty="0"/>
              <a:t>Thank You</a:t>
            </a:r>
          </a:p>
        </p:txBody>
      </p:sp>
      <p:sp>
        <p:nvSpPr>
          <p:cNvPr id="2" name="Slide Number Placeholder 1">
            <a:extLst>
              <a:ext uri="{FF2B5EF4-FFF2-40B4-BE49-F238E27FC236}">
                <a16:creationId xmlns:a16="http://schemas.microsoft.com/office/drawing/2014/main" id="{39557745-4451-4CD7-BD3A-88B8F7A55389}"/>
              </a:ext>
            </a:extLst>
          </p:cNvPr>
          <p:cNvSpPr>
            <a:spLocks noGrp="1"/>
          </p:cNvSpPr>
          <p:nvPr>
            <p:ph type="sldNum" sz="quarter" idx="12"/>
          </p:nvPr>
        </p:nvSpPr>
        <p:spPr/>
        <p:txBody>
          <a:bodyPr/>
          <a:lstStyle/>
          <a:p>
            <a:fld id="{C89ECA43-08A4-4287-9628-00A1F26E96A3}" type="slidenum">
              <a:rPr lang="en-GB" smtClean="0"/>
              <a:t>27</a:t>
            </a:fld>
            <a:endParaRPr lang="en-GB" dirty="0"/>
          </a:p>
        </p:txBody>
      </p:sp>
    </p:spTree>
    <p:extLst>
      <p:ext uri="{BB962C8B-B14F-4D97-AF65-F5344CB8AC3E}">
        <p14:creationId xmlns:p14="http://schemas.microsoft.com/office/powerpoint/2010/main" val="3176283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862693" y="339445"/>
            <a:ext cx="1051560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Amendment in Companies Act ….</a:t>
            </a: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a:xfrm>
            <a:off x="8610600" y="6356354"/>
            <a:ext cx="2743200" cy="365125"/>
          </a:xfrm>
        </p:spPr>
        <p:txBody>
          <a:bodyPr/>
          <a:lstStyle/>
          <a:p>
            <a:fld id="{54162C57-082D-4AB6-B3E4-3858867379D7}" type="slidenum">
              <a:rPr lang="en-GB" smtClean="0"/>
              <a:t>3</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61" name="Oval 60">
            <a:extLst>
              <a:ext uri="{FF2B5EF4-FFF2-40B4-BE49-F238E27FC236}">
                <a16:creationId xmlns:a16="http://schemas.microsoft.com/office/drawing/2014/main" id="{EA1083FB-ADC8-46FF-B0E5-61F989C6AC98}"/>
              </a:ext>
            </a:extLst>
          </p:cNvPr>
          <p:cNvSpPr/>
          <p:nvPr/>
        </p:nvSpPr>
        <p:spPr>
          <a:xfrm>
            <a:off x="1988552" y="3908251"/>
            <a:ext cx="1007533" cy="566009"/>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Jan 2018</a:t>
            </a:r>
            <a:endParaRPr lang="en-IN" sz="1763" b="1" dirty="0">
              <a:solidFill>
                <a:schemeClr val="bg1"/>
              </a:solidFill>
            </a:endParaRPr>
          </a:p>
        </p:txBody>
      </p:sp>
      <p:sp>
        <p:nvSpPr>
          <p:cNvPr id="62" name="Oval 61">
            <a:extLst>
              <a:ext uri="{FF2B5EF4-FFF2-40B4-BE49-F238E27FC236}">
                <a16:creationId xmlns:a16="http://schemas.microsoft.com/office/drawing/2014/main" id="{0D9B802C-A039-4278-AB1A-971DE654D76D}"/>
              </a:ext>
            </a:extLst>
          </p:cNvPr>
          <p:cNvSpPr/>
          <p:nvPr/>
        </p:nvSpPr>
        <p:spPr>
          <a:xfrm>
            <a:off x="4259420" y="3886045"/>
            <a:ext cx="1022145" cy="610463"/>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Sept 2019</a:t>
            </a:r>
            <a:endParaRPr lang="en-IN" sz="1763" b="1" dirty="0">
              <a:solidFill>
                <a:schemeClr val="bg1"/>
              </a:solidFill>
            </a:endParaRPr>
          </a:p>
        </p:txBody>
      </p:sp>
      <p:sp>
        <p:nvSpPr>
          <p:cNvPr id="63" name="Oval 62">
            <a:extLst>
              <a:ext uri="{FF2B5EF4-FFF2-40B4-BE49-F238E27FC236}">
                <a16:creationId xmlns:a16="http://schemas.microsoft.com/office/drawing/2014/main" id="{4B1686DC-7629-49D2-99BC-33FD578C273B}"/>
              </a:ext>
            </a:extLst>
          </p:cNvPr>
          <p:cNvSpPr/>
          <p:nvPr/>
        </p:nvSpPr>
        <p:spPr>
          <a:xfrm>
            <a:off x="4274143" y="2747576"/>
            <a:ext cx="992701" cy="566009"/>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July  2019</a:t>
            </a:r>
            <a:endParaRPr lang="en-IN" sz="1763" b="1" dirty="0">
              <a:solidFill>
                <a:schemeClr val="bg1"/>
              </a:solidFill>
            </a:endParaRPr>
          </a:p>
        </p:txBody>
      </p:sp>
      <p:sp>
        <p:nvSpPr>
          <p:cNvPr id="64" name="Oval 63">
            <a:extLst>
              <a:ext uri="{FF2B5EF4-FFF2-40B4-BE49-F238E27FC236}">
                <a16:creationId xmlns:a16="http://schemas.microsoft.com/office/drawing/2014/main" id="{A29E720C-453E-4E30-A9A5-7D7098ED6584}"/>
              </a:ext>
            </a:extLst>
          </p:cNvPr>
          <p:cNvSpPr/>
          <p:nvPr/>
        </p:nvSpPr>
        <p:spPr>
          <a:xfrm>
            <a:off x="7351633" y="2747575"/>
            <a:ext cx="1005791" cy="566009"/>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Mar 2020</a:t>
            </a:r>
          </a:p>
        </p:txBody>
      </p:sp>
      <p:sp>
        <p:nvSpPr>
          <p:cNvPr id="65" name="Oval 64">
            <a:extLst>
              <a:ext uri="{FF2B5EF4-FFF2-40B4-BE49-F238E27FC236}">
                <a16:creationId xmlns:a16="http://schemas.microsoft.com/office/drawing/2014/main" id="{B9C2BBF3-6400-4C9D-9274-2F5CF7EB2773}"/>
              </a:ext>
            </a:extLst>
          </p:cNvPr>
          <p:cNvSpPr/>
          <p:nvPr/>
        </p:nvSpPr>
        <p:spPr>
          <a:xfrm>
            <a:off x="1958132" y="2712236"/>
            <a:ext cx="992701" cy="566009"/>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May2015</a:t>
            </a:r>
            <a:endParaRPr lang="en-IN" sz="1763" b="1" dirty="0">
              <a:solidFill>
                <a:schemeClr val="bg1"/>
              </a:solidFill>
            </a:endParaRPr>
          </a:p>
        </p:txBody>
      </p:sp>
      <p:grpSp>
        <p:nvGrpSpPr>
          <p:cNvPr id="69" name="Group 144">
            <a:extLst>
              <a:ext uri="{FF2B5EF4-FFF2-40B4-BE49-F238E27FC236}">
                <a16:creationId xmlns:a16="http://schemas.microsoft.com/office/drawing/2014/main" id="{06A21D4D-993C-461C-85EA-8365A6E44162}"/>
              </a:ext>
            </a:extLst>
          </p:cNvPr>
          <p:cNvGrpSpPr>
            <a:grpSpLocks/>
          </p:cNvGrpSpPr>
          <p:nvPr/>
        </p:nvGrpSpPr>
        <p:grpSpPr bwMode="auto">
          <a:xfrm>
            <a:off x="3587490" y="4763595"/>
            <a:ext cx="3090134" cy="1379104"/>
            <a:chOff x="4126927" y="4163553"/>
            <a:chExt cx="1034025" cy="848511"/>
          </a:xfrm>
          <a:solidFill>
            <a:schemeClr val="bg1"/>
          </a:solidFill>
        </p:grpSpPr>
        <p:sp>
          <p:nvSpPr>
            <p:cNvPr id="70" name="Rectangular Callout 145">
              <a:extLst>
                <a:ext uri="{FF2B5EF4-FFF2-40B4-BE49-F238E27FC236}">
                  <a16:creationId xmlns:a16="http://schemas.microsoft.com/office/drawing/2014/main" id="{B9051735-2D8F-4909-80DD-B28CEA0E041E}"/>
                </a:ext>
              </a:extLst>
            </p:cNvPr>
            <p:cNvSpPr/>
            <p:nvPr/>
          </p:nvSpPr>
          <p:spPr>
            <a:xfrm rot="10800000" flipH="1">
              <a:off x="4126927" y="4164971"/>
              <a:ext cx="1034025" cy="847093"/>
            </a:xfrm>
            <a:prstGeom prst="wedgeRectCallout">
              <a:avLst>
                <a:gd name="adj1" fmla="val -20833"/>
                <a:gd name="adj2" fmla="val 67192"/>
              </a:avLst>
            </a:prstGeom>
            <a:grpFill/>
            <a:ln/>
            <a:scene3d>
              <a:camera prst="orthographicFront">
                <a:rot lat="0" lon="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sz="1983" dirty="0"/>
            </a:p>
          </p:txBody>
        </p:sp>
        <p:sp>
          <p:nvSpPr>
            <p:cNvPr id="71" name="Freeform 146">
              <a:extLst>
                <a:ext uri="{FF2B5EF4-FFF2-40B4-BE49-F238E27FC236}">
                  <a16:creationId xmlns:a16="http://schemas.microsoft.com/office/drawing/2014/main" id="{5295662F-247C-4E2D-9B8C-0A6751A25136}"/>
                </a:ext>
              </a:extLst>
            </p:cNvPr>
            <p:cNvSpPr/>
            <p:nvPr/>
          </p:nvSpPr>
          <p:spPr>
            <a:xfrm rot="10800000" flipH="1" flipV="1">
              <a:off x="4126928" y="4163553"/>
              <a:ext cx="981965" cy="679694"/>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lstStyle/>
            <a:p>
              <a:pPr algn="ctr"/>
              <a:r>
                <a:rPr lang="en-US" b="1" dirty="0"/>
                <a:t>Company Law Committee (CLC) was constituted on September 18,2019 and submitted its report on November 14, 2019 </a:t>
              </a:r>
              <a:endParaRPr lang="en-US" dirty="0"/>
            </a:p>
            <a:p>
              <a:r>
                <a:rPr lang="en-US" b="1" u="sng" dirty="0"/>
                <a:t> </a:t>
              </a:r>
              <a:endParaRPr lang="en-US" dirty="0"/>
            </a:p>
          </p:txBody>
        </p:sp>
      </p:grpSp>
      <p:grpSp>
        <p:nvGrpSpPr>
          <p:cNvPr id="72" name="Group 150">
            <a:extLst>
              <a:ext uri="{FF2B5EF4-FFF2-40B4-BE49-F238E27FC236}">
                <a16:creationId xmlns:a16="http://schemas.microsoft.com/office/drawing/2014/main" id="{35C97163-CF00-41F6-B296-A7FF996D1946}"/>
              </a:ext>
            </a:extLst>
          </p:cNvPr>
          <p:cNvGrpSpPr>
            <a:grpSpLocks/>
          </p:cNvGrpSpPr>
          <p:nvPr/>
        </p:nvGrpSpPr>
        <p:grpSpPr bwMode="auto">
          <a:xfrm>
            <a:off x="1230354" y="4627601"/>
            <a:ext cx="1890628" cy="1515096"/>
            <a:chOff x="4126925" y="4164971"/>
            <a:chExt cx="1034027" cy="847093"/>
          </a:xfrm>
          <a:solidFill>
            <a:schemeClr val="bg1"/>
          </a:solidFill>
        </p:grpSpPr>
        <p:sp>
          <p:nvSpPr>
            <p:cNvPr id="73" name="Rectangular Callout 151">
              <a:extLst>
                <a:ext uri="{FF2B5EF4-FFF2-40B4-BE49-F238E27FC236}">
                  <a16:creationId xmlns:a16="http://schemas.microsoft.com/office/drawing/2014/main" id="{933CDFAC-E4A6-4473-AECD-CB23C71F008D}"/>
                </a:ext>
              </a:extLst>
            </p:cNvPr>
            <p:cNvSpPr/>
            <p:nvPr/>
          </p:nvSpPr>
          <p:spPr>
            <a:xfrm rot="10800000" flipH="1">
              <a:off x="4126927" y="4164971"/>
              <a:ext cx="1034025" cy="847093"/>
            </a:xfrm>
            <a:prstGeom prst="wedgeRectCallout">
              <a:avLst>
                <a:gd name="adj1" fmla="val -22115"/>
                <a:gd name="adj2" fmla="val 65627"/>
              </a:avLst>
            </a:prstGeom>
            <a:grpFill/>
            <a:ln/>
            <a:scene3d>
              <a:camera prst="orthographicFront">
                <a:rot lat="0" lon="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sz="1983" dirty="0"/>
            </a:p>
          </p:txBody>
        </p:sp>
        <p:sp>
          <p:nvSpPr>
            <p:cNvPr id="74" name="Freeform 152">
              <a:extLst>
                <a:ext uri="{FF2B5EF4-FFF2-40B4-BE49-F238E27FC236}">
                  <a16:creationId xmlns:a16="http://schemas.microsoft.com/office/drawing/2014/main" id="{0D565CFA-8CA2-49F2-BCBA-ACD1C229E045}"/>
                </a:ext>
              </a:extLst>
            </p:cNvPr>
            <p:cNvSpPr/>
            <p:nvPr/>
          </p:nvSpPr>
          <p:spPr>
            <a:xfrm rot="10800000" flipH="1" flipV="1">
              <a:off x="4126925" y="4258588"/>
              <a:ext cx="965717" cy="692369"/>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a:r>
                <a:rPr lang="en-US" b="1" dirty="0"/>
                <a:t>Companies (Amendment) Act, 2017</a:t>
              </a:r>
              <a:endParaRPr lang="en-US" dirty="0"/>
            </a:p>
          </p:txBody>
        </p:sp>
      </p:grpSp>
      <p:cxnSp>
        <p:nvCxnSpPr>
          <p:cNvPr id="84" name="Straight Arrow Connector 83">
            <a:extLst>
              <a:ext uri="{FF2B5EF4-FFF2-40B4-BE49-F238E27FC236}">
                <a16:creationId xmlns:a16="http://schemas.microsoft.com/office/drawing/2014/main" id="{82745F39-4066-4286-97AA-883C7E31AF40}"/>
              </a:ext>
            </a:extLst>
          </p:cNvPr>
          <p:cNvCxnSpPr/>
          <p:nvPr/>
        </p:nvCxnSpPr>
        <p:spPr>
          <a:xfrm>
            <a:off x="2422950" y="3294011"/>
            <a:ext cx="0" cy="5044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759E257F-B1DB-4408-A497-8B472F3B9AA0}"/>
              </a:ext>
            </a:extLst>
          </p:cNvPr>
          <p:cNvCxnSpPr/>
          <p:nvPr/>
        </p:nvCxnSpPr>
        <p:spPr>
          <a:xfrm flipV="1">
            <a:off x="2996085" y="3030580"/>
            <a:ext cx="1231803" cy="9385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CA236836-D5EA-4909-9500-C2C8A337B645}"/>
              </a:ext>
            </a:extLst>
          </p:cNvPr>
          <p:cNvCxnSpPr>
            <a:cxnSpLocks/>
          </p:cNvCxnSpPr>
          <p:nvPr/>
        </p:nvCxnSpPr>
        <p:spPr>
          <a:xfrm flipV="1">
            <a:off x="5296189" y="3150450"/>
            <a:ext cx="1979254" cy="8335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90" name="Group 111">
            <a:extLst>
              <a:ext uri="{FF2B5EF4-FFF2-40B4-BE49-F238E27FC236}">
                <a16:creationId xmlns:a16="http://schemas.microsoft.com/office/drawing/2014/main" id="{A86A210B-0915-4C47-A173-C51E1E5914CB}"/>
              </a:ext>
            </a:extLst>
          </p:cNvPr>
          <p:cNvGrpSpPr>
            <a:grpSpLocks/>
          </p:cNvGrpSpPr>
          <p:nvPr/>
        </p:nvGrpSpPr>
        <p:grpSpPr bwMode="auto">
          <a:xfrm>
            <a:off x="1406790" y="896144"/>
            <a:ext cx="1951134" cy="1619468"/>
            <a:chOff x="232093" y="3406758"/>
            <a:chExt cx="1034025" cy="847093"/>
          </a:xfrm>
          <a:solidFill>
            <a:schemeClr val="bg1"/>
          </a:solidFill>
        </p:grpSpPr>
        <p:sp>
          <p:nvSpPr>
            <p:cNvPr id="91" name="Rectangular Callout 49">
              <a:extLst>
                <a:ext uri="{FF2B5EF4-FFF2-40B4-BE49-F238E27FC236}">
                  <a16:creationId xmlns:a16="http://schemas.microsoft.com/office/drawing/2014/main" id="{8E027B51-6A4A-4A2C-B73F-42073B6854BF}"/>
                </a:ext>
              </a:extLst>
            </p:cNvPr>
            <p:cNvSpPr/>
            <p:nvPr/>
          </p:nvSpPr>
          <p:spPr>
            <a:xfrm rot="10800000" flipH="1">
              <a:off x="232093" y="3406758"/>
              <a:ext cx="1034025" cy="847093"/>
            </a:xfrm>
            <a:prstGeom prst="wedgeRectCallout">
              <a:avLst>
                <a:gd name="adj1" fmla="val 21460"/>
                <a:gd name="adj2" fmla="val -62655"/>
              </a:avLst>
            </a:prstGeom>
            <a:grpFill/>
            <a:ln/>
            <a:scene3d>
              <a:camera prst="orthographicFront">
                <a:rot lat="10800000" lon="1080000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sz="1983" dirty="0"/>
            </a:p>
          </p:txBody>
        </p:sp>
        <p:sp>
          <p:nvSpPr>
            <p:cNvPr id="92" name="Freeform 50">
              <a:extLst>
                <a:ext uri="{FF2B5EF4-FFF2-40B4-BE49-F238E27FC236}">
                  <a16:creationId xmlns:a16="http://schemas.microsoft.com/office/drawing/2014/main" id="{41049AFD-F6C3-49D0-B841-E627690EC207}"/>
                </a:ext>
              </a:extLst>
            </p:cNvPr>
            <p:cNvSpPr/>
            <p:nvPr/>
          </p:nvSpPr>
          <p:spPr>
            <a:xfrm rot="10800000" flipH="1" flipV="1">
              <a:off x="262977" y="3406760"/>
              <a:ext cx="954830" cy="763588"/>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a:r>
                <a:rPr lang="en-US" b="1" dirty="0"/>
                <a:t>Companies (Amendment) Act, 2015</a:t>
              </a:r>
            </a:p>
          </p:txBody>
        </p:sp>
      </p:grpSp>
      <p:cxnSp>
        <p:nvCxnSpPr>
          <p:cNvPr id="46" name="Straight Arrow Connector 45">
            <a:extLst>
              <a:ext uri="{FF2B5EF4-FFF2-40B4-BE49-F238E27FC236}">
                <a16:creationId xmlns:a16="http://schemas.microsoft.com/office/drawing/2014/main" id="{82745F39-4066-4286-97AA-883C7E31AF40}"/>
              </a:ext>
            </a:extLst>
          </p:cNvPr>
          <p:cNvCxnSpPr/>
          <p:nvPr/>
        </p:nvCxnSpPr>
        <p:spPr>
          <a:xfrm>
            <a:off x="4755568" y="3390019"/>
            <a:ext cx="0" cy="4448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7" name="Group 111">
            <a:extLst>
              <a:ext uri="{FF2B5EF4-FFF2-40B4-BE49-F238E27FC236}">
                <a16:creationId xmlns:a16="http://schemas.microsoft.com/office/drawing/2014/main" id="{A86A210B-0915-4C47-A173-C51E1E5914CB}"/>
              </a:ext>
            </a:extLst>
          </p:cNvPr>
          <p:cNvGrpSpPr>
            <a:grpSpLocks/>
          </p:cNvGrpSpPr>
          <p:nvPr/>
        </p:nvGrpSpPr>
        <p:grpSpPr bwMode="auto">
          <a:xfrm>
            <a:off x="5694607" y="896136"/>
            <a:ext cx="3412871" cy="1619476"/>
            <a:chOff x="232093" y="3406758"/>
            <a:chExt cx="1034025" cy="847093"/>
          </a:xfrm>
          <a:solidFill>
            <a:schemeClr val="bg1"/>
          </a:solidFill>
        </p:grpSpPr>
        <p:sp>
          <p:nvSpPr>
            <p:cNvPr id="48" name="Rectangular Callout 49">
              <a:extLst>
                <a:ext uri="{FF2B5EF4-FFF2-40B4-BE49-F238E27FC236}">
                  <a16:creationId xmlns:a16="http://schemas.microsoft.com/office/drawing/2014/main" id="{8E027B51-6A4A-4A2C-B73F-42073B6854BF}"/>
                </a:ext>
              </a:extLst>
            </p:cNvPr>
            <p:cNvSpPr/>
            <p:nvPr/>
          </p:nvSpPr>
          <p:spPr>
            <a:xfrm rot="10800000" flipH="1">
              <a:off x="232093" y="3406758"/>
              <a:ext cx="1034025" cy="847093"/>
            </a:xfrm>
            <a:prstGeom prst="wedgeRectCallout">
              <a:avLst>
                <a:gd name="adj1" fmla="val 21460"/>
                <a:gd name="adj2" fmla="val -62655"/>
              </a:avLst>
            </a:prstGeom>
            <a:grpFill/>
            <a:ln/>
            <a:scene3d>
              <a:camera prst="orthographicFront">
                <a:rot lat="10800000" lon="1080000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sz="1983" dirty="0"/>
            </a:p>
          </p:txBody>
        </p:sp>
        <p:sp>
          <p:nvSpPr>
            <p:cNvPr id="49" name="Freeform 50">
              <a:extLst>
                <a:ext uri="{FF2B5EF4-FFF2-40B4-BE49-F238E27FC236}">
                  <a16:creationId xmlns:a16="http://schemas.microsoft.com/office/drawing/2014/main" id="{41049AFD-F6C3-49D0-B841-E627690EC207}"/>
                </a:ext>
              </a:extLst>
            </p:cNvPr>
            <p:cNvSpPr/>
            <p:nvPr/>
          </p:nvSpPr>
          <p:spPr>
            <a:xfrm rot="10800000" flipH="1" flipV="1">
              <a:off x="262977" y="3406760"/>
              <a:ext cx="954830" cy="763588"/>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a:r>
                <a:rPr lang="en-US" b="1" dirty="0"/>
                <a:t>Companies (Amendment) Bill, 2020 introduced in Lok Sabha on March 17,2020 and passed on Sept 19,2020 and passed by  Rajya Sabha on Sept 22, 2020</a:t>
              </a:r>
              <a:endParaRPr lang="en-US" dirty="0"/>
            </a:p>
          </p:txBody>
        </p:sp>
      </p:grpSp>
      <p:grpSp>
        <p:nvGrpSpPr>
          <p:cNvPr id="58" name="Group 111">
            <a:extLst>
              <a:ext uri="{FF2B5EF4-FFF2-40B4-BE49-F238E27FC236}">
                <a16:creationId xmlns:a16="http://schemas.microsoft.com/office/drawing/2014/main" id="{A86A210B-0915-4C47-A173-C51E1E5914CB}"/>
              </a:ext>
            </a:extLst>
          </p:cNvPr>
          <p:cNvGrpSpPr>
            <a:grpSpLocks/>
          </p:cNvGrpSpPr>
          <p:nvPr/>
        </p:nvGrpSpPr>
        <p:grpSpPr bwMode="auto">
          <a:xfrm>
            <a:off x="3587490" y="896139"/>
            <a:ext cx="1886394" cy="1619471"/>
            <a:chOff x="232093" y="3406758"/>
            <a:chExt cx="1034025" cy="847093"/>
          </a:xfrm>
          <a:solidFill>
            <a:schemeClr val="bg1"/>
          </a:solidFill>
        </p:grpSpPr>
        <p:sp>
          <p:nvSpPr>
            <p:cNvPr id="59" name="Rectangular Callout 49">
              <a:extLst>
                <a:ext uri="{FF2B5EF4-FFF2-40B4-BE49-F238E27FC236}">
                  <a16:creationId xmlns:a16="http://schemas.microsoft.com/office/drawing/2014/main" id="{8E027B51-6A4A-4A2C-B73F-42073B6854BF}"/>
                </a:ext>
              </a:extLst>
            </p:cNvPr>
            <p:cNvSpPr/>
            <p:nvPr/>
          </p:nvSpPr>
          <p:spPr>
            <a:xfrm rot="10800000" flipH="1">
              <a:off x="232093" y="3406758"/>
              <a:ext cx="1034025" cy="847093"/>
            </a:xfrm>
            <a:prstGeom prst="wedgeRectCallout">
              <a:avLst>
                <a:gd name="adj1" fmla="val 21460"/>
                <a:gd name="adj2" fmla="val -62655"/>
              </a:avLst>
            </a:prstGeom>
            <a:grpFill/>
            <a:ln/>
            <a:scene3d>
              <a:camera prst="orthographicFront">
                <a:rot lat="10800000" lon="1080000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sz="1983" dirty="0"/>
            </a:p>
          </p:txBody>
        </p:sp>
        <p:sp>
          <p:nvSpPr>
            <p:cNvPr id="93" name="Freeform 50">
              <a:extLst>
                <a:ext uri="{FF2B5EF4-FFF2-40B4-BE49-F238E27FC236}">
                  <a16:creationId xmlns:a16="http://schemas.microsoft.com/office/drawing/2014/main" id="{41049AFD-F6C3-49D0-B841-E627690EC207}"/>
                </a:ext>
              </a:extLst>
            </p:cNvPr>
            <p:cNvSpPr/>
            <p:nvPr/>
          </p:nvSpPr>
          <p:spPr>
            <a:xfrm rot="10800000" flipH="1" flipV="1">
              <a:off x="262977" y="3406760"/>
              <a:ext cx="954830" cy="763588"/>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a:r>
                <a:rPr lang="en-US" b="1" dirty="0"/>
                <a:t>Companies (Amendment) Act, 2019</a:t>
              </a:r>
              <a:endParaRPr lang="en-US" dirty="0"/>
            </a:p>
          </p:txBody>
        </p:sp>
      </p:grpSp>
      <p:cxnSp>
        <p:nvCxnSpPr>
          <p:cNvPr id="53" name="Straight Arrow Connector 52">
            <a:extLst>
              <a:ext uri="{FF2B5EF4-FFF2-40B4-BE49-F238E27FC236}">
                <a16:creationId xmlns:a16="http://schemas.microsoft.com/office/drawing/2014/main" id="{D349CED4-B22C-4990-9F30-B2A179B270F3}"/>
              </a:ext>
            </a:extLst>
          </p:cNvPr>
          <p:cNvCxnSpPr>
            <a:cxnSpLocks/>
          </p:cNvCxnSpPr>
          <p:nvPr/>
        </p:nvCxnSpPr>
        <p:spPr>
          <a:xfrm>
            <a:off x="7847686" y="3420856"/>
            <a:ext cx="20094" cy="4140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Oval 53">
            <a:extLst>
              <a:ext uri="{FF2B5EF4-FFF2-40B4-BE49-F238E27FC236}">
                <a16:creationId xmlns:a16="http://schemas.microsoft.com/office/drawing/2014/main" id="{7F56BAA4-4057-4E63-B7F1-1B8B8FEB8F90}"/>
              </a:ext>
            </a:extLst>
          </p:cNvPr>
          <p:cNvSpPr/>
          <p:nvPr/>
        </p:nvSpPr>
        <p:spPr>
          <a:xfrm>
            <a:off x="7369067" y="3889714"/>
            <a:ext cx="1005791" cy="566009"/>
          </a:xfrm>
          <a:prstGeom prst="ellipse">
            <a:avLst/>
          </a:prstGeom>
          <a:ln>
            <a:noFill/>
          </a:ln>
          <a:scene3d>
            <a:camera prst="orthographicFront"/>
            <a:lightRig rig="threePt" dir="t"/>
          </a:scene3d>
          <a:sp3d>
            <a:bevelT/>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defRPr/>
            </a:pPr>
            <a:r>
              <a:rPr lang="en-US" sz="1763" b="1" dirty="0">
                <a:solidFill>
                  <a:schemeClr val="bg1"/>
                </a:solidFill>
              </a:rPr>
              <a:t>Sept</a:t>
            </a:r>
          </a:p>
          <a:p>
            <a:pPr algn="ctr">
              <a:defRPr/>
            </a:pPr>
            <a:r>
              <a:rPr lang="en-US" sz="1763" b="1" dirty="0">
                <a:solidFill>
                  <a:schemeClr val="bg1"/>
                </a:solidFill>
              </a:rPr>
              <a:t>2020</a:t>
            </a:r>
            <a:endParaRPr lang="en-IN" sz="1763" b="1" dirty="0">
              <a:solidFill>
                <a:schemeClr val="bg1"/>
              </a:solidFill>
            </a:endParaRPr>
          </a:p>
        </p:txBody>
      </p:sp>
      <p:grpSp>
        <p:nvGrpSpPr>
          <p:cNvPr id="56" name="Group 150">
            <a:extLst>
              <a:ext uri="{FF2B5EF4-FFF2-40B4-BE49-F238E27FC236}">
                <a16:creationId xmlns:a16="http://schemas.microsoft.com/office/drawing/2014/main" id="{1CF70B7A-307D-49EA-A2BE-BF33F3DABD5A}"/>
              </a:ext>
            </a:extLst>
          </p:cNvPr>
          <p:cNvGrpSpPr>
            <a:grpSpLocks/>
          </p:cNvGrpSpPr>
          <p:nvPr/>
        </p:nvGrpSpPr>
        <p:grpSpPr bwMode="auto">
          <a:xfrm>
            <a:off x="7784324" y="4655962"/>
            <a:ext cx="1890624" cy="1515096"/>
            <a:chOff x="4105183" y="4157562"/>
            <a:chExt cx="1034025" cy="847093"/>
          </a:xfrm>
          <a:solidFill>
            <a:schemeClr val="bg1"/>
          </a:solidFill>
        </p:grpSpPr>
        <p:sp>
          <p:nvSpPr>
            <p:cNvPr id="57" name="Rectangular Callout 151">
              <a:extLst>
                <a:ext uri="{FF2B5EF4-FFF2-40B4-BE49-F238E27FC236}">
                  <a16:creationId xmlns:a16="http://schemas.microsoft.com/office/drawing/2014/main" id="{85A5B1DE-F897-4AEE-81F6-03CAE10B5C92}"/>
                </a:ext>
              </a:extLst>
            </p:cNvPr>
            <p:cNvSpPr/>
            <p:nvPr/>
          </p:nvSpPr>
          <p:spPr>
            <a:xfrm rot="10800000" flipH="1">
              <a:off x="4105183" y="4157562"/>
              <a:ext cx="1034025" cy="847093"/>
            </a:xfrm>
            <a:prstGeom prst="wedgeRectCallout">
              <a:avLst>
                <a:gd name="adj1" fmla="val -22115"/>
                <a:gd name="adj2" fmla="val 65627"/>
              </a:avLst>
            </a:prstGeom>
            <a:grpFill/>
            <a:ln/>
            <a:scene3d>
              <a:camera prst="orthographicFront">
                <a:rot lat="0" lon="0" rev="0"/>
              </a:camera>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sz="1983" dirty="0"/>
            </a:p>
          </p:txBody>
        </p:sp>
        <p:sp>
          <p:nvSpPr>
            <p:cNvPr id="60" name="Freeform 152">
              <a:extLst>
                <a:ext uri="{FF2B5EF4-FFF2-40B4-BE49-F238E27FC236}">
                  <a16:creationId xmlns:a16="http://schemas.microsoft.com/office/drawing/2014/main" id="{BF6B4952-9D10-4EA3-8494-C2DF64895015}"/>
                </a:ext>
              </a:extLst>
            </p:cNvPr>
            <p:cNvSpPr/>
            <p:nvPr/>
          </p:nvSpPr>
          <p:spPr>
            <a:xfrm rot="10800000" flipH="1" flipV="1">
              <a:off x="4141421" y="4251179"/>
              <a:ext cx="965717" cy="692369"/>
            </a:xfrm>
            <a:custGeom>
              <a:avLst/>
              <a:gdLst>
                <a:gd name="connsiteX0" fmla="*/ 0 w 1336386"/>
                <a:gd name="connsiteY0" fmla="*/ 0 h 387676"/>
                <a:gd name="connsiteX1" fmla="*/ 1336386 w 1336386"/>
                <a:gd name="connsiteY1" fmla="*/ 0 h 387676"/>
                <a:gd name="connsiteX2" fmla="*/ 1336386 w 1336386"/>
                <a:gd name="connsiteY2" fmla="*/ 387676 h 387676"/>
                <a:gd name="connsiteX3" fmla="*/ 0 w 1336386"/>
                <a:gd name="connsiteY3" fmla="*/ 387676 h 387676"/>
                <a:gd name="connsiteX4" fmla="*/ 0 w 1336386"/>
                <a:gd name="connsiteY4" fmla="*/ 0 h 387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386" h="387676">
                  <a:moveTo>
                    <a:pt x="0" y="0"/>
                  </a:moveTo>
                  <a:lnTo>
                    <a:pt x="1336386" y="0"/>
                  </a:lnTo>
                  <a:lnTo>
                    <a:pt x="1336386" y="387676"/>
                  </a:lnTo>
                  <a:lnTo>
                    <a:pt x="0" y="387676"/>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87317" tIns="0" rIns="0" bIns="0" spcCol="1270" anchor="ctr"/>
            <a:lstStyle/>
            <a:p>
              <a:pPr algn="ctr"/>
              <a:r>
                <a:rPr lang="en-US" b="1" dirty="0"/>
                <a:t>Companies (Amendment) Act, 2020 passed on September 28, 2020</a:t>
              </a:r>
              <a:endParaRPr lang="en-US" dirty="0"/>
            </a:p>
          </p:txBody>
        </p:sp>
      </p:grpSp>
    </p:spTree>
    <p:extLst>
      <p:ext uri="{BB962C8B-B14F-4D97-AF65-F5344CB8AC3E}">
        <p14:creationId xmlns:p14="http://schemas.microsoft.com/office/powerpoint/2010/main" val="1178369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894471" y="322927"/>
            <a:ext cx="10515600" cy="1101064"/>
          </a:xfrm>
        </p:spPr>
        <p:txBody>
          <a:bodyPr anchor="t">
            <a:normAutofit/>
          </a:bodyPr>
          <a:lstStyle/>
          <a:p>
            <a:pPr algn="ctr"/>
            <a:r>
              <a:rPr lang="en-GB" sz="3600" b="1" dirty="0">
                <a:solidFill>
                  <a:srgbClr val="005A77"/>
                </a:solidFill>
                <a:latin typeface="Gotham Bold" pitchFamily="50" charset="0"/>
                <a:cs typeface="Gotham Bold" pitchFamily="50" charset="0"/>
              </a:rPr>
              <a:t>Synopsis of Sections notified / Amendments in Companies Act</a:t>
            </a:r>
          </a:p>
        </p:txBody>
      </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4</a:t>
            </a:fld>
            <a:endParaRPr lang="en-GB" dirty="0"/>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81809"/>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43" name="Content Placeholder 9">
            <a:extLst>
              <a:ext uri="{FF2B5EF4-FFF2-40B4-BE49-F238E27FC236}">
                <a16:creationId xmlns:a16="http://schemas.microsoft.com/office/drawing/2014/main" id="{64375F72-7618-4FAE-B7B8-C27E131B2D85}"/>
              </a:ext>
            </a:extLst>
          </p:cNvPr>
          <p:cNvSpPr txBox="1">
            <a:spLocks noGrp="1"/>
          </p:cNvSpPr>
          <p:nvPr>
            <p:ph idx="1"/>
          </p:nvPr>
        </p:nvSpPr>
        <p:spPr>
          <a:xfrm>
            <a:off x="894471" y="544941"/>
            <a:ext cx="11001703" cy="5394130"/>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lnSpc>
                <a:spcPct val="100000"/>
              </a:lnSpc>
              <a:spcBef>
                <a:spcPts val="0"/>
              </a:spcBef>
              <a:buNone/>
            </a:pPr>
            <a:endParaRPr lang="en-US" sz="1600" b="1" dirty="0">
              <a:latin typeface="Gotham Book" pitchFamily="50" charset="0"/>
              <a:cs typeface="Gotham Book" pitchFamily="50" charset="0"/>
            </a:endParaRPr>
          </a:p>
          <a:p>
            <a:pPr marL="0" indent="0" fontAlgn="t">
              <a:lnSpc>
                <a:spcPct val="100000"/>
              </a:lnSpc>
              <a:spcBef>
                <a:spcPts val="0"/>
              </a:spcBef>
              <a:buNone/>
            </a:pPr>
            <a:endParaRPr lang="en-US" sz="1600" b="1" dirty="0">
              <a:latin typeface="Gotham Book" pitchFamily="50" charset="0"/>
              <a:cs typeface="Gotham Book" pitchFamily="50" charset="0"/>
            </a:endParaRPr>
          </a:p>
          <a:p>
            <a:pPr marL="0" indent="0" fontAlgn="t">
              <a:lnSpc>
                <a:spcPct val="100000"/>
              </a:lnSpc>
              <a:spcBef>
                <a:spcPts val="0"/>
              </a:spcBef>
              <a:buNone/>
            </a:pPr>
            <a:endParaRPr lang="en-US" sz="1600" dirty="0">
              <a:latin typeface="Gotham Book" pitchFamily="50" charset="0"/>
              <a:cs typeface="Gotham Book" pitchFamily="50"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582174893"/>
              </p:ext>
            </p:extLst>
          </p:nvPr>
        </p:nvGraphicFramePr>
        <p:xfrm>
          <a:off x="2052907" y="1576096"/>
          <a:ext cx="8127999" cy="4348480"/>
        </p:xfrm>
        <a:graphic>
          <a:graphicData uri="http://schemas.openxmlformats.org/drawingml/2006/table">
            <a:tbl>
              <a:tblPr firstRow="1" bandRow="1">
                <a:tableStyleId>{5C22544A-7EE6-4342-B048-85BDC9FD1C3A}</a:tableStyleId>
              </a:tblPr>
              <a:tblGrid>
                <a:gridCol w="4321389">
                  <a:extLst>
                    <a:ext uri="{9D8B030D-6E8A-4147-A177-3AD203B41FA5}">
                      <a16:colId xmlns:a16="http://schemas.microsoft.com/office/drawing/2014/main" val="20000"/>
                    </a:ext>
                  </a:extLst>
                </a:gridCol>
                <a:gridCol w="1934817">
                  <a:extLst>
                    <a:ext uri="{9D8B030D-6E8A-4147-A177-3AD203B41FA5}">
                      <a16:colId xmlns:a16="http://schemas.microsoft.com/office/drawing/2014/main" val="20001"/>
                    </a:ext>
                  </a:extLst>
                </a:gridCol>
                <a:gridCol w="1871793">
                  <a:extLst>
                    <a:ext uri="{9D8B030D-6E8A-4147-A177-3AD203B41FA5}">
                      <a16:colId xmlns:a16="http://schemas.microsoft.com/office/drawing/2014/main" val="20002"/>
                    </a:ext>
                  </a:extLst>
                </a:gridCol>
              </a:tblGrid>
              <a:tr h="370840">
                <a:tc>
                  <a:txBody>
                    <a:bodyPr/>
                    <a:lstStyle/>
                    <a:p>
                      <a:r>
                        <a:rPr lang="en-US" dirty="0"/>
                        <a:t>Particulars</a:t>
                      </a:r>
                    </a:p>
                  </a:txBody>
                  <a:tcPr/>
                </a:tc>
                <a:tc>
                  <a:txBody>
                    <a:bodyPr/>
                    <a:lstStyle/>
                    <a:p>
                      <a:pPr algn="ctr"/>
                      <a:r>
                        <a:rPr lang="en-US" dirty="0"/>
                        <a:t>Sections notified</a:t>
                      </a:r>
                    </a:p>
                  </a:txBody>
                  <a:tcPr/>
                </a:tc>
                <a:tc>
                  <a:txBody>
                    <a:bodyPr/>
                    <a:lstStyle/>
                    <a:p>
                      <a:pPr algn="ctr"/>
                      <a:r>
                        <a:rPr lang="en-US" dirty="0"/>
                        <a:t>Amendments</a:t>
                      </a:r>
                    </a:p>
                  </a:txBody>
                  <a:tcPr/>
                </a:tc>
                <a:extLst>
                  <a:ext uri="{0D108BD9-81ED-4DB2-BD59-A6C34878D82A}">
                    <a16:rowId xmlns:a16="http://schemas.microsoft.com/office/drawing/2014/main" val="10000"/>
                  </a:ext>
                </a:extLst>
              </a:tr>
              <a:tr h="370840">
                <a:tc>
                  <a:txBody>
                    <a:bodyPr/>
                    <a:lstStyle/>
                    <a:p>
                      <a:r>
                        <a:rPr lang="en-US" dirty="0"/>
                        <a:t>2013</a:t>
                      </a:r>
                    </a:p>
                  </a:txBody>
                  <a:tcPr/>
                </a:tc>
                <a:tc>
                  <a:txBody>
                    <a:bodyPr/>
                    <a:lstStyle/>
                    <a:p>
                      <a:pPr algn="ctr"/>
                      <a:r>
                        <a:rPr lang="en-US" dirty="0"/>
                        <a:t>99</a:t>
                      </a:r>
                    </a:p>
                  </a:txBody>
                  <a:tcPr/>
                </a:tc>
                <a:tc>
                  <a:txBody>
                    <a:bodyPr/>
                    <a:lstStyle/>
                    <a:p>
                      <a:pPr algn="ctr"/>
                      <a:r>
                        <a:rPr lang="en-US" dirty="0"/>
                        <a:t>-</a:t>
                      </a:r>
                    </a:p>
                  </a:txBody>
                  <a:tcPr/>
                </a:tc>
                <a:extLst>
                  <a:ext uri="{0D108BD9-81ED-4DB2-BD59-A6C34878D82A}">
                    <a16:rowId xmlns:a16="http://schemas.microsoft.com/office/drawing/2014/main" val="10001"/>
                  </a:ext>
                </a:extLst>
              </a:tr>
              <a:tr h="370840">
                <a:tc>
                  <a:txBody>
                    <a:bodyPr/>
                    <a:lstStyle/>
                    <a:p>
                      <a:r>
                        <a:rPr lang="en-US" dirty="0"/>
                        <a:t>2014</a:t>
                      </a:r>
                    </a:p>
                  </a:txBody>
                  <a:tcPr/>
                </a:tc>
                <a:tc>
                  <a:txBody>
                    <a:bodyPr/>
                    <a:lstStyle/>
                    <a:p>
                      <a:pPr algn="ctr"/>
                      <a:r>
                        <a:rPr lang="en-US" dirty="0"/>
                        <a:t>184</a:t>
                      </a:r>
                    </a:p>
                  </a:txBody>
                  <a:tcPr/>
                </a:tc>
                <a:tc>
                  <a:txBody>
                    <a:bodyPr/>
                    <a:lstStyle/>
                    <a:p>
                      <a:pPr algn="ctr"/>
                      <a:r>
                        <a:rPr lang="en-US" dirty="0"/>
                        <a:t>-</a:t>
                      </a:r>
                    </a:p>
                  </a:txBody>
                  <a:tcPr/>
                </a:tc>
                <a:extLst>
                  <a:ext uri="{0D108BD9-81ED-4DB2-BD59-A6C34878D82A}">
                    <a16:rowId xmlns:a16="http://schemas.microsoft.com/office/drawing/2014/main" val="10002"/>
                  </a:ext>
                </a:extLst>
              </a:tr>
              <a:tr h="370840">
                <a:tc>
                  <a:txBody>
                    <a:bodyPr/>
                    <a:lstStyle/>
                    <a:p>
                      <a:r>
                        <a:rPr lang="en-US" dirty="0"/>
                        <a:t>2015 / Companies</a:t>
                      </a:r>
                      <a:r>
                        <a:rPr lang="en-US" baseline="0" dirty="0"/>
                        <a:t> (Amendment) Act, 2015</a:t>
                      </a:r>
                      <a:endParaRPr lang="en-US" dirty="0"/>
                    </a:p>
                  </a:txBody>
                  <a:tcPr/>
                </a:tc>
                <a:tc>
                  <a:txBody>
                    <a:bodyPr/>
                    <a:lstStyle/>
                    <a:p>
                      <a:pPr algn="ctr"/>
                      <a:r>
                        <a:rPr lang="en-US" dirty="0"/>
                        <a:t>1</a:t>
                      </a:r>
                    </a:p>
                  </a:txBody>
                  <a:tcPr/>
                </a:tc>
                <a:tc>
                  <a:txBody>
                    <a:bodyPr/>
                    <a:lstStyle/>
                    <a:p>
                      <a:pPr algn="ctr"/>
                      <a:r>
                        <a:rPr lang="en-US" dirty="0"/>
                        <a:t>22</a:t>
                      </a:r>
                    </a:p>
                  </a:txBody>
                  <a:tcPr/>
                </a:tc>
                <a:extLst>
                  <a:ext uri="{0D108BD9-81ED-4DB2-BD59-A6C34878D82A}">
                    <a16:rowId xmlns:a16="http://schemas.microsoft.com/office/drawing/2014/main" val="10003"/>
                  </a:ext>
                </a:extLst>
              </a:tr>
              <a:tr h="370840">
                <a:tc>
                  <a:txBody>
                    <a:bodyPr/>
                    <a:lstStyle/>
                    <a:p>
                      <a:r>
                        <a:rPr lang="en-US" dirty="0"/>
                        <a:t>2016</a:t>
                      </a:r>
                    </a:p>
                  </a:txBody>
                  <a:tcPr/>
                </a:tc>
                <a:tc>
                  <a:txBody>
                    <a:bodyPr/>
                    <a:lstStyle/>
                    <a:p>
                      <a:pPr algn="ctr"/>
                      <a:r>
                        <a:rPr lang="en-US" dirty="0"/>
                        <a:t>144</a:t>
                      </a:r>
                    </a:p>
                  </a:txBody>
                  <a:tcPr/>
                </a:tc>
                <a:tc>
                  <a:txBody>
                    <a:bodyPr/>
                    <a:lstStyle/>
                    <a:p>
                      <a:pPr algn="ctr"/>
                      <a:r>
                        <a:rPr lang="en-US" dirty="0"/>
                        <a:t>-</a:t>
                      </a:r>
                    </a:p>
                  </a:txBody>
                  <a:tcPr/>
                </a:tc>
                <a:extLst>
                  <a:ext uri="{0D108BD9-81ED-4DB2-BD59-A6C34878D82A}">
                    <a16:rowId xmlns:a16="http://schemas.microsoft.com/office/drawing/2014/main" val="10004"/>
                  </a:ext>
                </a:extLst>
              </a:tr>
              <a:tr h="370840">
                <a:tc>
                  <a:txBody>
                    <a:bodyPr/>
                    <a:lstStyle/>
                    <a:p>
                      <a:r>
                        <a:rPr lang="en-US" dirty="0"/>
                        <a:t>2017 / Companies (Amendment) Act, 2017</a:t>
                      </a:r>
                    </a:p>
                  </a:txBody>
                  <a:tcPr/>
                </a:tc>
                <a:tc>
                  <a:txBody>
                    <a:bodyPr/>
                    <a:lstStyle/>
                    <a:p>
                      <a:pPr algn="ctr"/>
                      <a:r>
                        <a:rPr lang="en-US" dirty="0"/>
                        <a:t>2</a:t>
                      </a:r>
                    </a:p>
                  </a:txBody>
                  <a:tcPr/>
                </a:tc>
                <a:tc>
                  <a:txBody>
                    <a:bodyPr/>
                    <a:lstStyle/>
                    <a:p>
                      <a:pPr marL="0" marR="0" indent="0" algn="ctr" defTabSz="914377" rtl="0" eaLnBrk="1" fontAlgn="auto" latinLnBrk="0" hangingPunct="1">
                        <a:lnSpc>
                          <a:spcPct val="100000"/>
                        </a:lnSpc>
                        <a:spcBef>
                          <a:spcPts val="0"/>
                        </a:spcBef>
                        <a:spcAft>
                          <a:spcPts val="0"/>
                        </a:spcAft>
                        <a:buClrTx/>
                        <a:buSzTx/>
                        <a:buFontTx/>
                        <a:buNone/>
                        <a:tabLst/>
                        <a:defRPr/>
                      </a:pPr>
                      <a:r>
                        <a:rPr lang="en-US" dirty="0"/>
                        <a:t>81</a:t>
                      </a:r>
                    </a:p>
                    <a:p>
                      <a:pPr algn="ctr"/>
                      <a:endParaRPr lang="en-US" dirty="0"/>
                    </a:p>
                  </a:txBody>
                  <a:tcPr/>
                </a:tc>
                <a:extLst>
                  <a:ext uri="{0D108BD9-81ED-4DB2-BD59-A6C34878D82A}">
                    <a16:rowId xmlns:a16="http://schemas.microsoft.com/office/drawing/2014/main" val="10005"/>
                  </a:ext>
                </a:extLst>
              </a:tr>
              <a:tr h="370840">
                <a:tc>
                  <a:txBody>
                    <a:bodyPr/>
                    <a:lstStyle/>
                    <a:p>
                      <a:r>
                        <a:rPr lang="en-US" dirty="0"/>
                        <a:t>2018</a:t>
                      </a:r>
                    </a:p>
                  </a:txBody>
                  <a:tcPr/>
                </a:tc>
                <a:tc>
                  <a:txBody>
                    <a:bodyPr/>
                    <a:lstStyle/>
                    <a:p>
                      <a:pPr algn="ctr"/>
                      <a:r>
                        <a:rPr lang="en-US" dirty="0"/>
                        <a:t>1</a:t>
                      </a:r>
                    </a:p>
                  </a:txBody>
                  <a:tcPr/>
                </a:tc>
                <a:tc>
                  <a:txBody>
                    <a:bodyPr/>
                    <a:lstStyle/>
                    <a:p>
                      <a:pPr algn="ctr"/>
                      <a:r>
                        <a:rPr lang="en-US" dirty="0"/>
                        <a:t>-</a:t>
                      </a:r>
                    </a:p>
                  </a:txBody>
                  <a:tcPr/>
                </a:tc>
                <a:extLst>
                  <a:ext uri="{0D108BD9-81ED-4DB2-BD59-A6C34878D82A}">
                    <a16:rowId xmlns:a16="http://schemas.microsoft.com/office/drawing/2014/main" val="10006"/>
                  </a:ext>
                </a:extLst>
              </a:tr>
              <a:tr h="370840">
                <a:tc>
                  <a:txBody>
                    <a:bodyPr/>
                    <a:lstStyle/>
                    <a:p>
                      <a:r>
                        <a:rPr lang="en-US" dirty="0"/>
                        <a:t>2019</a:t>
                      </a:r>
                      <a:r>
                        <a:rPr lang="en-US" baseline="0" dirty="0"/>
                        <a:t> / Companies (Amendment) Act, 2019</a:t>
                      </a:r>
                      <a:endParaRPr lang="en-US" dirty="0"/>
                    </a:p>
                  </a:txBody>
                  <a:tcPr/>
                </a:tc>
                <a:tc>
                  <a:txBody>
                    <a:bodyPr/>
                    <a:lstStyle/>
                    <a:p>
                      <a:pPr algn="ctr"/>
                      <a:r>
                        <a:rPr lang="en-US" dirty="0"/>
                        <a:t>2 (sub-section)</a:t>
                      </a:r>
                    </a:p>
                  </a:txBody>
                  <a:tcPr/>
                </a:tc>
                <a:tc>
                  <a:txBody>
                    <a:bodyPr/>
                    <a:lstStyle/>
                    <a:p>
                      <a:pPr algn="ctr"/>
                      <a:r>
                        <a:rPr lang="en-US" dirty="0"/>
                        <a:t>40</a:t>
                      </a:r>
                    </a:p>
                  </a:txBody>
                  <a:tcPr/>
                </a:tc>
                <a:extLst>
                  <a:ext uri="{0D108BD9-81ED-4DB2-BD59-A6C34878D82A}">
                    <a16:rowId xmlns:a16="http://schemas.microsoft.com/office/drawing/2014/main" val="10007"/>
                  </a:ext>
                </a:extLst>
              </a:tr>
              <a:tr h="370840">
                <a:tc>
                  <a:txBody>
                    <a:bodyPr/>
                    <a:lstStyle/>
                    <a:p>
                      <a:r>
                        <a:rPr lang="en-US" dirty="0"/>
                        <a:t>Omitted</a:t>
                      </a:r>
                    </a:p>
                  </a:txBody>
                  <a:tcPr/>
                </a:tc>
                <a:tc>
                  <a:txBody>
                    <a:bodyPr/>
                    <a:lstStyle/>
                    <a:p>
                      <a:pPr algn="ctr"/>
                      <a:r>
                        <a:rPr lang="en-US" dirty="0"/>
                        <a:t>39</a:t>
                      </a:r>
                    </a:p>
                  </a:txBody>
                  <a:tcPr/>
                </a:tc>
                <a:tc>
                  <a:txBody>
                    <a:bodyPr/>
                    <a:lstStyle/>
                    <a:p>
                      <a:pPr algn="ctr"/>
                      <a:r>
                        <a:rPr lang="en-US" dirty="0"/>
                        <a:t>-</a:t>
                      </a:r>
                    </a:p>
                  </a:txBody>
                  <a:tcPr/>
                </a:tc>
                <a:extLst>
                  <a:ext uri="{0D108BD9-81ED-4DB2-BD59-A6C34878D82A}">
                    <a16:rowId xmlns:a16="http://schemas.microsoft.com/office/drawing/2014/main" val="10008"/>
                  </a:ext>
                </a:extLst>
              </a:tr>
              <a:tr h="370840">
                <a:tc>
                  <a:txBody>
                    <a:bodyPr/>
                    <a:lstStyle/>
                    <a:p>
                      <a:r>
                        <a:rPr lang="en-US" dirty="0"/>
                        <a:t>2020</a:t>
                      </a:r>
                      <a:r>
                        <a:rPr lang="en-US" baseline="0" dirty="0"/>
                        <a:t> / Companies (Amendment) Act, 2020</a:t>
                      </a:r>
                      <a:endParaRPr lang="en-US" dirty="0"/>
                    </a:p>
                  </a:txBody>
                  <a:tcPr/>
                </a:tc>
                <a:tc>
                  <a:txBody>
                    <a:bodyPr/>
                    <a:lstStyle/>
                    <a:p>
                      <a:pPr algn="ctr"/>
                      <a:r>
                        <a:rPr lang="en-US" b="0" dirty="0"/>
                        <a:t>1 (sub-section)</a:t>
                      </a:r>
                    </a:p>
                  </a:txBody>
                  <a:tcPr/>
                </a:tc>
                <a:tc>
                  <a:txBody>
                    <a:bodyPr/>
                    <a:lstStyle/>
                    <a:p>
                      <a:pPr algn="ctr"/>
                      <a:r>
                        <a:rPr lang="en-US" b="0" dirty="0"/>
                        <a:t>49</a:t>
                      </a:r>
                    </a:p>
                  </a:txBody>
                  <a:tcPr/>
                </a:tc>
                <a:extLst>
                  <a:ext uri="{0D108BD9-81ED-4DB2-BD59-A6C34878D82A}">
                    <a16:rowId xmlns:a16="http://schemas.microsoft.com/office/drawing/2014/main" val="2196266068"/>
                  </a:ext>
                </a:extLst>
              </a:tr>
              <a:tr h="370840">
                <a:tc>
                  <a:txBody>
                    <a:bodyPr/>
                    <a:lstStyle/>
                    <a:p>
                      <a:pPr algn="ctr"/>
                      <a:r>
                        <a:rPr lang="en-US" b="1" dirty="0"/>
                        <a:t>TOTAL</a:t>
                      </a:r>
                    </a:p>
                  </a:txBody>
                  <a:tcPr/>
                </a:tc>
                <a:tc>
                  <a:txBody>
                    <a:bodyPr/>
                    <a:lstStyle/>
                    <a:p>
                      <a:pPr algn="ctr"/>
                      <a:r>
                        <a:rPr lang="en-US" b="1" dirty="0"/>
                        <a:t>470</a:t>
                      </a:r>
                    </a:p>
                  </a:txBody>
                  <a:tcPr/>
                </a:tc>
                <a:tc>
                  <a:txBody>
                    <a:bodyPr/>
                    <a:lstStyle/>
                    <a:p>
                      <a:pPr algn="ctr"/>
                      <a:r>
                        <a:rPr lang="en-US" b="1" dirty="0"/>
                        <a:t>192</a:t>
                      </a:r>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540418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880403" y="361184"/>
            <a:ext cx="1051560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Act, 2013</a:t>
            </a: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5</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05110" y="1058564"/>
            <a:ext cx="10515600" cy="5031199"/>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t">
              <a:lnSpc>
                <a:spcPct val="150000"/>
              </a:lnSpc>
              <a:buFont typeface="Wingdings" pitchFamily="2" charset="2"/>
              <a:buChar char="Ø"/>
            </a:pPr>
            <a:r>
              <a:rPr lang="en-US" sz="2000" dirty="0">
                <a:cs typeface="Gotham Book" pitchFamily="50" charset="0"/>
              </a:rPr>
              <a:t>Substantial Portion of the Act by way of rules</a:t>
            </a:r>
          </a:p>
          <a:p>
            <a:pPr fontAlgn="t">
              <a:lnSpc>
                <a:spcPct val="150000"/>
              </a:lnSpc>
              <a:buFont typeface="Wingdings" pitchFamily="2" charset="2"/>
              <a:buChar char="Ø"/>
            </a:pPr>
            <a:r>
              <a:rPr lang="en-US" sz="2000" dirty="0">
                <a:cs typeface="Gotham Book" pitchFamily="50" charset="0"/>
              </a:rPr>
              <a:t>Imprisonment - around 65 times </a:t>
            </a:r>
            <a:r>
              <a:rPr lang="en-US" sz="2000" b="1" dirty="0">
                <a:cs typeface="Gotham Book" pitchFamily="50" charset="0"/>
              </a:rPr>
              <a:t>(Presently around 49 times)</a:t>
            </a:r>
            <a:r>
              <a:rPr lang="en-US" sz="2000" dirty="0">
                <a:cs typeface="Gotham Book" pitchFamily="50" charset="0"/>
              </a:rPr>
              <a:t> referred to in the Sections </a:t>
            </a:r>
          </a:p>
          <a:p>
            <a:pPr fontAlgn="t">
              <a:lnSpc>
                <a:spcPct val="150000"/>
              </a:lnSpc>
              <a:buFont typeface="Wingdings" pitchFamily="2" charset="2"/>
              <a:buChar char="Ø"/>
            </a:pPr>
            <a:r>
              <a:rPr lang="en-US" sz="2000" dirty="0">
                <a:cs typeface="Gotham Book" pitchFamily="50" charset="0"/>
              </a:rPr>
              <a:t>Special resolution – around 42 times </a:t>
            </a:r>
            <a:r>
              <a:rPr lang="en-US" sz="2000" b="1" dirty="0">
                <a:cs typeface="Gotham Book" pitchFamily="50" charset="0"/>
              </a:rPr>
              <a:t>(Presently around 65 times)</a:t>
            </a:r>
            <a:r>
              <a:rPr lang="en-US" sz="2000" dirty="0">
                <a:cs typeface="Gotham Book" pitchFamily="50" charset="0"/>
              </a:rPr>
              <a:t> referred to in the Sections</a:t>
            </a:r>
          </a:p>
          <a:p>
            <a:pPr fontAlgn="t">
              <a:lnSpc>
                <a:spcPct val="150000"/>
              </a:lnSpc>
              <a:buFont typeface="Wingdings" pitchFamily="2" charset="2"/>
              <a:buChar char="Ø"/>
            </a:pPr>
            <a:r>
              <a:rPr lang="en-US" sz="2000" dirty="0">
                <a:cs typeface="Gotham Book" pitchFamily="50" charset="0"/>
              </a:rPr>
              <a:t>Prosecution – around 14 times </a:t>
            </a:r>
            <a:r>
              <a:rPr lang="en-US" sz="2000" b="1" dirty="0">
                <a:cs typeface="Gotham Book" pitchFamily="50" charset="0"/>
              </a:rPr>
              <a:t>(Presently around 15 times)</a:t>
            </a:r>
            <a:r>
              <a:rPr lang="en-US" sz="2000" dirty="0">
                <a:cs typeface="Gotham Book" pitchFamily="50" charset="0"/>
              </a:rPr>
              <a:t> referred to in the Sections </a:t>
            </a:r>
          </a:p>
          <a:p>
            <a:pPr fontAlgn="t">
              <a:lnSpc>
                <a:spcPct val="150000"/>
              </a:lnSpc>
              <a:buFont typeface="Wingdings" pitchFamily="2" charset="2"/>
              <a:buChar char="Ø"/>
            </a:pPr>
            <a:r>
              <a:rPr lang="en-US" sz="2000" dirty="0">
                <a:cs typeface="Gotham Book" pitchFamily="50" charset="0"/>
              </a:rPr>
              <a:t>CG Approval around 8 times </a:t>
            </a:r>
            <a:r>
              <a:rPr lang="en-US" sz="2000" b="1" dirty="0">
                <a:cs typeface="Gotham Book" pitchFamily="50" charset="0"/>
              </a:rPr>
              <a:t>(Presently around 10 times)</a:t>
            </a:r>
            <a:r>
              <a:rPr lang="en-US" sz="2000" dirty="0">
                <a:cs typeface="Gotham Book" pitchFamily="50" charset="0"/>
              </a:rPr>
              <a:t> referred to in the Sections</a:t>
            </a:r>
          </a:p>
          <a:p>
            <a:pPr fontAlgn="t">
              <a:lnSpc>
                <a:spcPct val="150000"/>
              </a:lnSpc>
              <a:buFont typeface="Wingdings" pitchFamily="2" charset="2"/>
              <a:buChar char="Ø"/>
            </a:pPr>
            <a:r>
              <a:rPr lang="en-US" sz="2000" dirty="0">
                <a:cs typeface="Gotham Book" pitchFamily="50" charset="0"/>
              </a:rPr>
              <a:t>Mandatory CSR </a:t>
            </a:r>
          </a:p>
          <a:p>
            <a:pPr fontAlgn="t">
              <a:lnSpc>
                <a:spcPct val="150000"/>
              </a:lnSpc>
              <a:buFont typeface="Wingdings" pitchFamily="2" charset="2"/>
              <a:buChar char="Ø"/>
            </a:pPr>
            <a:r>
              <a:rPr lang="en-US" sz="2000" dirty="0">
                <a:cs typeface="Gotham Book" pitchFamily="50" charset="0"/>
              </a:rPr>
              <a:t>Enhanced Accountability on Corporates</a:t>
            </a:r>
          </a:p>
          <a:p>
            <a:pPr fontAlgn="t">
              <a:lnSpc>
                <a:spcPct val="150000"/>
              </a:lnSpc>
              <a:buFont typeface="Wingdings" pitchFamily="2" charset="2"/>
              <a:buChar char="Ø"/>
            </a:pPr>
            <a:r>
              <a:rPr lang="en-US" sz="2000" dirty="0">
                <a:cs typeface="Gotham Book" pitchFamily="50" charset="0"/>
              </a:rPr>
              <a:t>Independent Director – Detailed provisions &amp; code for ID</a:t>
            </a:r>
          </a:p>
        </p:txBody>
      </p:sp>
    </p:spTree>
    <p:extLst>
      <p:ext uri="{BB962C8B-B14F-4D97-AF65-F5344CB8AC3E}">
        <p14:creationId xmlns:p14="http://schemas.microsoft.com/office/powerpoint/2010/main" val="2559131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887080" y="351063"/>
            <a:ext cx="1051560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Act, 2013</a:t>
            </a: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6</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73828" y="1064911"/>
            <a:ext cx="10515600" cy="5031199"/>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t">
              <a:lnSpc>
                <a:spcPct val="150000"/>
              </a:lnSpc>
              <a:buFont typeface="Wingdings" pitchFamily="2" charset="2"/>
              <a:buChar char="Ø"/>
            </a:pPr>
            <a:r>
              <a:rPr lang="en-US" sz="2000" dirty="0">
                <a:cs typeface="Gotham Book" pitchFamily="50" charset="0"/>
              </a:rPr>
              <a:t>NFRA (replacing NACAS) given more powers</a:t>
            </a:r>
          </a:p>
          <a:p>
            <a:pPr fontAlgn="t">
              <a:lnSpc>
                <a:spcPct val="150000"/>
              </a:lnSpc>
              <a:buFont typeface="Wingdings" pitchFamily="2" charset="2"/>
              <a:buChar char="Ø"/>
            </a:pPr>
            <a:r>
              <a:rPr lang="en-US" sz="2000" dirty="0">
                <a:cs typeface="Gotham Book" pitchFamily="50" charset="0"/>
              </a:rPr>
              <a:t>Additional disclosures in BoD Report</a:t>
            </a:r>
          </a:p>
          <a:p>
            <a:pPr fontAlgn="t">
              <a:lnSpc>
                <a:spcPct val="150000"/>
              </a:lnSpc>
              <a:buFont typeface="Wingdings" pitchFamily="2" charset="2"/>
              <a:buChar char="Ø"/>
            </a:pPr>
            <a:r>
              <a:rPr lang="en-US" sz="2000" dirty="0">
                <a:cs typeface="Gotham Book" pitchFamily="50" charset="0"/>
              </a:rPr>
              <a:t>Restriction on Inter Corporate Loans/Investments and Guarantee</a:t>
            </a:r>
          </a:p>
          <a:p>
            <a:pPr fontAlgn="t">
              <a:lnSpc>
                <a:spcPct val="150000"/>
              </a:lnSpc>
              <a:buFont typeface="Wingdings" pitchFamily="2" charset="2"/>
              <a:buChar char="Ø"/>
            </a:pPr>
            <a:r>
              <a:rPr lang="en-US" sz="2000" dirty="0">
                <a:cs typeface="Gotham Book" pitchFamily="50" charset="0"/>
              </a:rPr>
              <a:t>M &amp; A procedures streamlined</a:t>
            </a:r>
          </a:p>
          <a:p>
            <a:pPr fontAlgn="t">
              <a:lnSpc>
                <a:spcPct val="150000"/>
              </a:lnSpc>
              <a:buFont typeface="Wingdings" pitchFamily="2" charset="2"/>
              <a:buChar char="Ø"/>
            </a:pPr>
            <a:r>
              <a:rPr lang="en-US" sz="2000" dirty="0">
                <a:cs typeface="Gotham Book" pitchFamily="50" charset="0"/>
              </a:rPr>
              <a:t>1 Woman Director mandatory in prescribed class of Companies</a:t>
            </a:r>
          </a:p>
          <a:p>
            <a:pPr fontAlgn="t">
              <a:lnSpc>
                <a:spcPct val="150000"/>
              </a:lnSpc>
              <a:buFont typeface="Wingdings" pitchFamily="2" charset="2"/>
              <a:buChar char="Ø"/>
            </a:pPr>
            <a:r>
              <a:rPr lang="en-US" sz="2000" dirty="0">
                <a:cs typeface="Gotham Book" pitchFamily="50" charset="0"/>
              </a:rPr>
              <a:t>Mechanism for Class action suits provided in the Act</a:t>
            </a:r>
          </a:p>
          <a:p>
            <a:pPr fontAlgn="t">
              <a:lnSpc>
                <a:spcPct val="150000"/>
              </a:lnSpc>
              <a:buFont typeface="Wingdings" pitchFamily="2" charset="2"/>
              <a:buChar char="Ø"/>
            </a:pPr>
            <a:r>
              <a:rPr lang="en-US" sz="2000" dirty="0">
                <a:cs typeface="Gotham Book" pitchFamily="50" charset="0"/>
              </a:rPr>
              <a:t>Transfer of shares to IEP Fund along with unpaid/unclaimed dividend`</a:t>
            </a:r>
          </a:p>
        </p:txBody>
      </p:sp>
    </p:spTree>
    <p:extLst>
      <p:ext uri="{BB962C8B-B14F-4D97-AF65-F5344CB8AC3E}">
        <p14:creationId xmlns:p14="http://schemas.microsoft.com/office/powerpoint/2010/main" val="1357519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838200" y="365131"/>
            <a:ext cx="10515600" cy="556703"/>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Act, 2013</a:t>
            </a: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7</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73012" y="1074062"/>
            <a:ext cx="10515600" cy="4319573"/>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t">
              <a:lnSpc>
                <a:spcPct val="100000"/>
              </a:lnSpc>
              <a:spcBef>
                <a:spcPts val="1200"/>
              </a:spcBef>
              <a:buFont typeface="Wingdings" pitchFamily="2" charset="2"/>
              <a:buChar char="Ø"/>
            </a:pPr>
            <a:r>
              <a:rPr lang="en-US" sz="2000" dirty="0">
                <a:cs typeface="Gotham Book" pitchFamily="50" charset="0"/>
              </a:rPr>
              <a:t>Changes in Depreciation Provisions</a:t>
            </a:r>
          </a:p>
          <a:p>
            <a:pPr algn="just" fontAlgn="t">
              <a:lnSpc>
                <a:spcPct val="100000"/>
              </a:lnSpc>
              <a:spcBef>
                <a:spcPts val="1200"/>
              </a:spcBef>
              <a:buFont typeface="Wingdings" pitchFamily="2" charset="2"/>
              <a:buChar char="Ø"/>
            </a:pPr>
            <a:r>
              <a:rPr lang="en-US" sz="2000" dirty="0">
                <a:cs typeface="Gotham Book" pitchFamily="50" charset="0"/>
              </a:rPr>
              <a:t>Private placement clearly defined</a:t>
            </a:r>
          </a:p>
          <a:p>
            <a:pPr algn="just" fontAlgn="t">
              <a:lnSpc>
                <a:spcPct val="100000"/>
              </a:lnSpc>
              <a:spcBef>
                <a:spcPts val="1200"/>
              </a:spcBef>
              <a:buFont typeface="Wingdings" pitchFamily="2" charset="2"/>
              <a:buChar char="Ø"/>
            </a:pPr>
            <a:r>
              <a:rPr lang="en-US" sz="2000" dirty="0">
                <a:cs typeface="Gotham Book" pitchFamily="50" charset="0"/>
              </a:rPr>
              <a:t>Several exemptions /relaxations/privileges to Private Company now withdrawn &amp; permissible maximum no. of members increased from 50 to 200 </a:t>
            </a:r>
          </a:p>
          <a:p>
            <a:pPr marL="0" indent="0" algn="just" fontAlgn="t">
              <a:lnSpc>
                <a:spcPct val="100000"/>
              </a:lnSpc>
              <a:spcBef>
                <a:spcPts val="1200"/>
              </a:spcBef>
              <a:buNone/>
            </a:pPr>
            <a:r>
              <a:rPr lang="en-US" sz="2000" dirty="0">
                <a:cs typeface="Gotham Book" pitchFamily="50" charset="0"/>
              </a:rPr>
              <a:t>(Sec 11 was omitted by Companies Amendment Act 2015 and was again reinstated as Sec 10A in Companies Amendment Act 2019. Section 129A was inserted with respect to certain unlisted companies to prepare financial results on periodical basis, get them audited/LR and submit a copy to ROC as per Companies Amendment Act, 2020)</a:t>
            </a:r>
            <a:endParaRPr lang="en-US" sz="1600" dirty="0">
              <a:cs typeface="Gotham Book" pitchFamily="50" charset="0"/>
            </a:endParaRPr>
          </a:p>
          <a:p>
            <a:pPr algn="just" fontAlgn="t">
              <a:lnSpc>
                <a:spcPct val="100000"/>
              </a:lnSpc>
              <a:spcBef>
                <a:spcPts val="1200"/>
              </a:spcBef>
              <a:buFont typeface="Wingdings" pitchFamily="2" charset="2"/>
              <a:buChar char="Ø"/>
            </a:pPr>
            <a:r>
              <a:rPr lang="en-US" sz="2000" dirty="0">
                <a:cs typeface="Gotham Book" pitchFamily="50" charset="0"/>
              </a:rPr>
              <a:t>Concept of One Person Company (OPC) introduced</a:t>
            </a:r>
          </a:p>
          <a:p>
            <a:pPr algn="just" fontAlgn="t">
              <a:lnSpc>
                <a:spcPct val="100000"/>
              </a:lnSpc>
              <a:spcBef>
                <a:spcPts val="1200"/>
              </a:spcBef>
              <a:buFont typeface="Wingdings" pitchFamily="2" charset="2"/>
              <a:buChar char="Ø"/>
            </a:pPr>
            <a:r>
              <a:rPr lang="en-US" sz="2000" dirty="0">
                <a:cs typeface="Gotham Book" pitchFamily="50" charset="0"/>
              </a:rPr>
              <a:t>Small Companies defined and granted some relaxations</a:t>
            </a:r>
          </a:p>
          <a:p>
            <a:pPr algn="just" fontAlgn="t">
              <a:lnSpc>
                <a:spcPct val="100000"/>
              </a:lnSpc>
              <a:spcBef>
                <a:spcPts val="1200"/>
              </a:spcBef>
              <a:buFont typeface="Wingdings" pitchFamily="2" charset="2"/>
              <a:buChar char="Ø"/>
            </a:pPr>
            <a:r>
              <a:rPr lang="en-US" sz="2000" dirty="0">
                <a:cs typeface="Gotham Book" pitchFamily="50" charset="0"/>
              </a:rPr>
              <a:t>Many new definitions and changes to existing definitions inserted.</a:t>
            </a:r>
          </a:p>
        </p:txBody>
      </p:sp>
    </p:spTree>
    <p:extLst>
      <p:ext uri="{BB962C8B-B14F-4D97-AF65-F5344CB8AC3E}">
        <p14:creationId xmlns:p14="http://schemas.microsoft.com/office/powerpoint/2010/main" val="1576303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504785" y="333600"/>
            <a:ext cx="11479400" cy="1116828"/>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(Amendment) Act, 2015</a:t>
            </a:r>
            <a:br>
              <a:rPr lang="en-US" sz="3600" b="1" dirty="0">
                <a:solidFill>
                  <a:srgbClr val="005A77"/>
                </a:solidFill>
                <a:latin typeface="Gotham Bold" pitchFamily="50" charset="0"/>
                <a:cs typeface="Gotham Bold" pitchFamily="50" charset="0"/>
              </a:rPr>
            </a:br>
            <a:br>
              <a:rPr lang="en-US" sz="3600" b="1" dirty="0">
                <a:solidFill>
                  <a:srgbClr val="005A77"/>
                </a:solidFill>
                <a:latin typeface="Gotham Bold" pitchFamily="50" charset="0"/>
                <a:cs typeface="Gotham Bold" pitchFamily="50" charset="0"/>
              </a:rPr>
            </a:b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8</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49337" y="1039616"/>
            <a:ext cx="10759966" cy="4847393"/>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lnSpc>
                <a:spcPct val="150000"/>
              </a:lnSpc>
              <a:spcBef>
                <a:spcPts val="0"/>
              </a:spcBef>
              <a:spcAft>
                <a:spcPts val="600"/>
              </a:spcAft>
              <a:buClr>
                <a:schemeClr val="accent4"/>
              </a:buClr>
              <a:buNone/>
            </a:pPr>
            <a:r>
              <a:rPr lang="en-US" sz="2200" b="1" u="sng" dirty="0">
                <a:cs typeface="Gotham Book" pitchFamily="50" charset="0"/>
              </a:rPr>
              <a:t>Amendments under the Companies (Amendment) Act, 2015, are broadly aimed at:</a:t>
            </a:r>
          </a:p>
          <a:p>
            <a:pPr fontAlgn="t">
              <a:lnSpc>
                <a:spcPct val="150000"/>
              </a:lnSpc>
              <a:spcBef>
                <a:spcPts val="600"/>
              </a:spcBef>
              <a:spcAft>
                <a:spcPts val="600"/>
              </a:spcAft>
              <a:buFont typeface="Wingdings" pitchFamily="2" charset="2"/>
              <a:buChar char="Ø"/>
            </a:pPr>
            <a:r>
              <a:rPr lang="en-US" sz="2000" dirty="0">
                <a:cs typeface="Gotham Book" pitchFamily="50" charset="0"/>
              </a:rPr>
              <a:t>Ease of doing business;</a:t>
            </a:r>
          </a:p>
          <a:p>
            <a:pPr fontAlgn="t">
              <a:lnSpc>
                <a:spcPct val="150000"/>
              </a:lnSpc>
              <a:spcBef>
                <a:spcPts val="600"/>
              </a:spcBef>
              <a:spcAft>
                <a:spcPts val="600"/>
              </a:spcAft>
              <a:buFont typeface="Wingdings" pitchFamily="2" charset="2"/>
              <a:buChar char="Ø"/>
            </a:pPr>
            <a:r>
              <a:rPr lang="en-US" sz="2000" dirty="0">
                <a:cs typeface="Gotham Book" pitchFamily="50" charset="0"/>
              </a:rPr>
              <a:t>Reduce compliance burden on genuine commercial transaction;</a:t>
            </a:r>
          </a:p>
          <a:p>
            <a:pPr fontAlgn="t">
              <a:lnSpc>
                <a:spcPct val="150000"/>
              </a:lnSpc>
              <a:spcBef>
                <a:spcPts val="600"/>
              </a:spcBef>
              <a:spcAft>
                <a:spcPts val="600"/>
              </a:spcAft>
              <a:buFont typeface="Wingdings" pitchFamily="2" charset="2"/>
              <a:buChar char="Ø"/>
            </a:pPr>
            <a:r>
              <a:rPr lang="en-US" sz="2000" dirty="0">
                <a:cs typeface="Gotham Book" pitchFamily="50" charset="0"/>
              </a:rPr>
              <a:t>Confidentiality of Commercial Interest discussed in resolution;</a:t>
            </a:r>
          </a:p>
          <a:p>
            <a:pPr fontAlgn="t">
              <a:lnSpc>
                <a:spcPct val="150000"/>
              </a:lnSpc>
              <a:spcBef>
                <a:spcPts val="600"/>
              </a:spcBef>
              <a:spcAft>
                <a:spcPts val="600"/>
              </a:spcAft>
              <a:buFont typeface="Wingdings" pitchFamily="2" charset="2"/>
              <a:buChar char="Ø"/>
            </a:pPr>
            <a:r>
              <a:rPr lang="en-US" sz="2000" dirty="0">
                <a:cs typeface="Gotham Book" pitchFamily="50" charset="0"/>
              </a:rPr>
              <a:t>Protection of interest of stakeholders and Company;</a:t>
            </a:r>
          </a:p>
        </p:txBody>
      </p:sp>
    </p:spTree>
    <p:extLst>
      <p:ext uri="{BB962C8B-B14F-4D97-AF65-F5344CB8AC3E}">
        <p14:creationId xmlns:p14="http://schemas.microsoft.com/office/powerpoint/2010/main" val="1369784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6D75-E6CA-4EBB-A4BC-6DE44162AA78}"/>
              </a:ext>
            </a:extLst>
          </p:cNvPr>
          <p:cNvSpPr>
            <a:spLocks noGrp="1"/>
          </p:cNvSpPr>
          <p:nvPr>
            <p:ph type="title"/>
          </p:nvPr>
        </p:nvSpPr>
        <p:spPr>
          <a:xfrm>
            <a:off x="491533" y="333600"/>
            <a:ext cx="11479400" cy="1116828"/>
          </a:xfrm>
        </p:spPr>
        <p:txBody>
          <a:bodyPr anchor="t">
            <a:normAutofit fontScale="90000"/>
          </a:bodyPr>
          <a:lstStyle/>
          <a:p>
            <a:pPr algn="ctr"/>
            <a:r>
              <a:rPr lang="en-US" sz="3600" b="1" dirty="0">
                <a:solidFill>
                  <a:srgbClr val="005A77"/>
                </a:solidFill>
                <a:latin typeface="Gotham Bold" pitchFamily="50" charset="0"/>
                <a:cs typeface="Gotham Bold" pitchFamily="50" charset="0"/>
              </a:rPr>
              <a:t>Highlights of Companies (Amendment) Act, 2015</a:t>
            </a:r>
            <a:br>
              <a:rPr lang="en-US" sz="3600" b="1" dirty="0">
                <a:solidFill>
                  <a:srgbClr val="005A77"/>
                </a:solidFill>
                <a:latin typeface="Gotham Bold" pitchFamily="50" charset="0"/>
                <a:cs typeface="Gotham Bold" pitchFamily="50" charset="0"/>
              </a:rPr>
            </a:br>
            <a:br>
              <a:rPr lang="en-US" sz="3600" b="1" dirty="0">
                <a:solidFill>
                  <a:srgbClr val="005A77"/>
                </a:solidFill>
                <a:latin typeface="Gotham Bold" pitchFamily="50" charset="0"/>
                <a:cs typeface="Gotham Bold" pitchFamily="50" charset="0"/>
              </a:rPr>
            </a:br>
            <a:endParaRPr lang="en-GB" sz="3600" b="1" dirty="0">
              <a:solidFill>
                <a:srgbClr val="005A77"/>
              </a:solidFill>
              <a:latin typeface="Gotham Bold" pitchFamily="50" charset="0"/>
              <a:cs typeface="Gotham Bold" pitchFamily="50" charset="0"/>
            </a:endParaRPr>
          </a:p>
        </p:txBody>
      </p:sp>
      <p:grpSp>
        <p:nvGrpSpPr>
          <p:cNvPr id="6" name="Group 5">
            <a:extLst>
              <a:ext uri="{FF2B5EF4-FFF2-40B4-BE49-F238E27FC236}">
                <a16:creationId xmlns:a16="http://schemas.microsoft.com/office/drawing/2014/main" id="{1C3A7847-1D28-4FE1-A6EF-781D01AF6448}"/>
              </a:ext>
            </a:extLst>
          </p:cNvPr>
          <p:cNvGrpSpPr/>
          <p:nvPr/>
        </p:nvGrpSpPr>
        <p:grpSpPr>
          <a:xfrm>
            <a:off x="5" y="4093834"/>
            <a:ext cx="12197609" cy="2776191"/>
            <a:chOff x="0" y="4092040"/>
            <a:chExt cx="12197609" cy="2776190"/>
          </a:xfrm>
        </p:grpSpPr>
        <p:sp>
          <p:nvSpPr>
            <p:cNvPr id="4" name="Rectangle 3">
              <a:extLst>
                <a:ext uri="{FF2B5EF4-FFF2-40B4-BE49-F238E27FC236}">
                  <a16:creationId xmlns:a16="http://schemas.microsoft.com/office/drawing/2014/main" id="{78533F06-4216-48E0-BCC0-9046B696C356}"/>
                </a:ext>
              </a:extLst>
            </p:cNvPr>
            <p:cNvSpPr/>
            <p:nvPr/>
          </p:nvSpPr>
          <p:spPr>
            <a:xfrm>
              <a:off x="0" y="6311527"/>
              <a:ext cx="9107474" cy="556703"/>
            </a:xfrm>
            <a:custGeom>
              <a:avLst/>
              <a:gdLst>
                <a:gd name="connsiteX0" fmla="*/ 0 w 7595937"/>
                <a:gd name="connsiteY0" fmla="*/ 0 h 753979"/>
                <a:gd name="connsiteX1" fmla="*/ 7595937 w 7595937"/>
                <a:gd name="connsiteY1" fmla="*/ 0 h 753979"/>
                <a:gd name="connsiteX2" fmla="*/ 7595937 w 7595937"/>
                <a:gd name="connsiteY2" fmla="*/ 753979 h 753979"/>
                <a:gd name="connsiteX3" fmla="*/ 0 w 7595937"/>
                <a:gd name="connsiteY3" fmla="*/ 753979 h 753979"/>
                <a:gd name="connsiteX4" fmla="*/ 0 w 7595937"/>
                <a:gd name="connsiteY4" fmla="*/ 0 h 753979"/>
                <a:gd name="connsiteX0" fmla="*/ 0 w 7595937"/>
                <a:gd name="connsiteY0" fmla="*/ 0 h 753979"/>
                <a:gd name="connsiteX1" fmla="*/ 7595937 w 7595937"/>
                <a:gd name="connsiteY1" fmla="*/ 0 h 753979"/>
                <a:gd name="connsiteX2" fmla="*/ 6497053 w 7595937"/>
                <a:gd name="connsiteY2" fmla="*/ 745958 h 753979"/>
                <a:gd name="connsiteX3" fmla="*/ 0 w 7595937"/>
                <a:gd name="connsiteY3" fmla="*/ 753979 h 753979"/>
                <a:gd name="connsiteX4" fmla="*/ 0 w 7595937"/>
                <a:gd name="connsiteY4" fmla="*/ 0 h 753979"/>
                <a:gd name="connsiteX0" fmla="*/ 0 w 7595937"/>
                <a:gd name="connsiteY0" fmla="*/ 0 h 768092"/>
                <a:gd name="connsiteX1" fmla="*/ 7595937 w 7595937"/>
                <a:gd name="connsiteY1" fmla="*/ 0 h 768092"/>
                <a:gd name="connsiteX2" fmla="*/ 6911822 w 7595937"/>
                <a:gd name="connsiteY2" fmla="*/ 768092 h 768092"/>
                <a:gd name="connsiteX3" fmla="*/ 0 w 7595937"/>
                <a:gd name="connsiteY3" fmla="*/ 753979 h 768092"/>
                <a:gd name="connsiteX4" fmla="*/ 0 w 7595937"/>
                <a:gd name="connsiteY4" fmla="*/ 0 h 768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5937" h="768092">
                  <a:moveTo>
                    <a:pt x="0" y="0"/>
                  </a:moveTo>
                  <a:lnTo>
                    <a:pt x="7595937" y="0"/>
                  </a:lnTo>
                  <a:lnTo>
                    <a:pt x="6911822" y="768092"/>
                  </a:lnTo>
                  <a:lnTo>
                    <a:pt x="0" y="753979"/>
                  </a:lnTo>
                  <a:lnTo>
                    <a:pt x="0" y="0"/>
                  </a:lnTo>
                  <a:close/>
                </a:path>
              </a:pathLst>
            </a:custGeom>
            <a:solidFill>
              <a:srgbClr val="0093A7">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96810EC-4F3B-4F94-AD5A-76C587B29B3C}"/>
                </a:ext>
              </a:extLst>
            </p:cNvPr>
            <p:cNvSpPr/>
            <p:nvPr/>
          </p:nvSpPr>
          <p:spPr>
            <a:xfrm>
              <a:off x="9107475" y="4092040"/>
              <a:ext cx="3090134" cy="2219485"/>
            </a:xfrm>
            <a:custGeom>
              <a:avLst/>
              <a:gdLst>
                <a:gd name="connsiteX0" fmla="*/ 0 w 4596063"/>
                <a:gd name="connsiteY0" fmla="*/ 0 h 2334126"/>
                <a:gd name="connsiteX1" fmla="*/ 4596063 w 4596063"/>
                <a:gd name="connsiteY1" fmla="*/ 0 h 2334126"/>
                <a:gd name="connsiteX2" fmla="*/ 4596063 w 4596063"/>
                <a:gd name="connsiteY2" fmla="*/ 2334126 h 2334126"/>
                <a:gd name="connsiteX3" fmla="*/ 0 w 4596063"/>
                <a:gd name="connsiteY3" fmla="*/ 2334126 h 2334126"/>
                <a:gd name="connsiteX4" fmla="*/ 0 w 4596063"/>
                <a:gd name="connsiteY4" fmla="*/ 0 h 2334126"/>
                <a:gd name="connsiteX0" fmla="*/ 4604084 w 4604084"/>
                <a:gd name="connsiteY0" fmla="*/ 8021 h 2334126"/>
                <a:gd name="connsiteX1" fmla="*/ 4596063 w 4604084"/>
                <a:gd name="connsiteY1" fmla="*/ 0 h 2334126"/>
                <a:gd name="connsiteX2" fmla="*/ 4596063 w 4604084"/>
                <a:gd name="connsiteY2" fmla="*/ 2334126 h 2334126"/>
                <a:gd name="connsiteX3" fmla="*/ 0 w 4604084"/>
                <a:gd name="connsiteY3" fmla="*/ 2334126 h 2334126"/>
                <a:gd name="connsiteX4" fmla="*/ 4604084 w 4604084"/>
                <a:gd name="connsiteY4" fmla="*/ 8021 h 2334126"/>
                <a:gd name="connsiteX0" fmla="*/ 4612458 w 4612458"/>
                <a:gd name="connsiteY0" fmla="*/ 0 h 2670320"/>
                <a:gd name="connsiteX1" fmla="*/ 4596063 w 4612458"/>
                <a:gd name="connsiteY1" fmla="*/ 336194 h 2670320"/>
                <a:gd name="connsiteX2" fmla="*/ 4596063 w 4612458"/>
                <a:gd name="connsiteY2" fmla="*/ 2670320 h 2670320"/>
                <a:gd name="connsiteX3" fmla="*/ 0 w 4612458"/>
                <a:gd name="connsiteY3" fmla="*/ 2670320 h 2670320"/>
                <a:gd name="connsiteX4" fmla="*/ 4612458 w 4612458"/>
                <a:gd name="connsiteY4" fmla="*/ 0 h 267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2458" h="2670320">
                  <a:moveTo>
                    <a:pt x="4612458" y="0"/>
                  </a:moveTo>
                  <a:lnTo>
                    <a:pt x="4596063" y="336194"/>
                  </a:lnTo>
                  <a:lnTo>
                    <a:pt x="4596063" y="2670320"/>
                  </a:lnTo>
                  <a:lnTo>
                    <a:pt x="0" y="2670320"/>
                  </a:lnTo>
                  <a:lnTo>
                    <a:pt x="4612458" y="0"/>
                  </a:lnTo>
                  <a:close/>
                </a:path>
              </a:pathLst>
            </a:custGeom>
            <a:solidFill>
              <a:srgbClr val="005A77">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 name="Slide Number Placeholder 2">
            <a:extLst>
              <a:ext uri="{FF2B5EF4-FFF2-40B4-BE49-F238E27FC236}">
                <a16:creationId xmlns:a16="http://schemas.microsoft.com/office/drawing/2014/main" id="{841E979A-0C15-4542-BD06-D8287E970441}"/>
              </a:ext>
            </a:extLst>
          </p:cNvPr>
          <p:cNvSpPr>
            <a:spLocks noGrp="1"/>
          </p:cNvSpPr>
          <p:nvPr>
            <p:ph type="sldNum" sz="quarter" idx="12"/>
          </p:nvPr>
        </p:nvSpPr>
        <p:spPr/>
        <p:txBody>
          <a:bodyPr/>
          <a:lstStyle/>
          <a:p>
            <a:fld id="{54162C57-082D-4AB6-B3E4-3858867379D7}" type="slidenum">
              <a:rPr lang="en-GB" smtClean="0"/>
              <a:t>9</a:t>
            </a:fld>
            <a:endParaRPr lang="en-GB" dirty="0"/>
          </a:p>
        </p:txBody>
      </p:sp>
      <p:sp>
        <p:nvSpPr>
          <p:cNvPr id="11" name="Rectangle 10">
            <a:extLst>
              <a:ext uri="{FF2B5EF4-FFF2-40B4-BE49-F238E27FC236}">
                <a16:creationId xmlns:a16="http://schemas.microsoft.com/office/drawing/2014/main" id="{41EA43BB-0EBC-47BE-BEF7-91CCBFA6E083}"/>
              </a:ext>
            </a:extLst>
          </p:cNvPr>
          <p:cNvSpPr/>
          <p:nvPr/>
        </p:nvSpPr>
        <p:spPr>
          <a:xfrm>
            <a:off x="9017328" y="6324405"/>
            <a:ext cx="1995055" cy="276999"/>
          </a:xfrm>
          <a:prstGeom prst="rect">
            <a:avLst/>
          </a:prstGeom>
        </p:spPr>
        <p:txBody>
          <a:bodyPr wrap="square">
            <a:spAutoFit/>
          </a:bodyPr>
          <a:lstStyle/>
          <a:p>
            <a:r>
              <a:rPr lang="en-IN" sz="1200" dirty="0">
                <a:solidFill>
                  <a:schemeClr val="accent1">
                    <a:lumMod val="50000"/>
                  </a:schemeClr>
                </a:solidFill>
                <a:latin typeface="Gotham Bold" pitchFamily="50" charset="0"/>
              </a:rPr>
              <a:t>Nilesh S. Vikamsey</a:t>
            </a:r>
            <a:endParaRPr lang="en-IN" sz="1050" dirty="0">
              <a:solidFill>
                <a:schemeClr val="accent1">
                  <a:lumMod val="50000"/>
                </a:schemeClr>
              </a:solidFill>
              <a:latin typeface="Gotham Bold" pitchFamily="50" charset="0"/>
            </a:endParaRPr>
          </a:p>
        </p:txBody>
      </p:sp>
      <p:sp>
        <p:nvSpPr>
          <p:cNvPr id="13" name="Content Placeholder 9">
            <a:extLst>
              <a:ext uri="{FF2B5EF4-FFF2-40B4-BE49-F238E27FC236}">
                <a16:creationId xmlns:a16="http://schemas.microsoft.com/office/drawing/2014/main" id="{64375F72-7618-4FAE-B7B8-C27E131B2D85}"/>
              </a:ext>
            </a:extLst>
          </p:cNvPr>
          <p:cNvSpPr txBox="1">
            <a:spLocks/>
          </p:cNvSpPr>
          <p:nvPr/>
        </p:nvSpPr>
        <p:spPr>
          <a:xfrm>
            <a:off x="849337" y="986608"/>
            <a:ext cx="10759966" cy="4847393"/>
          </a:xfrm>
          <a:prstGeom prst="rect">
            <a:avLst/>
          </a:prstGeom>
          <a:ln>
            <a:noFill/>
          </a:ln>
        </p:spPr>
        <p:txBody>
          <a:bodyPr vert="horz" lIns="91440" tIns="45720" rIns="91440" bIns="45720" rtlCol="0">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lnSpc>
                <a:spcPct val="150000"/>
              </a:lnSpc>
              <a:spcBef>
                <a:spcPts val="0"/>
              </a:spcBef>
              <a:spcAft>
                <a:spcPts val="600"/>
              </a:spcAft>
              <a:buClr>
                <a:schemeClr val="accent4"/>
              </a:buClr>
              <a:buNone/>
            </a:pPr>
            <a:r>
              <a:rPr lang="en-US" sz="2200" b="1" u="sng" dirty="0">
                <a:cs typeface="Gotham Book" pitchFamily="50" charset="0"/>
              </a:rPr>
              <a:t>Key Amendments under the Companies (Amendment) Act, 2015:</a:t>
            </a:r>
          </a:p>
          <a:p>
            <a:pPr fontAlgn="t">
              <a:lnSpc>
                <a:spcPct val="150000"/>
              </a:lnSpc>
              <a:spcBef>
                <a:spcPts val="600"/>
              </a:spcBef>
              <a:spcAft>
                <a:spcPts val="600"/>
              </a:spcAft>
              <a:buFont typeface="Wingdings" pitchFamily="2" charset="2"/>
              <a:buChar char="Ø"/>
            </a:pPr>
            <a:r>
              <a:rPr lang="en-US" sz="2000" b="1" dirty="0">
                <a:cs typeface="Gotham Book" pitchFamily="50" charset="0"/>
              </a:rPr>
              <a:t>No requirement </a:t>
            </a:r>
            <a:r>
              <a:rPr lang="en-US" sz="2000" dirty="0">
                <a:cs typeface="Gotham Book" pitchFamily="50" charset="0"/>
              </a:rPr>
              <a:t>of </a:t>
            </a:r>
            <a:r>
              <a:rPr lang="en-US" sz="2000" b="1" dirty="0">
                <a:cs typeface="Gotham Book" pitchFamily="50" charset="0"/>
              </a:rPr>
              <a:t>minimum paid up share capital </a:t>
            </a:r>
            <a:r>
              <a:rPr lang="en-US" sz="2000" dirty="0">
                <a:cs typeface="Gotham Book" pitchFamily="50" charset="0"/>
              </a:rPr>
              <a:t>by a Private and Public Company (earlier Rs 1 lakh and 5 lakh respectively)</a:t>
            </a:r>
          </a:p>
          <a:p>
            <a:pPr fontAlgn="t">
              <a:lnSpc>
                <a:spcPct val="150000"/>
              </a:lnSpc>
              <a:spcBef>
                <a:spcPts val="600"/>
              </a:spcBef>
              <a:spcAft>
                <a:spcPts val="600"/>
              </a:spcAft>
              <a:buFont typeface="Wingdings" pitchFamily="2" charset="2"/>
              <a:buChar char="Ø"/>
            </a:pPr>
            <a:r>
              <a:rPr lang="en-US" sz="2000" b="1" dirty="0">
                <a:cs typeface="Gotham Book" pitchFamily="50" charset="0"/>
              </a:rPr>
              <a:t>Sec. 188- Related Party Transactions: Only ordinary resolution</a:t>
            </a:r>
            <a:r>
              <a:rPr lang="en-US" sz="2000" dirty="0">
                <a:cs typeface="Gotham Book" pitchFamily="50" charset="0"/>
              </a:rPr>
              <a:t> (earlier Special Resolution) required for </a:t>
            </a:r>
            <a:r>
              <a:rPr lang="en-US" sz="2000" b="1" dirty="0">
                <a:cs typeface="Gotham Book" pitchFamily="50" charset="0"/>
              </a:rPr>
              <a:t>certain transactions</a:t>
            </a:r>
            <a:r>
              <a:rPr lang="en-US" sz="2000" dirty="0">
                <a:cs typeface="Gotham Book" pitchFamily="50" charset="0"/>
              </a:rPr>
              <a:t> with related parties.</a:t>
            </a:r>
          </a:p>
          <a:p>
            <a:pPr marL="0" indent="0" fontAlgn="t">
              <a:lnSpc>
                <a:spcPct val="150000"/>
              </a:lnSpc>
              <a:spcBef>
                <a:spcPts val="600"/>
              </a:spcBef>
              <a:spcAft>
                <a:spcPts val="600"/>
              </a:spcAft>
              <a:buNone/>
            </a:pPr>
            <a:r>
              <a:rPr lang="en-US" sz="2000" dirty="0">
                <a:cs typeface="Gotham Book" pitchFamily="50" charset="0"/>
              </a:rPr>
              <a:t>    Certain transactions- Rule 15 of the Companies (Meeting of Board and its Power), Rules 2014</a:t>
            </a:r>
          </a:p>
        </p:txBody>
      </p:sp>
    </p:spTree>
    <p:extLst>
      <p:ext uri="{BB962C8B-B14F-4D97-AF65-F5344CB8AC3E}">
        <p14:creationId xmlns:p14="http://schemas.microsoft.com/office/powerpoint/2010/main" val="31178724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15592</TotalTime>
  <Words>3209</Words>
  <Application>Microsoft Office PowerPoint</Application>
  <PresentationFormat>Widescreen</PresentationFormat>
  <Paragraphs>823</Paragraphs>
  <Slides>27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Gotham Bold</vt:lpstr>
      <vt:lpstr>Gotham Book</vt:lpstr>
      <vt:lpstr>Wingdings</vt:lpstr>
      <vt:lpstr>Office Theme</vt:lpstr>
      <vt:lpstr>PowerPoint Presentation</vt:lpstr>
      <vt:lpstr>Passage of Companies Act, 2013 ….</vt:lpstr>
      <vt:lpstr>Amendment in Companies Act ….</vt:lpstr>
      <vt:lpstr>Synopsis of Sections notified / Amendments in Companies Act</vt:lpstr>
      <vt:lpstr>Highlights of Companies Act, 2013</vt:lpstr>
      <vt:lpstr>Highlights of Companies Act, 2013</vt:lpstr>
      <vt:lpstr>Highlights of Companies Act, 2013</vt:lpstr>
      <vt:lpstr>Highlights of Companies (Amendment) Act, 2015  </vt:lpstr>
      <vt:lpstr>Highlights of Companies (Amendment) Act, 2015  </vt:lpstr>
      <vt:lpstr>Highlights of Companies (Amendment) Act, 2017</vt:lpstr>
      <vt:lpstr>Highlights of Companies (Amendment) Act, 2017</vt:lpstr>
      <vt:lpstr>Highlights of Companies (Amendment) Act, 2017</vt:lpstr>
      <vt:lpstr>Highlights of Companies (Amendment) Act, 2019</vt:lpstr>
      <vt:lpstr>Highlights of Companies (Amendment) Act, 2019 </vt:lpstr>
      <vt:lpstr>Highlights of Companies (Amendment) Act, 2019 </vt:lpstr>
      <vt:lpstr>PowerPoint Presentation</vt:lpstr>
      <vt:lpstr>Highlights of Companies (Amendment) Act, 2020 </vt:lpstr>
      <vt:lpstr>Companies Rules Year wise introduction</vt:lpstr>
      <vt:lpstr>Companies Rules Year wise introduction</vt:lpstr>
      <vt:lpstr>Companies Rules Year wise introduction</vt:lpstr>
      <vt:lpstr>Companies Rules Year wise introduction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Deepu Bansal</dc:creator>
  <cp:lastModifiedBy>Parth Shethia</cp:lastModifiedBy>
  <cp:revision>1439</cp:revision>
  <cp:lastPrinted>2019-06-14T17:13:08Z</cp:lastPrinted>
  <dcterms:created xsi:type="dcterms:W3CDTF">2018-10-19T04:53:22Z</dcterms:created>
  <dcterms:modified xsi:type="dcterms:W3CDTF">2021-06-13T11:09:32Z</dcterms:modified>
</cp:coreProperties>
</file>