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326" r:id="rId4"/>
    <p:sldId id="259" r:id="rId5"/>
    <p:sldId id="324" r:id="rId6"/>
    <p:sldId id="325" r:id="rId7"/>
    <p:sldId id="263" r:id="rId8"/>
    <p:sldId id="328" r:id="rId9"/>
    <p:sldId id="329" r:id="rId10"/>
    <p:sldId id="327" r:id="rId1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759" autoAdjust="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2F24B-6732-4C9A-8F79-70AAD3F76969}" type="datetimeFigureOut">
              <a:rPr lang="en-US" smtClean="0"/>
              <a:pPr/>
              <a:t>5/31/2021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F4CA8-0796-410E-BEC0-E4EA818AEB8A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4FFC3-81A0-45C2-AAD1-E59F47A74025}" type="datetimeFigureOut">
              <a:rPr lang="en-US" smtClean="0"/>
              <a:pPr/>
              <a:t>5/31/2021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CFC5D-E6A4-4E53-8BFC-7737B60E8DF4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CFC5D-E6A4-4E53-8BFC-7737B60E8DF4}" type="slidenum">
              <a:rPr lang="en-IN" smtClean="0"/>
              <a:pPr/>
              <a:t>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CFC5D-E6A4-4E53-8BFC-7737B60E8DF4}" type="slidenum">
              <a:rPr lang="en-IN" smtClean="0"/>
              <a:pPr/>
              <a:t>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A22CC-7D96-4AE6-8C1C-129EC41531F3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268AD-FF42-4466-B996-721E90813B6F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DA0-7642-45CD-B3CA-E25FA089CECE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7EDC6-AF2D-4B11-A700-E579F86D53C3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E2A1-70DF-4E74-A1CC-ACF15F11A8B7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2DA0-D99F-469C-B4F4-7680E2477CE4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F119-F1D1-4B9D-9E3A-B81D3EB2EF8C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5EC3-1CDC-496C-8CFB-91EBC937547E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A853F-4F98-47A0-A589-717A76398FEF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1DE29-9D52-473B-B34A-EDCA9B0A85A6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418-6D88-4A63-A6BE-610E0A3B0621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0EB3C2-152F-4CBC-8A07-11EABE9DF28A}" type="datetime1">
              <a:rPr lang="en-US" smtClean="0"/>
              <a:pPr/>
              <a:t>5/31/2021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CA JULFESH SHAH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300263-4537-46BC-BF3E-F12CC15EEFD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sp>
        <p:nvSpPr>
          <p:cNvPr id="14" name="TextBox 13"/>
          <p:cNvSpPr txBox="1"/>
          <p:nvPr userDrawn="1"/>
        </p:nvSpPr>
        <p:spPr>
          <a:xfrm rot="19374426">
            <a:off x="2021495" y="3029447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>
                    <a:lumMod val="75000"/>
                  </a:schemeClr>
                </a:solidFill>
              </a:rPr>
              <a:t>CA JULFESH SHAH</a:t>
            </a:r>
            <a:endParaRPr lang="en-IN" sz="4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8305800" cy="3733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Oxygen Policy  </a:t>
            </a:r>
            <a:br>
              <a:rPr lang="en-US" sz="5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5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Of</a:t>
            </a:r>
            <a:br>
              <a:rPr lang="en-US" sz="5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5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Maharashtra</a:t>
            </a:r>
            <a:br>
              <a:rPr lang="en-US" sz="5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5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Notified </a:t>
            </a:r>
            <a:r>
              <a:rPr lang="en-US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on 21</a:t>
            </a:r>
            <a:r>
              <a:rPr lang="en-US" sz="3100" baseline="30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May 2021)</a:t>
            </a:r>
            <a:r>
              <a:rPr lang="en-US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500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91400" cy="22098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 JULFESH SHAH	</a:t>
            </a:r>
          </a:p>
          <a:p>
            <a:pPr algn="ctr">
              <a:lnSpc>
                <a:spcPct val="90000"/>
              </a:lnSpc>
            </a:pP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Chairman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,COSIA , </a:t>
            </a:r>
            <a:r>
              <a:rPr lang="en-US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Vidarbha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						</a:t>
            </a: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Former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Vice-Chairman, WIRC of ICAI.</a:t>
            </a:r>
          </a:p>
          <a:p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239000" y="6324600"/>
            <a:ext cx="1447800" cy="365125"/>
          </a:xfrm>
        </p:spPr>
        <p:txBody>
          <a:bodyPr/>
          <a:lstStyle/>
          <a:p>
            <a:r>
              <a:rPr lang="en-US" dirty="0" smtClean="0"/>
              <a:t>CA JULFESH SHAH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2179320"/>
          </a:xfrm>
        </p:spPr>
        <p:txBody>
          <a:bodyPr/>
          <a:lstStyle/>
          <a:p>
            <a:pPr algn="ctr">
              <a:buNone/>
            </a:pPr>
            <a:r>
              <a:rPr lang="hi-IN" dirty="0" smtClean="0"/>
              <a:t>आप सब की दोस्ती सात सुरो का साज़ है,</a:t>
            </a:r>
          </a:p>
          <a:p>
            <a:pPr algn="ctr">
              <a:buNone/>
            </a:pPr>
            <a:r>
              <a:rPr lang="hi-IN" dirty="0" smtClean="0"/>
              <a:t>और आप जैसे दोस्तो पर हमे नाज़ है,</a:t>
            </a:r>
          </a:p>
          <a:p>
            <a:pPr algn="ctr">
              <a:buNone/>
            </a:pPr>
            <a:r>
              <a:rPr lang="hi-IN" dirty="0" smtClean="0"/>
              <a:t>चाहे कुछ भी हो जाये ज़िन्दगी में,</a:t>
            </a:r>
          </a:p>
          <a:p>
            <a:pPr algn="ctr">
              <a:buNone/>
            </a:pPr>
            <a:r>
              <a:rPr lang="hi-IN" dirty="0" smtClean="0"/>
              <a:t>दोस्ती कल भी वैसी रहेंगी जैसी आज है!!</a:t>
            </a:r>
          </a:p>
        </p:txBody>
      </p:sp>
      <p:pic>
        <p:nvPicPr>
          <p:cNvPr id="6" name="Picture 5" descr="AdobeStock_159229138.jpeg"/>
          <p:cNvPicPr>
            <a:picLocks noChangeAspect="1"/>
          </p:cNvPicPr>
          <p:nvPr/>
        </p:nvPicPr>
        <p:blipFill>
          <a:blip r:embed="rId2"/>
          <a:srcRect l="15556" t="5882" r="3333" b="2941"/>
          <a:stretch>
            <a:fillRect/>
          </a:stretch>
        </p:blipFill>
        <p:spPr>
          <a:xfrm>
            <a:off x="2362200" y="3657600"/>
            <a:ext cx="55626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Mission Oxygen </a:t>
            </a:r>
            <a:r>
              <a:rPr lang="en-US" sz="3000" b="1" dirty="0" err="1" smtClean="0">
                <a:latin typeface="Times New Roman" pitchFamily="18" charset="0"/>
                <a:cs typeface="Times New Roman" pitchFamily="18" charset="0"/>
              </a:rPr>
              <a:t>Swavlamban</a:t>
            </a:r>
            <a:r>
              <a:rPr lang="en-IN" sz="3200" b="1" dirty="0" smtClean="0"/>
              <a:t> </a:t>
            </a:r>
            <a:br>
              <a:rPr lang="en-IN" sz="3200" b="1" dirty="0" smtClean="0"/>
            </a:br>
            <a:r>
              <a:rPr lang="en-IN" sz="3200" b="1" dirty="0" smtClean="0"/>
              <a:t>Status of Oxygen in the State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86800" cy="434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Presently only 32 oxygen manufacturing plants in Maharashtra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IN" sz="2400" dirty="0" smtClean="0"/>
              <a:t>Installed Capacity: - 1300 Mt/Day</a:t>
            </a:r>
          </a:p>
          <a:p>
            <a:r>
              <a:rPr lang="en-IN" sz="2400" dirty="0" smtClean="0"/>
              <a:t>Max Demand during 2</a:t>
            </a:r>
            <a:r>
              <a:rPr lang="en-IN" sz="2400" baseline="30000" dirty="0" smtClean="0"/>
              <a:t>nd</a:t>
            </a:r>
            <a:r>
              <a:rPr lang="en-IN" sz="2400" dirty="0" smtClean="0"/>
              <a:t> </a:t>
            </a:r>
            <a:r>
              <a:rPr lang="en-IN" sz="2400" dirty="0" err="1" smtClean="0"/>
              <a:t>Covid</a:t>
            </a:r>
            <a:r>
              <a:rPr lang="en-IN" sz="2400" dirty="0" smtClean="0"/>
              <a:t> Wave: - 1800 Mt/Day</a:t>
            </a:r>
          </a:p>
          <a:p>
            <a:r>
              <a:rPr lang="en-IN" sz="2400" dirty="0" smtClean="0"/>
              <a:t>Oxygen Production is concentrated in </a:t>
            </a:r>
            <a:r>
              <a:rPr lang="en-IN" sz="2400" dirty="0" err="1" smtClean="0"/>
              <a:t>Pune</a:t>
            </a:r>
            <a:r>
              <a:rPr lang="en-IN" sz="2400" dirty="0" smtClean="0"/>
              <a:t>, Thane &amp; </a:t>
            </a:r>
            <a:r>
              <a:rPr lang="en-IN" sz="2400" dirty="0" err="1" smtClean="0"/>
              <a:t>Raigad</a:t>
            </a:r>
            <a:endParaRPr lang="en-IN" sz="2400" dirty="0" smtClean="0"/>
          </a:p>
          <a:p>
            <a:r>
              <a:rPr lang="en-IN" sz="2400" dirty="0" smtClean="0"/>
              <a:t>Expected Demand based on expert projection: - 2300 Mt/Day</a:t>
            </a:r>
          </a:p>
          <a:p>
            <a:r>
              <a:rPr lang="en-IN" sz="2400" dirty="0" smtClean="0"/>
              <a:t>Target kept: - Addition to capacity 500 Mt/Day by Dec 2021 &amp; 800 Mt/Day by March 2022</a:t>
            </a:r>
          </a:p>
          <a:p>
            <a:r>
              <a:rPr lang="en-IN" sz="2400" dirty="0" smtClean="0"/>
              <a:t>Encouraging Oxygen production in </a:t>
            </a:r>
            <a:r>
              <a:rPr lang="en-IN" sz="2400" dirty="0" err="1" smtClean="0"/>
              <a:t>Vidarbha</a:t>
            </a:r>
            <a:r>
              <a:rPr lang="en-IN" sz="2400" dirty="0" smtClean="0"/>
              <a:t>, </a:t>
            </a:r>
            <a:r>
              <a:rPr lang="en-IN" sz="2400" dirty="0" err="1" smtClean="0"/>
              <a:t>Marathwada</a:t>
            </a:r>
            <a:r>
              <a:rPr lang="en-IN" sz="2400" dirty="0" smtClean="0"/>
              <a:t>, </a:t>
            </a:r>
            <a:r>
              <a:rPr lang="en-IN" sz="2400" dirty="0" err="1" smtClean="0"/>
              <a:t>Dhule</a:t>
            </a:r>
            <a:r>
              <a:rPr lang="en-IN" sz="2400" dirty="0" smtClean="0"/>
              <a:t>, </a:t>
            </a:r>
            <a:r>
              <a:rPr lang="en-IN" sz="2400" dirty="0" err="1" smtClean="0"/>
              <a:t>Nandurbar</a:t>
            </a:r>
            <a:r>
              <a:rPr lang="en-IN" sz="2400" dirty="0" smtClean="0"/>
              <a:t>, </a:t>
            </a:r>
            <a:r>
              <a:rPr lang="en-IN" sz="2400" dirty="0" err="1" smtClean="0"/>
              <a:t>Ratnagiri</a:t>
            </a:r>
            <a:r>
              <a:rPr lang="en-IN" sz="2400" dirty="0" smtClean="0"/>
              <a:t> &amp; </a:t>
            </a:r>
            <a:r>
              <a:rPr lang="en-IN" sz="2400" dirty="0" err="1" smtClean="0"/>
              <a:t>Sindhudurg</a:t>
            </a:r>
            <a:r>
              <a:rPr lang="en-IN" sz="2400" dirty="0" smtClean="0"/>
              <a:t>.  </a:t>
            </a:r>
          </a:p>
          <a:p>
            <a:r>
              <a:rPr lang="en-IN" sz="2400" dirty="0" smtClean="0"/>
              <a:t>Cylinder Manufacturing Units are also eligible for incentives</a:t>
            </a: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15200" y="6356350"/>
            <a:ext cx="1676400" cy="365125"/>
          </a:xfrm>
        </p:spPr>
        <p:txBody>
          <a:bodyPr/>
          <a:lstStyle/>
          <a:p>
            <a:r>
              <a:rPr lang="en-US" dirty="0" smtClean="0"/>
              <a:t>CA JULFESH SHAH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Salient Features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686800" cy="4953000"/>
          </a:xfrm>
        </p:spPr>
        <p:txBody>
          <a:bodyPr>
            <a:noAutofit/>
          </a:bodyPr>
          <a:lstStyle/>
          <a:p>
            <a:r>
              <a:rPr lang="en-IN" sz="2400" dirty="0" smtClean="0"/>
              <a:t>MIDC Land on Priority &amp; at concessional rates. </a:t>
            </a:r>
          </a:p>
          <a:p>
            <a:r>
              <a:rPr lang="en-IN" sz="2400" dirty="0" smtClean="0"/>
              <a:t>Units going in to production after 01.04.2021 are eligible. </a:t>
            </a:r>
          </a:p>
          <a:p>
            <a:r>
              <a:rPr lang="en-IN" sz="2400" dirty="0" smtClean="0"/>
              <a:t>Investment period of 2 Years.</a:t>
            </a:r>
          </a:p>
          <a:p>
            <a:r>
              <a:rPr lang="en-IN" sz="2400" dirty="0" smtClean="0"/>
              <a:t>Whole of Maharashtra in one category i.e. no ABCD zoning.</a:t>
            </a:r>
          </a:p>
          <a:p>
            <a:r>
              <a:rPr lang="en-IN" sz="2400" dirty="0" smtClean="0"/>
              <a:t> Incentive to Expansion units in par with New Units.</a:t>
            </a:r>
          </a:p>
          <a:p>
            <a:r>
              <a:rPr lang="en-IN" sz="2400" dirty="0" smtClean="0"/>
              <a:t>Special Incentives for MSME (Inv. up to 50 </a:t>
            </a:r>
            <a:r>
              <a:rPr lang="en-IN" sz="2400" dirty="0" err="1" smtClean="0"/>
              <a:t>Crs</a:t>
            </a:r>
            <a:r>
              <a:rPr lang="en-IN" sz="2400" dirty="0" smtClean="0"/>
              <a:t>) going in to production by 31.03.2022.</a:t>
            </a:r>
          </a:p>
          <a:p>
            <a:r>
              <a:rPr lang="en-IN" sz="2400" dirty="0" smtClean="0"/>
              <a:t>Special Capital Incentives – LMO units with capacity exceeding 25 Mt/D going in to production by 31.12.2021 &amp; capacity exceeding 50 Mt/Day going in to production by 30.06.2022.</a:t>
            </a:r>
          </a:p>
          <a:p>
            <a:r>
              <a:rPr lang="en-IN" sz="2400" dirty="0" smtClean="0"/>
              <a:t>Eligible units to apply latest by 30.06.2021 to DC, Industries, Mumbai</a:t>
            </a: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91400" y="6356350"/>
            <a:ext cx="1676400" cy="365125"/>
          </a:xfrm>
        </p:spPr>
        <p:txBody>
          <a:bodyPr/>
          <a:lstStyle/>
          <a:p>
            <a:r>
              <a:rPr lang="en-US" dirty="0" smtClean="0"/>
              <a:t>CA JULFESH SHAH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638800"/>
          </a:xfrm>
        </p:spPr>
        <p:txBody>
          <a:bodyPr>
            <a:normAutofit/>
          </a:bodyPr>
          <a:lstStyle/>
          <a:p>
            <a:r>
              <a:rPr lang="en-IN" sz="2000" dirty="0" smtClean="0"/>
              <a:t>Incentives Offered</a:t>
            </a:r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r>
              <a:rPr lang="en-IN" sz="2000" dirty="0" smtClean="0"/>
              <a:t>Eligibility Period – </a:t>
            </a:r>
          </a:p>
          <a:p>
            <a:pPr lvl="1"/>
            <a:r>
              <a:rPr lang="en-IN" sz="2000" dirty="0" smtClean="0"/>
              <a:t>MSME – 7 years</a:t>
            </a:r>
          </a:p>
          <a:p>
            <a:pPr lvl="1"/>
            <a:r>
              <a:rPr lang="en-IN" sz="2000" dirty="0" smtClean="0"/>
              <a:t>LMO – capacity up to 50 Mt -9 Years</a:t>
            </a:r>
          </a:p>
          <a:p>
            <a:pPr lvl="1"/>
            <a:r>
              <a:rPr lang="en-IN" sz="2000" dirty="0" smtClean="0"/>
              <a:t>LMO – capacity exceeding 50 Mt – 12 years</a:t>
            </a:r>
          </a:p>
          <a:p>
            <a:pPr algn="just">
              <a:buNone/>
            </a:pPr>
            <a:endParaRPr lang="en-IN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1600200" cy="365125"/>
          </a:xfrm>
        </p:spPr>
        <p:txBody>
          <a:bodyPr/>
          <a:lstStyle/>
          <a:p>
            <a:r>
              <a:rPr lang="en-US" dirty="0" smtClean="0"/>
              <a:t>CA JULFESH SHAH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399" y="1402080"/>
          <a:ext cx="7086601" cy="3093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990"/>
                <a:gridCol w="2391728"/>
                <a:gridCol w="3631883"/>
              </a:tblGrid>
              <a:tr h="1031240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Sr.no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Area/District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Max .Incentives offered as a % of Eligible FCI</a:t>
                      </a:r>
                      <a:endParaRPr lang="en-IN" dirty="0"/>
                    </a:p>
                  </a:txBody>
                  <a:tcPr/>
                </a:tc>
              </a:tr>
              <a:tr h="1473200"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Vidarbha,Marathwada</a:t>
                      </a:r>
                      <a:r>
                        <a:rPr kumimoji="0" lang="en-I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I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Dhule</a:t>
                      </a:r>
                      <a:r>
                        <a:rPr kumimoji="0" lang="en-I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I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Nandurbar</a:t>
                      </a:r>
                      <a:r>
                        <a:rPr kumimoji="0" lang="en-I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 </a:t>
                      </a:r>
                      <a:r>
                        <a:rPr kumimoji="0" lang="en-I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Ratnagiri,Sindhudurg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150%</a:t>
                      </a:r>
                      <a:endParaRPr lang="en-IN" dirty="0"/>
                    </a:p>
                  </a:txBody>
                  <a:tcPr/>
                </a:tc>
              </a:tr>
              <a:tr h="589280">
                <a:tc>
                  <a:txBody>
                    <a:bodyPr/>
                    <a:lstStyle/>
                    <a:p>
                      <a:r>
                        <a:rPr lang="en-IN" dirty="0" smtClean="0"/>
                        <a:t>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Rest of Maharashtra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100%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638800"/>
          </a:xfrm>
        </p:spPr>
        <p:txBody>
          <a:bodyPr>
            <a:normAutofit lnSpcReduction="10000"/>
          </a:bodyPr>
          <a:lstStyle/>
          <a:p>
            <a:r>
              <a:rPr lang="en-IN" sz="2400" dirty="0" smtClean="0"/>
              <a:t>FCI will include – </a:t>
            </a:r>
          </a:p>
          <a:p>
            <a:pPr lvl="1"/>
            <a:r>
              <a:rPr lang="en-IN" dirty="0" smtClean="0"/>
              <a:t>Land, Building, P&amp;M – including </a:t>
            </a:r>
            <a:r>
              <a:rPr lang="en-IN" dirty="0" err="1" smtClean="0"/>
              <a:t>Manifold,Cryogenic</a:t>
            </a:r>
            <a:r>
              <a:rPr lang="en-IN" dirty="0" smtClean="0"/>
              <a:t> Tankers, Cylinders, Storage </a:t>
            </a:r>
            <a:r>
              <a:rPr lang="en-IN" dirty="0" err="1" smtClean="0"/>
              <a:t>Tanks,Other</a:t>
            </a:r>
            <a:r>
              <a:rPr lang="en-IN" dirty="0" smtClean="0"/>
              <a:t> Assets</a:t>
            </a:r>
          </a:p>
          <a:p>
            <a:pPr lvl="1"/>
            <a:r>
              <a:rPr lang="en-IN" dirty="0" smtClean="0"/>
              <a:t>For units exceeding 25 Mt/D capacity, min Storage should by 5 times daily capacity. </a:t>
            </a:r>
          </a:p>
          <a:p>
            <a:endParaRPr lang="en-IN" sz="2400" dirty="0" smtClean="0"/>
          </a:p>
          <a:p>
            <a:r>
              <a:rPr lang="en-IN" sz="2400" dirty="0" smtClean="0"/>
              <a:t>For Expansion – Investment &amp; Capacity to increase by min 25%</a:t>
            </a:r>
          </a:p>
          <a:p>
            <a:endParaRPr lang="en-IN" sz="2400" dirty="0" smtClean="0"/>
          </a:p>
          <a:p>
            <a:r>
              <a:rPr lang="en-IN" sz="2400" dirty="0" smtClean="0"/>
              <a:t>Max. Eligible Incentives – 150% of approved FCI (</a:t>
            </a:r>
            <a:r>
              <a:rPr lang="en-IN" sz="2400" dirty="0" err="1" smtClean="0"/>
              <a:t>Vidarbha</a:t>
            </a:r>
            <a:r>
              <a:rPr lang="en-IN" sz="2400" dirty="0" smtClean="0"/>
              <a:t>)</a:t>
            </a:r>
          </a:p>
          <a:p>
            <a:endParaRPr lang="en-IN" sz="2400" dirty="0" smtClean="0"/>
          </a:p>
          <a:p>
            <a:r>
              <a:rPr lang="en-IN" sz="2400" dirty="0" smtClean="0"/>
              <a:t>Annual Cap for incentives – Max. Eligible / Eligibility Period</a:t>
            </a:r>
          </a:p>
          <a:p>
            <a:endParaRPr lang="en-IN" sz="2400" dirty="0" smtClean="0"/>
          </a:p>
          <a:p>
            <a:r>
              <a:rPr lang="en-IN" sz="2400" dirty="0" smtClean="0"/>
              <a:t>For Expansion units – Forward linkage/ Backward linkage investment will be eligible for incentives.</a:t>
            </a:r>
          </a:p>
          <a:p>
            <a:pPr algn="just">
              <a:buNone/>
            </a:pPr>
            <a:endParaRPr lang="en-IN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1600200" cy="365125"/>
          </a:xfrm>
        </p:spPr>
        <p:txBody>
          <a:bodyPr/>
          <a:lstStyle/>
          <a:p>
            <a:r>
              <a:rPr lang="en-US" dirty="0" smtClean="0"/>
              <a:t>CA JULFESH SHAH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Special Capital Incentives Offered</a:t>
            </a:r>
            <a:r>
              <a:rPr lang="en-IN" sz="3200" b="1" dirty="0" smtClean="0"/>
              <a:t> </a:t>
            </a:r>
            <a:br>
              <a:rPr lang="en-IN" sz="3200" b="1" dirty="0" smtClean="0"/>
            </a:b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86800" cy="4876800"/>
          </a:xfrm>
        </p:spPr>
        <p:txBody>
          <a:bodyPr>
            <a:normAutofit/>
          </a:bodyPr>
          <a:lstStyle/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endParaRPr lang="en-IN" sz="2000" dirty="0" smtClean="0"/>
          </a:p>
          <a:p>
            <a:r>
              <a:rPr lang="en-IN" sz="2400" dirty="0" smtClean="0"/>
              <a:t>Will be disbursed in 5 equal annual instalments.</a:t>
            </a: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15200" y="6356350"/>
            <a:ext cx="1676400" cy="365125"/>
          </a:xfrm>
        </p:spPr>
        <p:txBody>
          <a:bodyPr/>
          <a:lstStyle/>
          <a:p>
            <a:r>
              <a:rPr lang="en-US" dirty="0" smtClean="0"/>
              <a:t>CA JULFESH SHAH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1397000"/>
          <a:ext cx="7391400" cy="408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280"/>
                <a:gridCol w="1478280"/>
                <a:gridCol w="1478280"/>
                <a:gridCol w="1478280"/>
                <a:gridCol w="1478280"/>
              </a:tblGrid>
              <a:tr h="1103586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Sr.no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Area/District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Prodn</a:t>
                      </a:r>
                      <a:r>
                        <a:rPr lang="en-IN" baseline="0" dirty="0" smtClean="0"/>
                        <a:t> Cap (MT/Day)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% of Fixed</a:t>
                      </a:r>
                      <a:r>
                        <a:rPr lang="en-IN" baseline="0" dirty="0" smtClean="0"/>
                        <a:t> capital Invest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Max</a:t>
                      </a:r>
                      <a:r>
                        <a:rPr lang="en-IN" baseline="0" dirty="0" smtClean="0"/>
                        <a:t> limit in Rs </a:t>
                      </a:r>
                    </a:p>
                    <a:p>
                      <a:r>
                        <a:rPr lang="en-IN" baseline="0" dirty="0" err="1" smtClean="0"/>
                        <a:t>Crores</a:t>
                      </a:r>
                      <a:endParaRPr lang="en-IN" dirty="0"/>
                    </a:p>
                  </a:txBody>
                  <a:tcPr/>
                </a:tc>
              </a:tr>
              <a:tr h="447566"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dirty="0" err="1" smtClean="0"/>
                        <a:t>Vidarbha,Marathwada,Dhule,Nandurbar,Ratnagiri,Sindhudurg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25MT-50MT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20%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Rs 10 </a:t>
                      </a:r>
                      <a:r>
                        <a:rPr lang="en-IN" dirty="0" err="1" smtClean="0"/>
                        <a:t>crs</a:t>
                      </a:r>
                      <a:endParaRPr lang="en-IN" dirty="0"/>
                    </a:p>
                  </a:txBody>
                  <a:tcPr/>
                </a:tc>
              </a:tr>
              <a:tr h="1318172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50MT &amp; above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20%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Rs 15 </a:t>
                      </a:r>
                      <a:r>
                        <a:rPr lang="en-IN" dirty="0" err="1" smtClean="0"/>
                        <a:t>crs</a:t>
                      </a:r>
                      <a:endParaRPr lang="en-IN" dirty="0"/>
                    </a:p>
                  </a:txBody>
                  <a:tcPr/>
                </a:tc>
              </a:tr>
              <a:tr h="447566">
                <a:tc>
                  <a:txBody>
                    <a:bodyPr/>
                    <a:lstStyle/>
                    <a:p>
                      <a:r>
                        <a:rPr lang="en-IN" dirty="0" smtClean="0"/>
                        <a:t>2</a:t>
                      </a:r>
                      <a:endParaRPr lang="en-IN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dirty="0" smtClean="0"/>
                        <a:t>Rest Of </a:t>
                      </a:r>
                      <a:r>
                        <a:rPr lang="en-IN" dirty="0" err="1" smtClean="0"/>
                        <a:t>maharashtra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25MT-50MT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10%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Rs 5 </a:t>
                      </a:r>
                      <a:r>
                        <a:rPr lang="en-IN" dirty="0" err="1" smtClean="0"/>
                        <a:t>crs</a:t>
                      </a:r>
                      <a:endParaRPr lang="en-IN" dirty="0"/>
                    </a:p>
                  </a:txBody>
                  <a:tcPr/>
                </a:tc>
              </a:tr>
              <a:tr h="77251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50MT &amp; above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10%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Rs 10</a:t>
                      </a:r>
                      <a:r>
                        <a:rPr lang="en-IN" baseline="0" dirty="0" smtClean="0"/>
                        <a:t> </a:t>
                      </a:r>
                      <a:r>
                        <a:rPr lang="en-IN" baseline="0" dirty="0" err="1" smtClean="0"/>
                        <a:t>crs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84238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Basket Of Incentives Offered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686800" cy="4953000"/>
          </a:xfrm>
        </p:spPr>
        <p:txBody>
          <a:bodyPr>
            <a:normAutofit/>
          </a:bodyPr>
          <a:lstStyle/>
          <a:p>
            <a:r>
              <a:rPr lang="en-IN" sz="2400" dirty="0" smtClean="0"/>
              <a:t>Stamp Duty Exemption</a:t>
            </a:r>
          </a:p>
          <a:p>
            <a:r>
              <a:rPr lang="en-IN" sz="2400" dirty="0" smtClean="0"/>
              <a:t>ED Exemption during Eligibility Period</a:t>
            </a:r>
          </a:p>
          <a:p>
            <a:r>
              <a:rPr lang="en-IN" sz="2400" dirty="0" smtClean="0"/>
              <a:t>Power Tariff Subsidy – Rs 2 per unit for 5 years </a:t>
            </a:r>
            <a:r>
              <a:rPr lang="en-IN" sz="2400" b="1" dirty="0" smtClean="0"/>
              <a:t>outside the annual cap</a:t>
            </a:r>
          </a:p>
          <a:p>
            <a:r>
              <a:rPr lang="en-IN" sz="2400" dirty="0" smtClean="0"/>
              <a:t>Interest subvention – 5% on TL for MSME (</a:t>
            </a:r>
            <a:r>
              <a:rPr lang="en-IN" sz="2400" b="1" dirty="0" err="1" smtClean="0"/>
              <a:t>upto</a:t>
            </a:r>
            <a:r>
              <a:rPr lang="en-IN" sz="2400" b="1" dirty="0" smtClean="0"/>
              <a:t> twice the amount paid as power bill</a:t>
            </a:r>
            <a:r>
              <a:rPr lang="en-IN" sz="2400" dirty="0" smtClean="0"/>
              <a:t>)</a:t>
            </a:r>
          </a:p>
          <a:p>
            <a:r>
              <a:rPr lang="en-IN" sz="2400" b="1" dirty="0" smtClean="0"/>
              <a:t>IPS – Refund of 100% Gross SGST</a:t>
            </a:r>
          </a:p>
          <a:p>
            <a:pPr marL="228600" lvl="1"/>
            <a:r>
              <a:rPr lang="en-IN" dirty="0" smtClean="0"/>
              <a:t>MIDC Land will be offered on priority, @ 50% existing rates, 25% on possession &amp; balance in 4 equal instalments within two years. </a:t>
            </a:r>
          </a:p>
          <a:p>
            <a:pPr algn="just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91400" y="6356350"/>
            <a:ext cx="1676400" cy="365125"/>
          </a:xfrm>
        </p:spPr>
        <p:txBody>
          <a:bodyPr/>
          <a:lstStyle/>
          <a:p>
            <a:r>
              <a:rPr lang="en-US" dirty="0" smtClean="0"/>
              <a:t>CA JULFESH SHAH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000" b="1" dirty="0" smtClean="0"/>
              <a:t>Points To Ponder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4191000"/>
          </a:xfrm>
        </p:spPr>
        <p:txBody>
          <a:bodyPr>
            <a:normAutofit fontScale="92500" lnSpcReduction="20000"/>
          </a:bodyPr>
          <a:lstStyle/>
          <a:p>
            <a:r>
              <a:rPr lang="en-IN" sz="2400" dirty="0" smtClean="0"/>
              <a:t>Promotion of new large medical oxygen manufacturing facilities.</a:t>
            </a:r>
          </a:p>
          <a:p>
            <a:endParaRPr lang="en-IN" sz="2400" dirty="0" smtClean="0"/>
          </a:p>
          <a:p>
            <a:r>
              <a:rPr lang="en-IN" sz="2400" dirty="0" smtClean="0"/>
              <a:t>Incentives to existing units also if they go for expansion.</a:t>
            </a:r>
          </a:p>
          <a:p>
            <a:endParaRPr lang="en-IN" sz="2400" dirty="0" smtClean="0"/>
          </a:p>
          <a:p>
            <a:r>
              <a:rPr lang="en-IN" sz="2400" dirty="0" smtClean="0"/>
              <a:t>Boost to MSME sector also in remote areas.</a:t>
            </a:r>
          </a:p>
          <a:p>
            <a:endParaRPr lang="en-IN" sz="2400" dirty="0" smtClean="0"/>
          </a:p>
          <a:p>
            <a:r>
              <a:rPr lang="en-IN" sz="2400" dirty="0" smtClean="0"/>
              <a:t>Industrial friendly policy with ease of doing business.</a:t>
            </a:r>
          </a:p>
          <a:p>
            <a:endParaRPr lang="en-IN" sz="2400" dirty="0" smtClean="0"/>
          </a:p>
          <a:p>
            <a:r>
              <a:rPr lang="en-IN" sz="2400" dirty="0" smtClean="0"/>
              <a:t>All required clearances under single window system.</a:t>
            </a:r>
          </a:p>
          <a:p>
            <a:endParaRPr lang="en-IN" sz="2400" dirty="0" smtClean="0"/>
          </a:p>
          <a:p>
            <a:r>
              <a:rPr lang="en-IN" sz="2400" dirty="0" smtClean="0"/>
              <a:t>Special committee to monitor &amp; co-ordinate for availing statutory compliances for unit set up.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543800" y="6356350"/>
            <a:ext cx="1447800" cy="365125"/>
          </a:xfrm>
        </p:spPr>
        <p:txBody>
          <a:bodyPr/>
          <a:lstStyle/>
          <a:p>
            <a:r>
              <a:rPr lang="en-US" dirty="0" smtClean="0"/>
              <a:t>CA JULFESH SHAH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Illustration</a:t>
            </a:r>
            <a:endParaRPr lang="en-US" sz="3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838203"/>
          <a:ext cx="8686800" cy="563879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085850"/>
                <a:gridCol w="1085850"/>
                <a:gridCol w="1085850"/>
                <a:gridCol w="1085850"/>
                <a:gridCol w="1085850"/>
                <a:gridCol w="1085850"/>
                <a:gridCol w="1085850"/>
                <a:gridCol w="1085850"/>
              </a:tblGrid>
              <a:tr h="813847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 dirty="0"/>
                        <a:t>Unit Cap</a:t>
                      </a:r>
                      <a:endParaRPr lang="en-IN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 dirty="0"/>
                        <a:t>Situated in Area/District</a:t>
                      </a:r>
                      <a:endParaRPr lang="en-IN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Project Cost ( Estimated )</a:t>
                      </a:r>
                      <a:endParaRPr lang="en-IN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 dirty="0"/>
                        <a:t>% For Incentives</a:t>
                      </a:r>
                      <a:endParaRPr lang="en-IN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 dirty="0"/>
                        <a:t>Quantum</a:t>
                      </a:r>
                      <a:endParaRPr lang="en-IN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% Of Special Capital Incentive( SCI)</a:t>
                      </a:r>
                      <a:endParaRPr lang="en-IN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 dirty="0"/>
                        <a:t>Quantum Of SCI</a:t>
                      </a:r>
                      <a:endParaRPr lang="en-IN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Total Incentives Offered</a:t>
                      </a:r>
                      <a:endParaRPr lang="en-IN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11093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Less than 25 MT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/>
                        <a:t>Vidarbha,Marathwada, Dhule, Nandurbar,  Ratnagiri,Sindhudurg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u="none" strike="noStrike"/>
                        <a:t>Rs 12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150%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18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NIL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NIL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Rs 18 </a:t>
                      </a:r>
                      <a:r>
                        <a:rPr lang="en-IN" sz="1200" u="none" strike="noStrike" dirty="0" err="1"/>
                        <a:t>Crs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3394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/>
                        <a:t>Rest of Maharshtra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u="none" strike="noStrike"/>
                        <a:t>Rs 12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100%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12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NIL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NIL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Rs 12 </a:t>
                      </a:r>
                      <a:r>
                        <a:rPr lang="en-IN" sz="1200" u="none" strike="noStrike" dirty="0" err="1"/>
                        <a:t>Crs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5608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betn 25-50 MT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/>
                        <a:t>Vidarbha,Marathwada, Dhule, Nandurbar,  Ratnagiri,Sindhudurg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40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150%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60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/>
                        <a:t>20% ( Max Cap Rs 10 crs)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8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Rs 68 </a:t>
                      </a:r>
                      <a:r>
                        <a:rPr lang="en-IN" sz="1200" u="none" strike="noStrike" dirty="0" err="1"/>
                        <a:t>Crs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3394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/>
                        <a:t>Rest of Maharshtra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40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100%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40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/>
                        <a:t>10% ( Max Cap Rs 5 crs)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4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Rs 44 </a:t>
                      </a:r>
                      <a:r>
                        <a:rPr lang="en-IN" sz="1200" u="none" strike="noStrike" dirty="0" err="1"/>
                        <a:t>Crs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5608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50 &amp; above MT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/>
                        <a:t>Vidarbha,Marathwada, Dhule, Nandurbar,  Ratnagiri,Sindhudurg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60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150%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90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/>
                        <a:t>20% (Max Cap Rs 15 crs)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12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Rs 72 </a:t>
                      </a:r>
                      <a:r>
                        <a:rPr lang="en-IN" sz="1200" u="none" strike="noStrike" dirty="0" err="1"/>
                        <a:t>Crs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3394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/>
                        <a:t>Rest of Maharshtra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/>
                        <a:t>Rs 60 crs</a:t>
                      </a:r>
                      <a:endParaRPr lang="en-IN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100%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Rs 60 </a:t>
                      </a:r>
                      <a:r>
                        <a:rPr lang="en-IN" sz="1200" u="none" strike="noStrike" dirty="0" err="1"/>
                        <a:t>Crs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/>
                        <a:t>10% ( Max Cap </a:t>
                      </a:r>
                      <a:r>
                        <a:rPr lang="fr-FR" sz="1200" u="none" strike="noStrike" dirty="0" err="1"/>
                        <a:t>Rs</a:t>
                      </a:r>
                      <a:r>
                        <a:rPr lang="fr-FR" sz="1200" u="none" strike="noStrike" dirty="0"/>
                        <a:t> 10 crs)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Rs 6 </a:t>
                      </a:r>
                      <a:r>
                        <a:rPr lang="en-IN" sz="1200" u="none" strike="noStrike" dirty="0" err="1"/>
                        <a:t>Crs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u="none" strike="noStrike" dirty="0"/>
                        <a:t>Rs 66 </a:t>
                      </a:r>
                      <a:r>
                        <a:rPr lang="en-IN" sz="1200" u="none" strike="noStrike" dirty="0" err="1"/>
                        <a:t>Crs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91400" y="6356350"/>
            <a:ext cx="1676400" cy="365125"/>
          </a:xfrm>
        </p:spPr>
        <p:txBody>
          <a:bodyPr/>
          <a:lstStyle/>
          <a:p>
            <a:r>
              <a:rPr lang="en-US" dirty="0" smtClean="0"/>
              <a:t>CA JULFESH SHAH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</TotalTime>
  <Words>733</Words>
  <Application>Microsoft Office PowerPoint</Application>
  <PresentationFormat>On-screen Show (4:3)</PresentationFormat>
  <Paragraphs>184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Oxygen Policy   Of Maharashtra (Notified on 21st May 2021) </vt:lpstr>
      <vt:lpstr>Mission Oxygen Swavlamban  Status of Oxygen in the State</vt:lpstr>
      <vt:lpstr>Salient Features</vt:lpstr>
      <vt:lpstr>Slide 4</vt:lpstr>
      <vt:lpstr>Slide 5</vt:lpstr>
      <vt:lpstr>Special Capital Incentives Offered  </vt:lpstr>
      <vt:lpstr>Basket Of Incentives Offered</vt:lpstr>
      <vt:lpstr>Points To Ponder</vt:lpstr>
      <vt:lpstr>Illustration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Package Scheme of Incentives 2019</dc:title>
  <dc:creator>reception</dc:creator>
  <cp:lastModifiedBy>Dr.Viral</cp:lastModifiedBy>
  <cp:revision>401</cp:revision>
  <dcterms:created xsi:type="dcterms:W3CDTF">2019-10-02T11:12:03Z</dcterms:created>
  <dcterms:modified xsi:type="dcterms:W3CDTF">2021-05-31T14:10:19Z</dcterms:modified>
</cp:coreProperties>
</file>