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5"/>
  </p:notesMasterIdLst>
  <p:sldIdLst>
    <p:sldId id="278" r:id="rId2"/>
    <p:sldId id="274" r:id="rId3"/>
    <p:sldId id="281" r:id="rId4"/>
    <p:sldId id="275" r:id="rId5"/>
    <p:sldId id="276" r:id="rId6"/>
    <p:sldId id="282" r:id="rId7"/>
    <p:sldId id="277" r:id="rId8"/>
    <p:sldId id="279" r:id="rId9"/>
    <p:sldId id="280" r:id="rId10"/>
    <p:sldId id="256" r:id="rId11"/>
    <p:sldId id="257" r:id="rId12"/>
    <p:sldId id="258" r:id="rId13"/>
    <p:sldId id="259" r:id="rId14"/>
    <p:sldId id="260" r:id="rId15"/>
    <p:sldId id="261" r:id="rId16"/>
    <p:sldId id="262" r:id="rId17"/>
    <p:sldId id="269" r:id="rId18"/>
    <p:sldId id="270" r:id="rId19"/>
    <p:sldId id="272" r:id="rId20"/>
    <p:sldId id="271" r:id="rId21"/>
    <p:sldId id="267" r:id="rId22"/>
    <p:sldId id="268" r:id="rId23"/>
    <p:sldId id="27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hyperlink" Target="https://www.nabard.org/hindi/content1.aspx?id=593&amp;catid=23&amp;mid=530"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30C5FB-6C14-4C48-96DA-612A42927514}"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B8DF3A4F-045C-43CC-84CD-2BD113EE10B7}">
      <dgm:prSet phldrT="[Text]"/>
      <dgm:spPr/>
      <dgm:t>
        <a:bodyPr/>
        <a:lstStyle/>
        <a:p>
          <a:r>
            <a:rPr lang="en-US" b="1" dirty="0" smtClean="0"/>
            <a:t>Step 1-</a:t>
          </a:r>
          <a:r>
            <a:rPr lang="en-US" dirty="0" smtClean="0"/>
            <a:t> </a:t>
          </a:r>
          <a:endParaRPr lang="en-US" dirty="0"/>
        </a:p>
      </dgm:t>
    </dgm:pt>
    <dgm:pt modelId="{5A8EA91A-90D6-48EA-B65C-BBE98AEBD597}" type="parTrans" cxnId="{D8D85BD6-596F-425F-B6EA-C4837620C7B6}">
      <dgm:prSet/>
      <dgm:spPr/>
      <dgm:t>
        <a:bodyPr/>
        <a:lstStyle/>
        <a:p>
          <a:endParaRPr lang="en-US"/>
        </a:p>
      </dgm:t>
    </dgm:pt>
    <dgm:pt modelId="{169121C0-51FD-452B-BBF3-52B1E6AC7F88}" type="sibTrans" cxnId="{D8D85BD6-596F-425F-B6EA-C4837620C7B6}">
      <dgm:prSet/>
      <dgm:spPr/>
      <dgm:t>
        <a:bodyPr/>
        <a:lstStyle/>
        <a:p>
          <a:endParaRPr lang="en-US"/>
        </a:p>
      </dgm:t>
    </dgm:pt>
    <dgm:pt modelId="{E4A59C48-153C-4690-A779-689A6434D00F}">
      <dgm:prSet phldrT="[Text]"/>
      <dgm:spPr/>
      <dgm:t>
        <a:bodyPr/>
        <a:lstStyle/>
        <a:p>
          <a:r>
            <a:rPr lang="en-US" dirty="0" smtClean="0"/>
            <a:t>Visit the Official Website of </a:t>
          </a:r>
          <a:r>
            <a:rPr lang="en-US" b="1" dirty="0" err="1" smtClean="0"/>
            <a:t>Gramin</a:t>
          </a:r>
          <a:r>
            <a:rPr lang="en-US" b="1" dirty="0" smtClean="0"/>
            <a:t> </a:t>
          </a:r>
          <a:r>
            <a:rPr lang="en-US" b="1" dirty="0" err="1" smtClean="0"/>
            <a:t>Bhandaran</a:t>
          </a:r>
          <a:r>
            <a:rPr lang="en-US" b="1" dirty="0" smtClean="0"/>
            <a:t> </a:t>
          </a:r>
          <a:r>
            <a:rPr lang="en-US" b="1" dirty="0" err="1" smtClean="0"/>
            <a:t>Yojana</a:t>
          </a:r>
          <a:r>
            <a:rPr lang="en-US" b="1" dirty="0" smtClean="0"/>
            <a:t> </a:t>
          </a:r>
          <a:r>
            <a:rPr lang="en-US" dirty="0" smtClean="0"/>
            <a:t>i.e. </a:t>
          </a:r>
          <a:r>
            <a:rPr lang="en-US" b="1" dirty="0" smtClean="0">
              <a:hlinkClick xmlns:r="http://schemas.openxmlformats.org/officeDocument/2006/relationships" r:id="rId1"/>
            </a:rPr>
            <a:t>www.nabard.org.</a:t>
          </a:r>
          <a:endParaRPr lang="en-US" dirty="0"/>
        </a:p>
      </dgm:t>
    </dgm:pt>
    <dgm:pt modelId="{EB4A4D6E-1BE1-4A82-BDF2-0A1AF4B3148A}" type="parTrans" cxnId="{68C035CC-B2AA-4155-9B72-2D7B4DCEB5BA}">
      <dgm:prSet/>
      <dgm:spPr/>
      <dgm:t>
        <a:bodyPr/>
        <a:lstStyle/>
        <a:p>
          <a:endParaRPr lang="en-US"/>
        </a:p>
      </dgm:t>
    </dgm:pt>
    <dgm:pt modelId="{85EA6256-68AD-483D-AD3B-3A01A42C76DB}" type="sibTrans" cxnId="{68C035CC-B2AA-4155-9B72-2D7B4DCEB5BA}">
      <dgm:prSet/>
      <dgm:spPr/>
      <dgm:t>
        <a:bodyPr/>
        <a:lstStyle/>
        <a:p>
          <a:endParaRPr lang="en-US"/>
        </a:p>
      </dgm:t>
    </dgm:pt>
    <dgm:pt modelId="{E5AF0AB3-0B6D-421B-8C43-00E162EB5CEB}">
      <dgm:prSet phldrT="[Text]"/>
      <dgm:spPr/>
      <dgm:t>
        <a:bodyPr/>
        <a:lstStyle/>
        <a:p>
          <a:r>
            <a:rPr lang="en-US" b="1" dirty="0" smtClean="0"/>
            <a:t>Step 2-</a:t>
          </a:r>
          <a:endParaRPr lang="en-US" dirty="0"/>
        </a:p>
      </dgm:t>
    </dgm:pt>
    <dgm:pt modelId="{49C09814-E074-4D65-A353-7307AADE98A9}" type="parTrans" cxnId="{2FDCDFCA-8FED-4BF6-B6F5-E98A522C2D8F}">
      <dgm:prSet/>
      <dgm:spPr/>
      <dgm:t>
        <a:bodyPr/>
        <a:lstStyle/>
        <a:p>
          <a:endParaRPr lang="en-US"/>
        </a:p>
      </dgm:t>
    </dgm:pt>
    <dgm:pt modelId="{B3720FF7-4A52-47BD-8BB4-C79404512397}" type="sibTrans" cxnId="{2FDCDFCA-8FED-4BF6-B6F5-E98A522C2D8F}">
      <dgm:prSet/>
      <dgm:spPr/>
      <dgm:t>
        <a:bodyPr/>
        <a:lstStyle/>
        <a:p>
          <a:endParaRPr lang="en-US"/>
        </a:p>
      </dgm:t>
    </dgm:pt>
    <dgm:pt modelId="{BAAB5F8C-C926-4ED9-BCA8-763B618B75DA}">
      <dgm:prSet phldrT="[Text]"/>
      <dgm:spPr/>
      <dgm:t>
        <a:bodyPr/>
        <a:lstStyle/>
        <a:p>
          <a:r>
            <a:rPr lang="en-US" dirty="0" smtClean="0"/>
            <a:t>On the Homepage, Click on the Option “Apply Online” button.</a:t>
          </a:r>
          <a:endParaRPr lang="en-US" dirty="0"/>
        </a:p>
      </dgm:t>
    </dgm:pt>
    <dgm:pt modelId="{832608E3-A36B-41CD-9792-FC125D505E36}" type="parTrans" cxnId="{3A6C3C7E-945A-4661-B553-7896EFB0EF9A}">
      <dgm:prSet/>
      <dgm:spPr/>
      <dgm:t>
        <a:bodyPr/>
        <a:lstStyle/>
        <a:p>
          <a:endParaRPr lang="en-US"/>
        </a:p>
      </dgm:t>
    </dgm:pt>
    <dgm:pt modelId="{88F2CA78-1B0F-40E7-BCA4-8DDD06E645D0}" type="sibTrans" cxnId="{3A6C3C7E-945A-4661-B553-7896EFB0EF9A}">
      <dgm:prSet/>
      <dgm:spPr/>
      <dgm:t>
        <a:bodyPr/>
        <a:lstStyle/>
        <a:p>
          <a:endParaRPr lang="en-US"/>
        </a:p>
      </dgm:t>
    </dgm:pt>
    <dgm:pt modelId="{EAB84115-DAF7-4B1C-849F-785DC83BA0B0}">
      <dgm:prSet phldrT="[Text]"/>
      <dgm:spPr/>
      <dgm:t>
        <a:bodyPr/>
        <a:lstStyle/>
        <a:p>
          <a:r>
            <a:rPr lang="en-US" b="1" dirty="0" smtClean="0"/>
            <a:t>Step 3</a:t>
          </a:r>
          <a:endParaRPr lang="en-US" dirty="0"/>
        </a:p>
      </dgm:t>
    </dgm:pt>
    <dgm:pt modelId="{DD8209CF-C3CE-4765-90BB-22A7451A7692}" type="parTrans" cxnId="{6D6AB106-23B1-4879-9F6A-6596BBDC7A1E}">
      <dgm:prSet/>
      <dgm:spPr/>
      <dgm:t>
        <a:bodyPr/>
        <a:lstStyle/>
        <a:p>
          <a:endParaRPr lang="en-US"/>
        </a:p>
      </dgm:t>
    </dgm:pt>
    <dgm:pt modelId="{C1D58596-1CC3-4F9B-A810-17B2AA5AB039}" type="sibTrans" cxnId="{6D6AB106-23B1-4879-9F6A-6596BBDC7A1E}">
      <dgm:prSet/>
      <dgm:spPr/>
      <dgm:t>
        <a:bodyPr/>
        <a:lstStyle/>
        <a:p>
          <a:endParaRPr lang="en-US"/>
        </a:p>
      </dgm:t>
    </dgm:pt>
    <dgm:pt modelId="{EA4178D5-08FF-4312-BD24-36BE964E9B72}">
      <dgm:prSet phldrT="[Text]"/>
      <dgm:spPr/>
      <dgm:t>
        <a:bodyPr/>
        <a:lstStyle/>
        <a:p>
          <a:r>
            <a:rPr lang="en-US" dirty="0" smtClean="0"/>
            <a:t>The Registration Form page will be displayed on the screen.</a:t>
          </a:r>
          <a:endParaRPr lang="en-US" dirty="0"/>
        </a:p>
      </dgm:t>
    </dgm:pt>
    <dgm:pt modelId="{4DE090A7-5A48-46D6-8F9D-77D618CA6D82}" type="parTrans" cxnId="{C8BC0BBF-17BC-4D9A-AA52-B73402D43313}">
      <dgm:prSet/>
      <dgm:spPr/>
      <dgm:t>
        <a:bodyPr/>
        <a:lstStyle/>
        <a:p>
          <a:endParaRPr lang="en-US"/>
        </a:p>
      </dgm:t>
    </dgm:pt>
    <dgm:pt modelId="{943E9EC7-E00C-4F75-9B19-8BB15F03C083}" type="sibTrans" cxnId="{C8BC0BBF-17BC-4D9A-AA52-B73402D43313}">
      <dgm:prSet/>
      <dgm:spPr/>
      <dgm:t>
        <a:bodyPr/>
        <a:lstStyle/>
        <a:p>
          <a:endParaRPr lang="en-US"/>
        </a:p>
      </dgm:t>
    </dgm:pt>
    <dgm:pt modelId="{F776EA74-1AB2-4F7C-AE41-752752AE4556}">
      <dgm:prSet phldrT="[Text]"/>
      <dgm:spPr/>
      <dgm:t>
        <a:bodyPr/>
        <a:lstStyle/>
        <a:p>
          <a:r>
            <a:rPr lang="en-US" b="1" dirty="0" smtClean="0"/>
            <a:t>Step 4</a:t>
          </a:r>
          <a:endParaRPr lang="en-US" dirty="0"/>
        </a:p>
      </dgm:t>
    </dgm:pt>
    <dgm:pt modelId="{D6D836E0-8055-469E-86AE-199CAB65C9FA}" type="parTrans" cxnId="{D5DC8696-6BF2-40D0-ABF4-CC815C0FD4AF}">
      <dgm:prSet/>
      <dgm:spPr/>
      <dgm:t>
        <a:bodyPr/>
        <a:lstStyle/>
        <a:p>
          <a:endParaRPr lang="en-US"/>
        </a:p>
      </dgm:t>
    </dgm:pt>
    <dgm:pt modelId="{45CDC5EB-0B34-4647-95C3-73E225AF2521}" type="sibTrans" cxnId="{D5DC8696-6BF2-40D0-ABF4-CC815C0FD4AF}">
      <dgm:prSet/>
      <dgm:spPr/>
      <dgm:t>
        <a:bodyPr/>
        <a:lstStyle/>
        <a:p>
          <a:endParaRPr lang="en-US"/>
        </a:p>
      </dgm:t>
    </dgm:pt>
    <dgm:pt modelId="{A1ED7950-8338-4991-BF45-172E1239056E}">
      <dgm:prSet phldrT="[Text]"/>
      <dgm:spPr/>
      <dgm:t>
        <a:bodyPr/>
        <a:lstStyle/>
        <a:p>
          <a:r>
            <a:rPr lang="en-US" b="1" dirty="0" smtClean="0"/>
            <a:t>Step 5</a:t>
          </a:r>
          <a:endParaRPr lang="en-US" dirty="0"/>
        </a:p>
      </dgm:t>
    </dgm:pt>
    <dgm:pt modelId="{5564542B-944D-4885-9603-B54AEEE7DCA0}" type="parTrans" cxnId="{D7882D4B-F830-43F4-8C9E-B87DD26D4305}">
      <dgm:prSet/>
      <dgm:spPr/>
      <dgm:t>
        <a:bodyPr/>
        <a:lstStyle/>
        <a:p>
          <a:endParaRPr lang="en-US"/>
        </a:p>
      </dgm:t>
    </dgm:pt>
    <dgm:pt modelId="{1AD1148B-2D99-4BC2-AC61-4250ECBDF4C6}" type="sibTrans" cxnId="{D7882D4B-F830-43F4-8C9E-B87DD26D4305}">
      <dgm:prSet/>
      <dgm:spPr/>
      <dgm:t>
        <a:bodyPr/>
        <a:lstStyle/>
        <a:p>
          <a:endParaRPr lang="en-US"/>
        </a:p>
      </dgm:t>
    </dgm:pt>
    <dgm:pt modelId="{BE24F2BA-CE2A-4969-AC9C-4792B45CE370}">
      <dgm:prSet/>
      <dgm:spPr/>
      <dgm:t>
        <a:bodyPr/>
        <a:lstStyle/>
        <a:p>
          <a:r>
            <a:rPr lang="en-US" smtClean="0"/>
            <a:t>Now enter the required farmers details (Mention all the details such as name, father name, date of birth and other information) and upload documents.</a:t>
          </a:r>
          <a:endParaRPr lang="en-US"/>
        </a:p>
      </dgm:t>
    </dgm:pt>
    <dgm:pt modelId="{7295F67C-E697-451B-800F-95A3A2E0116F}" type="parTrans" cxnId="{4F670C9A-D659-40CB-824C-A79ABBD094A0}">
      <dgm:prSet/>
      <dgm:spPr/>
      <dgm:t>
        <a:bodyPr/>
        <a:lstStyle/>
        <a:p>
          <a:endParaRPr lang="en-US"/>
        </a:p>
      </dgm:t>
    </dgm:pt>
    <dgm:pt modelId="{E4A492C4-0734-4F2D-90B7-1DC59C15BEED}" type="sibTrans" cxnId="{4F670C9A-D659-40CB-824C-A79ABBD094A0}">
      <dgm:prSet/>
      <dgm:spPr/>
      <dgm:t>
        <a:bodyPr/>
        <a:lstStyle/>
        <a:p>
          <a:endParaRPr lang="en-US"/>
        </a:p>
      </dgm:t>
    </dgm:pt>
    <dgm:pt modelId="{97E1DF6A-D6A8-4EA9-BF58-6DD943B3D02E}">
      <dgm:prSet/>
      <dgm:spPr/>
      <dgm:t>
        <a:bodyPr/>
        <a:lstStyle/>
        <a:p>
          <a:r>
            <a:rPr lang="en-US" smtClean="0"/>
            <a:t>Click on Submit Button for the final submission of the application.</a:t>
          </a:r>
          <a:endParaRPr lang="en-US"/>
        </a:p>
      </dgm:t>
    </dgm:pt>
    <dgm:pt modelId="{11D29099-EEEC-4068-927F-596500A9ED34}" type="parTrans" cxnId="{681EAD78-3881-4184-8FA5-46F8FABDBA97}">
      <dgm:prSet/>
      <dgm:spPr/>
      <dgm:t>
        <a:bodyPr/>
        <a:lstStyle/>
        <a:p>
          <a:endParaRPr lang="en-US"/>
        </a:p>
      </dgm:t>
    </dgm:pt>
    <dgm:pt modelId="{0734B8D7-0953-45F8-B5CB-39A269B1F9D2}" type="sibTrans" cxnId="{681EAD78-3881-4184-8FA5-46F8FABDBA97}">
      <dgm:prSet/>
      <dgm:spPr/>
      <dgm:t>
        <a:bodyPr/>
        <a:lstStyle/>
        <a:p>
          <a:endParaRPr lang="en-US"/>
        </a:p>
      </dgm:t>
    </dgm:pt>
    <dgm:pt modelId="{1DEC40F6-C12A-4825-AB6E-95ADA45CF599}" type="pres">
      <dgm:prSet presAssocID="{BD30C5FB-6C14-4C48-96DA-612A42927514}" presName="linearFlow" presStyleCnt="0">
        <dgm:presLayoutVars>
          <dgm:dir/>
          <dgm:animLvl val="lvl"/>
          <dgm:resizeHandles val="exact"/>
        </dgm:presLayoutVars>
      </dgm:prSet>
      <dgm:spPr/>
      <dgm:t>
        <a:bodyPr/>
        <a:lstStyle/>
        <a:p>
          <a:endParaRPr lang="en-US"/>
        </a:p>
      </dgm:t>
    </dgm:pt>
    <dgm:pt modelId="{2EBDC5D8-3251-43F5-A0BF-243EAF2DD776}" type="pres">
      <dgm:prSet presAssocID="{B8DF3A4F-045C-43CC-84CD-2BD113EE10B7}" presName="composite" presStyleCnt="0"/>
      <dgm:spPr/>
    </dgm:pt>
    <dgm:pt modelId="{9EF7017C-41CA-46E7-9940-3C00C2B21E49}" type="pres">
      <dgm:prSet presAssocID="{B8DF3A4F-045C-43CC-84CD-2BD113EE10B7}" presName="parentText" presStyleLbl="alignNode1" presStyleIdx="0" presStyleCnt="5">
        <dgm:presLayoutVars>
          <dgm:chMax val="1"/>
          <dgm:bulletEnabled val="1"/>
        </dgm:presLayoutVars>
      </dgm:prSet>
      <dgm:spPr/>
      <dgm:t>
        <a:bodyPr/>
        <a:lstStyle/>
        <a:p>
          <a:endParaRPr lang="en-US"/>
        </a:p>
      </dgm:t>
    </dgm:pt>
    <dgm:pt modelId="{0504AE26-07BC-449A-982A-281227A67F3F}" type="pres">
      <dgm:prSet presAssocID="{B8DF3A4F-045C-43CC-84CD-2BD113EE10B7}" presName="descendantText" presStyleLbl="alignAcc1" presStyleIdx="0" presStyleCnt="5">
        <dgm:presLayoutVars>
          <dgm:bulletEnabled val="1"/>
        </dgm:presLayoutVars>
      </dgm:prSet>
      <dgm:spPr/>
      <dgm:t>
        <a:bodyPr/>
        <a:lstStyle/>
        <a:p>
          <a:endParaRPr lang="en-US"/>
        </a:p>
      </dgm:t>
    </dgm:pt>
    <dgm:pt modelId="{E73BE0C4-E4D1-4292-A9B0-7454A58F38AD}" type="pres">
      <dgm:prSet presAssocID="{169121C0-51FD-452B-BBF3-52B1E6AC7F88}" presName="sp" presStyleCnt="0"/>
      <dgm:spPr/>
    </dgm:pt>
    <dgm:pt modelId="{17D4F228-3601-45A7-AA28-2CCA72F27E0A}" type="pres">
      <dgm:prSet presAssocID="{E5AF0AB3-0B6D-421B-8C43-00E162EB5CEB}" presName="composite" presStyleCnt="0"/>
      <dgm:spPr/>
    </dgm:pt>
    <dgm:pt modelId="{BD7BA507-F102-412D-AA91-E5BCF1B21299}" type="pres">
      <dgm:prSet presAssocID="{E5AF0AB3-0B6D-421B-8C43-00E162EB5CEB}" presName="parentText" presStyleLbl="alignNode1" presStyleIdx="1" presStyleCnt="5">
        <dgm:presLayoutVars>
          <dgm:chMax val="1"/>
          <dgm:bulletEnabled val="1"/>
        </dgm:presLayoutVars>
      </dgm:prSet>
      <dgm:spPr/>
      <dgm:t>
        <a:bodyPr/>
        <a:lstStyle/>
        <a:p>
          <a:endParaRPr lang="en-US"/>
        </a:p>
      </dgm:t>
    </dgm:pt>
    <dgm:pt modelId="{19E0294D-C5CA-4AB9-AC10-FAA6F3193483}" type="pres">
      <dgm:prSet presAssocID="{E5AF0AB3-0B6D-421B-8C43-00E162EB5CEB}" presName="descendantText" presStyleLbl="alignAcc1" presStyleIdx="1" presStyleCnt="5">
        <dgm:presLayoutVars>
          <dgm:bulletEnabled val="1"/>
        </dgm:presLayoutVars>
      </dgm:prSet>
      <dgm:spPr/>
      <dgm:t>
        <a:bodyPr/>
        <a:lstStyle/>
        <a:p>
          <a:endParaRPr lang="en-US"/>
        </a:p>
      </dgm:t>
    </dgm:pt>
    <dgm:pt modelId="{E53E5E20-9401-4CBB-BD5E-6C37924D5CD2}" type="pres">
      <dgm:prSet presAssocID="{B3720FF7-4A52-47BD-8BB4-C79404512397}" presName="sp" presStyleCnt="0"/>
      <dgm:spPr/>
    </dgm:pt>
    <dgm:pt modelId="{A47BCF25-2C5E-4FB5-8AAE-97BF49131252}" type="pres">
      <dgm:prSet presAssocID="{EAB84115-DAF7-4B1C-849F-785DC83BA0B0}" presName="composite" presStyleCnt="0"/>
      <dgm:spPr/>
    </dgm:pt>
    <dgm:pt modelId="{F039D794-F04D-4B5F-9589-5D71FACB939E}" type="pres">
      <dgm:prSet presAssocID="{EAB84115-DAF7-4B1C-849F-785DC83BA0B0}" presName="parentText" presStyleLbl="alignNode1" presStyleIdx="2" presStyleCnt="5">
        <dgm:presLayoutVars>
          <dgm:chMax val="1"/>
          <dgm:bulletEnabled val="1"/>
        </dgm:presLayoutVars>
      </dgm:prSet>
      <dgm:spPr/>
      <dgm:t>
        <a:bodyPr/>
        <a:lstStyle/>
        <a:p>
          <a:endParaRPr lang="en-US"/>
        </a:p>
      </dgm:t>
    </dgm:pt>
    <dgm:pt modelId="{2EE4ABE5-3018-47D4-9A46-84FF109439BF}" type="pres">
      <dgm:prSet presAssocID="{EAB84115-DAF7-4B1C-849F-785DC83BA0B0}" presName="descendantText" presStyleLbl="alignAcc1" presStyleIdx="2" presStyleCnt="5">
        <dgm:presLayoutVars>
          <dgm:bulletEnabled val="1"/>
        </dgm:presLayoutVars>
      </dgm:prSet>
      <dgm:spPr/>
      <dgm:t>
        <a:bodyPr/>
        <a:lstStyle/>
        <a:p>
          <a:endParaRPr lang="en-US"/>
        </a:p>
      </dgm:t>
    </dgm:pt>
    <dgm:pt modelId="{8FAC310D-9312-4C5A-AFA4-E57DB55E5936}" type="pres">
      <dgm:prSet presAssocID="{C1D58596-1CC3-4F9B-A810-17B2AA5AB039}" presName="sp" presStyleCnt="0"/>
      <dgm:spPr/>
    </dgm:pt>
    <dgm:pt modelId="{9A966880-D5E4-4E95-B3A0-210B0FE01731}" type="pres">
      <dgm:prSet presAssocID="{F776EA74-1AB2-4F7C-AE41-752752AE4556}" presName="composite" presStyleCnt="0"/>
      <dgm:spPr/>
    </dgm:pt>
    <dgm:pt modelId="{E073D6E8-08BF-41DD-A4F3-0667CBECFBEF}" type="pres">
      <dgm:prSet presAssocID="{F776EA74-1AB2-4F7C-AE41-752752AE4556}" presName="parentText" presStyleLbl="alignNode1" presStyleIdx="3" presStyleCnt="5">
        <dgm:presLayoutVars>
          <dgm:chMax val="1"/>
          <dgm:bulletEnabled val="1"/>
        </dgm:presLayoutVars>
      </dgm:prSet>
      <dgm:spPr/>
      <dgm:t>
        <a:bodyPr/>
        <a:lstStyle/>
        <a:p>
          <a:endParaRPr lang="en-US"/>
        </a:p>
      </dgm:t>
    </dgm:pt>
    <dgm:pt modelId="{24ABEF8B-9EB7-4316-9A09-A3B249A4D6BD}" type="pres">
      <dgm:prSet presAssocID="{F776EA74-1AB2-4F7C-AE41-752752AE4556}" presName="descendantText" presStyleLbl="alignAcc1" presStyleIdx="3" presStyleCnt="5">
        <dgm:presLayoutVars>
          <dgm:bulletEnabled val="1"/>
        </dgm:presLayoutVars>
      </dgm:prSet>
      <dgm:spPr/>
      <dgm:t>
        <a:bodyPr/>
        <a:lstStyle/>
        <a:p>
          <a:endParaRPr lang="en-US"/>
        </a:p>
      </dgm:t>
    </dgm:pt>
    <dgm:pt modelId="{418C31CE-1555-4F7F-9DAB-4E11DFFE1787}" type="pres">
      <dgm:prSet presAssocID="{45CDC5EB-0B34-4647-95C3-73E225AF2521}" presName="sp" presStyleCnt="0"/>
      <dgm:spPr/>
    </dgm:pt>
    <dgm:pt modelId="{DFE42FA6-9E76-4AF2-A4C2-DF2340F93FC5}" type="pres">
      <dgm:prSet presAssocID="{A1ED7950-8338-4991-BF45-172E1239056E}" presName="composite" presStyleCnt="0"/>
      <dgm:spPr/>
    </dgm:pt>
    <dgm:pt modelId="{7DC8B288-228F-4560-B751-E3FAA4341BAB}" type="pres">
      <dgm:prSet presAssocID="{A1ED7950-8338-4991-BF45-172E1239056E}" presName="parentText" presStyleLbl="alignNode1" presStyleIdx="4" presStyleCnt="5">
        <dgm:presLayoutVars>
          <dgm:chMax val="1"/>
          <dgm:bulletEnabled val="1"/>
        </dgm:presLayoutVars>
      </dgm:prSet>
      <dgm:spPr/>
      <dgm:t>
        <a:bodyPr/>
        <a:lstStyle/>
        <a:p>
          <a:endParaRPr lang="en-US"/>
        </a:p>
      </dgm:t>
    </dgm:pt>
    <dgm:pt modelId="{E6D259EC-B113-47B6-9791-E4AE4195F76D}" type="pres">
      <dgm:prSet presAssocID="{A1ED7950-8338-4991-BF45-172E1239056E}" presName="descendantText" presStyleLbl="alignAcc1" presStyleIdx="4" presStyleCnt="5">
        <dgm:presLayoutVars>
          <dgm:bulletEnabled val="1"/>
        </dgm:presLayoutVars>
      </dgm:prSet>
      <dgm:spPr/>
      <dgm:t>
        <a:bodyPr/>
        <a:lstStyle/>
        <a:p>
          <a:endParaRPr lang="en-US"/>
        </a:p>
      </dgm:t>
    </dgm:pt>
  </dgm:ptLst>
  <dgm:cxnLst>
    <dgm:cxn modelId="{D5DC8696-6BF2-40D0-ABF4-CC815C0FD4AF}" srcId="{BD30C5FB-6C14-4C48-96DA-612A42927514}" destId="{F776EA74-1AB2-4F7C-AE41-752752AE4556}" srcOrd="3" destOrd="0" parTransId="{D6D836E0-8055-469E-86AE-199CAB65C9FA}" sibTransId="{45CDC5EB-0B34-4647-95C3-73E225AF2521}"/>
    <dgm:cxn modelId="{E3B305BF-7A6B-495B-93ED-180533A56549}" type="presOf" srcId="{EA4178D5-08FF-4312-BD24-36BE964E9B72}" destId="{2EE4ABE5-3018-47D4-9A46-84FF109439BF}" srcOrd="0" destOrd="0" presId="urn:microsoft.com/office/officeart/2005/8/layout/chevron2"/>
    <dgm:cxn modelId="{EDDF0566-0FBB-49C2-A019-D95ED3A6BD51}" type="presOf" srcId="{97E1DF6A-D6A8-4EA9-BF58-6DD943B3D02E}" destId="{E6D259EC-B113-47B6-9791-E4AE4195F76D}" srcOrd="0" destOrd="0" presId="urn:microsoft.com/office/officeart/2005/8/layout/chevron2"/>
    <dgm:cxn modelId="{77957616-56E2-4DA0-B312-300CD5FD6268}" type="presOf" srcId="{B8DF3A4F-045C-43CC-84CD-2BD113EE10B7}" destId="{9EF7017C-41CA-46E7-9940-3C00C2B21E49}" srcOrd="0" destOrd="0" presId="urn:microsoft.com/office/officeart/2005/8/layout/chevron2"/>
    <dgm:cxn modelId="{8CC66CB0-D37F-42E7-BDB9-19D60A6A5F4A}" type="presOf" srcId="{E5AF0AB3-0B6D-421B-8C43-00E162EB5CEB}" destId="{BD7BA507-F102-412D-AA91-E5BCF1B21299}" srcOrd="0" destOrd="0" presId="urn:microsoft.com/office/officeart/2005/8/layout/chevron2"/>
    <dgm:cxn modelId="{2FDCDFCA-8FED-4BF6-B6F5-E98A522C2D8F}" srcId="{BD30C5FB-6C14-4C48-96DA-612A42927514}" destId="{E5AF0AB3-0B6D-421B-8C43-00E162EB5CEB}" srcOrd="1" destOrd="0" parTransId="{49C09814-E074-4D65-A353-7307AADE98A9}" sibTransId="{B3720FF7-4A52-47BD-8BB4-C79404512397}"/>
    <dgm:cxn modelId="{6D6AB106-23B1-4879-9F6A-6596BBDC7A1E}" srcId="{BD30C5FB-6C14-4C48-96DA-612A42927514}" destId="{EAB84115-DAF7-4B1C-849F-785DC83BA0B0}" srcOrd="2" destOrd="0" parTransId="{DD8209CF-C3CE-4765-90BB-22A7451A7692}" sibTransId="{C1D58596-1CC3-4F9B-A810-17B2AA5AB039}"/>
    <dgm:cxn modelId="{FCCE7FBF-5E31-4871-9EB8-603B87AECF73}" type="presOf" srcId="{E4A59C48-153C-4690-A779-689A6434D00F}" destId="{0504AE26-07BC-449A-982A-281227A67F3F}" srcOrd="0" destOrd="0" presId="urn:microsoft.com/office/officeart/2005/8/layout/chevron2"/>
    <dgm:cxn modelId="{D7882D4B-F830-43F4-8C9E-B87DD26D4305}" srcId="{BD30C5FB-6C14-4C48-96DA-612A42927514}" destId="{A1ED7950-8338-4991-BF45-172E1239056E}" srcOrd="4" destOrd="0" parTransId="{5564542B-944D-4885-9603-B54AEEE7DCA0}" sibTransId="{1AD1148B-2D99-4BC2-AC61-4250ECBDF4C6}"/>
    <dgm:cxn modelId="{EF6137FC-F2E4-450D-94B9-D5D7BE6C3144}" type="presOf" srcId="{F776EA74-1AB2-4F7C-AE41-752752AE4556}" destId="{E073D6E8-08BF-41DD-A4F3-0667CBECFBEF}" srcOrd="0" destOrd="0" presId="urn:microsoft.com/office/officeart/2005/8/layout/chevron2"/>
    <dgm:cxn modelId="{5BF1DA54-3219-4D06-A24C-1DDC42467DB5}" type="presOf" srcId="{EAB84115-DAF7-4B1C-849F-785DC83BA0B0}" destId="{F039D794-F04D-4B5F-9589-5D71FACB939E}" srcOrd="0" destOrd="0" presId="urn:microsoft.com/office/officeart/2005/8/layout/chevron2"/>
    <dgm:cxn modelId="{D8D85BD6-596F-425F-B6EA-C4837620C7B6}" srcId="{BD30C5FB-6C14-4C48-96DA-612A42927514}" destId="{B8DF3A4F-045C-43CC-84CD-2BD113EE10B7}" srcOrd="0" destOrd="0" parTransId="{5A8EA91A-90D6-48EA-B65C-BBE98AEBD597}" sibTransId="{169121C0-51FD-452B-BBF3-52B1E6AC7F88}"/>
    <dgm:cxn modelId="{16A9361E-2860-4979-8FDD-242EE57CC4E5}" type="presOf" srcId="{BE24F2BA-CE2A-4969-AC9C-4792B45CE370}" destId="{24ABEF8B-9EB7-4316-9A09-A3B249A4D6BD}" srcOrd="0" destOrd="0" presId="urn:microsoft.com/office/officeart/2005/8/layout/chevron2"/>
    <dgm:cxn modelId="{8CAC0091-238A-4658-8CDD-382349951653}" type="presOf" srcId="{A1ED7950-8338-4991-BF45-172E1239056E}" destId="{7DC8B288-228F-4560-B751-E3FAA4341BAB}" srcOrd="0" destOrd="0" presId="urn:microsoft.com/office/officeart/2005/8/layout/chevron2"/>
    <dgm:cxn modelId="{4F670C9A-D659-40CB-824C-A79ABBD094A0}" srcId="{F776EA74-1AB2-4F7C-AE41-752752AE4556}" destId="{BE24F2BA-CE2A-4969-AC9C-4792B45CE370}" srcOrd="0" destOrd="0" parTransId="{7295F67C-E697-451B-800F-95A3A2E0116F}" sibTransId="{E4A492C4-0734-4F2D-90B7-1DC59C15BEED}"/>
    <dgm:cxn modelId="{3A6C3C7E-945A-4661-B553-7896EFB0EF9A}" srcId="{E5AF0AB3-0B6D-421B-8C43-00E162EB5CEB}" destId="{BAAB5F8C-C926-4ED9-BCA8-763B618B75DA}" srcOrd="0" destOrd="0" parTransId="{832608E3-A36B-41CD-9792-FC125D505E36}" sibTransId="{88F2CA78-1B0F-40E7-BCA4-8DDD06E645D0}"/>
    <dgm:cxn modelId="{68C035CC-B2AA-4155-9B72-2D7B4DCEB5BA}" srcId="{B8DF3A4F-045C-43CC-84CD-2BD113EE10B7}" destId="{E4A59C48-153C-4690-A779-689A6434D00F}" srcOrd="0" destOrd="0" parTransId="{EB4A4D6E-1BE1-4A82-BDF2-0A1AF4B3148A}" sibTransId="{85EA6256-68AD-483D-AD3B-3A01A42C76DB}"/>
    <dgm:cxn modelId="{B5A277F7-3A8E-4FFE-BFFE-7BAEBEAB1AE6}" type="presOf" srcId="{BAAB5F8C-C926-4ED9-BCA8-763B618B75DA}" destId="{19E0294D-C5CA-4AB9-AC10-FAA6F3193483}" srcOrd="0" destOrd="0" presId="urn:microsoft.com/office/officeart/2005/8/layout/chevron2"/>
    <dgm:cxn modelId="{681EAD78-3881-4184-8FA5-46F8FABDBA97}" srcId="{A1ED7950-8338-4991-BF45-172E1239056E}" destId="{97E1DF6A-D6A8-4EA9-BF58-6DD943B3D02E}" srcOrd="0" destOrd="0" parTransId="{11D29099-EEEC-4068-927F-596500A9ED34}" sibTransId="{0734B8D7-0953-45F8-B5CB-39A269B1F9D2}"/>
    <dgm:cxn modelId="{C8BC0BBF-17BC-4D9A-AA52-B73402D43313}" srcId="{EAB84115-DAF7-4B1C-849F-785DC83BA0B0}" destId="{EA4178D5-08FF-4312-BD24-36BE964E9B72}" srcOrd="0" destOrd="0" parTransId="{4DE090A7-5A48-46D6-8F9D-77D618CA6D82}" sibTransId="{943E9EC7-E00C-4F75-9B19-8BB15F03C083}"/>
    <dgm:cxn modelId="{ED384AC6-DD74-4223-9ACE-22EBD20B72F2}" type="presOf" srcId="{BD30C5FB-6C14-4C48-96DA-612A42927514}" destId="{1DEC40F6-C12A-4825-AB6E-95ADA45CF599}" srcOrd="0" destOrd="0" presId="urn:microsoft.com/office/officeart/2005/8/layout/chevron2"/>
    <dgm:cxn modelId="{FF39AB62-714A-42F5-84AD-68DA91A6A7DD}" type="presParOf" srcId="{1DEC40F6-C12A-4825-AB6E-95ADA45CF599}" destId="{2EBDC5D8-3251-43F5-A0BF-243EAF2DD776}" srcOrd="0" destOrd="0" presId="urn:microsoft.com/office/officeart/2005/8/layout/chevron2"/>
    <dgm:cxn modelId="{E840FFBA-759A-4871-B7CA-A17B4462A6FC}" type="presParOf" srcId="{2EBDC5D8-3251-43F5-A0BF-243EAF2DD776}" destId="{9EF7017C-41CA-46E7-9940-3C00C2B21E49}" srcOrd="0" destOrd="0" presId="urn:microsoft.com/office/officeart/2005/8/layout/chevron2"/>
    <dgm:cxn modelId="{13CE3C34-E7F7-4D27-813D-BC54313A1838}" type="presParOf" srcId="{2EBDC5D8-3251-43F5-A0BF-243EAF2DD776}" destId="{0504AE26-07BC-449A-982A-281227A67F3F}" srcOrd="1" destOrd="0" presId="urn:microsoft.com/office/officeart/2005/8/layout/chevron2"/>
    <dgm:cxn modelId="{58391288-1B11-4975-B0B7-C37E344A5195}" type="presParOf" srcId="{1DEC40F6-C12A-4825-AB6E-95ADA45CF599}" destId="{E73BE0C4-E4D1-4292-A9B0-7454A58F38AD}" srcOrd="1" destOrd="0" presId="urn:microsoft.com/office/officeart/2005/8/layout/chevron2"/>
    <dgm:cxn modelId="{B5DB0E3F-3451-453D-BB86-27CDBF2A8F11}" type="presParOf" srcId="{1DEC40F6-C12A-4825-AB6E-95ADA45CF599}" destId="{17D4F228-3601-45A7-AA28-2CCA72F27E0A}" srcOrd="2" destOrd="0" presId="urn:microsoft.com/office/officeart/2005/8/layout/chevron2"/>
    <dgm:cxn modelId="{B8E5B57E-F5D6-4EBD-940B-B5D27FEAA713}" type="presParOf" srcId="{17D4F228-3601-45A7-AA28-2CCA72F27E0A}" destId="{BD7BA507-F102-412D-AA91-E5BCF1B21299}" srcOrd="0" destOrd="0" presId="urn:microsoft.com/office/officeart/2005/8/layout/chevron2"/>
    <dgm:cxn modelId="{7717B21C-6D1D-486D-B1D3-E60C2E1E2C54}" type="presParOf" srcId="{17D4F228-3601-45A7-AA28-2CCA72F27E0A}" destId="{19E0294D-C5CA-4AB9-AC10-FAA6F3193483}" srcOrd="1" destOrd="0" presId="urn:microsoft.com/office/officeart/2005/8/layout/chevron2"/>
    <dgm:cxn modelId="{5A875E32-EAED-415C-8317-FBDE60E4C30C}" type="presParOf" srcId="{1DEC40F6-C12A-4825-AB6E-95ADA45CF599}" destId="{E53E5E20-9401-4CBB-BD5E-6C37924D5CD2}" srcOrd="3" destOrd="0" presId="urn:microsoft.com/office/officeart/2005/8/layout/chevron2"/>
    <dgm:cxn modelId="{9942C4CD-E957-4768-9E51-07F631FD1383}" type="presParOf" srcId="{1DEC40F6-C12A-4825-AB6E-95ADA45CF599}" destId="{A47BCF25-2C5E-4FB5-8AAE-97BF49131252}" srcOrd="4" destOrd="0" presId="urn:microsoft.com/office/officeart/2005/8/layout/chevron2"/>
    <dgm:cxn modelId="{DD871A91-DE5C-47D1-B776-07B3A6635646}" type="presParOf" srcId="{A47BCF25-2C5E-4FB5-8AAE-97BF49131252}" destId="{F039D794-F04D-4B5F-9589-5D71FACB939E}" srcOrd="0" destOrd="0" presId="urn:microsoft.com/office/officeart/2005/8/layout/chevron2"/>
    <dgm:cxn modelId="{4A693868-DE28-4068-B9E4-C2D2BF98268C}" type="presParOf" srcId="{A47BCF25-2C5E-4FB5-8AAE-97BF49131252}" destId="{2EE4ABE5-3018-47D4-9A46-84FF109439BF}" srcOrd="1" destOrd="0" presId="urn:microsoft.com/office/officeart/2005/8/layout/chevron2"/>
    <dgm:cxn modelId="{75B61FB3-01FA-4CE1-90CB-D29893AEA563}" type="presParOf" srcId="{1DEC40F6-C12A-4825-AB6E-95ADA45CF599}" destId="{8FAC310D-9312-4C5A-AFA4-E57DB55E5936}" srcOrd="5" destOrd="0" presId="urn:microsoft.com/office/officeart/2005/8/layout/chevron2"/>
    <dgm:cxn modelId="{976A74BB-F5CA-4E82-80E9-A3DE86BD9931}" type="presParOf" srcId="{1DEC40F6-C12A-4825-AB6E-95ADA45CF599}" destId="{9A966880-D5E4-4E95-B3A0-210B0FE01731}" srcOrd="6" destOrd="0" presId="urn:microsoft.com/office/officeart/2005/8/layout/chevron2"/>
    <dgm:cxn modelId="{7C84D51C-DCBE-4468-82CA-81E54F28673F}" type="presParOf" srcId="{9A966880-D5E4-4E95-B3A0-210B0FE01731}" destId="{E073D6E8-08BF-41DD-A4F3-0667CBECFBEF}" srcOrd="0" destOrd="0" presId="urn:microsoft.com/office/officeart/2005/8/layout/chevron2"/>
    <dgm:cxn modelId="{89EA8AD7-ADB3-48D3-A9B2-2F87D1A76518}" type="presParOf" srcId="{9A966880-D5E4-4E95-B3A0-210B0FE01731}" destId="{24ABEF8B-9EB7-4316-9A09-A3B249A4D6BD}" srcOrd="1" destOrd="0" presId="urn:microsoft.com/office/officeart/2005/8/layout/chevron2"/>
    <dgm:cxn modelId="{1861BB1E-01F8-4D27-ACB6-221168A0882A}" type="presParOf" srcId="{1DEC40F6-C12A-4825-AB6E-95ADA45CF599}" destId="{418C31CE-1555-4F7F-9DAB-4E11DFFE1787}" srcOrd="7" destOrd="0" presId="urn:microsoft.com/office/officeart/2005/8/layout/chevron2"/>
    <dgm:cxn modelId="{C87BCF51-7653-49D5-8555-AED5E19BCFAA}" type="presParOf" srcId="{1DEC40F6-C12A-4825-AB6E-95ADA45CF599}" destId="{DFE42FA6-9E76-4AF2-A4C2-DF2340F93FC5}" srcOrd="8" destOrd="0" presId="urn:microsoft.com/office/officeart/2005/8/layout/chevron2"/>
    <dgm:cxn modelId="{3C2A5164-EA8A-4944-8A16-C20CA000B8FD}" type="presParOf" srcId="{DFE42FA6-9E76-4AF2-A4C2-DF2340F93FC5}" destId="{7DC8B288-228F-4560-B751-E3FAA4341BAB}" srcOrd="0" destOrd="0" presId="urn:microsoft.com/office/officeart/2005/8/layout/chevron2"/>
    <dgm:cxn modelId="{1DAB5A5B-C399-4418-B141-78DC32F87D3D}" type="presParOf" srcId="{DFE42FA6-9E76-4AF2-A4C2-DF2340F93FC5}" destId="{E6D259EC-B113-47B6-9791-E4AE4195F76D}"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45EE51-E70B-4EA7-80E3-07B9E556172A}" type="datetimeFigureOut">
              <a:rPr lang="en-US" smtClean="0"/>
              <a:pPr/>
              <a:t>5/20/2021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4945F4-3029-4A7A-BA40-AAFC28545C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4945F4-3029-4A7A-BA40-AAFC28545C0C}"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EB388C9-67BD-4960-B694-E151CA30C966}" type="datetime1">
              <a:rPr lang="en-US" smtClean="0"/>
              <a:pPr/>
              <a:t>5/20/2021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en-US" smtClean="0"/>
              <a:t>CA Julfesh Shah</a:t>
            </a: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med">
    <p:split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EA12FA-0B07-4314-A2F3-E7C839F68403}" type="datetime1">
              <a:rPr lang="en-US" smtClean="0"/>
              <a:pPr/>
              <a:t>5/20/2021</a:t>
            </a:fld>
            <a:endParaRPr lang="en-US"/>
          </a:p>
        </p:txBody>
      </p:sp>
      <p:sp>
        <p:nvSpPr>
          <p:cNvPr id="5" name="Footer Placeholder 4"/>
          <p:cNvSpPr>
            <a:spLocks noGrp="1"/>
          </p:cNvSpPr>
          <p:nvPr>
            <p:ph type="ftr" sz="quarter" idx="11"/>
          </p:nvPr>
        </p:nvSpPr>
        <p:spPr/>
        <p:txBody>
          <a:bodyPr/>
          <a:lstStyle/>
          <a:p>
            <a:r>
              <a:rPr lang="en-US" smtClean="0"/>
              <a:t>CA Julfesh Shah</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p:split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01A3928-111C-4EC0-88EB-C1221B5B017E}" type="datetime1">
              <a:rPr lang="en-US" smtClean="0"/>
              <a:pPr/>
              <a:t>5/20/2021</a:t>
            </a:fld>
            <a:endParaRPr lang="en-US"/>
          </a:p>
        </p:txBody>
      </p:sp>
      <p:sp>
        <p:nvSpPr>
          <p:cNvPr id="5" name="Footer Placeholder 4"/>
          <p:cNvSpPr>
            <a:spLocks noGrp="1"/>
          </p:cNvSpPr>
          <p:nvPr>
            <p:ph type="ftr" sz="quarter" idx="11"/>
          </p:nvPr>
        </p:nvSpPr>
        <p:spPr/>
        <p:txBody>
          <a:bodyPr/>
          <a:lstStyle/>
          <a:p>
            <a:r>
              <a:rPr lang="en-US" smtClean="0"/>
              <a:t>CA Julfesh Shah</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p:split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F5E1C34-1E69-4083-BF18-6835F26837A0}" type="datetime1">
              <a:rPr lang="en-US" smtClean="0"/>
              <a:pPr/>
              <a:t>5/20/2021</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r>
              <a:rPr lang="en-US" smtClean="0"/>
              <a:t>CA Julfesh Shah</a:t>
            </a:r>
            <a:endParaRPr lang="en-US"/>
          </a:p>
        </p:txBody>
      </p:sp>
    </p:spTree>
  </p:cSld>
  <p:clrMapOvr>
    <a:masterClrMapping/>
  </p:clrMapOvr>
  <p:transition spd="med">
    <p:split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A820E5E-C06C-4428-8DF4-87177C094F3B}" type="datetime1">
              <a:rPr lang="en-US" smtClean="0"/>
              <a:pPr/>
              <a:t>5/20/2021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en-US" smtClean="0"/>
              <a:t>CA Julfesh Shah</a:t>
            </a: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split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C5A9264-C274-40EE-A3B8-3CB672A8AD66}" type="datetime1">
              <a:rPr lang="en-US" smtClean="0"/>
              <a:pPr/>
              <a:t>5/20/2021</a:t>
            </a:fld>
            <a:endParaRPr lang="en-US"/>
          </a:p>
        </p:txBody>
      </p:sp>
      <p:sp>
        <p:nvSpPr>
          <p:cNvPr id="6" name="Footer Placeholder 5"/>
          <p:cNvSpPr>
            <a:spLocks noGrp="1"/>
          </p:cNvSpPr>
          <p:nvPr>
            <p:ph type="ftr" sz="quarter" idx="11"/>
          </p:nvPr>
        </p:nvSpPr>
        <p:spPr/>
        <p:txBody>
          <a:bodyPr/>
          <a:lstStyle/>
          <a:p>
            <a:r>
              <a:rPr lang="en-US" smtClean="0"/>
              <a:t>CA Julfesh Shah</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split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BE3DDB4-2F73-4AE4-B43A-5CE06803F16C}" type="datetime1">
              <a:rPr lang="en-US" smtClean="0"/>
              <a:pPr/>
              <a:t>5/20/2021</a:t>
            </a:fld>
            <a:endParaRPr lang="en-US"/>
          </a:p>
        </p:txBody>
      </p:sp>
      <p:sp>
        <p:nvSpPr>
          <p:cNvPr id="8" name="Footer Placeholder 7"/>
          <p:cNvSpPr>
            <a:spLocks noGrp="1"/>
          </p:cNvSpPr>
          <p:nvPr>
            <p:ph type="ftr" sz="quarter" idx="11"/>
          </p:nvPr>
        </p:nvSpPr>
        <p:spPr/>
        <p:txBody>
          <a:bodyPr/>
          <a:lstStyle/>
          <a:p>
            <a:r>
              <a:rPr lang="en-US" smtClean="0"/>
              <a:t>CA Julfesh Shah</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spd="med">
    <p:split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A72841F-DB58-428C-836B-D35094AC5A3B}" type="datetime1">
              <a:rPr lang="en-US" smtClean="0"/>
              <a:pPr/>
              <a:t>5/20/2021</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r>
              <a:rPr lang="en-US" smtClean="0"/>
              <a:t>CA Julfesh Shah</a:t>
            </a:r>
            <a:endParaRPr lang="en-US"/>
          </a:p>
        </p:txBody>
      </p:sp>
    </p:spTree>
  </p:cSld>
  <p:clrMapOvr>
    <a:masterClrMapping/>
  </p:clrMapOvr>
  <p:transition spd="med">
    <p:split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7E6FAE-BFD0-4E2B-A134-60C2A41997EE}" type="datetime1">
              <a:rPr lang="en-US" smtClean="0"/>
              <a:pPr/>
              <a:t>5/20/2021</a:t>
            </a:fld>
            <a:endParaRPr lang="en-US"/>
          </a:p>
        </p:txBody>
      </p:sp>
      <p:sp>
        <p:nvSpPr>
          <p:cNvPr id="3" name="Footer Placeholder 2"/>
          <p:cNvSpPr>
            <a:spLocks noGrp="1"/>
          </p:cNvSpPr>
          <p:nvPr>
            <p:ph type="ftr" sz="quarter" idx="11"/>
          </p:nvPr>
        </p:nvSpPr>
        <p:spPr/>
        <p:txBody>
          <a:bodyPr/>
          <a:lstStyle/>
          <a:p>
            <a:r>
              <a:rPr lang="en-US" smtClean="0"/>
              <a:t>CA Julfesh Shah</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p:split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78BFD49-3AC2-4D9C-B71A-9EE58AA26024}" type="datetime1">
              <a:rPr lang="en-US" smtClean="0"/>
              <a:pPr/>
              <a:t>5/20/2021</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r>
              <a:rPr lang="en-US" smtClean="0"/>
              <a:t>CA Julfesh Shah</a:t>
            </a:r>
            <a:endParaRPr lang="en-US"/>
          </a:p>
        </p:txBody>
      </p:sp>
    </p:spTree>
  </p:cSld>
  <p:clrMapOvr>
    <a:overrideClrMapping bg1="lt1" tx1="dk1" bg2="lt2" tx2="dk2" accent1="accent1" accent2="accent2" accent3="accent3" accent4="accent4" accent5="accent5" accent6="accent6" hlink="hlink" folHlink="folHlink"/>
  </p:clrMapOvr>
  <p:transition spd="med">
    <p:split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516DB257-F85B-467D-91F7-21D5FC9CDFF2}" type="datetime1">
              <a:rPr lang="en-US" smtClean="0"/>
              <a:pPr/>
              <a:t>5/20/2021</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r>
              <a:rPr lang="en-US" smtClean="0"/>
              <a:t>CA Julfesh Shah</a:t>
            </a:r>
            <a:endParaRPr lang="en-US"/>
          </a:p>
        </p:txBody>
      </p:sp>
    </p:spTree>
  </p:cSld>
  <p:clrMapOvr>
    <a:masterClrMapping/>
  </p:clrMapOvr>
  <p:transition spd="med">
    <p:split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F144233-9DAF-487E-90A5-E3BC590719B1}" type="datetime1">
              <a:rPr lang="en-US" smtClean="0"/>
              <a:pPr/>
              <a:t>5/20/2021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n-US" smtClean="0"/>
              <a:t>CA Julfesh Shah</a:t>
            </a: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split dir="in"/>
  </p:transition>
  <p:hf sldNum="0"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indiafilings.com/learn/self-help-group-india/" TargetMode="External"/><Relationship Id="rId2" Type="http://schemas.openxmlformats.org/officeDocument/2006/relationships/hyperlink" Target="https://www.indiafilings.com/partnershi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indiafilings.com/learn/how-to-get-nabard-subsidy-for-dairy-farmi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3500" dirty="0" smtClean="0">
                <a:solidFill>
                  <a:schemeClr val="tx1"/>
                </a:solidFill>
              </a:rPr>
              <a:t>Agriculture Marketing Infrastructure Scheme 2019-20</a:t>
            </a: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dirty="0" smtClean="0"/>
              <a:t>(Valid till 31.03.2021) May get Extended</a:t>
            </a:r>
          </a:p>
          <a:p>
            <a:r>
              <a:rPr lang="en-US" dirty="0" smtClean="0"/>
              <a:t>(</a:t>
            </a:r>
            <a:r>
              <a:rPr lang="en-US" dirty="0" err="1" smtClean="0"/>
              <a:t>Gramin</a:t>
            </a:r>
            <a:r>
              <a:rPr lang="en-US" dirty="0" smtClean="0"/>
              <a:t> </a:t>
            </a:r>
            <a:r>
              <a:rPr lang="en-US" dirty="0" err="1" smtClean="0"/>
              <a:t>Bhandaran</a:t>
            </a:r>
            <a:r>
              <a:rPr lang="en-US" dirty="0" smtClean="0"/>
              <a:t> </a:t>
            </a:r>
            <a:r>
              <a:rPr lang="en-US" dirty="0" err="1" smtClean="0"/>
              <a:t>Yojana</a:t>
            </a:r>
            <a:r>
              <a:rPr lang="en-US" dirty="0" smtClean="0"/>
              <a:t> was previously merged under Agriculture Marketing Infrastructure Scheme)</a:t>
            </a:r>
            <a:endParaRPr lang="en-US" dirty="0"/>
          </a:p>
        </p:txBody>
      </p:sp>
    </p:spTree>
  </p:cSld>
  <p:clrMapOvr>
    <a:masterClrMapping/>
  </p:clrMapOvr>
  <p:transition spd="med">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609600"/>
            <a:ext cx="6629400" cy="1894362"/>
          </a:xfrm>
          <a:solidFill>
            <a:schemeClr val="accent1">
              <a:lumMod val="20000"/>
              <a:lumOff val="80000"/>
            </a:schemeClr>
          </a:solidFill>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3800" cap="none" dirty="0" smtClean="0">
                <a:ln/>
                <a:solidFill>
                  <a:schemeClr val="accent3"/>
                </a:solidFill>
              </a:rPr>
              <a:t>GRAMIN BHANDARAN YOJANA 2021</a:t>
            </a:r>
            <a:endParaRPr lang="en-US" sz="3800" cap="none" dirty="0">
              <a:ln/>
              <a:solidFill>
                <a:schemeClr val="accent3"/>
              </a:solidFill>
            </a:endParaRPr>
          </a:p>
        </p:txBody>
      </p:sp>
      <p:sp>
        <p:nvSpPr>
          <p:cNvPr id="3" name="Subtitle 2"/>
          <p:cNvSpPr>
            <a:spLocks noGrp="1"/>
          </p:cNvSpPr>
          <p:nvPr>
            <p:ph type="subTitle" idx="1"/>
          </p:nvPr>
        </p:nvSpPr>
        <p:spPr>
          <a:xfrm>
            <a:off x="2362200" y="4114800"/>
            <a:ext cx="6172200" cy="1371600"/>
          </a:xfrm>
        </p:spPr>
        <p:txBody>
          <a:bodyPr>
            <a:normAutofit/>
          </a:bodyPr>
          <a:lstStyle/>
          <a:p>
            <a:r>
              <a:rPr lang="en-US" sz="2000" dirty="0" smtClean="0">
                <a:solidFill>
                  <a:schemeClr val="accent1">
                    <a:lumMod val="50000"/>
                  </a:schemeClr>
                </a:solidFill>
                <a:latin typeface="Times New Roman" pitchFamily="18" charset="0"/>
                <a:cs typeface="Times New Roman" pitchFamily="18" charset="0"/>
              </a:rPr>
              <a:t>CA JULFESH SHAH	</a:t>
            </a:r>
          </a:p>
          <a:p>
            <a:r>
              <a:rPr lang="en-US" sz="2000" dirty="0" smtClean="0">
                <a:solidFill>
                  <a:schemeClr val="accent1">
                    <a:lumMod val="50000"/>
                  </a:schemeClr>
                </a:solidFill>
                <a:latin typeface="Times New Roman" pitchFamily="18" charset="0"/>
                <a:cs typeface="Times New Roman" pitchFamily="18" charset="0"/>
              </a:rPr>
              <a:t>Vice Chairman ,COSIA</a:t>
            </a:r>
          </a:p>
          <a:p>
            <a:pPr algn="just">
              <a:lnSpc>
                <a:spcPct val="90000"/>
              </a:lnSpc>
            </a:pPr>
            <a:r>
              <a:rPr lang="en-US" sz="2000" dirty="0" smtClean="0">
                <a:solidFill>
                  <a:schemeClr val="accent1">
                    <a:lumMod val="50000"/>
                  </a:schemeClr>
                </a:solidFill>
                <a:latin typeface="Times New Roman" pitchFamily="18" charset="0"/>
                <a:cs typeface="Times New Roman" pitchFamily="18" charset="0"/>
              </a:rPr>
              <a:t>Former Vice-Chairman, WIRC of ICAI.</a:t>
            </a:r>
          </a:p>
          <a:p>
            <a:endParaRPr lang="en-US" sz="2000" dirty="0"/>
          </a:p>
        </p:txBody>
      </p:sp>
      <p:sp>
        <p:nvSpPr>
          <p:cNvPr id="4" name="TextBox 3"/>
          <p:cNvSpPr txBox="1"/>
          <p:nvPr/>
        </p:nvSpPr>
        <p:spPr>
          <a:xfrm>
            <a:off x="1981200" y="2819400"/>
            <a:ext cx="5638800" cy="369332"/>
          </a:xfrm>
          <a:prstGeom prst="rect">
            <a:avLst/>
          </a:prstGeom>
          <a:noFill/>
        </p:spPr>
        <p:txBody>
          <a:bodyPr wrap="square" rtlCol="0">
            <a:spAutoFit/>
          </a:bodyPr>
          <a:lstStyle/>
          <a:p>
            <a:r>
              <a:rPr lang="en-US" b="1" dirty="0" smtClean="0"/>
              <a:t>YET TO BE NOTIFIED</a:t>
            </a:r>
            <a:endParaRPr lang="en-IN" b="1" dirty="0"/>
          </a:p>
        </p:txBody>
      </p:sp>
    </p:spTree>
  </p:cSld>
  <p:clrMapOvr>
    <a:masterClrMapping/>
  </p:clrMapOvr>
  <p:transition spd="med">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heme.png"/>
          <p:cNvPicPr>
            <a:picLocks noGrp="1" noChangeAspect="1"/>
          </p:cNvPicPr>
          <p:nvPr>
            <p:ph sz="quarter" idx="1"/>
          </p:nvPr>
        </p:nvPicPr>
        <p:blipFill>
          <a:blip r:embed="rId3"/>
          <a:stretch>
            <a:fillRect/>
          </a:stretch>
        </p:blipFill>
        <p:spPr>
          <a:xfrm>
            <a:off x="609600" y="381000"/>
            <a:ext cx="7391399" cy="6092825"/>
          </a:xfrm>
        </p:spPr>
      </p:pic>
      <p:sp>
        <p:nvSpPr>
          <p:cNvPr id="7" name="Footer Placeholder 6"/>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tx1"/>
                </a:solidFill>
                <a:latin typeface="Times New Roman" pitchFamily="18" charset="0"/>
                <a:cs typeface="Times New Roman" pitchFamily="18" charset="0"/>
              </a:rPr>
              <a:t>INTRODUCTION</a:t>
            </a:r>
            <a:endParaRPr lang="en-US" b="1" u="sng"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lnSpcReduction="10000"/>
          </a:bodyPr>
          <a:lstStyle/>
          <a:p>
            <a:r>
              <a:rPr lang="en-US" b="1" dirty="0" smtClean="0"/>
              <a:t> </a:t>
            </a:r>
            <a:r>
              <a:rPr lang="en-US" sz="2200" dirty="0" smtClean="0">
                <a:latin typeface="Times New Roman" pitchFamily="18" charset="0"/>
                <a:cs typeface="Times New Roman" pitchFamily="18" charset="0"/>
              </a:rPr>
              <a:t>The Central Government has started a scheme in the year 2001-02, which is known as </a:t>
            </a:r>
            <a:r>
              <a:rPr lang="en-US" sz="2200" dirty="0" err="1" smtClean="0">
                <a:latin typeface="Times New Roman" pitchFamily="18" charset="0"/>
                <a:cs typeface="Times New Roman" pitchFamily="18" charset="0"/>
              </a:rPr>
              <a:t>Gramin</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Bhandaran</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yojana</a:t>
            </a:r>
            <a:r>
              <a:rPr lang="en-US" sz="2200" dirty="0" smtClean="0">
                <a:latin typeface="Times New Roman" pitchFamily="18" charset="0"/>
                <a:cs typeface="Times New Roman" pitchFamily="18" charset="0"/>
              </a:rPr>
              <a:t>. Since it is operated by National Bank for Agriculture and Rural Development, the scheme is also known as NABARD Warehouse Scheme and Rural </a:t>
            </a:r>
            <a:r>
              <a:rPr lang="en-US" sz="2200" dirty="0" err="1" smtClean="0">
                <a:latin typeface="Times New Roman" pitchFamily="18" charset="0"/>
                <a:cs typeface="Times New Roman" pitchFamily="18" charset="0"/>
              </a:rPr>
              <a:t>Godown</a:t>
            </a:r>
            <a:r>
              <a:rPr lang="en-US" sz="2200" dirty="0" smtClean="0">
                <a:latin typeface="Times New Roman" pitchFamily="18" charset="0"/>
                <a:cs typeface="Times New Roman" pitchFamily="18" charset="0"/>
              </a:rPr>
              <a:t> Scheme.</a:t>
            </a:r>
          </a:p>
          <a:p>
            <a:pPr>
              <a:buNone/>
            </a:pPr>
            <a:endParaRPr lang="en-US" sz="2200" dirty="0" smtClean="0">
              <a:latin typeface="Times New Roman" pitchFamily="18" charset="0"/>
              <a:cs typeface="Times New Roman" pitchFamily="18" charset="0"/>
            </a:endParaRPr>
          </a:p>
          <a:p>
            <a:r>
              <a:rPr lang="en-US" sz="2200" dirty="0" err="1" smtClean="0">
                <a:latin typeface="Times New Roman" pitchFamily="18" charset="0"/>
                <a:cs typeface="Times New Roman" pitchFamily="18" charset="0"/>
              </a:rPr>
              <a:t>Gramin</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Bhandaran</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Yojana</a:t>
            </a:r>
            <a:r>
              <a:rPr lang="en-US" sz="2200" dirty="0" smtClean="0">
                <a:latin typeface="Times New Roman" pitchFamily="18" charset="0"/>
                <a:cs typeface="Times New Roman" pitchFamily="18" charset="0"/>
              </a:rPr>
              <a:t> is a capital investment subsidy scheme which works towards the construction and renovation of the </a:t>
            </a:r>
            <a:r>
              <a:rPr lang="en-US" sz="2200" dirty="0" err="1" smtClean="0">
                <a:latin typeface="Times New Roman" pitchFamily="18" charset="0"/>
                <a:cs typeface="Times New Roman" pitchFamily="18" charset="0"/>
              </a:rPr>
              <a:t>godowns</a:t>
            </a:r>
            <a:r>
              <a:rPr lang="en-US" sz="2200" dirty="0" smtClean="0">
                <a:latin typeface="Times New Roman" pitchFamily="18" charset="0"/>
                <a:cs typeface="Times New Roman" pitchFamily="18" charset="0"/>
              </a:rPr>
              <a:t> in the rural areas. This scheme can also be availed by the rural </a:t>
            </a:r>
            <a:r>
              <a:rPr lang="en-US" sz="2200" dirty="0" err="1" smtClean="0">
                <a:latin typeface="Times New Roman" pitchFamily="18" charset="0"/>
                <a:cs typeface="Times New Roman" pitchFamily="18" charset="0"/>
              </a:rPr>
              <a:t>godowns</a:t>
            </a:r>
            <a:r>
              <a:rPr lang="en-US" sz="2200" dirty="0" smtClean="0">
                <a:latin typeface="Times New Roman" pitchFamily="18" charset="0"/>
                <a:cs typeface="Times New Roman" pitchFamily="18" charset="0"/>
              </a:rPr>
              <a:t> which are positioned in various food parks.</a:t>
            </a:r>
          </a:p>
          <a:p>
            <a:pPr>
              <a:buNone/>
            </a:pP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endParaRPr lang="en-US" sz="2200" dirty="0" smtClean="0">
              <a:latin typeface="Times New Roman" pitchFamily="18" charset="0"/>
              <a:cs typeface="Times New Roman" pitchFamily="18" charset="0"/>
            </a:endParaRPr>
          </a:p>
        </p:txBody>
      </p:sp>
      <p:sp>
        <p:nvSpPr>
          <p:cNvPr id="7" name="Footer Placeholder 6"/>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609600" y="3124200"/>
          <a:ext cx="7467600" cy="3134360"/>
        </p:xfrm>
        <a:graphic>
          <a:graphicData uri="http://schemas.openxmlformats.org/drawingml/2006/table">
            <a:tbl>
              <a:tblPr firstRow="1" bandRow="1">
                <a:tableStyleId>{5C22544A-7EE6-4342-B048-85BDC9FD1C3A}</a:tableStyleId>
              </a:tblPr>
              <a:tblGrid>
                <a:gridCol w="3733800"/>
                <a:gridCol w="3733800"/>
              </a:tblGrid>
              <a:tr h="370840">
                <a:tc>
                  <a:txBody>
                    <a:bodyPr/>
                    <a:lstStyle/>
                    <a:p>
                      <a:r>
                        <a:rPr lang="en-US" b="0" u="sng" dirty="0" smtClean="0"/>
                        <a:t>Particulars</a:t>
                      </a:r>
                      <a:r>
                        <a:rPr lang="en-US" b="0" u="sng" baseline="0" dirty="0" smtClean="0"/>
                        <a:t> </a:t>
                      </a:r>
                      <a:endParaRPr lang="en-US" b="0" u="sng" dirty="0"/>
                    </a:p>
                  </a:txBody>
                  <a:tcPr/>
                </a:tc>
                <a:tc>
                  <a:txBody>
                    <a:bodyPr/>
                    <a:lstStyle/>
                    <a:p>
                      <a:r>
                        <a:rPr lang="en-US" b="0" u="sng" dirty="0" smtClean="0"/>
                        <a:t>Details</a:t>
                      </a:r>
                      <a:endParaRPr lang="en-US" b="0" u="sng" dirty="0"/>
                    </a:p>
                  </a:txBody>
                  <a:tcPr/>
                </a:tc>
              </a:tr>
              <a:tr h="370840">
                <a:tc>
                  <a:txBody>
                    <a:bodyPr/>
                    <a:lstStyle/>
                    <a:p>
                      <a:r>
                        <a:rPr lang="en-US" dirty="0" smtClean="0"/>
                        <a:t>Scheme Name </a:t>
                      </a:r>
                      <a:endParaRPr lang="en-US" dirty="0"/>
                    </a:p>
                  </a:txBody>
                  <a:tcPr/>
                </a:tc>
                <a:tc>
                  <a:txBody>
                    <a:bodyPr/>
                    <a:lstStyle/>
                    <a:p>
                      <a:r>
                        <a:rPr kumimoji="0" lang="en-US" b="0" i="0" kern="1200" dirty="0" err="1" smtClean="0">
                          <a:solidFill>
                            <a:schemeClr val="dk1"/>
                          </a:solidFill>
                          <a:latin typeface="+mn-lt"/>
                          <a:ea typeface="+mn-ea"/>
                          <a:cs typeface="+mn-cs"/>
                        </a:rPr>
                        <a:t>Nabard</a:t>
                      </a:r>
                      <a:r>
                        <a:rPr kumimoji="0" lang="en-US" b="0" i="0" kern="1200" dirty="0" smtClean="0">
                          <a:solidFill>
                            <a:schemeClr val="dk1"/>
                          </a:solidFill>
                          <a:latin typeface="+mn-lt"/>
                          <a:ea typeface="+mn-ea"/>
                          <a:cs typeface="+mn-cs"/>
                        </a:rPr>
                        <a:t> Warehouse Scheme 2021 / </a:t>
                      </a:r>
                      <a:r>
                        <a:rPr kumimoji="0" lang="en-US" b="0" i="0" kern="1200" dirty="0" err="1" smtClean="0">
                          <a:solidFill>
                            <a:schemeClr val="dk1"/>
                          </a:solidFill>
                          <a:latin typeface="+mn-lt"/>
                          <a:ea typeface="+mn-ea"/>
                          <a:cs typeface="+mn-cs"/>
                        </a:rPr>
                        <a:t>Gramin</a:t>
                      </a:r>
                      <a:r>
                        <a:rPr kumimoji="0" lang="en-US" b="0" i="0" kern="1200" dirty="0" smtClean="0">
                          <a:solidFill>
                            <a:schemeClr val="dk1"/>
                          </a:solidFill>
                          <a:latin typeface="+mn-lt"/>
                          <a:ea typeface="+mn-ea"/>
                          <a:cs typeface="+mn-cs"/>
                        </a:rPr>
                        <a:t> </a:t>
                      </a:r>
                      <a:r>
                        <a:rPr kumimoji="0" lang="en-US" b="0" i="0" kern="1200" dirty="0" err="1" smtClean="0">
                          <a:solidFill>
                            <a:schemeClr val="dk1"/>
                          </a:solidFill>
                          <a:latin typeface="+mn-lt"/>
                          <a:ea typeface="+mn-ea"/>
                          <a:cs typeface="+mn-cs"/>
                        </a:rPr>
                        <a:t>Bhandaran</a:t>
                      </a:r>
                      <a:r>
                        <a:rPr kumimoji="0" lang="en-US" b="0" i="0" kern="1200" dirty="0" smtClean="0">
                          <a:solidFill>
                            <a:schemeClr val="dk1"/>
                          </a:solidFill>
                          <a:latin typeface="+mn-lt"/>
                          <a:ea typeface="+mn-ea"/>
                          <a:cs typeface="+mn-cs"/>
                        </a:rPr>
                        <a:t> </a:t>
                      </a:r>
                      <a:r>
                        <a:rPr kumimoji="0" lang="en-US" b="0" i="0" kern="1200" dirty="0" err="1" smtClean="0">
                          <a:solidFill>
                            <a:schemeClr val="dk1"/>
                          </a:solidFill>
                          <a:latin typeface="+mn-lt"/>
                          <a:ea typeface="+mn-ea"/>
                          <a:cs typeface="+mn-cs"/>
                        </a:rPr>
                        <a:t>Yojana</a:t>
                      </a:r>
                      <a:endParaRPr lang="en-US" dirty="0"/>
                    </a:p>
                  </a:txBody>
                  <a:tcPr/>
                </a:tc>
              </a:tr>
              <a:tr h="370840">
                <a:tc>
                  <a:txBody>
                    <a:bodyPr/>
                    <a:lstStyle/>
                    <a:p>
                      <a:r>
                        <a:rPr lang="en-US" dirty="0" smtClean="0"/>
                        <a:t>Launched</a:t>
                      </a:r>
                      <a:r>
                        <a:rPr lang="en-US" baseline="0" dirty="0" smtClean="0"/>
                        <a:t> By </a:t>
                      </a:r>
                      <a:endParaRPr lang="en-US" dirty="0"/>
                    </a:p>
                  </a:txBody>
                  <a:tcPr/>
                </a:tc>
                <a:tc>
                  <a:txBody>
                    <a:bodyPr/>
                    <a:lstStyle/>
                    <a:p>
                      <a:r>
                        <a:rPr lang="en-US" dirty="0" smtClean="0"/>
                        <a:t>Central Government of India</a:t>
                      </a:r>
                      <a:endParaRPr lang="en-US" dirty="0"/>
                    </a:p>
                  </a:txBody>
                  <a:tcPr/>
                </a:tc>
              </a:tr>
              <a:tr h="370840">
                <a:tc>
                  <a:txBody>
                    <a:bodyPr/>
                    <a:lstStyle/>
                    <a:p>
                      <a:r>
                        <a:rPr lang="en-US" dirty="0" smtClean="0"/>
                        <a:t>Beneficiaries</a:t>
                      </a:r>
                      <a:endParaRPr lang="en-US" dirty="0"/>
                    </a:p>
                  </a:txBody>
                  <a:tcPr/>
                </a:tc>
                <a:tc>
                  <a:txBody>
                    <a:bodyPr/>
                    <a:lstStyle/>
                    <a:p>
                      <a:r>
                        <a:rPr lang="en-US" dirty="0" smtClean="0"/>
                        <a:t>Farmers of Rural area</a:t>
                      </a:r>
                      <a:endParaRPr lang="en-US" dirty="0"/>
                    </a:p>
                  </a:txBody>
                  <a:tcPr/>
                </a:tc>
              </a:tr>
              <a:tr h="370840">
                <a:tc>
                  <a:txBody>
                    <a:bodyPr/>
                    <a:lstStyle/>
                    <a:p>
                      <a:r>
                        <a:rPr lang="en-US" dirty="0" smtClean="0"/>
                        <a:t>Benefit of the Scheme</a:t>
                      </a:r>
                      <a:endParaRPr lang="en-US" dirty="0"/>
                    </a:p>
                  </a:txBody>
                  <a:tcPr/>
                </a:tc>
                <a:tc>
                  <a:txBody>
                    <a:bodyPr/>
                    <a:lstStyle/>
                    <a:p>
                      <a:r>
                        <a:rPr kumimoji="0" lang="en-US" b="0" i="0" kern="1200" dirty="0" smtClean="0">
                          <a:solidFill>
                            <a:schemeClr val="dk1"/>
                          </a:solidFill>
                          <a:latin typeface="+mn-lt"/>
                          <a:ea typeface="+mn-ea"/>
                          <a:cs typeface="+mn-cs"/>
                        </a:rPr>
                        <a:t>Subsidy for the warehouse maintenance and construction</a:t>
                      </a:r>
                      <a:endParaRPr lang="en-US" dirty="0"/>
                    </a:p>
                  </a:txBody>
                  <a:tcPr/>
                </a:tc>
              </a:tr>
              <a:tr h="370840">
                <a:tc>
                  <a:txBody>
                    <a:bodyPr/>
                    <a:lstStyle/>
                    <a:p>
                      <a:r>
                        <a:rPr kumimoji="0" lang="en-US" b="0" i="0" kern="1200" dirty="0" smtClean="0">
                          <a:solidFill>
                            <a:schemeClr val="dk1"/>
                          </a:solidFill>
                          <a:latin typeface="+mn-lt"/>
                          <a:ea typeface="+mn-ea"/>
                          <a:cs typeface="+mn-cs"/>
                        </a:rPr>
                        <a:t>Application Status</a:t>
                      </a:r>
                      <a:endParaRPr lang="en-US" dirty="0"/>
                    </a:p>
                  </a:txBody>
                  <a:tcPr/>
                </a:tc>
                <a:tc>
                  <a:txBody>
                    <a:bodyPr/>
                    <a:lstStyle/>
                    <a:p>
                      <a:r>
                        <a:rPr lang="en-US" dirty="0" smtClean="0"/>
                        <a:t>Active</a:t>
                      </a:r>
                    </a:p>
                  </a:txBody>
                  <a:tcPr/>
                </a:tc>
              </a:tr>
              <a:tr h="370840">
                <a:tc>
                  <a:txBody>
                    <a:bodyPr/>
                    <a:lstStyle/>
                    <a:p>
                      <a:r>
                        <a:rPr lang="en-US" dirty="0" smtClean="0"/>
                        <a:t>Scheme Launch Date</a:t>
                      </a:r>
                      <a:endParaRPr lang="en-US" dirty="0"/>
                    </a:p>
                  </a:txBody>
                  <a:tcPr/>
                </a:tc>
                <a:tc>
                  <a:txBody>
                    <a:bodyPr/>
                    <a:lstStyle/>
                    <a:p>
                      <a:r>
                        <a:rPr lang="en-US" dirty="0" smtClean="0"/>
                        <a:t>16/10/2020</a:t>
                      </a:r>
                    </a:p>
                  </a:txBody>
                  <a:tcPr/>
                </a:tc>
              </a:tr>
            </a:tbl>
          </a:graphicData>
        </a:graphic>
      </p:graphicFrame>
      <p:sp>
        <p:nvSpPr>
          <p:cNvPr id="6" name="TextBox 5"/>
          <p:cNvSpPr txBox="1"/>
          <p:nvPr/>
        </p:nvSpPr>
        <p:spPr>
          <a:xfrm>
            <a:off x="762000" y="609600"/>
            <a:ext cx="7391400" cy="2154436"/>
          </a:xfrm>
          <a:prstGeom prst="rect">
            <a:avLst/>
          </a:prstGeom>
          <a:noFill/>
        </p:spPr>
        <p:txBody>
          <a:bodyPr wrap="square" rtlCol="0">
            <a:spAutoFit/>
          </a:bodyPr>
          <a:lstStyle/>
          <a:p>
            <a:r>
              <a:rPr lang="en-US" sz="2400" b="1" u="sng" dirty="0" smtClean="0"/>
              <a:t>Objective of Scheme</a:t>
            </a:r>
          </a:p>
          <a:p>
            <a:r>
              <a:rPr lang="en-US" sz="2200" dirty="0" smtClean="0"/>
              <a:t>The main objectives of this program include creation of scientific storage capacity in rural areas with ancillary facilities to meet the needs of farmers for storing agricultural produce and processed agricultural products.</a:t>
            </a:r>
            <a:endParaRPr lang="en-US" sz="2200" b="1" u="sng" dirty="0"/>
          </a:p>
        </p:txBody>
      </p:sp>
      <p:sp>
        <p:nvSpPr>
          <p:cNvPr id="8" name="Footer Placeholder 7"/>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09600"/>
            <a:ext cx="7467600" cy="5864352"/>
          </a:xfrm>
        </p:spPr>
        <p:txBody>
          <a:bodyPr/>
          <a:lstStyle/>
          <a:p>
            <a:pPr>
              <a:buNone/>
            </a:pPr>
            <a:r>
              <a:rPr lang="en-US" sz="3000" b="1" u="sng" dirty="0" smtClean="0">
                <a:latin typeface="Times New Roman" pitchFamily="18" charset="0"/>
                <a:cs typeface="Times New Roman" pitchFamily="18" charset="0"/>
              </a:rPr>
              <a:t>ELIGIBILITY</a:t>
            </a:r>
            <a:r>
              <a:rPr lang="en-US" b="1" u="sng" dirty="0" smtClean="0"/>
              <a:t> CRITERIA</a:t>
            </a:r>
          </a:p>
          <a:p>
            <a:r>
              <a:rPr lang="en-US" sz="2200" dirty="0" smtClean="0"/>
              <a:t>Permanent Resident of India</a:t>
            </a:r>
          </a:p>
          <a:p>
            <a:r>
              <a:rPr lang="en-US" sz="2200" dirty="0" smtClean="0"/>
              <a:t>Farmer</a:t>
            </a:r>
          </a:p>
          <a:p>
            <a:r>
              <a:rPr lang="en-US" sz="2200" dirty="0" smtClean="0"/>
              <a:t>Agricultural Organization</a:t>
            </a:r>
          </a:p>
          <a:p>
            <a:endParaRPr lang="en-US" dirty="0" smtClean="0"/>
          </a:p>
          <a:p>
            <a:pPr>
              <a:buNone/>
            </a:pPr>
            <a:r>
              <a:rPr lang="en-US" b="1" u="sng" dirty="0" smtClean="0"/>
              <a:t>REQUIRED DOCUMENTS</a:t>
            </a:r>
          </a:p>
          <a:p>
            <a:r>
              <a:rPr lang="en-US" sz="2200" dirty="0" err="1" smtClean="0"/>
              <a:t>Aadhar</a:t>
            </a:r>
            <a:r>
              <a:rPr lang="en-US" sz="2200" dirty="0" smtClean="0"/>
              <a:t> Card</a:t>
            </a:r>
          </a:p>
          <a:p>
            <a:r>
              <a:rPr lang="en-US" sz="2200" dirty="0" smtClean="0"/>
              <a:t>Ration card</a:t>
            </a:r>
          </a:p>
          <a:p>
            <a:r>
              <a:rPr lang="en-US" sz="2200" dirty="0" smtClean="0"/>
              <a:t>Bank account details</a:t>
            </a:r>
          </a:p>
          <a:p>
            <a:r>
              <a:rPr lang="en-US" sz="2200" dirty="0" smtClean="0"/>
              <a:t>mobile number</a:t>
            </a:r>
          </a:p>
          <a:p>
            <a:r>
              <a:rPr lang="en-US" sz="2200" dirty="0" smtClean="0"/>
              <a:t>Passport size photo</a:t>
            </a:r>
          </a:p>
          <a:p>
            <a:r>
              <a:rPr lang="en-US" sz="2200" dirty="0" smtClean="0"/>
              <a:t>residence certificate</a:t>
            </a:r>
          </a:p>
          <a:p>
            <a:pPr>
              <a:buNone/>
            </a:pPr>
            <a:endParaRPr lang="en-US" b="1" u="sng" dirty="0" smtClean="0"/>
          </a:p>
        </p:txBody>
      </p:sp>
      <p:sp>
        <p:nvSpPr>
          <p:cNvPr id="5" name="Footer Placeholder 4"/>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85800"/>
            <a:ext cx="7467600" cy="5788152"/>
          </a:xfrm>
        </p:spPr>
        <p:txBody>
          <a:bodyPr>
            <a:normAutofit/>
          </a:bodyPr>
          <a:lstStyle/>
          <a:p>
            <a:pPr>
              <a:buNone/>
            </a:pPr>
            <a:r>
              <a:rPr lang="en-US" b="1" u="sng" dirty="0" smtClean="0"/>
              <a:t>Beneficiaries of rural storage scheme</a:t>
            </a:r>
          </a:p>
          <a:p>
            <a:r>
              <a:rPr lang="en-US" sz="2200" dirty="0" smtClean="0"/>
              <a:t>Person</a:t>
            </a:r>
          </a:p>
          <a:p>
            <a:r>
              <a:rPr lang="en-US" sz="2200" dirty="0" smtClean="0"/>
              <a:t>Farmers / Farmers Groups / Growers Groups</a:t>
            </a:r>
          </a:p>
          <a:p>
            <a:r>
              <a:rPr lang="en-US" sz="2200" dirty="0" smtClean="0"/>
              <a:t>Partnership / proprietary firms</a:t>
            </a:r>
          </a:p>
          <a:p>
            <a:r>
              <a:rPr lang="en-US" sz="2200" dirty="0" smtClean="0"/>
              <a:t>Non Governmental Organization (NGO)</a:t>
            </a:r>
          </a:p>
          <a:p>
            <a:r>
              <a:rPr lang="en-US" sz="2200" dirty="0" smtClean="0"/>
              <a:t>Self Help Group (SHG)</a:t>
            </a:r>
          </a:p>
          <a:p>
            <a:r>
              <a:rPr lang="en-US" sz="2200" dirty="0" smtClean="0"/>
              <a:t>Companies and corporations</a:t>
            </a:r>
          </a:p>
          <a:p>
            <a:r>
              <a:rPr lang="en-US" sz="2200" dirty="0" smtClean="0"/>
              <a:t>Co-operative institutions</a:t>
            </a:r>
          </a:p>
          <a:p>
            <a:r>
              <a:rPr lang="en-US" sz="2200" dirty="0" smtClean="0"/>
              <a:t>Non-municipal local bodies</a:t>
            </a:r>
          </a:p>
          <a:p>
            <a:r>
              <a:rPr lang="en-US" sz="2200" dirty="0" smtClean="0"/>
              <a:t>Agricultural Product Marketing Committees (APMC)</a:t>
            </a:r>
          </a:p>
          <a:p>
            <a:r>
              <a:rPr lang="en-US" sz="2200" dirty="0" smtClean="0"/>
              <a:t>Marketing Boards and Agricultural Processing Corporations all over the country</a:t>
            </a:r>
          </a:p>
          <a:p>
            <a:endParaRPr lang="en-US" dirty="0"/>
          </a:p>
        </p:txBody>
      </p:sp>
      <p:sp>
        <p:nvSpPr>
          <p:cNvPr id="5" name="Footer Placeholder 4"/>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33400"/>
            <a:ext cx="7467600" cy="5940552"/>
          </a:xfrm>
        </p:spPr>
        <p:txBody>
          <a:bodyPr/>
          <a:lstStyle/>
          <a:p>
            <a:pPr>
              <a:buNone/>
            </a:pPr>
            <a:r>
              <a:rPr lang="en-US" b="1" u="sng" dirty="0" smtClean="0"/>
              <a:t>Banks Under Rural Storage Scheme</a:t>
            </a:r>
          </a:p>
          <a:p>
            <a:r>
              <a:rPr lang="en-US" sz="2200" dirty="0" smtClean="0"/>
              <a:t>Urban Cooperative Bank</a:t>
            </a:r>
          </a:p>
          <a:p>
            <a:r>
              <a:rPr lang="en-US" sz="2200" dirty="0" smtClean="0"/>
              <a:t>Regional Rural Bank</a:t>
            </a:r>
          </a:p>
          <a:p>
            <a:r>
              <a:rPr lang="en-US" sz="2200" dirty="0" smtClean="0"/>
              <a:t>Commercial bank</a:t>
            </a:r>
          </a:p>
          <a:p>
            <a:r>
              <a:rPr lang="en-US" sz="2200" dirty="0" smtClean="0"/>
              <a:t>North Eastern Development Finance Corporation</a:t>
            </a:r>
          </a:p>
          <a:p>
            <a:r>
              <a:rPr lang="en-US" sz="2200" dirty="0" smtClean="0"/>
              <a:t>State Cooperative Agricultural and Rural Development Bank</a:t>
            </a:r>
          </a:p>
          <a:p>
            <a:r>
              <a:rPr lang="en-US" sz="2200" dirty="0" smtClean="0"/>
              <a:t>State Cooperative Bank</a:t>
            </a:r>
          </a:p>
          <a:p>
            <a:r>
              <a:rPr lang="en-US" sz="2200" dirty="0" smtClean="0"/>
              <a:t>Agricultural Development Finance Committee</a:t>
            </a:r>
          </a:p>
          <a:p>
            <a:endParaRPr lang="en-US" dirty="0"/>
          </a:p>
        </p:txBody>
      </p:sp>
      <p:sp>
        <p:nvSpPr>
          <p:cNvPr id="5" name="Footer Placeholder 4"/>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33400"/>
            <a:ext cx="7467600" cy="5940552"/>
          </a:xfrm>
        </p:spPr>
        <p:txBody>
          <a:bodyPr/>
          <a:lstStyle/>
          <a:p>
            <a:pPr>
              <a:buNone/>
            </a:pPr>
            <a:r>
              <a:rPr lang="en-US" b="1" u="sng" dirty="0" smtClean="0"/>
              <a:t>Quantum of </a:t>
            </a:r>
            <a:r>
              <a:rPr lang="en-US" b="1" u="sng" dirty="0" err="1" smtClean="0"/>
              <a:t>Susbsidy</a:t>
            </a:r>
            <a:endParaRPr lang="en-US" b="1" u="sng" dirty="0" smtClean="0"/>
          </a:p>
          <a:p>
            <a:r>
              <a:rPr lang="en-US" dirty="0" smtClean="0"/>
              <a:t> Under this scheme, </a:t>
            </a:r>
            <a:r>
              <a:rPr lang="en-US" b="1" dirty="0" smtClean="0"/>
              <a:t>SC / ST</a:t>
            </a:r>
            <a:r>
              <a:rPr lang="en-US" dirty="0" smtClean="0"/>
              <a:t> farmers and their groups living in hilly and difficult areas</a:t>
            </a:r>
            <a:r>
              <a:rPr lang="en-US" b="1" dirty="0" smtClean="0"/>
              <a:t> 33% </a:t>
            </a:r>
            <a:r>
              <a:rPr lang="en-US" dirty="0" smtClean="0"/>
              <a:t>subsidy of Project Cost up to 3 </a:t>
            </a:r>
            <a:r>
              <a:rPr lang="en-US" dirty="0" err="1" smtClean="0"/>
              <a:t>crore</a:t>
            </a:r>
            <a:r>
              <a:rPr lang="en-US" dirty="0" smtClean="0"/>
              <a:t> is provided,</a:t>
            </a:r>
          </a:p>
          <a:p>
            <a:r>
              <a:rPr lang="en-US" dirty="0" smtClean="0"/>
              <a:t>The subsidy for the project related to </a:t>
            </a:r>
            <a:r>
              <a:rPr lang="en-US" b="1" dirty="0" smtClean="0"/>
              <a:t>all farmers</a:t>
            </a:r>
            <a:r>
              <a:rPr lang="en-US" dirty="0" smtClean="0"/>
              <a:t>, agricultural graduates and cooperative organizations has been fixed at </a:t>
            </a:r>
            <a:r>
              <a:rPr lang="en-US" b="1" dirty="0" smtClean="0"/>
              <a:t>25%</a:t>
            </a:r>
            <a:r>
              <a:rPr lang="en-US" dirty="0" smtClean="0"/>
              <a:t> of project cost and a </a:t>
            </a:r>
            <a:r>
              <a:rPr lang="en-US" b="1" dirty="0" smtClean="0"/>
              <a:t>maximum of 2.25 </a:t>
            </a:r>
            <a:r>
              <a:rPr lang="en-US" b="1" dirty="0" err="1" smtClean="0"/>
              <a:t>crore</a:t>
            </a:r>
            <a:r>
              <a:rPr lang="en-US" dirty="0" smtClean="0"/>
              <a:t> rupees can be provided under it.</a:t>
            </a:r>
          </a:p>
          <a:p>
            <a:r>
              <a:rPr lang="en-US" dirty="0" smtClean="0"/>
              <a:t>In addition to the farmers, </a:t>
            </a:r>
            <a:r>
              <a:rPr lang="en-US" b="1" dirty="0" smtClean="0"/>
              <a:t>15% of project cost as subsidy up to Rs. 1.35 </a:t>
            </a:r>
            <a:r>
              <a:rPr lang="en-US" b="1" dirty="0" err="1" smtClean="0"/>
              <a:t>crore</a:t>
            </a:r>
            <a:r>
              <a:rPr lang="en-US" dirty="0" smtClean="0"/>
              <a:t> is provided to all the lionesses, companies and corporations of </a:t>
            </a:r>
            <a:r>
              <a:rPr lang="en-US" b="1" dirty="0" smtClean="0"/>
              <a:t>all the lionesses </a:t>
            </a:r>
            <a:r>
              <a:rPr lang="en-US" dirty="0" smtClean="0"/>
              <a:t>who build the warehouse.</a:t>
            </a:r>
          </a:p>
          <a:p>
            <a:endParaRPr lang="en-US" b="1" u="sng" dirty="0"/>
          </a:p>
        </p:txBody>
      </p:sp>
      <p:sp>
        <p:nvSpPr>
          <p:cNvPr id="5" name="Footer Placeholder 4"/>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3400" y="533400"/>
            <a:ext cx="7696200" cy="4873752"/>
          </a:xfrm>
        </p:spPr>
        <p:txBody>
          <a:bodyPr/>
          <a:lstStyle/>
          <a:p>
            <a:pPr>
              <a:buNone/>
            </a:pPr>
            <a:r>
              <a:rPr lang="en-US" b="1" dirty="0" smtClean="0"/>
              <a:t>Capital cost of the project under rural storage scheme</a:t>
            </a:r>
          </a:p>
          <a:p>
            <a:r>
              <a:rPr lang="en-US" sz="2200" dirty="0" smtClean="0"/>
              <a:t>For </a:t>
            </a:r>
            <a:r>
              <a:rPr lang="en-US" sz="2200" dirty="0" err="1" smtClean="0"/>
              <a:t>godowns</a:t>
            </a:r>
            <a:r>
              <a:rPr lang="en-US" sz="2200" dirty="0" smtClean="0"/>
              <a:t> of </a:t>
            </a:r>
            <a:r>
              <a:rPr lang="en-US" sz="2200" b="1" dirty="0" smtClean="0"/>
              <a:t>1000 tons</a:t>
            </a:r>
            <a:r>
              <a:rPr lang="en-US" sz="2200" dirty="0" smtClean="0"/>
              <a:t> capacity: – Projected cost or actual cost or </a:t>
            </a:r>
            <a:r>
              <a:rPr lang="en-US" sz="2200" b="1" dirty="0" smtClean="0"/>
              <a:t>Rs. 3500 per </a:t>
            </a:r>
            <a:r>
              <a:rPr lang="en-US" sz="2200" b="1" dirty="0" err="1" smtClean="0"/>
              <a:t>tonne</a:t>
            </a:r>
            <a:r>
              <a:rPr lang="en-US" sz="2200" b="1" dirty="0" smtClean="0"/>
              <a:t> </a:t>
            </a:r>
            <a:r>
              <a:rPr lang="en-US" sz="2200" dirty="0" smtClean="0"/>
              <a:t>provided by the bank. Whichever is less.</a:t>
            </a:r>
          </a:p>
          <a:p>
            <a:pPr>
              <a:buNone/>
            </a:pPr>
            <a:endParaRPr lang="en-US" sz="2200" dirty="0" smtClean="0"/>
          </a:p>
          <a:p>
            <a:r>
              <a:rPr lang="en-US" sz="2200" dirty="0" smtClean="0"/>
              <a:t>Warehouses with capacity </a:t>
            </a:r>
            <a:r>
              <a:rPr lang="en-US" sz="2200" b="1" dirty="0" smtClean="0"/>
              <a:t>of more than 1000 tons</a:t>
            </a:r>
            <a:r>
              <a:rPr lang="en-US" sz="2200" dirty="0" smtClean="0"/>
              <a:t>: – Appraisal project cost or actual cost provided by the bank or </a:t>
            </a:r>
            <a:r>
              <a:rPr lang="en-US" sz="2200" b="1" dirty="0" smtClean="0"/>
              <a:t>Rs 1500 per ton</a:t>
            </a:r>
            <a:r>
              <a:rPr lang="en-US" sz="2200" dirty="0" smtClean="0"/>
              <a:t>. Whichever is less.</a:t>
            </a:r>
          </a:p>
          <a:p>
            <a:endParaRPr lang="en-US" dirty="0"/>
          </a:p>
        </p:txBody>
      </p:sp>
      <p:sp>
        <p:nvSpPr>
          <p:cNvPr id="5" name="Footer Placeholder 4"/>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09600"/>
            <a:ext cx="7467600" cy="5864352"/>
          </a:xfrm>
        </p:spPr>
        <p:txBody>
          <a:bodyPr/>
          <a:lstStyle/>
          <a:p>
            <a:pPr>
              <a:buNone/>
            </a:pPr>
            <a:r>
              <a:rPr lang="en-US" dirty="0" smtClean="0"/>
              <a:t>Capital Cost Covers following elements :</a:t>
            </a:r>
          </a:p>
          <a:p>
            <a:r>
              <a:rPr lang="en-US" dirty="0" smtClean="0"/>
              <a:t>Platform</a:t>
            </a:r>
          </a:p>
          <a:p>
            <a:r>
              <a:rPr lang="en-US" dirty="0" smtClean="0"/>
              <a:t>Inner road</a:t>
            </a:r>
          </a:p>
          <a:p>
            <a:r>
              <a:rPr lang="en-US" dirty="0" smtClean="0"/>
              <a:t>Char </a:t>
            </a:r>
            <a:r>
              <a:rPr lang="en-US" dirty="0" err="1" smtClean="0"/>
              <a:t>diwari</a:t>
            </a:r>
            <a:endParaRPr lang="en-US" dirty="0" smtClean="0"/>
          </a:p>
          <a:p>
            <a:r>
              <a:rPr lang="en-US" dirty="0" smtClean="0"/>
              <a:t>Quality certification</a:t>
            </a:r>
          </a:p>
          <a:p>
            <a:r>
              <a:rPr lang="en-US" dirty="0" smtClean="0"/>
              <a:t>The packaging</a:t>
            </a:r>
          </a:p>
          <a:p>
            <a:r>
              <a:rPr lang="en-US" dirty="0" smtClean="0"/>
              <a:t>Grading</a:t>
            </a:r>
          </a:p>
          <a:p>
            <a:r>
              <a:rPr lang="en-US" dirty="0" smtClean="0"/>
              <a:t>Construction of additional drainage system</a:t>
            </a:r>
          </a:p>
          <a:p>
            <a:r>
              <a:rPr lang="en-US" dirty="0" smtClean="0"/>
              <a:t>Capital cost of construction in the warehouse</a:t>
            </a:r>
          </a:p>
          <a:p>
            <a:r>
              <a:rPr lang="en-US" dirty="0" smtClean="0"/>
              <a:t>Warehousing facilities etc.</a:t>
            </a:r>
          </a:p>
          <a:p>
            <a:pPr>
              <a:buNone/>
            </a:pPr>
            <a:endParaRPr lang="en-US" dirty="0" smtClean="0"/>
          </a:p>
          <a:p>
            <a:endParaRPr lang="en-US" dirty="0"/>
          </a:p>
        </p:txBody>
      </p:sp>
      <p:sp>
        <p:nvSpPr>
          <p:cNvPr id="5" name="Footer Placeholder 4"/>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sz="quarter" idx="1"/>
          </p:nvPr>
        </p:nvSpPr>
        <p:spPr>
          <a:xfrm>
            <a:off x="457200" y="1600200"/>
            <a:ext cx="7696200" cy="4873752"/>
          </a:xfrm>
        </p:spPr>
        <p:txBody>
          <a:bodyPr/>
          <a:lstStyle/>
          <a:p>
            <a:pPr>
              <a:buNone/>
            </a:pPr>
            <a:r>
              <a:rPr lang="en-US" dirty="0" smtClean="0"/>
              <a:t>   ‘</a:t>
            </a:r>
            <a:r>
              <a:rPr lang="en-US" sz="1900" dirty="0" smtClean="0"/>
              <a:t>Agriculture Marketing Infrastructure (AMI) scheme is a sub-scheme of Integrated Scheme for Agricultural Marketing (ISAM) scheme. Main objectives of the scheme include the creation of scientific storage capacity with allied facilities in rural areas to meet out various requirements of farmers for storing farm produce, processed farm produce, agricultural inputs, etc., and prevention of distress sale by creating the facility of pledge loan and marketing credit. </a:t>
            </a:r>
          </a:p>
          <a:p>
            <a:pPr>
              <a:buNone/>
            </a:pPr>
            <a:endParaRPr lang="en-US" sz="1900" dirty="0" smtClean="0"/>
          </a:p>
          <a:p>
            <a:pPr>
              <a:buNone/>
            </a:pPr>
            <a:r>
              <a:rPr lang="en-US" sz="2000" dirty="0" smtClean="0"/>
              <a:t>    The Agriculture Marketing Infrastructure Scheme  envisages back-ended capital subsidy for investment in available storage and marketing infrastructure projects</a:t>
            </a:r>
            <a:endParaRPr lang="en-US" sz="1900" dirty="0"/>
          </a:p>
        </p:txBody>
      </p:sp>
      <p:sp>
        <p:nvSpPr>
          <p:cNvPr id="4" name="Footer Placeholder 3"/>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7467600" cy="6016752"/>
          </a:xfrm>
        </p:spPr>
        <p:txBody>
          <a:bodyPr>
            <a:normAutofit/>
          </a:bodyPr>
          <a:lstStyle/>
          <a:p>
            <a:pPr marL="0" indent="0">
              <a:buNone/>
            </a:pPr>
            <a:r>
              <a:rPr lang="en-US" b="1" u="sng" dirty="0" smtClean="0"/>
              <a:t>Procedure to Apply Online </a:t>
            </a:r>
            <a:r>
              <a:rPr lang="en-US" b="1" u="sng" dirty="0" err="1" smtClean="0"/>
              <a:t>Gramin</a:t>
            </a:r>
            <a:r>
              <a:rPr lang="en-US" b="1" u="sng" dirty="0" smtClean="0"/>
              <a:t> </a:t>
            </a:r>
            <a:r>
              <a:rPr lang="en-US" b="1" u="sng" dirty="0" err="1" smtClean="0"/>
              <a:t>Bhandaran</a:t>
            </a:r>
            <a:r>
              <a:rPr lang="en-US" b="1" u="sng" dirty="0" smtClean="0"/>
              <a:t> </a:t>
            </a:r>
            <a:r>
              <a:rPr lang="en-US" b="1" u="sng" dirty="0" err="1" smtClean="0"/>
              <a:t>Yojana</a:t>
            </a:r>
            <a:r>
              <a:rPr lang="en-US" b="1" u="sng" dirty="0" smtClean="0"/>
              <a:t> Application Form 2020</a:t>
            </a:r>
          </a:p>
          <a:p>
            <a:endParaRPr lang="en-US" sz="2200" dirty="0" smtClean="0"/>
          </a:p>
          <a:p>
            <a:pPr>
              <a:buNone/>
            </a:pPr>
            <a:r>
              <a:rPr lang="en-US" sz="2200" b="1" dirty="0" smtClean="0"/>
              <a:t> </a:t>
            </a:r>
            <a:endParaRPr lang="en-US" dirty="0"/>
          </a:p>
        </p:txBody>
      </p:sp>
      <p:graphicFrame>
        <p:nvGraphicFramePr>
          <p:cNvPr id="4" name="Diagram 3"/>
          <p:cNvGraphicFramePr/>
          <p:nvPr/>
        </p:nvGraphicFramePr>
        <p:xfrm>
          <a:off x="609600" y="1524000"/>
          <a:ext cx="73152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7467600" cy="6092952"/>
          </a:xfrm>
        </p:spPr>
        <p:txBody>
          <a:bodyPr>
            <a:normAutofit fontScale="92500" lnSpcReduction="20000"/>
          </a:bodyPr>
          <a:lstStyle/>
          <a:p>
            <a:pPr>
              <a:buNone/>
            </a:pPr>
            <a:r>
              <a:rPr lang="en-US" sz="2600" b="1" u="sng" dirty="0" smtClean="0"/>
              <a:t>Key Features of Scheme</a:t>
            </a:r>
          </a:p>
          <a:p>
            <a:r>
              <a:rPr lang="en-US" dirty="0" smtClean="0"/>
              <a:t>This loan is provided under very easy terms, which can be repaid in </a:t>
            </a:r>
            <a:r>
              <a:rPr lang="en-US" b="1" dirty="0" smtClean="0"/>
              <a:t>11 years</a:t>
            </a:r>
            <a:r>
              <a:rPr lang="en-US" dirty="0" smtClean="0"/>
              <a:t>.</a:t>
            </a:r>
          </a:p>
          <a:p>
            <a:r>
              <a:rPr lang="en-US" dirty="0" smtClean="0"/>
              <a:t>Farmers can also avail the benefit of this scheme by building a warehouse of their own or by making a collective </a:t>
            </a:r>
            <a:r>
              <a:rPr lang="en-US" dirty="0" err="1" smtClean="0"/>
              <a:t>Godown</a:t>
            </a:r>
            <a:r>
              <a:rPr lang="en-US" dirty="0" smtClean="0"/>
              <a:t>.</a:t>
            </a:r>
          </a:p>
          <a:p>
            <a:r>
              <a:rPr lang="en-US" dirty="0" smtClean="0"/>
              <a:t>The network of rural storage will increase the holding capacity for small farmers, to sell their produce at a reasonable price, not by selling them in thunderstorms.</a:t>
            </a:r>
          </a:p>
          <a:p>
            <a:r>
              <a:rPr lang="en-US" dirty="0" smtClean="0"/>
              <a:t> Accordingly, the Rural Storage Scheme was started in 2001-02 under the Capital Investment Subsidy Scheme for the construction / renovation of rural warehouses.</a:t>
            </a:r>
          </a:p>
          <a:p>
            <a:r>
              <a:rPr lang="en-US" dirty="0" smtClean="0"/>
              <a:t>Under this scheme, the applicant is required to take a </a:t>
            </a:r>
            <a:r>
              <a:rPr lang="en-US" b="1" dirty="0" smtClean="0"/>
              <a:t>license for the </a:t>
            </a:r>
            <a:r>
              <a:rPr lang="en-US" b="1" dirty="0" err="1" smtClean="0"/>
              <a:t>godown</a:t>
            </a:r>
            <a:r>
              <a:rPr lang="en-US" dirty="0" smtClean="0"/>
              <a:t>.</a:t>
            </a:r>
          </a:p>
          <a:p>
            <a:r>
              <a:rPr lang="en-US" dirty="0" smtClean="0"/>
              <a:t>Warehouses with a </a:t>
            </a:r>
            <a:r>
              <a:rPr lang="en-US" b="1" dirty="0" smtClean="0"/>
              <a:t>capacity of 1 thousand tons </a:t>
            </a:r>
            <a:r>
              <a:rPr lang="en-US" dirty="0" smtClean="0"/>
              <a:t>or more must be accredited by the Central Warehousing Corporation (CWC).</a:t>
            </a:r>
          </a:p>
          <a:p>
            <a:endParaRPr lang="en-US" dirty="0"/>
          </a:p>
        </p:txBody>
      </p:sp>
      <p:sp>
        <p:nvSpPr>
          <p:cNvPr id="5" name="Footer Placeholder 4"/>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7467600" cy="6016752"/>
          </a:xfrm>
        </p:spPr>
        <p:txBody>
          <a:bodyPr>
            <a:normAutofit fontScale="92500"/>
          </a:bodyPr>
          <a:lstStyle/>
          <a:p>
            <a:pPr>
              <a:buNone/>
            </a:pPr>
            <a:r>
              <a:rPr lang="en-US" sz="2600" b="1" u="sng" dirty="0" smtClean="0"/>
              <a:t>Benefits of </a:t>
            </a:r>
            <a:r>
              <a:rPr lang="en-US" sz="2600" b="1" u="sng" dirty="0" err="1" smtClean="0"/>
              <a:t>nabard</a:t>
            </a:r>
            <a:r>
              <a:rPr lang="en-US" sz="2600" b="1" u="sng" dirty="0" smtClean="0"/>
              <a:t> warehouse subsidy </a:t>
            </a:r>
            <a:r>
              <a:rPr lang="en-US" sz="2600" b="1" u="sng" dirty="0" err="1" smtClean="0"/>
              <a:t>Yojana</a:t>
            </a:r>
            <a:endParaRPr lang="en-US" sz="2600" b="1" u="sng" dirty="0" smtClean="0"/>
          </a:p>
          <a:p>
            <a:r>
              <a:rPr lang="en-US" dirty="0" smtClean="0"/>
              <a:t>The major Benefits will happen to the rural areas farmers because they can </a:t>
            </a:r>
            <a:r>
              <a:rPr lang="en-US" i="1" dirty="0" smtClean="0"/>
              <a:t>get </a:t>
            </a:r>
            <a:r>
              <a:rPr lang="en-US" b="1" i="1" dirty="0" smtClean="0"/>
              <a:t>help on construction and maintenance of their warehouses </a:t>
            </a:r>
            <a:r>
              <a:rPr lang="en-US" dirty="0" smtClean="0"/>
              <a:t>and they can Increase their store capacity to store their crops and productions so that because of these warehouse their  crop will be safe from rain and they can get better prices over the year.</a:t>
            </a:r>
          </a:p>
          <a:p>
            <a:r>
              <a:rPr lang="en-US" dirty="0" smtClean="0"/>
              <a:t>Second major Benefit is which loan farmers will take they can repay it in 11 years. Farmers </a:t>
            </a:r>
            <a:r>
              <a:rPr lang="en-US" b="1" i="1" dirty="0" smtClean="0"/>
              <a:t>will get loan on their crops storage on this government will give subsidy too.</a:t>
            </a:r>
          </a:p>
          <a:p>
            <a:r>
              <a:rPr lang="en-US" dirty="0" smtClean="0"/>
              <a:t>The third main benefit is farmers can </a:t>
            </a:r>
            <a:r>
              <a:rPr lang="en-US" b="1" i="1" dirty="0" smtClean="0"/>
              <a:t>sell their agriculture products when they will get better prices</a:t>
            </a:r>
            <a:r>
              <a:rPr lang="en-US" dirty="0" smtClean="0"/>
              <a:t>. Not by selling them because of rain so that their crop will be ruin.</a:t>
            </a:r>
          </a:p>
          <a:p>
            <a:endParaRPr lang="en-US" dirty="0"/>
          </a:p>
        </p:txBody>
      </p:sp>
      <p:sp>
        <p:nvSpPr>
          <p:cNvPr id="5" name="Footer Placeholder 4"/>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ownload.jpg"/>
          <p:cNvPicPr>
            <a:picLocks noGrp="1" noChangeAspect="1"/>
          </p:cNvPicPr>
          <p:nvPr>
            <p:ph sz="quarter" idx="1"/>
          </p:nvPr>
        </p:nvPicPr>
        <p:blipFill>
          <a:blip r:embed="rId2"/>
          <a:stretch>
            <a:fillRect/>
          </a:stretch>
        </p:blipFill>
        <p:spPr>
          <a:xfrm>
            <a:off x="533400" y="304800"/>
            <a:ext cx="6858000" cy="6019800"/>
          </a:xfrm>
        </p:spPr>
      </p:pic>
      <p:sp>
        <p:nvSpPr>
          <p:cNvPr id="5" name="TextBox 4"/>
          <p:cNvSpPr txBox="1"/>
          <p:nvPr/>
        </p:nvSpPr>
        <p:spPr>
          <a:xfrm>
            <a:off x="2590800" y="4038600"/>
            <a:ext cx="2819400" cy="369332"/>
          </a:xfrm>
          <a:prstGeom prst="rect">
            <a:avLst/>
          </a:prstGeom>
          <a:noFill/>
        </p:spPr>
        <p:txBody>
          <a:bodyPr wrap="square" rtlCol="0">
            <a:spAutoFit/>
          </a:bodyPr>
          <a:lstStyle/>
          <a:p>
            <a:r>
              <a:rPr lang="en-US" b="1" dirty="0" smtClean="0"/>
              <a:t>CA JULFESH SHAH</a:t>
            </a:r>
            <a:endParaRPr lang="en-US" b="1" dirty="0"/>
          </a:p>
        </p:txBody>
      </p:sp>
      <p:sp>
        <p:nvSpPr>
          <p:cNvPr id="7" name="Footer Placeholder 6"/>
          <p:cNvSpPr>
            <a:spLocks noGrp="1"/>
          </p:cNvSpPr>
          <p:nvPr>
            <p:ph type="ftr" sz="quarter" idx="16"/>
          </p:nvPr>
        </p:nvSpPr>
        <p:spPr/>
        <p:txBody>
          <a:bodyPr/>
          <a:lstStyle/>
          <a:p>
            <a:r>
              <a:rPr lang="en-US" smtClean="0"/>
              <a:t>CA Julfesh Shah</a:t>
            </a:r>
            <a:endParaRPr lang="en-US"/>
          </a:p>
        </p:txBody>
      </p:sp>
      <p:sp>
        <p:nvSpPr>
          <p:cNvPr id="6" name="Content Placeholder 4"/>
          <p:cNvSpPr txBox="1">
            <a:spLocks/>
          </p:cNvSpPr>
          <p:nvPr/>
        </p:nvSpPr>
        <p:spPr>
          <a:xfrm>
            <a:off x="228600" y="838200"/>
            <a:ext cx="8229600" cy="1384995"/>
          </a:xfrm>
          <a:prstGeom prst="rect">
            <a:avLst/>
          </a:prstGeom>
        </p:spPr>
        <p:txBody>
          <a:bodyPr vert="horz">
            <a:noAutofit/>
          </a:bodyPr>
          <a:lstStyle/>
          <a:p>
            <a:pPr marL="274320" marR="0" lvl="0" indent="-27432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hi-IN" b="0" i="0" u="none" strike="noStrike" kern="1200" cap="none" spc="0" normalizeH="0" baseline="0" noProof="0" dirty="0" smtClean="0">
                <a:ln>
                  <a:noFill/>
                </a:ln>
                <a:solidFill>
                  <a:schemeClr val="tx1"/>
                </a:solidFill>
                <a:effectLst/>
                <a:uLnTx/>
                <a:uFillTx/>
                <a:latin typeface="+mn-lt"/>
                <a:ea typeface="+mn-ea"/>
                <a:cs typeface="+mn-cs"/>
              </a:rPr>
              <a:t>जीवन के रास्ते हमेशा गुलज़ार रहे,</a:t>
            </a:r>
          </a:p>
          <a:p>
            <a:pPr marL="274320" marR="0" lvl="0" indent="-27432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hi-IN" b="0" i="0" u="none" strike="noStrike" kern="1200" cap="none" spc="0" normalizeH="0" baseline="0" noProof="0" dirty="0" smtClean="0">
                <a:ln>
                  <a:noFill/>
                </a:ln>
                <a:solidFill>
                  <a:schemeClr val="tx1"/>
                </a:solidFill>
                <a:effectLst/>
                <a:uLnTx/>
                <a:uFillTx/>
                <a:latin typeface="+mn-lt"/>
                <a:ea typeface="+mn-ea"/>
                <a:cs typeface="+mn-cs"/>
              </a:rPr>
              <a:t>चेहरे पे आपके सदैव मुस्कान रहे,</a:t>
            </a:r>
          </a:p>
          <a:p>
            <a:pPr marL="274320" marR="0" lvl="0" indent="-27432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hi-IN" b="0" i="0" u="none" strike="noStrike" kern="1200" cap="none" spc="0" normalizeH="0" baseline="0" noProof="0" dirty="0" smtClean="0">
                <a:ln>
                  <a:noFill/>
                </a:ln>
                <a:solidFill>
                  <a:schemeClr val="tx1"/>
                </a:solidFill>
                <a:effectLst/>
                <a:uLnTx/>
                <a:uFillTx/>
                <a:latin typeface="+mn-lt"/>
                <a:ea typeface="+mn-ea"/>
                <a:cs typeface="+mn-cs"/>
              </a:rPr>
              <a:t>देते है यही दुआ दिल से हमेशा आपको,</a:t>
            </a:r>
          </a:p>
          <a:p>
            <a:pPr marL="274320" marR="0" lvl="0" indent="-27432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hi-IN" b="0" i="0" u="none" strike="noStrike" kern="1200" cap="none" spc="0" normalizeH="0" baseline="0" noProof="0" dirty="0" smtClean="0">
                <a:ln>
                  <a:noFill/>
                </a:ln>
                <a:solidFill>
                  <a:schemeClr val="tx1"/>
                </a:solidFill>
                <a:effectLst/>
                <a:uLnTx/>
                <a:uFillTx/>
                <a:latin typeface="+mn-lt"/>
                <a:ea typeface="+mn-ea"/>
                <a:cs typeface="+mn-cs"/>
              </a:rPr>
              <a:t>आपकी ज़िंदगी मे सदा खुशियों </a:t>
            </a:r>
          </a:p>
          <a:p>
            <a:pPr marL="274320" marR="0" lvl="0" indent="-27432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hi-IN" b="0" i="0" u="none" strike="noStrike" kern="1200" cap="none" spc="0" normalizeH="0" baseline="0" noProof="0" dirty="0" smtClean="0">
                <a:ln>
                  <a:noFill/>
                </a:ln>
                <a:solidFill>
                  <a:schemeClr val="tx1"/>
                </a:solidFill>
                <a:effectLst/>
                <a:uLnTx/>
                <a:uFillTx/>
                <a:latin typeface="+mn-lt"/>
                <a:ea typeface="+mn-ea"/>
                <a:cs typeface="+mn-cs"/>
              </a:rPr>
              <a:t>की बहार रहे!!</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spd="med">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a:t>
            </a:r>
            <a:endParaRPr lang="en-US" b="1" dirty="0"/>
          </a:p>
        </p:txBody>
      </p:sp>
      <p:sp>
        <p:nvSpPr>
          <p:cNvPr id="3" name="Content Placeholder 2"/>
          <p:cNvSpPr>
            <a:spLocks noGrp="1"/>
          </p:cNvSpPr>
          <p:nvPr>
            <p:ph sz="quarter" idx="1"/>
          </p:nvPr>
        </p:nvSpPr>
        <p:spPr/>
        <p:txBody>
          <a:bodyPr>
            <a:normAutofit/>
          </a:bodyPr>
          <a:lstStyle/>
          <a:p>
            <a:pPr>
              <a:buNone/>
            </a:pPr>
            <a:r>
              <a:rPr lang="en-US" sz="1900" dirty="0" smtClean="0"/>
              <a:t>The primary objective of the Agriculture Marketing Infrastructure (AMI) Scheme is listed as follows:</a:t>
            </a:r>
          </a:p>
          <a:p>
            <a:r>
              <a:rPr lang="en-US" sz="1900" dirty="0" smtClean="0"/>
              <a:t>For developing the agricultural marketing infrastructure by effectively managing the marketable surplus</a:t>
            </a:r>
          </a:p>
          <a:p>
            <a:r>
              <a:rPr lang="en-US" sz="1900" dirty="0" smtClean="0"/>
              <a:t>For promoting the latest technologies</a:t>
            </a:r>
          </a:p>
          <a:p>
            <a:r>
              <a:rPr lang="en-US" sz="1900" dirty="0" smtClean="0"/>
              <a:t>To create general awareness and give training to entrepreneurs, farmers etc on various aspects.</a:t>
            </a:r>
          </a:p>
          <a:p>
            <a:r>
              <a:rPr lang="en-US" sz="1900" dirty="0" smtClean="0"/>
              <a:t>Encouraging the private and cooperative sector investments to promote competitive alternative.</a:t>
            </a:r>
          </a:p>
          <a:p>
            <a:r>
              <a:rPr lang="en-US" sz="1900" dirty="0" smtClean="0"/>
              <a:t>Promoting direct marketing and increase market efficiency</a:t>
            </a:r>
          </a:p>
          <a:p>
            <a:r>
              <a:rPr lang="en-US" sz="1900" dirty="0" smtClean="0"/>
              <a:t>To promote the creation of scientific storage capacity for storing the farm produces</a:t>
            </a:r>
          </a:p>
          <a:p>
            <a:r>
              <a:rPr lang="en-US" sz="1900" dirty="0" smtClean="0"/>
              <a:t>To provide infrastructure facilities for </a:t>
            </a:r>
            <a:r>
              <a:rPr lang="en-US" sz="1900" dirty="0" err="1" smtClean="0"/>
              <a:t>standardisation</a:t>
            </a:r>
            <a:r>
              <a:rPr lang="en-US" sz="1900" dirty="0" smtClean="0"/>
              <a:t>, grading and quality certification of agricultural products.</a:t>
            </a:r>
            <a:endParaRPr lang="en-US" sz="1900" dirty="0"/>
          </a:p>
        </p:txBody>
      </p:sp>
      <p:sp>
        <p:nvSpPr>
          <p:cNvPr id="4" name="Footer Placeholder 3"/>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ELIGIBILITY CRITERIA</a:t>
            </a:r>
            <a:endParaRPr lang="en-US" b="1" dirty="0"/>
          </a:p>
        </p:txBody>
      </p:sp>
      <p:sp>
        <p:nvSpPr>
          <p:cNvPr id="3" name="Content Placeholder 2"/>
          <p:cNvSpPr>
            <a:spLocks noGrp="1"/>
          </p:cNvSpPr>
          <p:nvPr>
            <p:ph sz="quarter" idx="1"/>
          </p:nvPr>
        </p:nvSpPr>
        <p:spPr/>
        <p:txBody>
          <a:bodyPr>
            <a:normAutofit fontScale="70000" lnSpcReduction="20000"/>
          </a:bodyPr>
          <a:lstStyle/>
          <a:p>
            <a:pPr>
              <a:buNone/>
            </a:pPr>
            <a:r>
              <a:rPr lang="en-US" dirty="0" smtClean="0"/>
              <a:t>Assistance under the Agriculture Marketing Infrastructure </a:t>
            </a:r>
          </a:p>
          <a:p>
            <a:pPr>
              <a:buNone/>
            </a:pPr>
            <a:r>
              <a:rPr lang="en-US" dirty="0" smtClean="0"/>
              <a:t>Scheme will be available to following beneficiaries</a:t>
            </a:r>
          </a:p>
          <a:p>
            <a:r>
              <a:rPr lang="en-US" dirty="0" smtClean="0"/>
              <a:t>Individuals</a:t>
            </a:r>
          </a:p>
          <a:p>
            <a:r>
              <a:rPr lang="en-US" dirty="0" smtClean="0"/>
              <a:t>Group of farmers, growers</a:t>
            </a:r>
          </a:p>
          <a:p>
            <a:r>
              <a:rPr lang="en-US" dirty="0" smtClean="0">
                <a:hlinkClick r:id="rId2"/>
              </a:rPr>
              <a:t>Partnership</a:t>
            </a:r>
            <a:r>
              <a:rPr lang="en-US" dirty="0" smtClean="0"/>
              <a:t>, Proprietary firms, Companies, Corporations.</a:t>
            </a:r>
          </a:p>
          <a:p>
            <a:r>
              <a:rPr lang="en-US" dirty="0" smtClean="0"/>
              <a:t>Registered Farmer Producer </a:t>
            </a:r>
            <a:r>
              <a:rPr lang="en-US" dirty="0" err="1" smtClean="0"/>
              <a:t>Organisations</a:t>
            </a:r>
            <a:r>
              <a:rPr lang="en-US" dirty="0" smtClean="0"/>
              <a:t> (FPOs).</a:t>
            </a:r>
          </a:p>
          <a:p>
            <a:r>
              <a:rPr lang="en-US" dirty="0" smtClean="0">
                <a:hlinkClick r:id="rId3"/>
              </a:rPr>
              <a:t>Self Help Groups (SHGs)</a:t>
            </a:r>
            <a:endParaRPr lang="en-US" dirty="0" smtClean="0"/>
          </a:p>
          <a:p>
            <a:r>
              <a:rPr lang="en-US" dirty="0" smtClean="0"/>
              <a:t>Non-Government Organizations (NGOs)</a:t>
            </a:r>
          </a:p>
          <a:p>
            <a:r>
              <a:rPr lang="en-US" dirty="0" smtClean="0"/>
              <a:t>Autonomous Bodies of the Government, Local Bodies </a:t>
            </a:r>
          </a:p>
          <a:p>
            <a:r>
              <a:rPr lang="en-US" dirty="0" smtClean="0"/>
              <a:t>Cooperatives, Cooperative Marketing Federations</a:t>
            </a:r>
          </a:p>
          <a:p>
            <a:r>
              <a:rPr lang="en-US" dirty="0" smtClean="0"/>
              <a:t>Corporations for storage infrastructure projects, </a:t>
            </a:r>
          </a:p>
          <a:p>
            <a:r>
              <a:rPr lang="en-US" dirty="0" smtClean="0"/>
              <a:t>State agencies including the State Government Departments and autonomous</a:t>
            </a:r>
          </a:p>
          <a:p>
            <a:r>
              <a:rPr lang="en-US" dirty="0" smtClean="0"/>
              <a:t>An </a:t>
            </a:r>
            <a:r>
              <a:rPr lang="en-US" dirty="0" err="1" smtClean="0"/>
              <a:t>organisation</a:t>
            </a:r>
            <a:r>
              <a:rPr lang="en-US" dirty="0" smtClean="0"/>
              <a:t> or State-owned corporations such as Agricultural Produce Marketing Committees and Marketing Boards, State Warehousing Corporations, State Civil Supplies Corporations etc.</a:t>
            </a:r>
          </a:p>
          <a:p>
            <a:endParaRPr lang="en-US" dirty="0"/>
          </a:p>
        </p:txBody>
      </p:sp>
      <p:sp>
        <p:nvSpPr>
          <p:cNvPr id="4" name="Footer Placeholder 3"/>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PROMOTER”S CONTRIBUTION &amp; TERM LOAN</a:t>
            </a:r>
            <a:endParaRPr lang="en-US" b="1" dirty="0"/>
          </a:p>
        </p:txBody>
      </p:sp>
      <p:sp>
        <p:nvSpPr>
          <p:cNvPr id="3" name="Content Placeholder 2"/>
          <p:cNvSpPr>
            <a:spLocks noGrp="1"/>
          </p:cNvSpPr>
          <p:nvPr>
            <p:ph sz="quarter" idx="1"/>
          </p:nvPr>
        </p:nvSpPr>
        <p:spPr/>
        <p:txBody>
          <a:bodyPr>
            <a:normAutofit/>
          </a:bodyPr>
          <a:lstStyle/>
          <a:p>
            <a:r>
              <a:rPr lang="en-US" sz="2100" dirty="0" smtClean="0"/>
              <a:t>Minimum promoter’s contribution should be 20% of the project cost. </a:t>
            </a:r>
          </a:p>
          <a:p>
            <a:r>
              <a:rPr lang="en-US" sz="2100" dirty="0" smtClean="0"/>
              <a:t>Minimum Term loan including the subsidy to be sanctioned by the Financial Institution (FI) should be 50% of the project cost.</a:t>
            </a:r>
          </a:p>
          <a:p>
            <a:r>
              <a:rPr lang="en-US" sz="2100" dirty="0" smtClean="0"/>
              <a:t>Promoter’s contribution for storage infrastructure projects of State Government and State Government agencies financed under Rural Infrastructure Development Fund (RIDF) or Warehouse Infrastructure Fund (WIF) of </a:t>
            </a:r>
            <a:r>
              <a:rPr lang="en-US" sz="2100" dirty="0" smtClean="0">
                <a:hlinkClick r:id="rId2"/>
              </a:rPr>
              <a:t>NABARD</a:t>
            </a:r>
            <a:r>
              <a:rPr lang="en-US" sz="2100" dirty="0" smtClean="0"/>
              <a:t> will be relaxed as per the respective fund guidelines. </a:t>
            </a:r>
          </a:p>
          <a:p>
            <a:r>
              <a:rPr lang="en-US" sz="2100" dirty="0" smtClean="0"/>
              <a:t>Promoter’s Contribution in case of own funded State agency projects will be 75%/66.67% of the project cost </a:t>
            </a:r>
          </a:p>
          <a:p>
            <a:endParaRPr lang="en-US" dirty="0"/>
          </a:p>
        </p:txBody>
      </p:sp>
      <p:sp>
        <p:nvSpPr>
          <p:cNvPr id="4" name="Footer Placeholder 3"/>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CAPACITY OF STORAGE INFRASTRUCTURE PROJECT</a:t>
            </a:r>
            <a:endParaRPr lang="en-US" b="1" dirty="0"/>
          </a:p>
        </p:txBody>
      </p:sp>
      <p:sp>
        <p:nvSpPr>
          <p:cNvPr id="3" name="Content Placeholder 2"/>
          <p:cNvSpPr>
            <a:spLocks noGrp="1"/>
          </p:cNvSpPr>
          <p:nvPr>
            <p:ph sz="quarter" idx="1"/>
          </p:nvPr>
        </p:nvSpPr>
        <p:spPr/>
        <p:txBody>
          <a:bodyPr>
            <a:normAutofit/>
          </a:bodyPr>
          <a:lstStyle/>
          <a:p>
            <a:r>
              <a:rPr lang="en-US" sz="1900" dirty="0" smtClean="0"/>
              <a:t> For claiming subsidy under the sub scheme, the capacity of the storage project should normally be between 50  </a:t>
            </a:r>
            <a:r>
              <a:rPr lang="en-US" sz="1900" dirty="0" err="1" smtClean="0"/>
              <a:t>tonnes</a:t>
            </a:r>
            <a:r>
              <a:rPr lang="en-US" sz="1900" dirty="0" smtClean="0"/>
              <a:t>  to 10,000 </a:t>
            </a:r>
            <a:r>
              <a:rPr lang="en-US" sz="1900" dirty="0" err="1" smtClean="0"/>
              <a:t>tonnes</a:t>
            </a:r>
            <a:r>
              <a:rPr lang="en-US" sz="1900" dirty="0" smtClean="0"/>
              <a:t>. </a:t>
            </a:r>
          </a:p>
          <a:p>
            <a:r>
              <a:rPr lang="en-US" sz="1900" dirty="0" smtClean="0"/>
              <a:t> However, in hilly areas where the project site is located at a height of more than 1000 meters above mean sea level, the project with capacity of 25 </a:t>
            </a:r>
            <a:r>
              <a:rPr lang="en-US" sz="1900" dirty="0" err="1" smtClean="0"/>
              <a:t>tonnes</a:t>
            </a:r>
            <a:r>
              <a:rPr lang="en-US" sz="1900" dirty="0" smtClean="0"/>
              <a:t> and above up to 10,000 </a:t>
            </a:r>
            <a:r>
              <a:rPr lang="en-US" sz="1900" dirty="0" err="1" smtClean="0"/>
              <a:t>tonnes</a:t>
            </a:r>
            <a:r>
              <a:rPr lang="en-US" sz="1900" dirty="0" smtClean="0"/>
              <a:t> will also be eligible.</a:t>
            </a:r>
            <a:endParaRPr lang="en-US" sz="1900" dirty="0"/>
          </a:p>
        </p:txBody>
      </p:sp>
      <p:sp>
        <p:nvSpPr>
          <p:cNvPr id="4" name="Footer Placeholder 3"/>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411162"/>
          </a:xfrm>
        </p:spPr>
        <p:txBody>
          <a:bodyPr>
            <a:normAutofit fontScale="90000"/>
          </a:bodyPr>
          <a:lstStyle/>
          <a:p>
            <a:r>
              <a:rPr lang="en-US" b="1" dirty="0" smtClean="0"/>
              <a:t>SUBSIDY PATTERN</a:t>
            </a:r>
            <a:endParaRPr lang="en-US" b="1" dirty="0"/>
          </a:p>
        </p:txBody>
      </p:sp>
      <p:graphicFrame>
        <p:nvGraphicFramePr>
          <p:cNvPr id="5" name="Content Placeholder 4"/>
          <p:cNvGraphicFramePr>
            <a:graphicFrameLocks noGrp="1"/>
          </p:cNvGraphicFramePr>
          <p:nvPr>
            <p:ph sz="quarter" idx="1"/>
          </p:nvPr>
        </p:nvGraphicFramePr>
        <p:xfrm>
          <a:off x="381000" y="533400"/>
          <a:ext cx="8001001" cy="5836920"/>
        </p:xfrm>
        <a:graphic>
          <a:graphicData uri="http://schemas.openxmlformats.org/drawingml/2006/table">
            <a:tbl>
              <a:tblPr firstRow="1" bandRow="1">
                <a:tableStyleId>{5C22544A-7EE6-4342-B048-85BDC9FD1C3A}</a:tableStyleId>
              </a:tblPr>
              <a:tblGrid>
                <a:gridCol w="2367643"/>
                <a:gridCol w="1387929"/>
                <a:gridCol w="1387929"/>
                <a:gridCol w="1469571"/>
                <a:gridCol w="1387929"/>
              </a:tblGrid>
              <a:tr h="370840">
                <a:tc rowSpan="2">
                  <a:txBody>
                    <a:bodyPr/>
                    <a:lstStyle/>
                    <a:p>
                      <a:pPr algn="ctr"/>
                      <a:r>
                        <a:rPr lang="en-US" dirty="0" smtClean="0"/>
                        <a:t>Category</a:t>
                      </a:r>
                      <a:endParaRPr lang="en-US" dirty="0"/>
                    </a:p>
                  </a:txBody>
                  <a:tcPr/>
                </a:tc>
                <a:tc rowSpan="2">
                  <a:txBody>
                    <a:bodyPr/>
                    <a:lstStyle/>
                    <a:p>
                      <a:r>
                        <a:rPr lang="en-US" dirty="0" smtClean="0"/>
                        <a:t>Rate of</a:t>
                      </a:r>
                      <a:r>
                        <a:rPr lang="en-US" baseline="0" dirty="0" smtClean="0"/>
                        <a:t> Subsidy</a:t>
                      </a:r>
                      <a:endParaRPr lang="en-US" dirty="0"/>
                    </a:p>
                  </a:txBody>
                  <a:tcPr/>
                </a:tc>
                <a:tc gridSpan="3">
                  <a:txBody>
                    <a:bodyPr/>
                    <a:lstStyle/>
                    <a:p>
                      <a:pPr algn="ctr"/>
                      <a:r>
                        <a:rPr lang="en-US" dirty="0" smtClean="0"/>
                        <a:t>Subsidy Ceiling </a:t>
                      </a:r>
                      <a:endParaRPr lang="en-US" dirty="0"/>
                    </a:p>
                  </a:txBody>
                  <a:tcPr/>
                </a:tc>
                <a:tc hMerge="1">
                  <a:txBody>
                    <a:bodyPr/>
                    <a:lstStyle/>
                    <a:p>
                      <a:endParaRPr lang="en-US" dirty="0"/>
                    </a:p>
                  </a:txBody>
                  <a:tcPr/>
                </a:tc>
                <a:tc hMerge="1">
                  <a:txBody>
                    <a:bodyPr/>
                    <a:lstStyle/>
                    <a:p>
                      <a:endParaRPr lang="en-US" dirty="0"/>
                    </a:p>
                  </a:txBody>
                  <a:tcPr/>
                </a:tc>
              </a:tr>
              <a:tr h="370840">
                <a:tc vMerge="1">
                  <a:txBody>
                    <a:bodyPr/>
                    <a:lstStyle/>
                    <a:p>
                      <a:pPr algn="ctr"/>
                      <a:endParaRPr lang="en-US" dirty="0"/>
                    </a:p>
                  </a:txBody>
                  <a:tcPr/>
                </a:tc>
                <a:tc vMerge="1">
                  <a:txBody>
                    <a:bodyPr/>
                    <a:lstStyle/>
                    <a:p>
                      <a:endParaRPr lang="en-US" dirty="0"/>
                    </a:p>
                  </a:txBody>
                  <a:tcPr/>
                </a:tc>
                <a:tc>
                  <a:txBody>
                    <a:bodyPr/>
                    <a:lstStyle/>
                    <a:p>
                      <a:r>
                        <a:rPr lang="en-US" dirty="0" err="1" smtClean="0"/>
                        <a:t>Upto</a:t>
                      </a:r>
                      <a:r>
                        <a:rPr lang="en-US" dirty="0" smtClean="0"/>
                        <a:t> 1000 MT</a:t>
                      </a:r>
                      <a:endParaRPr lang="en-US" dirty="0"/>
                    </a:p>
                  </a:txBody>
                  <a:tcPr/>
                </a:tc>
                <a:tc>
                  <a:txBody>
                    <a:bodyPr/>
                    <a:lstStyle/>
                    <a:p>
                      <a:r>
                        <a:rPr lang="en-US" dirty="0" smtClean="0"/>
                        <a:t>More than 1000MT</a:t>
                      </a:r>
                      <a:r>
                        <a:rPr lang="en-US" baseline="0" dirty="0" smtClean="0"/>
                        <a:t> &amp; </a:t>
                      </a:r>
                      <a:r>
                        <a:rPr lang="en-US" baseline="0" dirty="0" err="1" smtClean="0"/>
                        <a:t>upto</a:t>
                      </a:r>
                      <a:r>
                        <a:rPr lang="en-US" baseline="0" dirty="0" smtClean="0"/>
                        <a:t> 10000MT</a:t>
                      </a:r>
                      <a:endParaRPr lang="en-US" dirty="0"/>
                    </a:p>
                  </a:txBody>
                  <a:tcPr/>
                </a:tc>
                <a:tc>
                  <a:txBody>
                    <a:bodyPr/>
                    <a:lstStyle/>
                    <a:p>
                      <a:r>
                        <a:rPr lang="en-US" dirty="0" smtClean="0"/>
                        <a:t>Maximum Ceiling</a:t>
                      </a:r>
                      <a:r>
                        <a:rPr lang="en-US" baseline="0" dirty="0" smtClean="0"/>
                        <a:t> (Rs. </a:t>
                      </a:r>
                      <a:r>
                        <a:rPr lang="en-US" baseline="0" dirty="0" err="1" smtClean="0"/>
                        <a:t>Lakhs</a:t>
                      </a:r>
                      <a:r>
                        <a:rPr lang="en-US" baseline="0" dirty="0" smtClean="0"/>
                        <a:t/>
                      </a:r>
                      <a:br>
                        <a:rPr lang="en-US" baseline="0" dirty="0" smtClean="0"/>
                      </a:br>
                      <a:r>
                        <a:rPr lang="en-US" baseline="0" dirty="0" smtClean="0"/>
                        <a:t>)</a:t>
                      </a:r>
                      <a:endParaRPr lang="en-US" dirty="0"/>
                    </a:p>
                  </a:txBody>
                  <a:tcPr/>
                </a:tc>
              </a:tr>
              <a:tr h="1899920">
                <a:tc>
                  <a:txBody>
                    <a:bodyPr/>
                    <a:lstStyle/>
                    <a:p>
                      <a:r>
                        <a:rPr kumimoji="0" lang="en-US" b="0" i="0" kern="1200" dirty="0" smtClean="0">
                          <a:solidFill>
                            <a:schemeClr val="dk1"/>
                          </a:solidFill>
                          <a:latin typeface="+mn-lt"/>
                          <a:ea typeface="+mn-ea"/>
                          <a:cs typeface="+mn-cs"/>
                        </a:rPr>
                        <a:t>The North Eastern States, Sikkim,  Andaman &amp; Nicobar </a:t>
                      </a:r>
                    </a:p>
                    <a:p>
                      <a:r>
                        <a:rPr kumimoji="0" lang="en-US" b="0" i="0" kern="1200" dirty="0" smtClean="0">
                          <a:solidFill>
                            <a:schemeClr val="dk1"/>
                          </a:solidFill>
                          <a:latin typeface="+mn-lt"/>
                          <a:ea typeface="+mn-ea"/>
                          <a:cs typeface="+mn-cs"/>
                        </a:rPr>
                        <a:t>and Lakshadweep Islands, hilly areas</a:t>
                      </a:r>
                      <a:endParaRPr lang="en-US" dirty="0"/>
                    </a:p>
                  </a:txBody>
                  <a:tcPr/>
                </a:tc>
                <a:tc>
                  <a:txBody>
                    <a:bodyPr/>
                    <a:lstStyle/>
                    <a:p>
                      <a:r>
                        <a:rPr lang="en-US" dirty="0" smtClean="0"/>
                        <a:t>33.33%</a:t>
                      </a:r>
                      <a:endParaRPr lang="en-US" dirty="0"/>
                    </a:p>
                  </a:txBody>
                  <a:tcPr/>
                </a:tc>
                <a:tc>
                  <a:txBody>
                    <a:bodyPr/>
                    <a:lstStyle/>
                    <a:p>
                      <a:r>
                        <a:rPr lang="en-US" dirty="0" smtClean="0"/>
                        <a:t>1333.2</a:t>
                      </a:r>
                      <a:endParaRPr lang="en-US" dirty="0"/>
                    </a:p>
                  </a:txBody>
                  <a:tcPr/>
                </a:tc>
                <a:tc>
                  <a:txBody>
                    <a:bodyPr/>
                    <a:lstStyle/>
                    <a:p>
                      <a:r>
                        <a:rPr lang="en-US" dirty="0" smtClean="0"/>
                        <a:t>1333.2</a:t>
                      </a:r>
                      <a:endParaRPr lang="en-US" dirty="0"/>
                    </a:p>
                  </a:txBody>
                  <a:tcPr/>
                </a:tc>
                <a:tc>
                  <a:txBody>
                    <a:bodyPr/>
                    <a:lstStyle/>
                    <a:p>
                      <a:r>
                        <a:rPr lang="en-US" dirty="0" smtClean="0"/>
                        <a:t>133.20</a:t>
                      </a:r>
                      <a:endParaRPr lang="en-US" dirty="0"/>
                    </a:p>
                  </a:txBody>
                  <a:tcPr/>
                </a:tc>
              </a:tr>
              <a:tr h="370840">
                <a:tc>
                  <a:txBody>
                    <a:bodyPr/>
                    <a:lstStyle/>
                    <a:p>
                      <a:r>
                        <a:rPr kumimoji="0" lang="en-US" b="0" i="0" kern="1200" dirty="0" smtClean="0">
                          <a:solidFill>
                            <a:schemeClr val="dk1"/>
                          </a:solidFill>
                          <a:latin typeface="+mn-lt"/>
                          <a:ea typeface="+mn-ea"/>
                          <a:cs typeface="+mn-cs"/>
                        </a:rPr>
                        <a:t>For Registered FPOs, Women, </a:t>
                      </a:r>
                      <a:r>
                        <a:rPr kumimoji="0" lang="en-US" b="0" i="0" kern="1200" dirty="0" err="1" smtClean="0">
                          <a:solidFill>
                            <a:schemeClr val="dk1"/>
                          </a:solidFill>
                          <a:latin typeface="+mn-lt"/>
                          <a:ea typeface="+mn-ea"/>
                          <a:cs typeface="+mn-cs"/>
                        </a:rPr>
                        <a:t>Panchayats</a:t>
                      </a:r>
                      <a:r>
                        <a:rPr kumimoji="0" lang="en-US" b="0" i="0" kern="1200" dirty="0" smtClean="0">
                          <a:solidFill>
                            <a:schemeClr val="dk1"/>
                          </a:solidFill>
                          <a:latin typeface="+mn-lt"/>
                          <a:ea typeface="+mn-ea"/>
                          <a:cs typeface="+mn-cs"/>
                        </a:rPr>
                        <a:t>,</a:t>
                      </a:r>
                    </a:p>
                    <a:p>
                      <a:r>
                        <a:rPr kumimoji="0" lang="en-US" b="0" i="0" kern="1200" dirty="0" smtClean="0">
                          <a:solidFill>
                            <a:schemeClr val="dk1"/>
                          </a:solidFill>
                          <a:latin typeface="+mn-lt"/>
                          <a:ea typeface="+mn-ea"/>
                          <a:cs typeface="+mn-cs"/>
                        </a:rPr>
                        <a:t> SC, ST beneficiaries or Self-help groups</a:t>
                      </a:r>
                    </a:p>
                  </a:txBody>
                  <a:tcPr/>
                </a:tc>
                <a:tc>
                  <a:txBody>
                    <a:bodyPr/>
                    <a:lstStyle/>
                    <a:p>
                      <a:r>
                        <a:rPr lang="en-US" dirty="0" smtClean="0"/>
                        <a:t>33.33%</a:t>
                      </a:r>
                      <a:endParaRPr lang="en-US" dirty="0"/>
                    </a:p>
                  </a:txBody>
                  <a:tcPr/>
                </a:tc>
                <a:tc>
                  <a:txBody>
                    <a:bodyPr/>
                    <a:lstStyle/>
                    <a:p>
                      <a:r>
                        <a:rPr lang="en-US" dirty="0" smtClean="0"/>
                        <a:t>1166.55</a:t>
                      </a:r>
                      <a:endParaRPr lang="en-US" dirty="0"/>
                    </a:p>
                  </a:txBody>
                  <a:tcPr/>
                </a:tc>
                <a:tc>
                  <a:txBody>
                    <a:bodyPr/>
                    <a:lstStyle/>
                    <a:p>
                      <a:r>
                        <a:rPr lang="en-US" dirty="0" smtClean="0"/>
                        <a:t>1000</a:t>
                      </a:r>
                      <a:endParaRPr lang="en-US" dirty="0"/>
                    </a:p>
                  </a:txBody>
                  <a:tcPr/>
                </a:tc>
                <a:tc>
                  <a:txBody>
                    <a:bodyPr/>
                    <a:lstStyle/>
                    <a:p>
                      <a:r>
                        <a:rPr lang="en-US" dirty="0" smtClean="0"/>
                        <a:t>100.00</a:t>
                      </a:r>
                      <a:endParaRPr lang="en-US" dirty="0"/>
                    </a:p>
                  </a:txBody>
                  <a:tcPr/>
                </a:tc>
              </a:tr>
              <a:tr h="370840">
                <a:tc>
                  <a:txBody>
                    <a:bodyPr/>
                    <a:lstStyle/>
                    <a:p>
                      <a:r>
                        <a:rPr kumimoji="0" lang="en-US" b="0" i="0" kern="1200" dirty="0" smtClean="0">
                          <a:solidFill>
                            <a:schemeClr val="dk1"/>
                          </a:solidFill>
                          <a:latin typeface="+mn-lt"/>
                          <a:ea typeface="+mn-ea"/>
                          <a:cs typeface="+mn-cs"/>
                        </a:rPr>
                        <a:t>For all Other categories of beneficiaries</a:t>
                      </a:r>
                      <a:endParaRPr lang="en-US" dirty="0"/>
                    </a:p>
                  </a:txBody>
                  <a:tcPr/>
                </a:tc>
                <a:tc>
                  <a:txBody>
                    <a:bodyPr/>
                    <a:lstStyle/>
                    <a:p>
                      <a:r>
                        <a:rPr lang="en-US" dirty="0" smtClean="0"/>
                        <a:t>25%</a:t>
                      </a:r>
                      <a:endParaRPr lang="en-US" dirty="0"/>
                    </a:p>
                  </a:txBody>
                  <a:tcPr/>
                </a:tc>
                <a:tc>
                  <a:txBody>
                    <a:bodyPr/>
                    <a:lstStyle/>
                    <a:p>
                      <a:r>
                        <a:rPr lang="en-US" dirty="0" smtClean="0"/>
                        <a:t>875</a:t>
                      </a:r>
                      <a:endParaRPr lang="en-US" dirty="0"/>
                    </a:p>
                  </a:txBody>
                  <a:tcPr/>
                </a:tc>
                <a:tc>
                  <a:txBody>
                    <a:bodyPr/>
                    <a:lstStyle/>
                    <a:p>
                      <a:r>
                        <a:rPr lang="en-US" dirty="0" smtClean="0"/>
                        <a:t>750</a:t>
                      </a:r>
                      <a:endParaRPr lang="en-US" dirty="0"/>
                    </a:p>
                  </a:txBody>
                  <a:tcPr/>
                </a:tc>
                <a:tc>
                  <a:txBody>
                    <a:bodyPr/>
                    <a:lstStyle/>
                    <a:p>
                      <a:r>
                        <a:rPr lang="en-US" dirty="0" smtClean="0"/>
                        <a:t>75.00</a:t>
                      </a:r>
                      <a:endParaRPr lang="en-US" dirty="0"/>
                    </a:p>
                  </a:txBody>
                  <a:tcPr/>
                </a:tc>
              </a:tr>
            </a:tbl>
          </a:graphicData>
        </a:graphic>
      </p:graphicFrame>
      <p:sp>
        <p:nvSpPr>
          <p:cNvPr id="4" name="Footer Placeholder 3"/>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SCHEDULE FOR COMPLETION OF PROJECT</a:t>
            </a:r>
            <a:endParaRPr lang="en-US" dirty="0"/>
          </a:p>
        </p:txBody>
      </p:sp>
      <p:sp>
        <p:nvSpPr>
          <p:cNvPr id="3" name="Content Placeholder 2"/>
          <p:cNvSpPr>
            <a:spLocks noGrp="1"/>
          </p:cNvSpPr>
          <p:nvPr>
            <p:ph sz="quarter" idx="1"/>
          </p:nvPr>
        </p:nvSpPr>
        <p:spPr/>
        <p:txBody>
          <a:bodyPr>
            <a:normAutofit/>
          </a:bodyPr>
          <a:lstStyle/>
          <a:p>
            <a:r>
              <a:rPr lang="en-US" sz="1900" dirty="0" smtClean="0"/>
              <a:t>Financial Institution will within 90 days of disbursal of the first </a:t>
            </a:r>
            <a:r>
              <a:rPr lang="en-US" sz="1900" dirty="0" err="1" smtClean="0"/>
              <a:t>instalment</a:t>
            </a:r>
            <a:r>
              <a:rPr lang="en-US" sz="1900" dirty="0" smtClean="0"/>
              <a:t> of the loan, submit to RO, NABARD, through its controlling office, a brief project profile-cum claim form for advance subsidy in the prescribed form along with the documents as per checklist. A copy of the claim application form along with supporting documents should also be submitted to the Regional Office/Sub-Office of DMI. Financial Institution will also inform the promoter about the submission of the proposal to RO, NABARD and DMI.</a:t>
            </a:r>
          </a:p>
          <a:p>
            <a:endParaRPr lang="en-US" sz="1900" dirty="0" smtClean="0"/>
          </a:p>
          <a:p>
            <a:r>
              <a:rPr lang="en-US" sz="1900" dirty="0" smtClean="0"/>
              <a:t>RO, NABARD will forward the matter before the State Level Banker’s Committee (SLBC).</a:t>
            </a:r>
            <a:endParaRPr lang="en-US" sz="1900" dirty="0"/>
          </a:p>
        </p:txBody>
      </p:sp>
      <p:sp>
        <p:nvSpPr>
          <p:cNvPr id="4" name="Footer Placeholder 3"/>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RELEASE OF FINAL SUBSIDY</a:t>
            </a:r>
            <a:endParaRPr lang="en-US" b="1" dirty="0"/>
          </a:p>
        </p:txBody>
      </p:sp>
      <p:sp>
        <p:nvSpPr>
          <p:cNvPr id="3" name="Content Placeholder 2"/>
          <p:cNvSpPr>
            <a:spLocks noGrp="1"/>
          </p:cNvSpPr>
          <p:nvPr>
            <p:ph sz="quarter" idx="1"/>
          </p:nvPr>
        </p:nvSpPr>
        <p:spPr>
          <a:xfrm>
            <a:off x="304800" y="1600200"/>
            <a:ext cx="8001000" cy="4873752"/>
          </a:xfrm>
        </p:spPr>
        <p:txBody>
          <a:bodyPr>
            <a:normAutofit/>
          </a:bodyPr>
          <a:lstStyle/>
          <a:p>
            <a:r>
              <a:rPr lang="en-US" sz="1900" dirty="0" smtClean="0"/>
              <a:t>After completion of the project, the promoter has to inform the Financial Institution of the same and also submit documents including completion certificate signed by approved engineer/registered architect and </a:t>
            </a:r>
            <a:r>
              <a:rPr lang="en-US" sz="1900" dirty="0" err="1" smtClean="0"/>
              <a:t>itemwise</a:t>
            </a:r>
            <a:r>
              <a:rPr lang="en-US" sz="1900" dirty="0" smtClean="0"/>
              <a:t> actual expenditure by the chartered accountant signed by the promoter and countersigned by the Branch Manager to the Financial Institution within the prescribed time limit. </a:t>
            </a:r>
          </a:p>
          <a:p>
            <a:r>
              <a:rPr lang="en-US" sz="1900" dirty="0" smtClean="0"/>
              <a:t>Within 60 days of the receipt of supporting documents from the promoter, the FI will submit to RO, NABARD and Regional office of DMI, final subsidy claim along with necessary documents, complete in all respects and also request for Joint Inspection of the project. </a:t>
            </a:r>
          </a:p>
          <a:p>
            <a:endParaRPr lang="en-US" dirty="0"/>
          </a:p>
        </p:txBody>
      </p:sp>
      <p:sp>
        <p:nvSpPr>
          <p:cNvPr id="4" name="Footer Placeholder 3"/>
          <p:cNvSpPr>
            <a:spLocks noGrp="1"/>
          </p:cNvSpPr>
          <p:nvPr>
            <p:ph type="ftr" sz="quarter" idx="16"/>
          </p:nvPr>
        </p:nvSpPr>
        <p:spPr/>
        <p:txBody>
          <a:bodyPr/>
          <a:lstStyle/>
          <a:p>
            <a:r>
              <a:rPr lang="en-US" smtClean="0"/>
              <a:t>CA Julfesh Shah</a:t>
            </a:r>
            <a:endParaRPr lang="en-US"/>
          </a:p>
        </p:txBody>
      </p:sp>
    </p:spTree>
  </p:cSld>
  <p:clrMapOvr>
    <a:masterClrMapping/>
  </p:clrMapOvr>
  <p:transition spd="med">
    <p:split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299</TotalTime>
  <Words>840</Words>
  <Application>Microsoft Office PowerPoint</Application>
  <PresentationFormat>On-screen Show (4:3)</PresentationFormat>
  <Paragraphs>196</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Oriel</vt:lpstr>
      <vt:lpstr>Agriculture Marketing Infrastructure Scheme 2019-20 </vt:lpstr>
      <vt:lpstr>INTRODUCTION</vt:lpstr>
      <vt:lpstr>OBJECTIVE</vt:lpstr>
      <vt:lpstr>ELIGIBILITY CRITERIA</vt:lpstr>
      <vt:lpstr>PROMOTER”S CONTRIBUTION &amp; TERM LOAN</vt:lpstr>
      <vt:lpstr>CAPACITY OF STORAGE INFRASTRUCTURE PROJECT</vt:lpstr>
      <vt:lpstr>SUBSIDY PATTERN</vt:lpstr>
      <vt:lpstr>TIME SCHEDULE FOR COMPLETION OF PROJECT</vt:lpstr>
      <vt:lpstr>RELEASE OF FINAL SUBSIDY</vt:lpstr>
      <vt:lpstr>GRAMIN BHANDARAN YOJANA 2021</vt:lpstr>
      <vt:lpstr>Slide 11</vt:lpstr>
      <vt:lpstr>INTRODUCTION</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GRAMIN BHANDARAN YOJANA 2021</dc:title>
  <dc:creator>reception</dc:creator>
  <cp:lastModifiedBy>Dr.Viral</cp:lastModifiedBy>
  <cp:revision>60</cp:revision>
  <dcterms:created xsi:type="dcterms:W3CDTF">2006-08-16T00:00:00Z</dcterms:created>
  <dcterms:modified xsi:type="dcterms:W3CDTF">2021-05-20T10:22:45Z</dcterms:modified>
</cp:coreProperties>
</file>